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23" autoAdjust="0"/>
    <p:restoredTop sz="94670" autoAdjust="0"/>
  </p:normalViewPr>
  <p:slideViewPr>
    <p:cSldViewPr>
      <p:cViewPr varScale="1">
        <p:scale>
          <a:sx n="85" d="100"/>
          <a:sy n="85" d="100"/>
        </p:scale>
        <p:origin x="114" y="156"/>
      </p:cViewPr>
      <p:guideLst>
        <p:guide orient="horz" pos="2160"/>
        <p:guide pos="2880"/>
      </p:guideLst>
    </p:cSldViewPr>
  </p:slideViewPr>
  <p:outlineViewPr>
    <p:cViewPr>
      <p:scale>
        <a:sx n="33" d="100"/>
        <a:sy n="33" d="100"/>
      </p:scale>
      <p:origin x="0" y="-49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2362200" y="4038600"/>
            <a:ext cx="6477000" cy="1828800"/>
          </a:xfrm>
        </p:spPr>
        <p:txBody>
          <a:bodyPr anchor="b"/>
          <a:lstStyle>
            <a:lvl1pPr>
              <a:defRPr cap="all" baseline="0"/>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0C7C0E3-3EE4-41FD-80C5-ACED9F57A717}" type="datetimeFigureOut">
              <a:rPr lang="fr-FR" smtClean="0"/>
              <a:pPr/>
              <a:t>20/11/2019</a:t>
            </a:fld>
            <a:endParaRPr lang="fr-FR"/>
          </a:p>
        </p:txBody>
      </p:sp>
      <p:sp>
        <p:nvSpPr>
          <p:cNvPr id="17" name="Espace réservé du pied de page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fr-FR"/>
          </a:p>
        </p:txBody>
      </p:sp>
      <p:sp>
        <p:nvSpPr>
          <p:cNvPr id="29" name="Espace réservé du numéro de diapositive 28"/>
          <p:cNvSpPr>
            <a:spLocks noGrp="1"/>
          </p:cNvSpPr>
          <p:nvPr>
            <p:ph type="sldNum" sz="quarter" idx="12"/>
          </p:nvPr>
        </p:nvSpPr>
        <p:spPr>
          <a:xfrm>
            <a:off x="8001000" y="228600"/>
            <a:ext cx="838200" cy="381000"/>
          </a:xfrm>
        </p:spPr>
        <p:txBody>
          <a:bodyPr/>
          <a:lstStyle>
            <a:lvl1pPr>
              <a:defRPr>
                <a:solidFill>
                  <a:schemeClr val="tx2"/>
                </a:solidFill>
              </a:defRPr>
            </a:lvl1pPr>
          </a:lstStyle>
          <a:p>
            <a:fld id="{FB51D519-1866-421E-9681-A1969663AA08}" type="slidenum">
              <a:rPr lang="fr-FR" smtClean="0"/>
              <a:pPr/>
              <a:t>‹#›</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90C7C0E3-3EE4-41FD-80C5-ACED9F57A717}" type="datetimeFigureOut">
              <a:rPr lang="fr-FR" smtClean="0"/>
              <a:pPr/>
              <a:t>20/11/2019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B51D519-1866-421E-9681-A1969663AA08}"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bg>
      <p:bgRef idx="1001">
        <a:schemeClr val="bg1"/>
      </p:bgRef>
    </p:bg>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53200" y="609600"/>
            <a:ext cx="2057400" cy="55165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609600"/>
            <a:ext cx="5562600" cy="5516564"/>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a:xfrm>
            <a:off x="6553200" y="6248402"/>
            <a:ext cx="2209800" cy="365125"/>
          </a:xfrm>
        </p:spPr>
        <p:txBody>
          <a:bodyPr/>
          <a:lstStyle/>
          <a:p>
            <a:fld id="{90C7C0E3-3EE4-41FD-80C5-ACED9F57A717}" type="datetimeFigureOut">
              <a:rPr lang="fr-FR" smtClean="0"/>
              <a:pPr/>
              <a:t>20/11/2019</a:t>
            </a:fld>
            <a:endParaRPr lang="fr-FR"/>
          </a:p>
        </p:txBody>
      </p:sp>
      <p:sp>
        <p:nvSpPr>
          <p:cNvPr id="5" name="Espace réservé du pied de page 4"/>
          <p:cNvSpPr>
            <a:spLocks noGrp="1"/>
          </p:cNvSpPr>
          <p:nvPr>
            <p:ph type="ftr" sz="quarter" idx="11"/>
          </p:nvPr>
        </p:nvSpPr>
        <p:spPr>
          <a:xfrm>
            <a:off x="457201" y="6248207"/>
            <a:ext cx="5573483" cy="365125"/>
          </a:xfrm>
        </p:spPr>
        <p:txBody>
          <a:bodyPr/>
          <a:lstStyle/>
          <a:p>
            <a:endParaRPr lang="fr-F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rot="5400000">
            <a:off x="5989638" y="144462"/>
            <a:ext cx="533400" cy="244476"/>
          </a:xfrm>
        </p:spPr>
        <p:txBody>
          <a:bodyPr/>
          <a:lstStyle/>
          <a:p>
            <a:fld id="{FB51D519-1866-421E-9681-A1969663AA08}" type="slidenum">
              <a:rPr lang="fr-FR" smtClean="0"/>
              <a:pPr/>
              <a:t>‹#›</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12648" y="228600"/>
            <a:ext cx="8153400" cy="990600"/>
          </a:xfrm>
        </p:spPr>
        <p:txBody>
          <a:body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90C7C0E3-3EE4-41FD-80C5-ACED9F57A717}" type="datetimeFigureOut">
              <a:rPr lang="fr-FR" smtClean="0"/>
              <a:pPr/>
              <a:t>20/11/2019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lvl1pPr>
              <a:defRPr>
                <a:solidFill>
                  <a:srgbClr val="FFFFFF"/>
                </a:solidFill>
              </a:defRPr>
            </a:lvl1pPr>
          </a:lstStyle>
          <a:p>
            <a:fld id="{FB51D519-1866-421E-9681-A1969663AA08}" type="slidenum">
              <a:rPr lang="fr-FR" smtClean="0"/>
              <a:pPr/>
              <a:t>‹#›</a:t>
            </a:fld>
            <a:endParaRPr lang="fr-FR"/>
          </a:p>
        </p:txBody>
      </p:sp>
      <p:sp>
        <p:nvSpPr>
          <p:cNvPr id="8" name="Espace réservé du contenu 7"/>
          <p:cNvSpPr>
            <a:spLocks noGrp="1"/>
          </p:cNvSpPr>
          <p:nvPr>
            <p:ph sz="quarter" idx="1"/>
          </p:nvPr>
        </p:nvSpPr>
        <p:spPr>
          <a:xfrm>
            <a:off x="612648" y="1600200"/>
            <a:ext cx="8153400" cy="44958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fr-FR" smtClean="0"/>
              <a:t>Cliquez pour modifier le style du titre</a:t>
            </a:r>
            <a:endParaRPr kumimoji="0" lang="en-US"/>
          </a:p>
        </p:txBody>
      </p:sp>
      <p:sp>
        <p:nvSpPr>
          <p:cNvPr id="12" name="Espace réservé de la date 11"/>
          <p:cNvSpPr>
            <a:spLocks noGrp="1"/>
          </p:cNvSpPr>
          <p:nvPr>
            <p:ph type="dt" sz="half" idx="10"/>
          </p:nvPr>
        </p:nvSpPr>
        <p:spPr/>
        <p:txBody>
          <a:bodyPr/>
          <a:lstStyle/>
          <a:p>
            <a:fld id="{90C7C0E3-3EE4-41FD-80C5-ACED9F57A717}" type="datetimeFigureOut">
              <a:rPr lang="fr-FR" smtClean="0"/>
              <a:pPr/>
              <a:t>20/11/2019</a:t>
            </a:fld>
            <a:endParaRPr lang="fr-FR"/>
          </a:p>
        </p:txBody>
      </p:sp>
      <p:sp>
        <p:nvSpPr>
          <p:cNvPr id="13" name="Espace réservé du numéro de diapositive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FB51D519-1866-421E-9681-A1969663AA08}" type="slidenum">
              <a:rPr lang="fr-FR" smtClean="0"/>
              <a:pPr/>
              <a:t>‹#›</a:t>
            </a:fld>
            <a:endParaRPr lang="fr-FR"/>
          </a:p>
        </p:txBody>
      </p:sp>
      <p:sp>
        <p:nvSpPr>
          <p:cNvPr id="14" name="Espace réservé du pied de page 13"/>
          <p:cNvSpPr>
            <a:spLocks noGrp="1"/>
          </p:cNvSpPr>
          <p:nvPr>
            <p:ph type="ftr" sz="quarter" idx="12"/>
          </p:nvPr>
        </p:nvSpPr>
        <p:spPr/>
        <p:txBody>
          <a:bodyPr/>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9" name="Espace réservé du contenu 8"/>
          <p:cNvSpPr>
            <a:spLocks noGrp="1"/>
          </p:cNvSpPr>
          <p:nvPr>
            <p:ph sz="quarter" idx="1"/>
          </p:nvPr>
        </p:nvSpPr>
        <p:spPr>
          <a:xfrm>
            <a:off x="609600"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844901"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8" name="Espace réservé de la date 7"/>
          <p:cNvSpPr>
            <a:spLocks noGrp="1"/>
          </p:cNvSpPr>
          <p:nvPr>
            <p:ph type="dt" sz="half" idx="15"/>
          </p:nvPr>
        </p:nvSpPr>
        <p:spPr/>
        <p:txBody>
          <a:bodyPr rtlCol="0"/>
          <a:lstStyle/>
          <a:p>
            <a:fld id="{90C7C0E3-3EE4-41FD-80C5-ACED9F57A717}" type="datetimeFigureOut">
              <a:rPr lang="fr-FR" smtClean="0"/>
              <a:pPr/>
              <a:t>20/11/2019</a:t>
            </a:fld>
            <a:endParaRPr lang="fr-FR"/>
          </a:p>
        </p:txBody>
      </p:sp>
      <p:sp>
        <p:nvSpPr>
          <p:cNvPr id="10" name="Espace réservé du numéro de diapositive 9"/>
          <p:cNvSpPr>
            <a:spLocks noGrp="1"/>
          </p:cNvSpPr>
          <p:nvPr>
            <p:ph type="sldNum" sz="quarter" idx="16"/>
          </p:nvPr>
        </p:nvSpPr>
        <p:spPr/>
        <p:txBody>
          <a:bodyPr rtlCol="0"/>
          <a:lstStyle/>
          <a:p>
            <a:fld id="{FB51D519-1866-421E-9681-A1969663AA08}" type="slidenum">
              <a:rPr lang="fr-FR" smtClean="0"/>
              <a:pPr/>
              <a:t>‹#›</a:t>
            </a:fld>
            <a:endParaRPr lang="fr-FR"/>
          </a:p>
        </p:txBody>
      </p:sp>
      <p:sp>
        <p:nvSpPr>
          <p:cNvPr id="12" name="Espace réservé du pied de page 11"/>
          <p:cNvSpPr>
            <a:spLocks noGrp="1"/>
          </p:cNvSpPr>
          <p:nvPr>
            <p:ph type="ftr" sz="quarter" idx="17"/>
          </p:nvPr>
        </p:nvSpPr>
        <p:spPr/>
        <p:txBody>
          <a:bodyPr rtlCol="0"/>
          <a:lstStyle/>
          <a:p>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33400" y="273050"/>
            <a:ext cx="8153400" cy="869950"/>
          </a:xfrm>
        </p:spPr>
        <p:txBody>
          <a:bodyPr anchor="ctr"/>
          <a:lstStyle>
            <a:lvl1pPr>
              <a:defRPr/>
            </a:lvl1pPr>
          </a:lstStyle>
          <a:p>
            <a:r>
              <a:rPr kumimoji="0" lang="fr-FR" smtClean="0"/>
              <a:t>Cliquez pour modifier le style du titre</a:t>
            </a:r>
            <a:endParaRPr kumimoji="0" lang="en-US"/>
          </a:p>
        </p:txBody>
      </p:sp>
      <p:sp>
        <p:nvSpPr>
          <p:cNvPr id="11" name="Espace réservé du contenu 10"/>
          <p:cNvSpPr>
            <a:spLocks noGrp="1"/>
          </p:cNvSpPr>
          <p:nvPr>
            <p:ph sz="quarter" idx="2"/>
          </p:nvPr>
        </p:nvSpPr>
        <p:spPr>
          <a:xfrm>
            <a:off x="609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800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Espace réservé de la date 9"/>
          <p:cNvSpPr>
            <a:spLocks noGrp="1"/>
          </p:cNvSpPr>
          <p:nvPr>
            <p:ph type="dt" sz="half" idx="15"/>
          </p:nvPr>
        </p:nvSpPr>
        <p:spPr/>
        <p:txBody>
          <a:bodyPr rtlCol="0"/>
          <a:lstStyle/>
          <a:p>
            <a:fld id="{90C7C0E3-3EE4-41FD-80C5-ACED9F57A717}" type="datetimeFigureOut">
              <a:rPr lang="fr-FR" smtClean="0"/>
              <a:pPr/>
              <a:t>20/11/2019</a:t>
            </a:fld>
            <a:endParaRPr lang="fr-FR"/>
          </a:p>
        </p:txBody>
      </p:sp>
      <p:sp>
        <p:nvSpPr>
          <p:cNvPr id="12" name="Espace réservé du numéro de diapositive 11"/>
          <p:cNvSpPr>
            <a:spLocks noGrp="1"/>
          </p:cNvSpPr>
          <p:nvPr>
            <p:ph type="sldNum" sz="quarter" idx="16"/>
          </p:nvPr>
        </p:nvSpPr>
        <p:spPr/>
        <p:txBody>
          <a:bodyPr rtlCol="0"/>
          <a:lstStyle/>
          <a:p>
            <a:fld id="{FB51D519-1866-421E-9681-A1969663AA08}" type="slidenum">
              <a:rPr lang="fr-FR" smtClean="0"/>
              <a:pPr/>
              <a:t>‹#›</a:t>
            </a:fld>
            <a:endParaRPr lang="fr-FR"/>
          </a:p>
        </p:txBody>
      </p:sp>
      <p:sp>
        <p:nvSpPr>
          <p:cNvPr id="14" name="Espace réservé du pied de page 13"/>
          <p:cNvSpPr>
            <a:spLocks noGrp="1"/>
          </p:cNvSpPr>
          <p:nvPr>
            <p:ph type="ftr" sz="quarter" idx="17"/>
          </p:nvPr>
        </p:nvSpPr>
        <p:spPr/>
        <p:txBody>
          <a:bodyPr rtlCol="0"/>
          <a:lstStyle/>
          <a:p>
            <a:endParaRPr lang="fr-FR"/>
          </a:p>
        </p:txBody>
      </p:sp>
      <p:sp>
        <p:nvSpPr>
          <p:cNvPr id="16" name="Espace réservé du texte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5" name="Espace réservé du texte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90C7C0E3-3EE4-41FD-80C5-ACED9F57A717}" type="datetimeFigureOut">
              <a:rPr lang="fr-FR" smtClean="0"/>
              <a:pPr/>
              <a:t>20/11/2019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lvl1pPr>
              <a:defRPr>
                <a:solidFill>
                  <a:srgbClr val="FFFFFF"/>
                </a:solidFill>
              </a:defRPr>
            </a:lvl1pPr>
          </a:lstStyle>
          <a:p>
            <a:fld id="{FB51D519-1866-421E-9681-A1969663AA08}"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0C7C0E3-3EE4-41FD-80C5-ACED9F57A717}" type="datetimeFigureOut">
              <a:rPr lang="fr-FR" smtClean="0"/>
              <a:pPr/>
              <a:t>20/11/2019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a:xfrm>
            <a:off x="0" y="6248400"/>
            <a:ext cx="533400" cy="381000"/>
          </a:xfrm>
        </p:spPr>
        <p:txBody>
          <a:bodyPr/>
          <a:lstStyle>
            <a:lvl1pPr>
              <a:defRPr>
                <a:solidFill>
                  <a:schemeClr val="tx2"/>
                </a:solidFill>
              </a:defRPr>
            </a:lvl1pPr>
          </a:lstStyle>
          <a:p>
            <a:fld id="{FB51D519-1866-421E-9681-A1969663AA08}"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0" y="273050"/>
            <a:ext cx="8077200" cy="869950"/>
          </a:xfrm>
        </p:spPr>
        <p:txBody>
          <a:bodyPr anchor="ctr"/>
          <a:lstStyle>
            <a:lvl1pPr algn="l">
              <a:buNone/>
              <a:defRPr sz="4400" b="0"/>
            </a:lvl1p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90C7C0E3-3EE4-41FD-80C5-ACED9F57A717}" type="datetimeFigureOut">
              <a:rPr lang="fr-FR" smtClean="0"/>
              <a:pPr/>
              <a:t>20/11/2019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lvl1pPr>
              <a:defRPr>
                <a:solidFill>
                  <a:srgbClr val="FFFFFF"/>
                </a:solidFill>
              </a:defRPr>
            </a:lvl1pPr>
          </a:lstStyle>
          <a:p>
            <a:fld id="{FB51D519-1866-421E-9681-A1969663AA08}" type="slidenum">
              <a:rPr lang="fr-FR" smtClean="0"/>
              <a:pPr/>
              <a:t>‹#›</a:t>
            </a:fld>
            <a:endParaRPr lang="fr-FR"/>
          </a:p>
        </p:txBody>
      </p:sp>
      <p:sp>
        <p:nvSpPr>
          <p:cNvPr id="3" name="Espace réservé du texte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9" name="Espace réservé du contenu 8"/>
          <p:cNvSpPr>
            <a:spLocks noGrp="1"/>
          </p:cNvSpPr>
          <p:nvPr>
            <p:ph sz="quarter" idx="1"/>
          </p:nvPr>
        </p:nvSpPr>
        <p:spPr>
          <a:xfrm>
            <a:off x="2362200" y="1752600"/>
            <a:ext cx="6400800" cy="44196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3">
        <a:schemeClr val="bg2"/>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smtClean="0"/>
              <a:t>Cliquez pour modifier les styles du texte du masque</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fr-FR" smtClean="0"/>
              <a:t>Cliquez pour modifier le style du titre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e la date 11"/>
          <p:cNvSpPr>
            <a:spLocks noGrp="1"/>
          </p:cNvSpPr>
          <p:nvPr>
            <p:ph type="dt" sz="half" idx="10"/>
          </p:nvPr>
        </p:nvSpPr>
        <p:spPr>
          <a:xfrm>
            <a:off x="6248400" y="6248400"/>
            <a:ext cx="2667000" cy="365125"/>
          </a:xfrm>
        </p:spPr>
        <p:txBody>
          <a:bodyPr rtlCol="0"/>
          <a:lstStyle/>
          <a:p>
            <a:fld id="{90C7C0E3-3EE4-41FD-80C5-ACED9F57A717}" type="datetimeFigureOut">
              <a:rPr lang="fr-FR" smtClean="0"/>
              <a:pPr/>
              <a:t>20/11/2019</a:t>
            </a:fld>
            <a:endParaRPr lang="fr-FR"/>
          </a:p>
        </p:txBody>
      </p:sp>
      <p:sp>
        <p:nvSpPr>
          <p:cNvPr id="13" name="Espace réservé du numéro de diapositive 12"/>
          <p:cNvSpPr>
            <a:spLocks noGrp="1"/>
          </p:cNvSpPr>
          <p:nvPr>
            <p:ph type="sldNum" sz="quarter" idx="11"/>
          </p:nvPr>
        </p:nvSpPr>
        <p:spPr>
          <a:xfrm>
            <a:off x="0" y="4667249"/>
            <a:ext cx="1447800" cy="663578"/>
          </a:xfrm>
        </p:spPr>
        <p:txBody>
          <a:bodyPr rtlCol="0"/>
          <a:lstStyle>
            <a:lvl1pPr>
              <a:defRPr sz="2800"/>
            </a:lvl1pPr>
          </a:lstStyle>
          <a:p>
            <a:fld id="{FB51D519-1866-421E-9681-A1969663AA08}" type="slidenum">
              <a:rPr lang="fr-FR" smtClean="0"/>
              <a:pPr/>
              <a:t>‹#›</a:t>
            </a:fld>
            <a:endParaRPr lang="fr-FR"/>
          </a:p>
        </p:txBody>
      </p:sp>
      <p:sp>
        <p:nvSpPr>
          <p:cNvPr id="14" name="Espace réservé du pied de page 13"/>
          <p:cNvSpPr>
            <a:spLocks noGrp="1"/>
          </p:cNvSpPr>
          <p:nvPr>
            <p:ph type="ftr" sz="quarter" idx="12"/>
          </p:nvPr>
        </p:nvSpPr>
        <p:spPr>
          <a:xfrm>
            <a:off x="1600200" y="6248206"/>
            <a:ext cx="4572000" cy="365125"/>
          </a:xfrm>
        </p:spPr>
        <p:txBody>
          <a:bodyPr rtlCol="0"/>
          <a:lstStyle/>
          <a:p>
            <a:endParaRPr lang="fr-FR"/>
          </a:p>
        </p:txBody>
      </p:sp>
      <p:sp>
        <p:nvSpPr>
          <p:cNvPr id="3" name="Espace réservé pour une image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fr-FR" smtClean="0"/>
              <a:t>Cliquez sur l'icône pour ajouter une image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609600" y="228600"/>
            <a:ext cx="8153400" cy="990600"/>
          </a:xfrm>
          <a:prstGeom prst="rect">
            <a:avLst/>
          </a:prstGeom>
        </p:spPr>
        <p:txBody>
          <a:bodyPr vert="horz" anchor="ctr">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90C7C0E3-3EE4-41FD-80C5-ACED9F57A717}" type="datetimeFigureOut">
              <a:rPr lang="fr-FR" smtClean="0"/>
              <a:pPr/>
              <a:t>20/11/2019</a:t>
            </a:fld>
            <a:endParaRPr lang="fr-FR"/>
          </a:p>
        </p:txBody>
      </p:sp>
      <p:sp>
        <p:nvSpPr>
          <p:cNvPr id="3" name="Espace réservé du pied de page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fr-F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ce réservé du numéro de diapositiv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FB51D519-1866-421E-9681-A1969663AA08}"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00034" y="1714488"/>
            <a:ext cx="7772400" cy="1470025"/>
          </a:xfrm>
        </p:spPr>
        <p:txBody>
          <a:bodyPr>
            <a:normAutofit fontScale="90000"/>
          </a:bodyPr>
          <a:lstStyle/>
          <a:p>
            <a:r>
              <a:rPr lang="en-CA" noProof="0" dirty="0" smtClean="0"/>
              <a:t>Introduction to object-oriented programming</a:t>
            </a:r>
            <a:br>
              <a:rPr lang="en-CA" noProof="0" dirty="0" smtClean="0"/>
            </a:br>
            <a:r>
              <a:rPr lang="en-CA" noProof="0" dirty="0" smtClean="0"/>
              <a:t/>
            </a:r>
            <a:br>
              <a:rPr lang="en-CA" noProof="0" dirty="0" smtClean="0"/>
            </a:br>
            <a:endParaRPr lang="en-CA" noProof="0" dirty="0"/>
          </a:p>
        </p:txBody>
      </p:sp>
      <p:sp>
        <p:nvSpPr>
          <p:cNvPr id="3" name="Sous-titre 2"/>
          <p:cNvSpPr>
            <a:spLocks noGrp="1"/>
          </p:cNvSpPr>
          <p:nvPr>
            <p:ph type="subTitle" idx="1"/>
          </p:nvPr>
        </p:nvSpPr>
        <p:spPr/>
        <p:txBody>
          <a:bodyPr/>
          <a:lstStyle/>
          <a:p>
            <a:r>
              <a:rPr lang="en-CA" noProof="0" dirty="0" smtClean="0"/>
              <a:t>OOP</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Vocabulary</a:t>
            </a:r>
            <a:endParaRPr lang="en-CA" noProof="0" dirty="0"/>
          </a:p>
        </p:txBody>
      </p:sp>
      <p:sp>
        <p:nvSpPr>
          <p:cNvPr id="3" name="Espace réservé du contenu 2"/>
          <p:cNvSpPr>
            <a:spLocks noGrp="1"/>
          </p:cNvSpPr>
          <p:nvPr>
            <p:ph sz="quarter" idx="1"/>
          </p:nvPr>
        </p:nvSpPr>
        <p:spPr>
          <a:xfrm>
            <a:off x="357158" y="1714488"/>
            <a:ext cx="8358246" cy="4643470"/>
          </a:xfrm>
        </p:spPr>
        <p:txBody>
          <a:bodyPr>
            <a:normAutofit/>
          </a:bodyPr>
          <a:lstStyle/>
          <a:p>
            <a:pPr marL="0" indent="0">
              <a:buNone/>
            </a:pPr>
            <a:r>
              <a:rPr lang="en-CA" noProof="0" dirty="0" smtClean="0"/>
              <a:t>Before looking at a concrete example, it will be helpful to define some terms that will be commonly used</a:t>
            </a:r>
            <a:r>
              <a:rPr lang="en-CA" noProof="0" dirty="0" smtClean="0"/>
              <a:t>.</a:t>
            </a:r>
          </a:p>
          <a:p>
            <a:pPr marL="0" indent="0">
              <a:buNone/>
            </a:pPr>
            <a:endParaRPr lang="en-CA" noProof="0" dirty="0" smtClean="0"/>
          </a:p>
          <a:p>
            <a:pPr marL="0" indent="0">
              <a:buNone/>
            </a:pPr>
            <a:r>
              <a:rPr lang="en-CA" noProof="0" dirty="0" smtClean="0"/>
              <a:t>An object is composed </a:t>
            </a:r>
            <a:r>
              <a:rPr lang="en-CA" noProof="0" dirty="0" smtClean="0"/>
              <a:t>of:</a:t>
            </a:r>
            <a:endParaRPr lang="en-CA" noProof="0" dirty="0" smtClean="0"/>
          </a:p>
          <a:p>
            <a:r>
              <a:rPr lang="en-CA" noProof="0" dirty="0" smtClean="0"/>
              <a:t>a</a:t>
            </a:r>
            <a:r>
              <a:rPr lang="en-CA" noProof="0" dirty="0" smtClean="0"/>
              <a:t>) variables called </a:t>
            </a:r>
            <a:r>
              <a:rPr lang="en-CA" b="1" noProof="0" dirty="0" smtClean="0"/>
              <a:t>fields</a:t>
            </a:r>
            <a:r>
              <a:rPr lang="en-CA" noProof="0" dirty="0" smtClean="0"/>
              <a:t> (or </a:t>
            </a:r>
            <a:r>
              <a:rPr lang="en-CA" b="1" noProof="0" dirty="0" smtClean="0"/>
              <a:t>member variables</a:t>
            </a:r>
            <a:r>
              <a:rPr lang="en-CA" noProof="0" dirty="0" smtClean="0"/>
              <a:t>)</a:t>
            </a:r>
            <a:endParaRPr lang="en-CA" noProof="0" dirty="0" smtClean="0"/>
          </a:p>
          <a:p>
            <a:r>
              <a:rPr lang="en-CA" noProof="0" dirty="0" smtClean="0"/>
              <a:t>b) functions called </a:t>
            </a:r>
            <a:r>
              <a:rPr lang="en-CA" b="1" noProof="0" dirty="0" smtClean="0"/>
              <a:t>methods</a:t>
            </a:r>
            <a:r>
              <a:rPr lang="en-CA" noProof="0" dirty="0" smtClean="0"/>
              <a:t> </a:t>
            </a:r>
            <a:r>
              <a:rPr lang="en-CA" noProof="0" dirty="0" smtClean="0"/>
              <a:t>(or </a:t>
            </a:r>
            <a:r>
              <a:rPr lang="en-CA" b="1" noProof="0" dirty="0" smtClean="0"/>
              <a:t>member</a:t>
            </a:r>
            <a:r>
              <a:rPr lang="en-CA" noProof="0" dirty="0" smtClean="0"/>
              <a:t> </a:t>
            </a:r>
            <a:r>
              <a:rPr lang="en-CA" b="1" noProof="0" dirty="0" smtClean="0"/>
              <a:t>functions</a:t>
            </a:r>
            <a:r>
              <a:rPr lang="en-CA" noProof="0" dirty="0" smtClean="0"/>
              <a:t>)</a:t>
            </a:r>
            <a:endParaRPr lang="en-CA" noProof="0" dirty="0" smtClean="0"/>
          </a:p>
          <a:p>
            <a:pPr marL="0" indent="0">
              <a:buNone/>
            </a:pPr>
            <a:endParaRPr lang="en-CA" noProof="0" dirty="0" smtClean="0"/>
          </a:p>
          <a:p>
            <a:pPr marL="0" indent="0">
              <a:buNone/>
            </a:pPr>
            <a:r>
              <a:rPr lang="en-CA" dirty="0" smtClean="0"/>
              <a:t>Any one of these fields and methods is called a </a:t>
            </a:r>
            <a:r>
              <a:rPr lang="en-CA" b="1" dirty="0" smtClean="0"/>
              <a:t>member</a:t>
            </a:r>
            <a:r>
              <a:rPr lang="en-CA" dirty="0" smtClean="0"/>
              <a:t> of the object it is contained in.</a:t>
            </a:r>
            <a:endParaRPr lang="en-CA" noProof="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Vocabulary</a:t>
            </a:r>
            <a:endParaRPr lang="en-CA" noProof="0" dirty="0"/>
          </a:p>
        </p:txBody>
      </p:sp>
      <p:sp>
        <p:nvSpPr>
          <p:cNvPr id="3" name="Espace réservé du contenu 2"/>
          <p:cNvSpPr>
            <a:spLocks noGrp="1"/>
          </p:cNvSpPr>
          <p:nvPr>
            <p:ph sz="quarter" idx="1"/>
          </p:nvPr>
        </p:nvSpPr>
        <p:spPr>
          <a:xfrm>
            <a:off x="357158" y="1714488"/>
            <a:ext cx="8358246" cy="4954872"/>
          </a:xfrm>
        </p:spPr>
        <p:txBody>
          <a:bodyPr>
            <a:normAutofit/>
          </a:bodyPr>
          <a:lstStyle/>
          <a:p>
            <a:r>
              <a:rPr lang="en-CA" noProof="0" dirty="0" smtClean="0"/>
              <a:t>The code for a </a:t>
            </a:r>
            <a:r>
              <a:rPr lang="en-CA" b="1" noProof="0" dirty="0" smtClean="0"/>
              <a:t>class</a:t>
            </a:r>
            <a:r>
              <a:rPr lang="en-CA" noProof="0" dirty="0" smtClean="0"/>
              <a:t> is like a model or a blueprint </a:t>
            </a:r>
            <a:r>
              <a:rPr lang="en-CA" noProof="0" dirty="0" smtClean="0"/>
              <a:t>for </a:t>
            </a:r>
            <a:r>
              <a:rPr lang="en-CA" noProof="0" dirty="0" smtClean="0"/>
              <a:t>an </a:t>
            </a:r>
            <a:r>
              <a:rPr lang="en-CA" noProof="0" dirty="0" smtClean="0"/>
              <a:t>object. It states what data (variables) and behavior (methods) such an object must contain. </a:t>
            </a:r>
          </a:p>
          <a:p>
            <a:r>
              <a:rPr lang="en-CA" noProof="0" dirty="0" smtClean="0"/>
              <a:t>Every class is a </a:t>
            </a:r>
            <a:r>
              <a:rPr lang="en-CA" b="1" noProof="0" dirty="0" smtClean="0"/>
              <a:t>type</a:t>
            </a:r>
            <a:r>
              <a:rPr lang="en-CA" noProof="0" dirty="0" smtClean="0"/>
              <a:t>.</a:t>
            </a:r>
          </a:p>
          <a:p>
            <a:r>
              <a:rPr lang="en-CA" noProof="0" dirty="0" smtClean="0"/>
              <a:t>Every object is an </a:t>
            </a:r>
            <a:r>
              <a:rPr lang="en-CA" b="1" noProof="0" dirty="0" smtClean="0"/>
              <a:t>instance</a:t>
            </a:r>
            <a:r>
              <a:rPr lang="en-CA" noProof="0" dirty="0" smtClean="0"/>
              <a:t> of a single class. When we create an object in code, we specify which class to instantiate. This class is the object’s </a:t>
            </a:r>
            <a:r>
              <a:rPr lang="en-CA" b="1" noProof="0" dirty="0" smtClean="0"/>
              <a:t>type</a:t>
            </a:r>
            <a:r>
              <a:rPr lang="en-CA" noProof="0" dirty="0" smtClean="0"/>
              <a:t>.</a:t>
            </a:r>
            <a:endParaRPr lang="en-CA" noProof="0" dirty="0" smtClean="0"/>
          </a:p>
          <a:p>
            <a:r>
              <a:rPr lang="en-CA" noProof="0" dirty="0" smtClean="0"/>
              <a:t>We can declare </a:t>
            </a:r>
            <a:r>
              <a:rPr lang="en-CA" b="1" noProof="0" dirty="0" smtClean="0"/>
              <a:t>variables</a:t>
            </a:r>
            <a:r>
              <a:rPr lang="en-CA" noProof="0" dirty="0" smtClean="0"/>
              <a:t> </a:t>
            </a:r>
            <a:r>
              <a:rPr lang="en-CA" dirty="0" smtClean="0"/>
              <a:t>whose data type is a class. The value of such a variable would be a particular object, a particular instance of that class.</a:t>
            </a:r>
            <a:endParaRPr lang="en-CA" noProof="0" dirty="0" smtClean="0"/>
          </a:p>
          <a:p>
            <a:pPr marL="0" indent="0">
              <a:buNone/>
            </a:pPr>
            <a:endParaRPr lang="en-CA" noProof="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Introduction</a:t>
            </a:r>
            <a:endParaRPr lang="en-CA" noProof="0" dirty="0"/>
          </a:p>
        </p:txBody>
      </p:sp>
      <p:sp>
        <p:nvSpPr>
          <p:cNvPr id="3" name="Espace réservé du contenu 2"/>
          <p:cNvSpPr>
            <a:spLocks noGrp="1"/>
          </p:cNvSpPr>
          <p:nvPr>
            <p:ph sz="quarter" idx="1"/>
          </p:nvPr>
        </p:nvSpPr>
        <p:spPr>
          <a:xfrm>
            <a:off x="357158" y="1714488"/>
            <a:ext cx="8358246" cy="4643470"/>
          </a:xfrm>
        </p:spPr>
        <p:txBody>
          <a:bodyPr>
            <a:normAutofit/>
          </a:bodyPr>
          <a:lstStyle/>
          <a:p>
            <a:pPr marL="0" indent="0">
              <a:buNone/>
            </a:pPr>
            <a:r>
              <a:rPr lang="en-CA" noProof="0" dirty="0" smtClean="0"/>
              <a:t>So far, we have worked with procedural programming. This consists of developing programs wherein tasks are executed in sequence, and frequently take the form of functions that receive and return data. The basic unit of procedural programming is thus the </a:t>
            </a:r>
            <a:r>
              <a:rPr lang="en-CA" b="1" noProof="0" dirty="0" smtClean="0"/>
              <a:t>function</a:t>
            </a:r>
            <a:r>
              <a:rPr lang="en-CA" noProof="0" dirty="0" smtClean="0"/>
              <a:t>, each of which corresponds to a specific task. Data is provided (as parameters) and returned only for the sake of executing</a:t>
            </a:r>
            <a:r>
              <a:rPr lang="en-CA" b="1" noProof="0" dirty="0" smtClean="0"/>
              <a:t> </a:t>
            </a:r>
            <a:r>
              <a:rPr lang="en-CA" noProof="0" dirty="0" smtClean="0"/>
              <a:t>these tasks.</a:t>
            </a:r>
            <a:endParaRPr lang="en-CA" b="1" noProof="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Object-oriented programming (OOP)</a:t>
            </a:r>
            <a:endParaRPr lang="en-CA" noProof="0" dirty="0"/>
          </a:p>
        </p:txBody>
      </p:sp>
      <p:sp>
        <p:nvSpPr>
          <p:cNvPr id="3" name="Espace réservé du contenu 2"/>
          <p:cNvSpPr>
            <a:spLocks noGrp="1"/>
          </p:cNvSpPr>
          <p:nvPr>
            <p:ph sz="quarter" idx="1"/>
          </p:nvPr>
        </p:nvSpPr>
        <p:spPr>
          <a:xfrm>
            <a:off x="357158" y="1714488"/>
            <a:ext cx="8358246" cy="4643470"/>
          </a:xfrm>
        </p:spPr>
        <p:txBody>
          <a:bodyPr>
            <a:normAutofit lnSpcReduction="10000"/>
          </a:bodyPr>
          <a:lstStyle/>
          <a:p>
            <a:pPr marL="0" indent="0">
              <a:buNone/>
            </a:pPr>
            <a:r>
              <a:rPr lang="en-CA" noProof="0" dirty="0" smtClean="0"/>
              <a:t>In object-oriented programming, the basis of programs is not the function, but the </a:t>
            </a:r>
            <a:r>
              <a:rPr lang="en-CA" b="1" noProof="0" dirty="0" smtClean="0"/>
              <a:t>object</a:t>
            </a:r>
            <a:r>
              <a:rPr lang="en-CA" noProof="0" dirty="0" smtClean="0"/>
              <a:t>. An object is a </a:t>
            </a:r>
            <a:r>
              <a:rPr lang="en-CA" b="1" noProof="0" dirty="0" smtClean="0"/>
              <a:t>collection of data </a:t>
            </a:r>
            <a:r>
              <a:rPr lang="en-CA" noProof="0" dirty="0" smtClean="0"/>
              <a:t>that represents an </a:t>
            </a:r>
            <a:r>
              <a:rPr lang="en-CA" b="1" noProof="0" dirty="0" smtClean="0"/>
              <a:t>entity</a:t>
            </a:r>
            <a:r>
              <a:rPr lang="en-CA" noProof="0" dirty="0" smtClean="0"/>
              <a:t> (client, product, window, etc.), and includes functions that make it possible to directly manipulate this data.</a:t>
            </a:r>
          </a:p>
          <a:p>
            <a:pPr marL="0" indent="0">
              <a:buNone/>
            </a:pPr>
            <a:endParaRPr lang="en-CA" noProof="0" dirty="0" smtClean="0"/>
          </a:p>
          <a:p>
            <a:pPr marL="0" indent="0">
              <a:buNone/>
            </a:pPr>
            <a:r>
              <a:rPr lang="en-CA" noProof="0" dirty="0" smtClean="0"/>
              <a:t>So, an object-oriented program consists of using predefined objects and the data they contain, as well as using the functions they provide to manipulate these objects.</a:t>
            </a:r>
            <a:endParaRPr lang="en-CA" noProof="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Object-oriented programming(OOP)</a:t>
            </a:r>
            <a:endParaRPr lang="en-CA" noProof="0" dirty="0"/>
          </a:p>
        </p:txBody>
      </p:sp>
      <p:sp>
        <p:nvSpPr>
          <p:cNvPr id="3" name="Espace réservé du contenu 2"/>
          <p:cNvSpPr>
            <a:spLocks noGrp="1"/>
          </p:cNvSpPr>
          <p:nvPr>
            <p:ph sz="quarter" idx="1"/>
          </p:nvPr>
        </p:nvSpPr>
        <p:spPr>
          <a:xfrm>
            <a:off x="357158" y="1714488"/>
            <a:ext cx="8358246" cy="4643470"/>
          </a:xfrm>
        </p:spPr>
        <p:txBody>
          <a:bodyPr>
            <a:normAutofit fontScale="92500"/>
          </a:bodyPr>
          <a:lstStyle/>
          <a:p>
            <a:pPr marL="0" indent="0">
              <a:buNone/>
            </a:pPr>
            <a:r>
              <a:rPr lang="en-CA" noProof="0" dirty="0" smtClean="0"/>
              <a:t>In C, we use the </a:t>
            </a:r>
            <a:r>
              <a:rPr lang="en-CA" b="1" noProof="0" dirty="0" err="1" smtClean="0"/>
              <a:t>struct</a:t>
            </a:r>
            <a:r>
              <a:rPr lang="en-CA" b="1" noProof="0" dirty="0" smtClean="0"/>
              <a:t> </a:t>
            </a:r>
            <a:r>
              <a:rPr lang="en-CA" noProof="0" dirty="0" smtClean="0"/>
              <a:t>type to group data together, but only to facilitate storing tha</a:t>
            </a:r>
            <a:r>
              <a:rPr lang="en-CA" noProof="0" dirty="0"/>
              <a:t>t</a:t>
            </a:r>
            <a:r>
              <a:rPr lang="en-CA" dirty="0" smtClean="0"/>
              <a:t> data in arrays and transmitting it between functions, which are the basic units of procedural programming. </a:t>
            </a:r>
            <a:r>
              <a:rPr lang="en-CA" noProof="0" dirty="0" smtClean="0"/>
              <a:t> </a:t>
            </a:r>
          </a:p>
          <a:p>
            <a:pPr marL="0" indent="0">
              <a:buNone/>
            </a:pPr>
            <a:endParaRPr lang="en-CA" noProof="0" dirty="0" smtClean="0"/>
          </a:p>
          <a:p>
            <a:pPr marL="0" indent="0">
              <a:buNone/>
            </a:pPr>
            <a:r>
              <a:rPr lang="en-CA" noProof="0" dirty="0" smtClean="0"/>
              <a:t>In C++, we can use the </a:t>
            </a:r>
            <a:r>
              <a:rPr lang="en-CA" b="1" noProof="0" dirty="0" smtClean="0"/>
              <a:t>class</a:t>
            </a:r>
            <a:r>
              <a:rPr lang="en-CA" noProof="0" dirty="0" smtClean="0"/>
              <a:t> (the object), which contains both data and the functions that handle this data. Objects are thus composed of data and functions, whereas structures in C are composed only of data. Objects can thus be considered complete in and of </a:t>
            </a:r>
            <a:r>
              <a:rPr lang="en-CA" dirty="0" smtClean="0"/>
              <a:t>themselves.</a:t>
            </a:r>
            <a:endParaRPr lang="en-CA" noProof="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Object-oriented </a:t>
            </a:r>
            <a:r>
              <a:rPr lang="en-CA" dirty="0" smtClean="0"/>
              <a:t>programming (</a:t>
            </a:r>
            <a:r>
              <a:rPr lang="en-CA" dirty="0"/>
              <a:t>OOP)</a:t>
            </a:r>
            <a:endParaRPr lang="en-CA" noProof="0" dirty="0"/>
          </a:p>
        </p:txBody>
      </p:sp>
      <p:sp>
        <p:nvSpPr>
          <p:cNvPr id="3" name="Espace réservé du contenu 2"/>
          <p:cNvSpPr>
            <a:spLocks noGrp="1"/>
          </p:cNvSpPr>
          <p:nvPr>
            <p:ph sz="quarter" idx="1"/>
          </p:nvPr>
        </p:nvSpPr>
        <p:spPr>
          <a:xfrm>
            <a:off x="357158" y="1714488"/>
            <a:ext cx="8358246" cy="4643470"/>
          </a:xfrm>
        </p:spPr>
        <p:txBody>
          <a:bodyPr>
            <a:normAutofit/>
          </a:bodyPr>
          <a:lstStyle/>
          <a:p>
            <a:pPr marL="0" indent="0">
              <a:buNone/>
            </a:pPr>
            <a:r>
              <a:rPr lang="en-CA" noProof="0" dirty="0" smtClean="0"/>
              <a:t>While procedural programming is geared towards accuracy (the ability of a program to provide the desired results under normal conditions of use) and robustness (the ability of a program to respond well when deviating from normal use), OOP also addresses the need for extensibility (the ease with which a program can be adapted based on changing specifications) and reusability (the extent to which parts of the code can be used multiple times to solve multiple problems). </a:t>
            </a:r>
            <a:endParaRPr lang="en-CA" noProof="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Object-oriented </a:t>
            </a:r>
            <a:r>
              <a:rPr lang="en-CA" dirty="0" smtClean="0"/>
              <a:t>programming (</a:t>
            </a:r>
            <a:r>
              <a:rPr lang="en-CA" dirty="0"/>
              <a:t>OOP)</a:t>
            </a:r>
            <a:endParaRPr lang="en-CA" noProof="0" dirty="0"/>
          </a:p>
        </p:txBody>
      </p:sp>
      <p:sp>
        <p:nvSpPr>
          <p:cNvPr id="3" name="Espace réservé du contenu 2"/>
          <p:cNvSpPr>
            <a:spLocks noGrp="1"/>
          </p:cNvSpPr>
          <p:nvPr>
            <p:ph sz="quarter" idx="1"/>
          </p:nvPr>
        </p:nvSpPr>
        <p:spPr>
          <a:xfrm>
            <a:off x="357158" y="1714488"/>
            <a:ext cx="8358246" cy="4643470"/>
          </a:xfrm>
        </p:spPr>
        <p:txBody>
          <a:bodyPr>
            <a:normAutofit/>
          </a:bodyPr>
          <a:lstStyle/>
          <a:p>
            <a:pPr marL="0" indent="0">
              <a:buNone/>
            </a:pPr>
            <a:r>
              <a:rPr lang="en-CA" noProof="0" dirty="0" smtClean="0"/>
              <a:t>A good example of objects that exhibit these principles is the collection of graphical components in Windows. The reason so many programs use windows, buttons, checkboxes, and other graphical features that are typical of Windows is that these components, with their features and functionality, already exist as coded objects, and are therefore easy to integrate into programs.  </a:t>
            </a:r>
            <a:endParaRPr lang="en-CA" noProof="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Object-oriented </a:t>
            </a:r>
            <a:r>
              <a:rPr lang="en-CA" dirty="0" smtClean="0"/>
              <a:t>programming (</a:t>
            </a:r>
            <a:r>
              <a:rPr lang="en-CA" dirty="0"/>
              <a:t>OOP)</a:t>
            </a:r>
            <a:endParaRPr lang="en-CA" noProof="0" dirty="0"/>
          </a:p>
        </p:txBody>
      </p:sp>
      <p:sp>
        <p:nvSpPr>
          <p:cNvPr id="3" name="Espace réservé du contenu 2"/>
          <p:cNvSpPr>
            <a:spLocks noGrp="1"/>
          </p:cNvSpPr>
          <p:nvPr>
            <p:ph sz="quarter" idx="1"/>
          </p:nvPr>
        </p:nvSpPr>
        <p:spPr>
          <a:xfrm>
            <a:off x="357158" y="1714488"/>
            <a:ext cx="8358246" cy="4643470"/>
          </a:xfrm>
        </p:spPr>
        <p:txBody>
          <a:bodyPr>
            <a:normAutofit/>
          </a:bodyPr>
          <a:lstStyle/>
          <a:p>
            <a:pPr marL="0" indent="0">
              <a:buNone/>
            </a:pPr>
            <a:r>
              <a:rPr lang="en-CA" noProof="0" dirty="0" smtClean="0"/>
              <a:t>Consider a window object that has already been coded to have characteristics (background color, position on the screen, dimensions, etc.) and functions (to be opened, to be moved, to be resized, to be minimized, etc.). Such an object can be used in an unlimited number of programs. In this way, it is possible to design objects that are like tools or predefined models that can be used quickly and relatively easily by other programmers.</a:t>
            </a:r>
            <a:endParaRPr lang="en-CA" noProof="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Object-oriented </a:t>
            </a:r>
            <a:r>
              <a:rPr lang="en-CA" dirty="0" smtClean="0"/>
              <a:t>programming (</a:t>
            </a:r>
            <a:r>
              <a:rPr lang="en-CA" dirty="0"/>
              <a:t>OOP)</a:t>
            </a:r>
            <a:endParaRPr lang="en-CA" noProof="0" dirty="0"/>
          </a:p>
        </p:txBody>
      </p:sp>
      <p:sp>
        <p:nvSpPr>
          <p:cNvPr id="3" name="Espace réservé du contenu 2"/>
          <p:cNvSpPr>
            <a:spLocks noGrp="1"/>
          </p:cNvSpPr>
          <p:nvPr>
            <p:ph sz="quarter" idx="1"/>
          </p:nvPr>
        </p:nvSpPr>
        <p:spPr>
          <a:xfrm>
            <a:off x="357158" y="1714488"/>
            <a:ext cx="8358246" cy="4643470"/>
          </a:xfrm>
        </p:spPr>
        <p:txBody>
          <a:bodyPr>
            <a:normAutofit/>
          </a:bodyPr>
          <a:lstStyle/>
          <a:p>
            <a:pPr marL="0" indent="0">
              <a:buNone/>
            </a:pPr>
            <a:r>
              <a:rPr lang="en-CA" noProof="0" dirty="0" smtClean="0"/>
              <a:t>This paradigm thus enables a multi-level approach to programming: one programmer creates objects, and another uses them to write their program.</a:t>
            </a:r>
          </a:p>
          <a:p>
            <a:pPr marL="0" indent="0">
              <a:buNone/>
            </a:pPr>
            <a:endParaRPr lang="en-CA" noProof="0" dirty="0" smtClean="0"/>
          </a:p>
          <a:p>
            <a:pPr marL="0" indent="0">
              <a:buNone/>
            </a:pPr>
            <a:r>
              <a:rPr lang="en-CA" noProof="0" dirty="0" smtClean="0"/>
              <a:t>In fact, you will see that there can be multiple intermediate levels as well: one programmer creates objects, another uses them to make their own objects, and so on until a programmer uses these objects to write their program.</a:t>
            </a:r>
            <a:endParaRPr lang="en-CA" noProof="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The three principle characteristics</a:t>
            </a:r>
            <a:endParaRPr lang="en-CA" noProof="0" dirty="0"/>
          </a:p>
        </p:txBody>
      </p:sp>
      <p:sp>
        <p:nvSpPr>
          <p:cNvPr id="3" name="Espace réservé du contenu 2"/>
          <p:cNvSpPr>
            <a:spLocks noGrp="1"/>
          </p:cNvSpPr>
          <p:nvPr>
            <p:ph sz="quarter" idx="1"/>
          </p:nvPr>
        </p:nvSpPr>
        <p:spPr>
          <a:xfrm>
            <a:off x="357158" y="1714488"/>
            <a:ext cx="8358246" cy="4643470"/>
          </a:xfrm>
        </p:spPr>
        <p:txBody>
          <a:bodyPr>
            <a:normAutofit fontScale="85000" lnSpcReduction="20000"/>
          </a:bodyPr>
          <a:lstStyle/>
          <a:p>
            <a:pPr marL="0" indent="0">
              <a:buNone/>
            </a:pPr>
            <a:r>
              <a:rPr lang="en-CA" noProof="0" dirty="0" smtClean="0"/>
              <a:t>OOP has three main characteristics:</a:t>
            </a:r>
          </a:p>
          <a:p>
            <a:r>
              <a:rPr lang="en-CA" noProof="0" dirty="0" smtClean="0"/>
              <a:t>1) Encapsulation: member data can be made to be accessible only through member functions. This allows an object to be autonomous and contained, and protects it from misuse by a higher-level programmer (one who is using the object in their own programming).</a:t>
            </a:r>
          </a:p>
          <a:p>
            <a:endParaRPr lang="en-CA" noProof="0" dirty="0" smtClean="0"/>
          </a:p>
          <a:p>
            <a:r>
              <a:rPr lang="en-CA" noProof="0" dirty="0" smtClean="0"/>
              <a:t>2) Inheritance: an object can be created which possesses (inherits) all of the same characteristics and functions as some other object, and then extends it by adding its own features and functions.</a:t>
            </a:r>
          </a:p>
          <a:p>
            <a:endParaRPr lang="en-CA" noProof="0" dirty="0" smtClean="0"/>
          </a:p>
          <a:p>
            <a:r>
              <a:rPr lang="en-CA" noProof="0" dirty="0" smtClean="0"/>
              <a:t>3) Polymorphism: an object can redefine inherited functions.</a:t>
            </a:r>
          </a:p>
          <a:p>
            <a:pPr marL="0" indent="0">
              <a:buNone/>
            </a:pPr>
            <a:endParaRPr lang="en-CA" noProof="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édian">
  <a:themeElements>
    <a:clrScheme name="Mé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é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é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21523</TotalTime>
  <Words>859</Words>
  <Application>Microsoft Office PowerPoint</Application>
  <PresentationFormat>On-screen Show (4:3)</PresentationFormat>
  <Paragraphs>42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Tw Cen MT</vt:lpstr>
      <vt:lpstr>Wingdings</vt:lpstr>
      <vt:lpstr>Wingdings 2</vt:lpstr>
      <vt:lpstr>Médian</vt:lpstr>
      <vt:lpstr>Introduction to object-oriented programming  </vt:lpstr>
      <vt:lpstr>Introduction</vt:lpstr>
      <vt:lpstr>Object-oriented programming (OOP)</vt:lpstr>
      <vt:lpstr>Object-oriented programming(OOP)</vt:lpstr>
      <vt:lpstr>Object-oriented programming (OOP)</vt:lpstr>
      <vt:lpstr>Object-oriented programming (OOP)</vt:lpstr>
      <vt:lpstr>Object-oriented programming (OOP)</vt:lpstr>
      <vt:lpstr>Object-oriented programming (OOP)</vt:lpstr>
      <vt:lpstr>The three principle characteristics</vt:lpstr>
      <vt:lpstr>Vocabulary</vt:lpstr>
      <vt:lpstr>Vocabulary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Technique et logique de programmation</dc:title>
  <dc:creator>Francois Capone</dc:creator>
  <cp:lastModifiedBy>Jared Chevalier</cp:lastModifiedBy>
  <cp:revision>76</cp:revision>
  <dcterms:created xsi:type="dcterms:W3CDTF">2018-07-19T18:09:45Z</dcterms:created>
  <dcterms:modified xsi:type="dcterms:W3CDTF">2019-11-21T05:22:27Z</dcterms:modified>
</cp:coreProperties>
</file>