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4" r:id="rId6"/>
    <p:sldId id="260" r:id="rId7"/>
    <p:sldId id="261" r:id="rId8"/>
    <p:sldId id="262" r:id="rId9"/>
    <p:sldId id="263"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70" autoAdjust="0"/>
  </p:normalViewPr>
  <p:slideViewPr>
    <p:cSldViewPr>
      <p:cViewPr varScale="1">
        <p:scale>
          <a:sx n="85" d="100"/>
          <a:sy n="85" d="100"/>
        </p:scale>
        <p:origin x="114" y="156"/>
      </p:cViewPr>
      <p:guideLst>
        <p:guide orient="horz" pos="2160"/>
        <p:guide pos="2880"/>
      </p:guideLst>
    </p:cSldViewPr>
  </p:slideViewPr>
  <p:outlineViewPr>
    <p:cViewPr>
      <p:scale>
        <a:sx n="33" d="100"/>
        <a:sy n="33" d="100"/>
      </p:scale>
      <p:origin x="0" y="-86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23/11/2019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23/11/2019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23/11/2019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23/11/2019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23/11/2019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1714488"/>
            <a:ext cx="7772400" cy="1470025"/>
          </a:xfrm>
        </p:spPr>
        <p:txBody>
          <a:bodyPr>
            <a:normAutofit fontScale="90000"/>
          </a:bodyPr>
          <a:lstStyle/>
          <a:p>
            <a:r>
              <a:rPr lang="en-CA" noProof="0" dirty="0" smtClean="0"/>
              <a:t>Introduction to object-oriented programming</a:t>
            </a:r>
            <a:br>
              <a:rPr lang="en-CA" noProof="0" dirty="0" smtClean="0"/>
            </a:br>
            <a:r>
              <a:rPr lang="en-CA" noProof="0" dirty="0" smtClean="0"/>
              <a:t/>
            </a:r>
            <a:br>
              <a:rPr lang="en-CA" noProof="0" dirty="0" smtClean="0"/>
            </a:br>
            <a:endParaRPr lang="en-CA" noProof="0" dirty="0"/>
          </a:p>
        </p:txBody>
      </p:sp>
      <p:sp>
        <p:nvSpPr>
          <p:cNvPr id="3" name="Sous-titre 2"/>
          <p:cNvSpPr>
            <a:spLocks noGrp="1"/>
          </p:cNvSpPr>
          <p:nvPr>
            <p:ph type="subTitle" idx="1"/>
          </p:nvPr>
        </p:nvSpPr>
        <p:spPr/>
        <p:txBody>
          <a:bodyPr/>
          <a:lstStyle/>
          <a:p>
            <a:r>
              <a:rPr lang="en-CA" noProof="0" dirty="0" smtClean="0"/>
              <a:t>Constructors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With what we’ve learned so far, if we wanted to initialize the values of the data members of a class, we would have to either:</a:t>
            </a:r>
          </a:p>
          <a:p>
            <a:pPr marL="0" indent="0"/>
            <a:r>
              <a:rPr lang="en-CA" noProof="0" dirty="0" smtClean="0"/>
              <a:t> give them public access modifiers (not advised)</a:t>
            </a:r>
          </a:p>
          <a:p>
            <a:pPr marL="0" indent="0"/>
            <a:endParaRPr lang="en-CA" noProof="0" dirty="0" smtClean="0"/>
          </a:p>
          <a:p>
            <a:pPr marL="0" indent="0"/>
            <a:r>
              <a:rPr lang="en-CA" noProof="0" dirty="0" smtClean="0"/>
              <a:t> or use setters and initialize them one by one after the class instantiation (which is not a very stable approach, and which does not respect the principle of encapsulation).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Constructors</a:t>
            </a:r>
            <a:endParaRPr lang="en-CA" noProof="0" dirty="0"/>
          </a:p>
        </p:txBody>
      </p:sp>
      <p:sp>
        <p:nvSpPr>
          <p:cNvPr id="3" name="Espace réservé du contenu 2"/>
          <p:cNvSpPr>
            <a:spLocks noGrp="1"/>
          </p:cNvSpPr>
          <p:nvPr>
            <p:ph sz="quarter" idx="1"/>
          </p:nvPr>
        </p:nvSpPr>
        <p:spPr>
          <a:xfrm>
            <a:off x="357158" y="1571612"/>
            <a:ext cx="8358246" cy="5286388"/>
          </a:xfrm>
        </p:spPr>
        <p:txBody>
          <a:bodyPr>
            <a:normAutofit fontScale="92500" lnSpcReduction="20000"/>
          </a:bodyPr>
          <a:lstStyle/>
          <a:p>
            <a:pPr marL="0" indent="0">
              <a:buNone/>
            </a:pPr>
            <a:r>
              <a:rPr lang="en-CA" noProof="0" dirty="0" smtClean="0"/>
              <a:t>To circumvent this issue, we use </a:t>
            </a:r>
            <a:r>
              <a:rPr lang="en-CA" b="1" noProof="0" dirty="0" smtClean="0"/>
              <a:t>constructors</a:t>
            </a:r>
            <a:r>
              <a:rPr lang="en-CA" noProof="0" dirty="0" smtClean="0"/>
              <a:t>. A constructor is a special method, belonging to a class, that is called automatically when the class is instantiated, immediately after allocating the memory that the instance requires. After instantiation is complete, it is no longer possible to call the constructor for the given instance. It is important to understand that constructors do not allocate memory. Rather, they assign values to variables that have already been declared.</a:t>
            </a:r>
          </a:p>
          <a:p>
            <a:pPr marL="0" indent="0">
              <a:buNone/>
            </a:pPr>
            <a:endParaRPr lang="en-CA" noProof="0" dirty="0" smtClean="0"/>
          </a:p>
          <a:p>
            <a:pPr marL="0" indent="0">
              <a:buNone/>
            </a:pPr>
            <a:r>
              <a:rPr lang="en-CA" noProof="0" dirty="0" smtClean="0"/>
              <a:t>By default, when a class is </a:t>
            </a:r>
            <a:r>
              <a:rPr lang="en-CA" dirty="0" smtClean="0"/>
              <a:t>created without there being a constructor defined, the compiler creates a public constructor called an </a:t>
            </a:r>
            <a:r>
              <a:rPr lang="en-CA" b="1" dirty="0" smtClean="0"/>
              <a:t>implicit</a:t>
            </a:r>
            <a:r>
              <a:rPr lang="en-CA" dirty="0" smtClean="0"/>
              <a:t> </a:t>
            </a:r>
            <a:r>
              <a:rPr lang="en-CA" b="1" dirty="0" smtClean="0"/>
              <a:t>default constructor</a:t>
            </a:r>
            <a:r>
              <a:rPr lang="en-CA" dirty="0" smtClean="0"/>
              <a:t>. This default constructor does not contain any lines of code.</a:t>
            </a:r>
            <a:endParaRPr lang="en-CA" b="1" noProof="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Constructors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The fundamental point of constructors is to initialize data members. Since data members cannot be initialized directly in </a:t>
            </a:r>
            <a:r>
              <a:rPr lang="en-CA" dirty="0" smtClean="0"/>
              <a:t>its </a:t>
            </a:r>
            <a:r>
              <a:rPr lang="en-CA" noProof="0" dirty="0" smtClean="0"/>
              <a:t>declaration, constructors are used instead to accomplish this task.</a:t>
            </a:r>
          </a:p>
          <a:p>
            <a:pPr marL="0" indent="0">
              <a:buNone/>
            </a:pPr>
            <a:endParaRPr lang="en-CA" noProof="0" dirty="0" smtClean="0"/>
          </a:p>
          <a:p>
            <a:pPr marL="0" indent="0">
              <a:buNone/>
            </a:pPr>
            <a:r>
              <a:rPr lang="en-CA" noProof="0" dirty="0" smtClean="0"/>
              <a:t>As long as a class contains data members, it must have at least one constructor (either </a:t>
            </a:r>
            <a:r>
              <a:rPr lang="en-CA" noProof="0" dirty="0" smtClean="0"/>
              <a:t>parameterized </a:t>
            </a:r>
            <a:r>
              <a:rPr lang="en-CA" noProof="0" dirty="0" smtClean="0"/>
              <a:t>or </a:t>
            </a:r>
            <a:r>
              <a:rPr lang="en-CA" noProof="0" dirty="0" err="1" smtClean="0"/>
              <a:t>parameterless</a:t>
            </a:r>
            <a:r>
              <a:rPr lang="en-CA" noProof="0" dirty="0" smtClean="0"/>
              <a:t>) in order for its data members to be initialized.</a:t>
            </a:r>
          </a:p>
          <a:p>
            <a:pPr marL="0" indent="0">
              <a:buNone/>
            </a:pPr>
            <a:endParaRPr lang="en-CA" b="1" noProof="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Constructors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As for the </a:t>
            </a:r>
            <a:r>
              <a:rPr lang="en-CA" b="1" noProof="0" dirty="0" smtClean="0"/>
              <a:t>parameters </a:t>
            </a:r>
            <a:r>
              <a:rPr lang="en-CA" noProof="0" dirty="0" smtClean="0"/>
              <a:t>of constructors, the same rules apply as during the creation of regular functions. You can provide zero, one, or more parameters.</a:t>
            </a:r>
          </a:p>
          <a:p>
            <a:pPr marL="0" indent="0">
              <a:buNone/>
            </a:pPr>
            <a:endParaRPr lang="en-CA" noProof="0" dirty="0" smtClean="0"/>
          </a:p>
          <a:p>
            <a:pPr marL="0" indent="0">
              <a:buNone/>
            </a:pPr>
            <a:r>
              <a:rPr lang="en-CA" noProof="0" dirty="0" smtClean="0"/>
              <a:t>It is also possible to provide default values to the </a:t>
            </a:r>
            <a:r>
              <a:rPr lang="en-CA" noProof="0" dirty="0" smtClean="0"/>
              <a:t>parameters </a:t>
            </a:r>
            <a:r>
              <a:rPr lang="en-CA" noProof="0" dirty="0" smtClean="0"/>
              <a:t>by declaring them at the end of the parameter list (if you wish, you may also provide default values for the entire list of parameters).</a:t>
            </a:r>
            <a:endParaRPr lang="en-CA" b="1" noProof="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 1</a:t>
            </a:r>
            <a:endParaRPr lang="en-CA" noProof="0" dirty="0"/>
          </a:p>
        </p:txBody>
      </p:sp>
      <p:sp>
        <p:nvSpPr>
          <p:cNvPr id="3" name="Espace réservé du contenu 2"/>
          <p:cNvSpPr>
            <a:spLocks noGrp="1"/>
          </p:cNvSpPr>
          <p:nvPr>
            <p:ph sz="quarter" idx="1"/>
          </p:nvPr>
        </p:nvSpPr>
        <p:spPr>
          <a:xfrm>
            <a:off x="0" y="1714488"/>
            <a:ext cx="9144000" cy="4643470"/>
          </a:xfrm>
        </p:spPr>
        <p:txBody>
          <a:bodyPr>
            <a:normAutofit/>
          </a:bodyPr>
          <a:lstStyle/>
          <a:p>
            <a:pPr marL="0">
              <a:buNone/>
            </a:pPr>
            <a:r>
              <a:rPr lang="en-CA" sz="2000" noProof="0" dirty="0" smtClean="0"/>
              <a:t>This class does not contain a constructor definition. By default, the compiler will create a default constructor. In this case, the only way to initialize the </a:t>
            </a:r>
            <a:r>
              <a:rPr lang="en-CA" sz="2000" b="1" noProof="0" dirty="0" smtClean="0"/>
              <a:t>age </a:t>
            </a:r>
            <a:r>
              <a:rPr lang="en-CA" sz="2000" noProof="0" dirty="0" smtClean="0"/>
              <a:t>member is to use a setter. But if you forget to make or use this setter, you will run into problems.</a:t>
            </a:r>
            <a:endParaRPr lang="en-CA" sz="2000" noProof="0" dirty="0" smtClean="0">
              <a:solidFill>
                <a:srgbClr val="0000FF"/>
              </a:solidFill>
              <a:latin typeface="Consolas"/>
            </a:endParaRPr>
          </a:p>
          <a:p>
            <a:pPr>
              <a:buNone/>
            </a:pPr>
            <a:endParaRPr lang="en-CA" sz="2000" noProof="0" dirty="0" smtClean="0">
              <a:solidFill>
                <a:srgbClr val="0000FF"/>
              </a:solidFill>
              <a:latin typeface="Consolas"/>
            </a:endParaRPr>
          </a:p>
          <a:p>
            <a:pPr>
              <a:buNone/>
            </a:pPr>
            <a:r>
              <a:rPr lang="en-CA" sz="2000" noProof="0" dirty="0" smtClean="0">
                <a:solidFill>
                  <a:srgbClr val="0000FF"/>
                </a:solidFill>
                <a:latin typeface="Consolas"/>
              </a:rPr>
              <a:t>class</a:t>
            </a:r>
            <a:r>
              <a:rPr lang="en-CA" sz="2000" noProof="0" dirty="0" smtClean="0">
                <a:solidFill>
                  <a:srgbClr val="000000"/>
                </a:solidFill>
                <a:latin typeface="Consolas"/>
              </a:rPr>
              <a:t> </a:t>
            </a:r>
            <a:r>
              <a:rPr lang="en-CA" sz="2000" noProof="0" dirty="0" smtClean="0">
                <a:solidFill>
                  <a:srgbClr val="2B91AF"/>
                </a:solidFill>
                <a:latin typeface="Consolas"/>
              </a:rPr>
              <a:t>Person</a:t>
            </a:r>
            <a:endParaRPr lang="en-CA" sz="2000" noProof="0" dirty="0" smtClean="0">
              <a:solidFill>
                <a:srgbClr val="000000"/>
              </a:solidFill>
              <a:latin typeface="Consolas"/>
            </a:endParaRPr>
          </a:p>
          <a:p>
            <a:pPr>
              <a:buNone/>
            </a:pPr>
            <a:r>
              <a:rPr lang="en-CA" sz="2000" noProof="0" dirty="0" smtClean="0">
                <a:solidFill>
                  <a:srgbClr val="000000"/>
                </a:solidFill>
                <a:latin typeface="Consolas"/>
              </a:rPr>
              <a:t>{</a:t>
            </a:r>
          </a:p>
          <a:p>
            <a:pPr>
              <a:buNone/>
            </a:pPr>
            <a:r>
              <a:rPr lang="en-CA" sz="2000" noProof="0" dirty="0" smtClean="0">
                <a:solidFill>
                  <a:srgbClr val="0000FF"/>
                </a:solidFill>
                <a:latin typeface="Consolas"/>
              </a:rPr>
              <a:t>	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age; </a:t>
            </a:r>
            <a:r>
              <a:rPr lang="en-CA" sz="2000" noProof="0" dirty="0" smtClean="0">
                <a:solidFill>
                  <a:srgbClr val="008000"/>
                </a:solidFill>
                <a:latin typeface="Consolas"/>
              </a:rPr>
              <a:t>// data member to initialize</a:t>
            </a:r>
            <a:endParaRPr lang="en-CA" sz="2000" noProof="0" dirty="0" smtClean="0">
              <a:solidFill>
                <a:srgbClr val="000000"/>
              </a:solidFill>
              <a:latin typeface="Consolas"/>
            </a:endParaRPr>
          </a:p>
          <a:p>
            <a:pPr>
              <a:buNone/>
            </a:pPr>
            <a:r>
              <a:rPr lang="en-CA" sz="2000" noProof="0" dirty="0" smtClean="0">
                <a:solidFill>
                  <a:srgbClr val="0000FF"/>
                </a:solidFill>
                <a:latin typeface="Consolas"/>
              </a:rPr>
              <a:t>public</a:t>
            </a:r>
            <a:r>
              <a:rPr lang="en-CA" sz="2000" noProof="0" dirty="0" smtClean="0">
                <a:solidFill>
                  <a:srgbClr val="000000"/>
                </a:solidFill>
                <a:latin typeface="Consolas"/>
              </a:rPr>
              <a:t>:</a:t>
            </a:r>
          </a:p>
          <a:p>
            <a:pPr>
              <a:buNone/>
            </a:pPr>
            <a:r>
              <a:rPr lang="en-CA" sz="2000" noProof="0" dirty="0" smtClean="0">
                <a:solidFill>
                  <a:srgbClr val="0000FF"/>
                </a:solidFill>
                <a:latin typeface="Consolas"/>
              </a:rPr>
              <a:t>	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a:t>
            </a:r>
            <a:r>
              <a:rPr lang="en-CA" sz="2000" noProof="0" dirty="0" err="1" smtClean="0">
                <a:solidFill>
                  <a:srgbClr val="000000"/>
                </a:solidFill>
                <a:latin typeface="Consolas"/>
              </a:rPr>
              <a:t>getAge</a:t>
            </a:r>
            <a:r>
              <a:rPr lang="en-CA" sz="2000" noProof="0" dirty="0" smtClean="0">
                <a:solidFill>
                  <a:srgbClr val="000000"/>
                </a:solidFill>
                <a:latin typeface="Consolas"/>
              </a:rPr>
              <a:t>(); </a:t>
            </a:r>
            <a:r>
              <a:rPr lang="en-CA" sz="2000" noProof="0" dirty="0" smtClean="0">
                <a:solidFill>
                  <a:srgbClr val="008000"/>
                </a:solidFill>
                <a:latin typeface="Consolas"/>
              </a:rPr>
              <a:t>// getter</a:t>
            </a:r>
            <a:endParaRPr lang="en-CA" sz="2000" noProof="0" dirty="0" smtClean="0">
              <a:solidFill>
                <a:srgbClr val="000000"/>
              </a:solidFill>
              <a:latin typeface="Consolas"/>
            </a:endParaRPr>
          </a:p>
          <a:p>
            <a:pPr>
              <a:buNone/>
            </a:pPr>
            <a:r>
              <a:rPr lang="en-CA" sz="2000" noProof="0" dirty="0" smtClean="0">
                <a:solidFill>
                  <a:srgbClr val="0000FF"/>
                </a:solidFill>
                <a:latin typeface="Consolas"/>
              </a:rPr>
              <a:t>	bool</a:t>
            </a:r>
            <a:r>
              <a:rPr lang="en-CA" sz="2000" noProof="0" dirty="0" smtClean="0">
                <a:solidFill>
                  <a:srgbClr val="000000"/>
                </a:solidFill>
                <a:latin typeface="Consolas"/>
              </a:rPr>
              <a:t> </a:t>
            </a:r>
            <a:r>
              <a:rPr lang="en-CA" sz="2000" noProof="0" dirty="0" err="1" smtClean="0">
                <a:solidFill>
                  <a:srgbClr val="000000"/>
                </a:solidFill>
                <a:latin typeface="Consolas"/>
              </a:rPr>
              <a:t>setAge</a:t>
            </a:r>
            <a:r>
              <a:rPr lang="en-CA" sz="2000" noProof="0" dirty="0" smtClean="0">
                <a:solidFill>
                  <a:srgbClr val="000000"/>
                </a:solidFill>
                <a:latin typeface="Consolas"/>
              </a:rPr>
              <a:t>(</a:t>
            </a:r>
            <a:r>
              <a:rPr lang="en-CA" sz="2000" noProof="0" dirty="0" smtClean="0">
                <a:solidFill>
                  <a:srgbClr val="0000FF"/>
                </a:solidFill>
                <a:latin typeface="Consolas"/>
              </a:rPr>
              <a:t>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a:t>
            </a:r>
            <a:r>
              <a:rPr lang="en-CA" sz="2000" noProof="0" dirty="0" smtClean="0">
                <a:solidFill>
                  <a:srgbClr val="808080"/>
                </a:solidFill>
                <a:latin typeface="Consolas"/>
              </a:rPr>
              <a:t>age</a:t>
            </a:r>
            <a:r>
              <a:rPr lang="en-CA" sz="2000" noProof="0" dirty="0" smtClean="0">
                <a:solidFill>
                  <a:srgbClr val="000000"/>
                </a:solidFill>
                <a:latin typeface="Consolas"/>
              </a:rPr>
              <a:t>); </a:t>
            </a:r>
            <a:r>
              <a:rPr lang="en-CA" sz="2000" noProof="0" dirty="0" smtClean="0">
                <a:solidFill>
                  <a:srgbClr val="008000"/>
                </a:solidFill>
                <a:latin typeface="Consolas"/>
              </a:rPr>
              <a:t>// setter</a:t>
            </a:r>
            <a:endParaRPr lang="en-CA" sz="2000" noProof="0" dirty="0" smtClean="0">
              <a:solidFill>
                <a:srgbClr val="000000"/>
              </a:solidFill>
              <a:latin typeface="Consolas"/>
            </a:endParaRPr>
          </a:p>
          <a:p>
            <a:pPr>
              <a:buNone/>
            </a:pPr>
            <a:r>
              <a:rPr lang="en-CA" sz="2000" noProof="0" dirty="0" smtClean="0">
                <a:solidFill>
                  <a:srgbClr val="000000"/>
                </a:solidFill>
                <a:latin typeface="Consolas"/>
              </a:rPr>
              <a:t>};</a:t>
            </a:r>
            <a:endParaRPr lang="en-CA" sz="2000" b="1" noProof="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 2</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92500" lnSpcReduction="10000"/>
          </a:bodyPr>
          <a:lstStyle/>
          <a:p>
            <a:pPr marL="0">
              <a:buNone/>
            </a:pPr>
            <a:r>
              <a:rPr lang="en-CA" sz="2000" noProof="0" dirty="0" smtClean="0"/>
              <a:t>This class contains a </a:t>
            </a:r>
            <a:r>
              <a:rPr lang="en-CA" sz="2000" b="1" noProof="0" dirty="0" smtClean="0"/>
              <a:t>parameterized</a:t>
            </a:r>
            <a:r>
              <a:rPr lang="en-CA" sz="2000" noProof="0" dirty="0" smtClean="0"/>
              <a:t> constructor definition and a </a:t>
            </a:r>
            <a:r>
              <a:rPr lang="en-CA" sz="2000" b="1" noProof="0" dirty="0" err="1" smtClean="0"/>
              <a:t>parameterless</a:t>
            </a:r>
            <a:r>
              <a:rPr lang="en-CA" sz="2000" b="1" noProof="0" dirty="0" smtClean="0"/>
              <a:t> </a:t>
            </a:r>
            <a:r>
              <a:rPr lang="en-CA" sz="2000" noProof="0" dirty="0" smtClean="0"/>
              <a:t>(explicitly defined default) constructor definition. Thanks to these two constructors, it will be possible to create an instance of the class without the risk of using an uninitialized variable. But adding these to the header file is not all we need to do. We must also define the code for the constructors in the source file of the class.</a:t>
            </a:r>
            <a:endParaRPr lang="en-CA" sz="2000" noProof="0" dirty="0" smtClean="0">
              <a:solidFill>
                <a:srgbClr val="0000FF"/>
              </a:solidFill>
              <a:latin typeface="Consolas"/>
            </a:endParaRPr>
          </a:p>
          <a:p>
            <a:pPr>
              <a:buNone/>
            </a:pPr>
            <a:r>
              <a:rPr lang="en-CA" sz="2000" noProof="0" dirty="0" smtClean="0">
                <a:solidFill>
                  <a:srgbClr val="0000FF"/>
                </a:solidFill>
                <a:latin typeface="Consolas"/>
              </a:rPr>
              <a:t>class</a:t>
            </a:r>
            <a:r>
              <a:rPr lang="en-CA" sz="2000" noProof="0" dirty="0" smtClean="0">
                <a:solidFill>
                  <a:srgbClr val="000000"/>
                </a:solidFill>
                <a:latin typeface="Consolas"/>
              </a:rPr>
              <a:t> </a:t>
            </a:r>
            <a:r>
              <a:rPr lang="en-CA" sz="2000" noProof="0" dirty="0" smtClean="0">
                <a:solidFill>
                  <a:srgbClr val="2B91AF"/>
                </a:solidFill>
                <a:latin typeface="Consolas"/>
              </a:rPr>
              <a:t>Person</a:t>
            </a:r>
            <a:endParaRPr lang="en-CA" sz="2000" noProof="0" dirty="0" smtClean="0">
              <a:solidFill>
                <a:srgbClr val="000000"/>
              </a:solidFill>
              <a:latin typeface="Consolas"/>
            </a:endParaRPr>
          </a:p>
          <a:p>
            <a:pPr>
              <a:buNone/>
            </a:pPr>
            <a:r>
              <a:rPr lang="en-CA" sz="2000" noProof="0" dirty="0" smtClean="0">
                <a:solidFill>
                  <a:srgbClr val="000000"/>
                </a:solidFill>
                <a:latin typeface="Consolas"/>
              </a:rPr>
              <a:t>{</a:t>
            </a:r>
          </a:p>
          <a:p>
            <a:pPr>
              <a:buNone/>
            </a:pPr>
            <a:r>
              <a:rPr lang="en-CA" sz="2000" noProof="0" dirty="0" smtClean="0">
                <a:solidFill>
                  <a:srgbClr val="0000FF"/>
                </a:solidFill>
                <a:latin typeface="Consolas"/>
              </a:rPr>
              <a:t>	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age; </a:t>
            </a:r>
            <a:r>
              <a:rPr lang="en-CA" sz="2000" noProof="0" dirty="0" smtClean="0">
                <a:solidFill>
                  <a:srgbClr val="008000"/>
                </a:solidFill>
                <a:latin typeface="Consolas"/>
              </a:rPr>
              <a:t>// data member to initialize</a:t>
            </a:r>
            <a:endParaRPr lang="en-CA" sz="2000" noProof="0" dirty="0" smtClean="0">
              <a:solidFill>
                <a:srgbClr val="000000"/>
              </a:solidFill>
              <a:latin typeface="Consolas"/>
            </a:endParaRPr>
          </a:p>
          <a:p>
            <a:pPr>
              <a:buNone/>
            </a:pPr>
            <a:r>
              <a:rPr lang="en-CA" sz="2000" noProof="0" dirty="0" smtClean="0">
                <a:solidFill>
                  <a:srgbClr val="0000FF"/>
                </a:solidFill>
                <a:latin typeface="Consolas"/>
              </a:rPr>
              <a:t>public</a:t>
            </a:r>
            <a:r>
              <a:rPr lang="en-CA" sz="2000" noProof="0" dirty="0" smtClean="0">
                <a:solidFill>
                  <a:srgbClr val="000000"/>
                </a:solidFill>
                <a:latin typeface="Consolas"/>
              </a:rPr>
              <a:t>:</a:t>
            </a:r>
          </a:p>
          <a:p>
            <a:pPr>
              <a:buNone/>
            </a:pPr>
            <a:r>
              <a:rPr lang="en-CA" sz="2000" noProof="0" dirty="0" smtClean="0">
                <a:solidFill>
                  <a:srgbClr val="000000"/>
                </a:solidFill>
                <a:latin typeface="Consolas"/>
              </a:rPr>
              <a:t>	Person(); </a:t>
            </a:r>
            <a:r>
              <a:rPr lang="en-CA" sz="2000" noProof="0" dirty="0" smtClean="0">
                <a:solidFill>
                  <a:srgbClr val="008000"/>
                </a:solidFill>
                <a:latin typeface="Consolas"/>
              </a:rPr>
              <a:t>// </a:t>
            </a:r>
            <a:r>
              <a:rPr lang="en-CA" sz="2000" noProof="0" dirty="0" err="1" smtClean="0">
                <a:solidFill>
                  <a:srgbClr val="008000"/>
                </a:solidFill>
                <a:latin typeface="Consolas"/>
              </a:rPr>
              <a:t>parameterless</a:t>
            </a:r>
            <a:r>
              <a:rPr lang="en-CA" sz="2000" noProof="0" dirty="0" smtClean="0">
                <a:solidFill>
                  <a:srgbClr val="008000"/>
                </a:solidFill>
                <a:latin typeface="Consolas"/>
              </a:rPr>
              <a:t> constructor</a:t>
            </a:r>
          </a:p>
          <a:p>
            <a:pPr>
              <a:buNone/>
            </a:pPr>
            <a:r>
              <a:rPr lang="en-CA" sz="2000" noProof="0" dirty="0" smtClean="0">
                <a:solidFill>
                  <a:srgbClr val="008000"/>
                </a:solidFill>
                <a:latin typeface="Consolas"/>
              </a:rPr>
              <a:t>	</a:t>
            </a:r>
            <a:r>
              <a:rPr lang="en-CA" sz="2000" noProof="0" dirty="0" smtClean="0">
                <a:solidFill>
                  <a:srgbClr val="000000"/>
                </a:solidFill>
                <a:latin typeface="Consolas"/>
              </a:rPr>
              <a:t>Person(</a:t>
            </a:r>
            <a:r>
              <a:rPr lang="en-CA" sz="2000" noProof="0" dirty="0" smtClean="0">
                <a:solidFill>
                  <a:srgbClr val="0000FF"/>
                </a:solidFill>
                <a:latin typeface="Consolas"/>
              </a:rPr>
              <a:t>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a:t>
            </a:r>
            <a:r>
              <a:rPr lang="en-CA" sz="2000" noProof="0" dirty="0" smtClean="0">
                <a:solidFill>
                  <a:srgbClr val="808080"/>
                </a:solidFill>
                <a:latin typeface="Consolas"/>
              </a:rPr>
              <a:t>age</a:t>
            </a:r>
            <a:r>
              <a:rPr lang="en-CA" sz="2000" noProof="0" dirty="0" smtClean="0">
                <a:solidFill>
                  <a:srgbClr val="000000"/>
                </a:solidFill>
                <a:latin typeface="Consolas"/>
              </a:rPr>
              <a:t>); </a:t>
            </a:r>
            <a:r>
              <a:rPr lang="en-CA" sz="2000" noProof="0" dirty="0" smtClean="0">
                <a:solidFill>
                  <a:srgbClr val="008000"/>
                </a:solidFill>
                <a:latin typeface="Consolas"/>
              </a:rPr>
              <a:t>// parameterized constructor</a:t>
            </a:r>
            <a:endParaRPr lang="en-CA" sz="2000" noProof="0" dirty="0" smtClean="0">
              <a:solidFill>
                <a:srgbClr val="000000"/>
              </a:solidFill>
              <a:latin typeface="Consolas"/>
            </a:endParaRPr>
          </a:p>
          <a:p>
            <a:pPr>
              <a:buNone/>
            </a:pPr>
            <a:r>
              <a:rPr lang="en-CA" sz="2000" noProof="0" dirty="0" smtClean="0">
                <a:solidFill>
                  <a:srgbClr val="0000FF"/>
                </a:solidFill>
                <a:latin typeface="Consolas"/>
              </a:rPr>
              <a:t>	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a:t>
            </a:r>
            <a:r>
              <a:rPr lang="en-CA" sz="2000" noProof="0" dirty="0" err="1" smtClean="0">
                <a:solidFill>
                  <a:srgbClr val="000000"/>
                </a:solidFill>
                <a:latin typeface="Consolas"/>
              </a:rPr>
              <a:t>getAge</a:t>
            </a:r>
            <a:r>
              <a:rPr lang="en-CA" sz="2000" noProof="0" dirty="0" smtClean="0">
                <a:solidFill>
                  <a:srgbClr val="000000"/>
                </a:solidFill>
                <a:latin typeface="Consolas"/>
              </a:rPr>
              <a:t>(); </a:t>
            </a:r>
            <a:r>
              <a:rPr lang="en-CA" sz="2000" noProof="0" dirty="0" smtClean="0">
                <a:solidFill>
                  <a:srgbClr val="008000"/>
                </a:solidFill>
                <a:latin typeface="Consolas"/>
              </a:rPr>
              <a:t>// getter</a:t>
            </a:r>
            <a:endParaRPr lang="en-CA" sz="2000" noProof="0" dirty="0" smtClean="0">
              <a:solidFill>
                <a:srgbClr val="000000"/>
              </a:solidFill>
              <a:latin typeface="Consolas"/>
            </a:endParaRPr>
          </a:p>
          <a:p>
            <a:pPr>
              <a:buNone/>
            </a:pPr>
            <a:r>
              <a:rPr lang="en-CA" sz="2000" noProof="0" dirty="0" smtClean="0">
                <a:solidFill>
                  <a:srgbClr val="0000FF"/>
                </a:solidFill>
                <a:latin typeface="Consolas"/>
              </a:rPr>
              <a:t>	bool</a:t>
            </a:r>
            <a:r>
              <a:rPr lang="en-CA" sz="2000" noProof="0" dirty="0" smtClean="0">
                <a:solidFill>
                  <a:srgbClr val="000000"/>
                </a:solidFill>
                <a:latin typeface="Consolas"/>
              </a:rPr>
              <a:t> </a:t>
            </a:r>
            <a:r>
              <a:rPr lang="en-CA" sz="2000" noProof="0" dirty="0" err="1" smtClean="0">
                <a:solidFill>
                  <a:srgbClr val="000000"/>
                </a:solidFill>
                <a:latin typeface="Consolas"/>
              </a:rPr>
              <a:t>setAge</a:t>
            </a:r>
            <a:r>
              <a:rPr lang="en-CA" sz="2000" noProof="0" dirty="0" smtClean="0">
                <a:solidFill>
                  <a:srgbClr val="000000"/>
                </a:solidFill>
                <a:latin typeface="Consolas"/>
              </a:rPr>
              <a:t>(</a:t>
            </a:r>
            <a:r>
              <a:rPr lang="en-CA" sz="2000" noProof="0" dirty="0" smtClean="0">
                <a:solidFill>
                  <a:srgbClr val="0000FF"/>
                </a:solidFill>
                <a:latin typeface="Consolas"/>
              </a:rPr>
              <a:t>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a:t>
            </a:r>
            <a:r>
              <a:rPr lang="en-CA" sz="2000" noProof="0" dirty="0" smtClean="0">
                <a:solidFill>
                  <a:srgbClr val="808080"/>
                </a:solidFill>
                <a:latin typeface="Consolas"/>
              </a:rPr>
              <a:t>age</a:t>
            </a:r>
            <a:r>
              <a:rPr lang="en-CA" sz="2000" noProof="0" dirty="0" smtClean="0">
                <a:solidFill>
                  <a:srgbClr val="000000"/>
                </a:solidFill>
                <a:latin typeface="Consolas"/>
              </a:rPr>
              <a:t>); </a:t>
            </a:r>
            <a:r>
              <a:rPr lang="en-CA" sz="2000" noProof="0" dirty="0" smtClean="0">
                <a:solidFill>
                  <a:srgbClr val="008000"/>
                </a:solidFill>
                <a:latin typeface="Consolas"/>
              </a:rPr>
              <a:t>// setter</a:t>
            </a:r>
            <a:endParaRPr lang="en-CA" sz="2000" noProof="0" dirty="0" smtClean="0">
              <a:solidFill>
                <a:srgbClr val="000000"/>
              </a:solidFill>
              <a:latin typeface="Consolas"/>
            </a:endParaRPr>
          </a:p>
          <a:p>
            <a:pPr>
              <a:buNone/>
            </a:pPr>
            <a:r>
              <a:rPr lang="en-CA" sz="2000" noProof="0" dirty="0" smtClean="0">
                <a:solidFill>
                  <a:srgbClr val="000000"/>
                </a:solidFill>
                <a:latin typeface="Consolas"/>
              </a:rPr>
              <a:t>};</a:t>
            </a:r>
            <a:endParaRPr lang="en-CA" sz="2000" b="1" noProof="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 2</a:t>
            </a:r>
            <a:endParaRPr lang="en-CA" noProof="0" dirty="0"/>
          </a:p>
        </p:txBody>
      </p:sp>
      <p:sp>
        <p:nvSpPr>
          <p:cNvPr id="3" name="Espace réservé du contenu 2"/>
          <p:cNvSpPr>
            <a:spLocks noGrp="1"/>
          </p:cNvSpPr>
          <p:nvPr>
            <p:ph sz="quarter" idx="1"/>
          </p:nvPr>
        </p:nvSpPr>
        <p:spPr>
          <a:xfrm>
            <a:off x="0" y="1571612"/>
            <a:ext cx="9144000" cy="5286388"/>
          </a:xfrm>
        </p:spPr>
        <p:txBody>
          <a:bodyPr>
            <a:normAutofit fontScale="62500" lnSpcReduction="20000"/>
          </a:bodyPr>
          <a:lstStyle/>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Person.h</a:t>
            </a:r>
            <a:r>
              <a:rPr lang="en-CA" sz="2400" noProof="0" dirty="0" smtClean="0">
                <a:solidFill>
                  <a:srgbClr val="A31515"/>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0; </a:t>
            </a:r>
            <a:r>
              <a:rPr lang="en-CA" sz="2400" noProof="0" dirty="0" smtClean="0">
                <a:solidFill>
                  <a:srgbClr val="008000"/>
                </a:solidFill>
                <a:latin typeface="Consolas"/>
              </a:rPr>
              <a:t>// initialization of the data member with a default value</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 </a:t>
            </a:r>
            <a:r>
              <a:rPr lang="en-CA" sz="2400" noProof="0" dirty="0" smtClean="0">
                <a:solidFill>
                  <a:srgbClr val="008000"/>
                </a:solidFill>
                <a:latin typeface="Consolas"/>
              </a:rPr>
              <a:t>// initialization of the data member with a value obtained from               		     //the parameter</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getAge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::age;</a:t>
            </a: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bool</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setAge</a:t>
            </a:r>
            <a:r>
              <a:rPr lang="en-CA" sz="2400" noProof="0" dirty="0" smtClean="0">
                <a:solidFill>
                  <a:srgbClr val="000000"/>
                </a:solidFill>
                <a:latin typeface="Consolas"/>
              </a:rPr>
              <a: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if</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&lt;= 150)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true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false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 in the main() function</a:t>
            </a:r>
            <a:endParaRPr lang="en-CA" noProof="0" dirty="0"/>
          </a:p>
        </p:txBody>
      </p:sp>
      <p:sp>
        <p:nvSpPr>
          <p:cNvPr id="3" name="Espace réservé du contenu 2"/>
          <p:cNvSpPr>
            <a:spLocks noGrp="1"/>
          </p:cNvSpPr>
          <p:nvPr>
            <p:ph sz="quarter" idx="1"/>
          </p:nvPr>
        </p:nvSpPr>
        <p:spPr>
          <a:xfrm>
            <a:off x="0" y="1714488"/>
            <a:ext cx="9144000" cy="5143512"/>
          </a:xfrm>
        </p:spPr>
        <p:txBody>
          <a:bodyPr>
            <a:normAutofit fontScale="55000" lnSpcReduction="20000"/>
          </a:bodyPr>
          <a:lstStyle/>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a:t>
            </a:r>
            <a:r>
              <a:rPr lang="en-CA" sz="2800" noProof="0" dirty="0" err="1" smtClean="0">
                <a:solidFill>
                  <a:srgbClr val="A31515"/>
                </a:solidFill>
                <a:latin typeface="Consolas"/>
              </a:rPr>
              <a:t>Person.h</a:t>
            </a:r>
            <a:r>
              <a:rPr lang="en-CA" sz="2800" noProof="0" dirty="0" smtClean="0">
                <a:solidFill>
                  <a:srgbClr val="A31515"/>
                </a:solidFill>
                <a:latin typeface="Consolas"/>
              </a:rPr>
              <a:t>"</a:t>
            </a:r>
            <a:endParaRPr lang="en-CA" sz="2800" noProof="0" dirty="0" smtClean="0">
              <a:solidFill>
                <a:srgbClr val="000000"/>
              </a:solidFill>
              <a:latin typeface="Consolas"/>
            </a:endParaRP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&lt;</a:t>
            </a:r>
            <a:r>
              <a:rPr lang="en-CA" sz="2800" noProof="0" dirty="0" err="1" smtClean="0">
                <a:solidFill>
                  <a:srgbClr val="A31515"/>
                </a:solidFill>
                <a:latin typeface="Consolas"/>
              </a:rPr>
              <a:t>iostream</a:t>
            </a:r>
            <a:r>
              <a:rPr lang="en-CA" sz="2800" noProof="0" dirty="0" smtClean="0">
                <a:solidFill>
                  <a:srgbClr val="A31515"/>
                </a:solidFill>
                <a:latin typeface="Consolas"/>
              </a:rPr>
              <a:t>&gt;</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using</a:t>
            </a:r>
            <a:r>
              <a:rPr lang="en-CA" sz="2800" noProof="0" dirty="0" smtClean="0">
                <a:solidFill>
                  <a:srgbClr val="000000"/>
                </a:solidFill>
                <a:latin typeface="Consolas"/>
              </a:rPr>
              <a:t> </a:t>
            </a:r>
            <a:r>
              <a:rPr lang="en-CA" sz="2800" noProof="0" dirty="0" smtClean="0">
                <a:solidFill>
                  <a:srgbClr val="0000FF"/>
                </a:solidFill>
                <a:latin typeface="Consolas"/>
              </a:rPr>
              <a:t>namespace</a:t>
            </a:r>
            <a:r>
              <a:rPr lang="en-CA" sz="2800" noProof="0" dirty="0" smtClean="0">
                <a:solidFill>
                  <a:srgbClr val="000000"/>
                </a:solidFill>
                <a:latin typeface="Consolas"/>
              </a:rPr>
              <a:t> </a:t>
            </a:r>
            <a:r>
              <a:rPr lang="en-CA" sz="2800" noProof="0" dirty="0" err="1" smtClean="0">
                <a:solidFill>
                  <a:srgbClr val="000000"/>
                </a:solidFill>
                <a:latin typeface="Consolas"/>
              </a:rPr>
              <a:t>std</a:t>
            </a:r>
            <a:r>
              <a:rPr lang="en-CA" sz="2800" noProof="0" dirty="0" smtClean="0">
                <a:solidFill>
                  <a:srgbClr val="000000"/>
                </a:solidFill>
                <a:latin typeface="Consolas"/>
              </a:rPr>
              <a:t>;</a:t>
            </a:r>
          </a:p>
          <a:p>
            <a:pPr>
              <a:buNone/>
            </a:pPr>
            <a:r>
              <a:rPr lang="en-CA" sz="2800" noProof="0" dirty="0" err="1" smtClean="0">
                <a:solidFill>
                  <a:srgbClr val="0000FF"/>
                </a:solidFill>
                <a:latin typeface="Consolas"/>
              </a:rPr>
              <a:t>int</a:t>
            </a:r>
            <a:r>
              <a:rPr lang="en-CA" sz="2800" noProof="0" dirty="0" smtClean="0">
                <a:solidFill>
                  <a:srgbClr val="000000"/>
                </a:solidFill>
                <a:latin typeface="Consolas"/>
              </a:rPr>
              <a:t> main</a:t>
            </a:r>
            <a:r>
              <a:rPr lang="en-CA" sz="2800" noProof="0" dirty="0" smtClean="0">
                <a:solidFill>
                  <a:srgbClr val="000000"/>
                </a:solidFill>
                <a:latin typeface="Consolas"/>
              </a:rPr>
              <a:t>()</a:t>
            </a:r>
          </a:p>
          <a:p>
            <a:pPr>
              <a:buNone/>
            </a:pPr>
            <a:r>
              <a:rPr lang="en-CA" sz="2800" noProof="0" dirty="0" smtClean="0">
                <a:solidFill>
                  <a:srgbClr val="000000"/>
                </a:solidFill>
                <a:latin typeface="Consolas"/>
              </a:rPr>
              <a:t>{</a:t>
            </a:r>
            <a:endParaRPr lang="en-CA" sz="2800" noProof="0" dirty="0" smtClean="0">
              <a:solidFill>
                <a:srgbClr val="000000"/>
              </a:solidFill>
              <a:latin typeface="Consolas"/>
            </a:endParaRPr>
          </a:p>
          <a:p>
            <a:pPr>
              <a:buNone/>
            </a:pPr>
            <a:r>
              <a:rPr lang="en-CA" sz="2800" noProof="0" dirty="0" smtClean="0">
                <a:solidFill>
                  <a:srgbClr val="008000"/>
                </a:solidFill>
                <a:latin typeface="Consolas"/>
              </a:rPr>
              <a:t>	/* </a:t>
            </a:r>
          </a:p>
          <a:p>
            <a:pPr>
              <a:buNone/>
            </a:pPr>
            <a:r>
              <a:rPr lang="en-CA" sz="2800" noProof="0" dirty="0" smtClean="0">
                <a:solidFill>
                  <a:srgbClr val="008000"/>
                </a:solidFill>
                <a:latin typeface="Consolas"/>
              </a:rPr>
              <a:t>	</a:t>
            </a:r>
            <a:r>
              <a:rPr lang="en-CA" sz="2800" dirty="0" smtClean="0">
                <a:solidFill>
                  <a:srgbClr val="008000"/>
                </a:solidFill>
                <a:latin typeface="Consolas"/>
              </a:rPr>
              <a:t>An implicit </a:t>
            </a:r>
            <a:r>
              <a:rPr lang="en-CA" sz="2800" dirty="0">
                <a:solidFill>
                  <a:srgbClr val="008000"/>
                </a:solidFill>
                <a:latin typeface="Consolas"/>
              </a:rPr>
              <a:t>default constructor </a:t>
            </a:r>
            <a:r>
              <a:rPr lang="en-CA" sz="2800" dirty="0" smtClean="0">
                <a:solidFill>
                  <a:srgbClr val="008000"/>
                </a:solidFill>
                <a:latin typeface="Consolas"/>
              </a:rPr>
              <a:t>call</a:t>
            </a:r>
            <a:r>
              <a:rPr lang="en-CA" sz="2500" dirty="0" smtClean="0">
                <a:solidFill>
                  <a:srgbClr val="008000"/>
                </a:solidFill>
                <a:latin typeface="Consolas"/>
              </a:rPr>
              <a:t>, </a:t>
            </a:r>
            <a:r>
              <a:rPr lang="en-CA" sz="2800" noProof="0" dirty="0" smtClean="0">
                <a:solidFill>
                  <a:srgbClr val="008000"/>
                </a:solidFill>
                <a:latin typeface="Consolas"/>
              </a:rPr>
              <a:t>or, if it has been defined, a </a:t>
            </a:r>
            <a:r>
              <a:rPr lang="en-CA" sz="2800" noProof="0" dirty="0" err="1" smtClean="0">
                <a:solidFill>
                  <a:srgbClr val="008000"/>
                </a:solidFill>
                <a:latin typeface="Consolas"/>
              </a:rPr>
              <a:t>parameterless</a:t>
            </a:r>
            <a:r>
              <a:rPr lang="en-CA" sz="2800" noProof="0" dirty="0" smtClean="0">
                <a:solidFill>
                  <a:srgbClr val="008000"/>
                </a:solidFill>
                <a:latin typeface="Consolas"/>
              </a:rPr>
              <a:t> (explicitly defined default) constructor call</a:t>
            </a:r>
            <a:endParaRPr lang="en-CA" sz="2500" noProof="0" dirty="0" smtClean="0">
              <a:solidFill>
                <a:srgbClr val="008000"/>
              </a:solidFill>
              <a:latin typeface="Consolas"/>
            </a:endParaRPr>
          </a:p>
          <a:p>
            <a:pPr>
              <a:buNone/>
            </a:pPr>
            <a:r>
              <a:rPr lang="en-CA" sz="2500" noProof="0" dirty="0" smtClean="0">
                <a:solidFill>
                  <a:srgbClr val="008000"/>
                </a:solidFill>
                <a:latin typeface="Consolas"/>
              </a:rPr>
              <a:t>	</a:t>
            </a:r>
            <a:r>
              <a:rPr lang="en-CA" sz="2800" noProof="0" dirty="0" smtClean="0">
                <a:solidFill>
                  <a:srgbClr val="008000"/>
                </a:solidFill>
                <a:latin typeface="Consolas"/>
              </a:rPr>
              <a:t>*/</a:t>
            </a:r>
            <a:endParaRPr lang="en-CA" sz="2800" noProof="0" dirty="0" smtClean="0">
              <a:solidFill>
                <a:srgbClr val="000000"/>
              </a:solidFill>
              <a:latin typeface="Consolas"/>
            </a:endParaRPr>
          </a:p>
          <a:p>
            <a:pPr>
              <a:buNone/>
            </a:pPr>
            <a:r>
              <a:rPr lang="en-CA" sz="2800" noProof="0" dirty="0" smtClean="0">
                <a:solidFill>
                  <a:srgbClr val="2B91AF"/>
                </a:solidFill>
                <a:latin typeface="Consolas"/>
              </a:rPr>
              <a:t>	Person</a:t>
            </a:r>
            <a:r>
              <a:rPr lang="en-CA" sz="2800" noProof="0" dirty="0" smtClean="0">
                <a:solidFill>
                  <a:srgbClr val="000000"/>
                </a:solidFill>
                <a:latin typeface="Consolas"/>
              </a:rPr>
              <a:t> person1; </a:t>
            </a:r>
          </a:p>
          <a:p>
            <a:pPr>
              <a:buNone/>
            </a:pPr>
            <a:r>
              <a:rPr lang="en-CA" sz="2800" noProof="0" dirty="0" smtClean="0">
                <a:solidFill>
                  <a:srgbClr val="000000"/>
                </a:solidFill>
                <a:latin typeface="Consolas"/>
              </a:rPr>
              <a:t>	</a:t>
            </a:r>
            <a:r>
              <a:rPr lang="en-CA" sz="2800" noProof="0" dirty="0" smtClean="0">
                <a:solidFill>
                  <a:srgbClr val="008000"/>
                </a:solidFill>
                <a:latin typeface="Consolas"/>
              </a:rPr>
              <a:t>/* </a:t>
            </a:r>
          </a:p>
          <a:p>
            <a:pPr>
              <a:buNone/>
            </a:pPr>
            <a:r>
              <a:rPr lang="en-CA" sz="2800" noProof="0" dirty="0" smtClean="0">
                <a:solidFill>
                  <a:srgbClr val="008000"/>
                </a:solidFill>
                <a:latin typeface="Consolas"/>
              </a:rPr>
              <a:t>	Parameterized constructor call that takes an integer value as a parameter</a:t>
            </a:r>
            <a:endParaRPr lang="en-CA" sz="2500" noProof="0" dirty="0" smtClean="0">
              <a:solidFill>
                <a:srgbClr val="008000"/>
              </a:solidFill>
              <a:latin typeface="Consolas"/>
            </a:endParaRPr>
          </a:p>
          <a:p>
            <a:pPr>
              <a:buNone/>
            </a:pPr>
            <a:r>
              <a:rPr lang="en-CA" sz="2500" noProof="0" dirty="0" smtClean="0">
                <a:solidFill>
                  <a:srgbClr val="008000"/>
                </a:solidFill>
                <a:latin typeface="Consolas"/>
              </a:rPr>
              <a:t>	</a:t>
            </a:r>
            <a:r>
              <a:rPr lang="en-CA" sz="2800" noProof="0" dirty="0" smtClean="0">
                <a:solidFill>
                  <a:srgbClr val="008000"/>
                </a:solidFill>
                <a:latin typeface="Consolas"/>
              </a:rPr>
              <a:t>*/</a:t>
            </a:r>
            <a:r>
              <a:rPr lang="en-CA" sz="2800" noProof="0" dirty="0" smtClean="0">
                <a:solidFill>
                  <a:srgbClr val="2B91AF"/>
                </a:solidFill>
                <a:latin typeface="Consolas"/>
              </a:rPr>
              <a:t>	</a:t>
            </a:r>
          </a:p>
          <a:p>
            <a:pPr>
              <a:buNone/>
            </a:pPr>
            <a:r>
              <a:rPr lang="en-CA" sz="2800" noProof="0" dirty="0" smtClean="0">
                <a:solidFill>
                  <a:srgbClr val="2B91AF"/>
                </a:solidFill>
                <a:latin typeface="Consolas"/>
              </a:rPr>
              <a:t>	Person</a:t>
            </a:r>
            <a:r>
              <a:rPr lang="en-CA" sz="2800" noProof="0" dirty="0" smtClean="0">
                <a:solidFill>
                  <a:srgbClr val="000000"/>
                </a:solidFill>
                <a:latin typeface="Consolas"/>
              </a:rPr>
              <a:t> </a:t>
            </a:r>
            <a:r>
              <a:rPr lang="en-CA" sz="2800" noProof="0" dirty="0" smtClean="0">
                <a:solidFill>
                  <a:srgbClr val="000000"/>
                </a:solidFill>
                <a:latin typeface="Consolas"/>
              </a:rPr>
              <a:t>person2 = Person(25</a:t>
            </a:r>
            <a:r>
              <a:rPr lang="en-CA" sz="2800" noProof="0" dirty="0" smtClean="0">
                <a:solidFill>
                  <a:srgbClr val="000000"/>
                </a:solidFill>
                <a:latin typeface="Consolas"/>
              </a:rPr>
              <a:t>); 	</a:t>
            </a:r>
          </a:p>
          <a:p>
            <a:pPr>
              <a:buNone/>
            </a:pPr>
            <a:r>
              <a:rPr lang="en-CA" sz="2800" noProof="0" dirty="0" smtClean="0">
                <a:solidFill>
                  <a:srgbClr val="008000"/>
                </a:solidFill>
                <a:latin typeface="Consolas"/>
              </a:rPr>
              <a:t>	</a:t>
            </a:r>
            <a:r>
              <a:rPr lang="en-CA" sz="2800" noProof="0" dirty="0" err="1" smtClean="0">
                <a:solidFill>
                  <a:srgbClr val="000000"/>
                </a:solidFill>
                <a:latin typeface="Consolas"/>
              </a:rPr>
              <a:t>cout</a:t>
            </a:r>
            <a:r>
              <a:rPr lang="en-CA" sz="2800" noProof="0" dirty="0" smtClean="0">
                <a:solidFill>
                  <a:srgbClr val="000000"/>
                </a:solidFill>
                <a:latin typeface="Consolas"/>
              </a:rPr>
              <a:t> </a:t>
            </a:r>
            <a:r>
              <a:rPr lang="en-CA" sz="2800" noProof="0" dirty="0" smtClean="0">
                <a:solidFill>
                  <a:srgbClr val="008080"/>
                </a:solidFill>
                <a:latin typeface="Consolas"/>
              </a:rPr>
              <a:t>&lt;&lt;</a:t>
            </a:r>
            <a:r>
              <a:rPr lang="en-CA" sz="2800" noProof="0" dirty="0" smtClean="0">
                <a:solidFill>
                  <a:srgbClr val="000000"/>
                </a:solidFill>
                <a:latin typeface="Consolas"/>
              </a:rPr>
              <a:t> person1.getAge() </a:t>
            </a:r>
            <a:r>
              <a:rPr lang="en-CA" sz="2800" noProof="0" dirty="0" smtClean="0">
                <a:solidFill>
                  <a:srgbClr val="008080"/>
                </a:solidFill>
                <a:latin typeface="Consolas"/>
              </a:rPr>
              <a:t>&lt;&lt;</a:t>
            </a:r>
            <a:r>
              <a:rPr lang="en-CA" sz="2800" noProof="0" dirty="0" smtClean="0">
                <a:solidFill>
                  <a:srgbClr val="000000"/>
                </a:solidFill>
                <a:latin typeface="Consolas"/>
              </a:rPr>
              <a:t> </a:t>
            </a:r>
            <a:r>
              <a:rPr lang="en-CA" sz="2800" noProof="0" dirty="0" err="1" smtClean="0">
                <a:solidFill>
                  <a:srgbClr val="000000"/>
                </a:solidFill>
                <a:latin typeface="Consolas"/>
              </a:rPr>
              <a:t>endl</a:t>
            </a:r>
            <a:r>
              <a:rPr lang="en-CA" sz="2800" noProof="0" dirty="0" smtClean="0">
                <a:solidFill>
                  <a:srgbClr val="000000"/>
                </a:solidFill>
                <a:latin typeface="Consolas"/>
              </a:rPr>
              <a:t>; </a:t>
            </a:r>
            <a:r>
              <a:rPr lang="en-CA" sz="2800" noProof="0" dirty="0" smtClean="0">
                <a:solidFill>
                  <a:srgbClr val="008000"/>
                </a:solidFill>
                <a:latin typeface="Consolas"/>
              </a:rPr>
              <a:t>// displays 0</a:t>
            </a:r>
            <a:endParaRPr lang="en-CA" sz="2800" noProof="0" dirty="0" smtClean="0">
              <a:solidFill>
                <a:srgbClr val="000000"/>
              </a:solidFill>
              <a:latin typeface="Consolas"/>
            </a:endParaRPr>
          </a:p>
          <a:p>
            <a:pPr>
              <a:buNone/>
            </a:pPr>
            <a:r>
              <a:rPr lang="en-CA" sz="2800" noProof="0" dirty="0" smtClean="0">
                <a:solidFill>
                  <a:srgbClr val="008000"/>
                </a:solidFill>
                <a:latin typeface="Consolas"/>
              </a:rPr>
              <a:t>	</a:t>
            </a:r>
            <a:r>
              <a:rPr lang="en-CA" sz="2800" noProof="0" dirty="0" err="1" smtClean="0">
                <a:solidFill>
                  <a:srgbClr val="000000"/>
                </a:solidFill>
                <a:latin typeface="Consolas"/>
              </a:rPr>
              <a:t>cout</a:t>
            </a:r>
            <a:r>
              <a:rPr lang="en-CA" sz="2800" noProof="0" dirty="0" smtClean="0">
                <a:solidFill>
                  <a:srgbClr val="000000"/>
                </a:solidFill>
                <a:latin typeface="Consolas"/>
              </a:rPr>
              <a:t> </a:t>
            </a:r>
            <a:r>
              <a:rPr lang="en-CA" sz="2800" noProof="0" dirty="0" smtClean="0">
                <a:solidFill>
                  <a:srgbClr val="008080"/>
                </a:solidFill>
                <a:latin typeface="Consolas"/>
              </a:rPr>
              <a:t>&lt;&lt;</a:t>
            </a:r>
            <a:r>
              <a:rPr lang="en-CA" sz="2800" noProof="0" dirty="0" smtClean="0">
                <a:solidFill>
                  <a:srgbClr val="000000"/>
                </a:solidFill>
                <a:latin typeface="Consolas"/>
              </a:rPr>
              <a:t> person2.getAge() </a:t>
            </a:r>
            <a:r>
              <a:rPr lang="en-CA" sz="2800" noProof="0" dirty="0" smtClean="0">
                <a:solidFill>
                  <a:srgbClr val="008080"/>
                </a:solidFill>
                <a:latin typeface="Consolas"/>
              </a:rPr>
              <a:t>&lt;&lt;</a:t>
            </a:r>
            <a:r>
              <a:rPr lang="en-CA" sz="2800" noProof="0" dirty="0" smtClean="0">
                <a:solidFill>
                  <a:srgbClr val="000000"/>
                </a:solidFill>
                <a:latin typeface="Consolas"/>
              </a:rPr>
              <a:t> </a:t>
            </a:r>
            <a:r>
              <a:rPr lang="en-CA" sz="2800" noProof="0" dirty="0" err="1" smtClean="0">
                <a:solidFill>
                  <a:srgbClr val="000000"/>
                </a:solidFill>
                <a:latin typeface="Consolas"/>
              </a:rPr>
              <a:t>endl</a:t>
            </a:r>
            <a:r>
              <a:rPr lang="en-CA" sz="2800" noProof="0" dirty="0" smtClean="0">
                <a:solidFill>
                  <a:srgbClr val="000000"/>
                </a:solidFill>
                <a:latin typeface="Consolas"/>
              </a:rPr>
              <a:t>; </a:t>
            </a:r>
            <a:r>
              <a:rPr lang="en-CA" sz="2800" noProof="0" dirty="0" smtClean="0">
                <a:solidFill>
                  <a:srgbClr val="008000"/>
                </a:solidFill>
                <a:latin typeface="Consolas"/>
              </a:rPr>
              <a:t>// displays 25</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	return</a:t>
            </a:r>
            <a:r>
              <a:rPr lang="en-CA" sz="2800" noProof="0" dirty="0" smtClean="0">
                <a:solidFill>
                  <a:srgbClr val="000000"/>
                </a:solidFill>
                <a:latin typeface="Consolas"/>
              </a:rPr>
              <a:t> 0;</a:t>
            </a:r>
          </a:p>
          <a:p>
            <a:pPr>
              <a:buNone/>
            </a:pPr>
            <a:r>
              <a:rPr lang="en-CA" sz="2800" noProof="0" dirty="0" smtClean="0">
                <a:solidFill>
                  <a:srgbClr val="000000"/>
                </a:solidFill>
                <a:latin typeface="Consolas"/>
              </a:rPr>
              <a:t>}</a:t>
            </a:r>
            <a:endParaRPr lang="en-CA" sz="2800" noProof="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21890</TotalTime>
  <Words>512</Words>
  <Application>Microsoft Office PowerPoint</Application>
  <PresentationFormat>On-screen Show (4:3)</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Consolas</vt:lpstr>
      <vt:lpstr>Tw Cen MT</vt:lpstr>
      <vt:lpstr>Wingdings</vt:lpstr>
      <vt:lpstr>Wingdings 2</vt:lpstr>
      <vt:lpstr>Médian</vt:lpstr>
      <vt:lpstr>Introduction to object-oriented programming  </vt:lpstr>
      <vt:lpstr>Introduction</vt:lpstr>
      <vt:lpstr>Constructors</vt:lpstr>
      <vt:lpstr>Constructors</vt:lpstr>
      <vt:lpstr>Constructors</vt:lpstr>
      <vt:lpstr>Example 1</vt:lpstr>
      <vt:lpstr>Example 2</vt:lpstr>
      <vt:lpstr>Example 2</vt:lpstr>
      <vt:lpstr>Example in the main()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91</cp:revision>
  <dcterms:created xsi:type="dcterms:W3CDTF">2018-07-19T18:09:45Z</dcterms:created>
  <dcterms:modified xsi:type="dcterms:W3CDTF">2019-11-23T19:56:20Z</dcterms:modified>
</cp:coreProperties>
</file>