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70" autoAdjust="0"/>
  </p:normalViewPr>
  <p:slideViewPr>
    <p:cSldViewPr>
      <p:cViewPr varScale="1">
        <p:scale>
          <a:sx n="85" d="100"/>
          <a:sy n="85" d="100"/>
        </p:scale>
        <p:origin x="1248" y="53"/>
      </p:cViewPr>
      <p:guideLst>
        <p:guide orient="horz" pos="2160"/>
        <p:guide pos="2880"/>
      </p:guideLst>
    </p:cSldViewPr>
  </p:slideViewPr>
  <p:outlineViewPr>
    <p:cViewPr>
      <p:scale>
        <a:sx n="33" d="100"/>
        <a:sy n="33" d="100"/>
      </p:scale>
      <p:origin x="0" y="-2172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C7C0E3-3EE4-41FD-80C5-ACED9F57A717}" type="datetimeFigureOut">
              <a:rPr lang="fr-FR" smtClean="0"/>
              <a:pPr/>
              <a:t>17/03/2019</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B51D519-1866-421E-9681-A1969663AA08}"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FB51D519-1866-421E-9681-A1969663AA08}"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0C7C0E3-3EE4-41FD-80C5-ACED9F57A717}" type="datetimeFigureOut">
              <a:rPr lang="fr-FR" smtClean="0"/>
              <a:pPr/>
              <a:t>17/03/2019</a:t>
            </a:fld>
            <a:endParaRPr lang="fr-FR"/>
          </a:p>
        </p:txBody>
      </p:sp>
      <p:sp>
        <p:nvSpPr>
          <p:cNvPr id="10" name="Espace réservé du numéro de diapositive 9"/>
          <p:cNvSpPr>
            <a:spLocks noGrp="1"/>
          </p:cNvSpPr>
          <p:nvPr>
            <p:ph type="sldNum" sz="quarter" idx="16"/>
          </p:nvPr>
        </p:nvSpPr>
        <p:spPr/>
        <p:txBody>
          <a:bodyPr rtlCol="0"/>
          <a:lstStyle/>
          <a:p>
            <a:fld id="{FB51D519-1866-421E-9681-A1969663AA08}"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0C7C0E3-3EE4-41FD-80C5-ACED9F57A717}" type="datetimeFigureOut">
              <a:rPr lang="fr-FR" smtClean="0"/>
              <a:pPr/>
              <a:t>17/03/2019</a:t>
            </a:fld>
            <a:endParaRPr lang="fr-FR"/>
          </a:p>
        </p:txBody>
      </p:sp>
      <p:sp>
        <p:nvSpPr>
          <p:cNvPr id="12" name="Espace réservé du numéro de diapositive 11"/>
          <p:cNvSpPr>
            <a:spLocks noGrp="1"/>
          </p:cNvSpPr>
          <p:nvPr>
            <p:ph type="sldNum" sz="quarter" idx="16"/>
          </p:nvPr>
        </p:nvSpPr>
        <p:spPr/>
        <p:txBody>
          <a:bodyPr rtlCol="0"/>
          <a:lstStyle/>
          <a:p>
            <a:fld id="{FB51D519-1866-421E-9681-A1969663AA08}"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FB51D519-1866-421E-9681-A1969663AA08}"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0C7C0E3-3EE4-41FD-80C5-ACED9F57A717}" type="datetimeFigureOut">
              <a:rPr lang="fr-FR" smtClean="0"/>
              <a:pPr/>
              <a:t>17/03/2019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FB51D519-1866-421E-9681-A1969663AA08}"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0C7C0E3-3EE4-41FD-80C5-ACED9F57A717}" type="datetimeFigureOut">
              <a:rPr lang="fr-FR" smtClean="0"/>
              <a:pPr/>
              <a:t>17/03/2019</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FB51D519-1866-421E-9681-A1969663AA08}"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C7C0E3-3EE4-41FD-80C5-ACED9F57A717}" type="datetimeFigureOut">
              <a:rPr lang="fr-FR" smtClean="0"/>
              <a:pPr/>
              <a:t>17/03/2019</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B51D519-1866-421E-9681-A1969663AA08}"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1714488"/>
            <a:ext cx="7772400" cy="1470025"/>
          </a:xfrm>
        </p:spPr>
        <p:txBody>
          <a:bodyPr>
            <a:normAutofit fontScale="90000"/>
          </a:bodyPr>
          <a:lstStyle/>
          <a:p>
            <a:r>
              <a:rPr lang="en-CA" noProof="0" dirty="0" smtClean="0"/>
              <a:t>Introduction to object-oriented programming</a:t>
            </a:r>
            <a:br>
              <a:rPr lang="en-CA" noProof="0" dirty="0" smtClean="0"/>
            </a:br>
            <a:r>
              <a:rPr lang="en-CA" noProof="0" dirty="0" smtClean="0"/>
              <a:t/>
            </a:r>
            <a:br>
              <a:rPr lang="en-CA" noProof="0" dirty="0" smtClean="0"/>
            </a:br>
            <a:endParaRPr lang="en-CA" noProof="0" dirty="0"/>
          </a:p>
        </p:txBody>
      </p:sp>
      <p:sp>
        <p:nvSpPr>
          <p:cNvPr id="3" name="Sous-titre 2"/>
          <p:cNvSpPr>
            <a:spLocks noGrp="1"/>
          </p:cNvSpPr>
          <p:nvPr>
            <p:ph type="subTitle" idx="1"/>
          </p:nvPr>
        </p:nvSpPr>
        <p:spPr/>
        <p:txBody>
          <a:bodyPr>
            <a:normAutofit/>
          </a:bodyPr>
          <a:lstStyle/>
          <a:p>
            <a:r>
              <a:rPr lang="en-CA" noProof="0" dirty="0" err="1" smtClean="0"/>
              <a:t>const</a:t>
            </a:r>
            <a:endParaRPr lang="en-CA" noProof="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357158" y="1714488"/>
            <a:ext cx="8358246" cy="4643470"/>
          </a:xfrm>
        </p:spPr>
        <p:txBody>
          <a:bodyPr>
            <a:noAutofit/>
          </a:bodyPr>
          <a:lstStyle/>
          <a:p>
            <a:pPr>
              <a:buNone/>
            </a:pPr>
            <a:r>
              <a:rPr lang="en-CA" sz="2200" noProof="0" dirty="0" smtClean="0">
                <a:solidFill>
                  <a:srgbClr val="0000FF"/>
                </a:solidFill>
                <a:latin typeface="Consolas"/>
              </a:rPr>
              <a:t>class</a:t>
            </a:r>
            <a:r>
              <a:rPr lang="en-CA" sz="2200" noProof="0" dirty="0" smtClean="0">
                <a:solidFill>
                  <a:srgbClr val="000000"/>
                </a:solidFill>
                <a:latin typeface="Consolas"/>
              </a:rPr>
              <a:t> </a:t>
            </a:r>
            <a:r>
              <a:rPr lang="en-CA" sz="2200" noProof="0" dirty="0" smtClean="0">
                <a:solidFill>
                  <a:srgbClr val="2B91AF"/>
                </a:solidFill>
                <a:latin typeface="Consolas"/>
              </a:rPr>
              <a:t>Person</a:t>
            </a:r>
            <a:endParaRPr lang="en-CA" sz="2200" noProof="0" dirty="0" smtClean="0">
              <a:solidFill>
                <a:srgbClr val="000000"/>
              </a:solidFill>
              <a:latin typeface="Consolas"/>
            </a:endParaRPr>
          </a:p>
          <a:p>
            <a:pPr>
              <a:buNone/>
            </a:pPr>
            <a:r>
              <a:rPr lang="en-CA" sz="2200" noProof="0" dirty="0" smtClean="0">
                <a:solidFill>
                  <a:srgbClr val="000000"/>
                </a:solidFill>
                <a:latin typeface="Consolas"/>
              </a:rPr>
              <a:t>{</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a:t>
            </a:r>
          </a:p>
          <a:p>
            <a:pPr>
              <a:buNone/>
            </a:pPr>
            <a:r>
              <a:rPr lang="en-CA" sz="2200" noProof="0" dirty="0" smtClean="0">
                <a:solidFill>
                  <a:srgbClr val="000000"/>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AGE_MAX;</a:t>
            </a:r>
          </a:p>
          <a:p>
            <a:pPr>
              <a:buNone/>
            </a:pPr>
            <a:r>
              <a:rPr lang="en-CA" sz="2200" noProof="0" dirty="0" smtClean="0">
                <a:solidFill>
                  <a:srgbClr val="0000FF"/>
                </a:solidFill>
                <a:latin typeface="Consolas"/>
              </a:rPr>
              <a:t>public</a:t>
            </a:r>
            <a:r>
              <a:rPr lang="en-CA" sz="2200" noProof="0" dirty="0" smtClean="0">
                <a:solidFill>
                  <a:srgbClr val="000000"/>
                </a:solidFill>
                <a:latin typeface="Consolas"/>
              </a:rPr>
              <a:t>:</a:t>
            </a:r>
          </a:p>
          <a:p>
            <a:pPr>
              <a:buNone/>
            </a:pPr>
            <a:r>
              <a:rPr lang="en-CA" sz="2200" noProof="0" dirty="0" smtClean="0">
                <a:solidFill>
                  <a:srgbClr val="000000"/>
                </a:solidFill>
                <a:latin typeface="Consolas"/>
              </a:rPr>
              <a:t>	Person(</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endParaRPr lang="en-CA" sz="2200" noProof="0" dirty="0" smtClean="0"/>
          </a:p>
          <a:p>
            <a:pPr>
              <a:buNone/>
            </a:pPr>
            <a:r>
              <a:rPr lang="en-CA" sz="2200" noProof="0" dirty="0" smtClean="0">
                <a:solidFill>
                  <a:srgbClr val="008000"/>
                </a:solidFill>
                <a:latin typeface="Consolas"/>
              </a:rPr>
              <a:t>	</a:t>
            </a:r>
            <a:r>
              <a:rPr lang="en-CA" sz="2200" noProof="0" dirty="0" smtClean="0">
                <a:solidFill>
                  <a:srgbClr val="000000"/>
                </a:solidFill>
                <a:latin typeface="Consolas"/>
              </a:rPr>
              <a:t>Person(</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latin typeface="Consolas"/>
              </a:rPr>
              <a:t>,</a:t>
            </a:r>
            <a:r>
              <a:rPr lang="en-CA" sz="2200" noProof="0" dirty="0" smtClean="0">
                <a:solidFill>
                  <a:srgbClr val="0000FF"/>
                </a:solidFill>
                <a:latin typeface="Consolas"/>
              </a:rPr>
              <a:t> </a:t>
            </a:r>
          </a:p>
          <a:p>
            <a:pPr>
              <a:buNone/>
            </a:pPr>
            <a:r>
              <a:rPr lang="en-CA" sz="2200" noProof="0" dirty="0" smtClean="0">
                <a:solidFill>
                  <a:srgbClr val="0000FF"/>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err="1" smtClean="0">
                <a:solidFill>
                  <a:srgbClr val="000000"/>
                </a:solidFill>
                <a:latin typeface="Consolas"/>
              </a:rPr>
              <a:t>getAge</a:t>
            </a:r>
            <a:r>
              <a:rPr lang="en-CA" sz="2200" noProof="0" dirty="0" smtClean="0">
                <a:solidFill>
                  <a:srgbClr val="000000"/>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000" noProof="0" dirty="0" smtClean="0">
                <a:solidFill>
                  <a:srgbClr val="008000"/>
                </a:solidFill>
                <a:latin typeface="Consolas"/>
              </a:rPr>
              <a:t>// constant method</a:t>
            </a:r>
            <a:endParaRPr lang="en-CA" sz="2200" noProof="0" dirty="0" smtClean="0">
              <a:solidFill>
                <a:srgbClr val="000000"/>
              </a:solidFill>
              <a:latin typeface="Consolas"/>
            </a:endParaRPr>
          </a:p>
          <a:p>
            <a:pPr>
              <a:buNone/>
            </a:pPr>
            <a:r>
              <a:rPr lang="en-CA" sz="2200" noProof="0" dirty="0" smtClean="0">
                <a:solidFill>
                  <a:srgbClr val="0000FF"/>
                </a:solidFill>
                <a:latin typeface="Consolas"/>
              </a:rPr>
              <a:t>	bool</a:t>
            </a:r>
            <a:r>
              <a:rPr lang="en-CA" sz="2200" noProof="0" dirty="0" smtClean="0">
                <a:solidFill>
                  <a:srgbClr val="000000"/>
                </a:solidFill>
                <a:latin typeface="Consolas"/>
              </a:rPr>
              <a:t> </a:t>
            </a:r>
            <a:r>
              <a:rPr lang="en-CA" sz="2200" noProof="0" dirty="0" err="1" smtClean="0">
                <a:solidFill>
                  <a:srgbClr val="000000"/>
                </a:solidFill>
                <a:latin typeface="Consolas"/>
              </a:rPr>
              <a:t>setAge</a:t>
            </a:r>
            <a:r>
              <a:rPr lang="en-CA" sz="2200" noProof="0" dirty="0" smtClean="0">
                <a:solidFill>
                  <a:srgbClr val="000000"/>
                </a:solidFill>
                <a:latin typeface="Consolas"/>
              </a:rPr>
              <a:t>(</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solidFill>
                  <a:srgbClr val="000000"/>
                </a:solidFill>
                <a:latin typeface="Consolas"/>
              </a:rPr>
              <a:t>); </a:t>
            </a:r>
          </a:p>
          <a:p>
            <a:pPr>
              <a:buNone/>
            </a:pPr>
            <a:r>
              <a:rPr lang="en-CA" sz="2200" noProof="0" dirty="0" smtClean="0">
                <a:solidFill>
                  <a:srgbClr val="000000"/>
                </a:solidFill>
                <a:latin typeface="Consolas"/>
              </a:rPr>
              <a:t>};</a:t>
            </a:r>
            <a:endParaRPr lang="en-CA" sz="2200" b="1" noProof="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0; </a:t>
            </a: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latin typeface="Consolas"/>
              </a:rPr>
              <a:t>, </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a:t>
            </a:r>
          </a:p>
          <a:p>
            <a:pPr>
              <a:buNone/>
            </a:pPr>
            <a:r>
              <a:rPr lang="en-CA" sz="2400" noProof="0" dirty="0" smtClean="0">
                <a:solidFill>
                  <a:srgbClr val="008000"/>
                </a:solidFill>
                <a:latin typeface="Consolas"/>
              </a:rPr>
              <a:t>// this method does not modify any </a:t>
            </a:r>
            <a:r>
              <a:rPr lang="en-CA" sz="2400" dirty="0">
                <a:solidFill>
                  <a:srgbClr val="008000"/>
                </a:solidFill>
                <a:latin typeface="Consolas"/>
              </a:rPr>
              <a:t>data member </a:t>
            </a:r>
            <a:r>
              <a:rPr lang="en-CA" sz="2400" noProof="0" dirty="0" smtClean="0">
                <a:solidFill>
                  <a:srgbClr val="008000"/>
                </a:solidFill>
                <a:latin typeface="Consolas"/>
              </a:rPr>
              <a:t>values, so it can be constant</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r>
              <a:rPr lang="en-CA" sz="2400" noProof="0" dirty="0" err="1" smtClean="0">
                <a:solidFill>
                  <a:srgbClr val="0000FF"/>
                </a:solidFill>
                <a:latin typeface="Consolas"/>
              </a:rPr>
              <a:t>const</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 </a:t>
            </a:r>
          </a:p>
          <a:p>
            <a:pPr>
              <a:buNone/>
            </a:pPr>
            <a:r>
              <a:rPr lang="en-CA" sz="2400" noProof="0" dirty="0" smtClean="0">
                <a:solidFill>
                  <a:srgbClr val="000000"/>
                </a:solidFill>
                <a:latin typeface="Consolas"/>
              </a:rPr>
              <a:t>}</a:t>
            </a:r>
          </a:p>
          <a:p>
            <a:pPr>
              <a:buNone/>
            </a:pPr>
            <a:r>
              <a:rPr lang="en-CA" sz="2400" noProof="0" dirty="0" smtClean="0">
                <a:solidFill>
                  <a:srgbClr val="008000"/>
                </a:solidFill>
                <a:latin typeface="Consolas"/>
              </a:rPr>
              <a:t>// this method modifies a data member value, so it cannot be constant</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a:t>
            </a:r>
            <a:r>
              <a:rPr lang="en-CA" sz="2400" noProof="0" dirty="0" smtClean="0">
                <a:solidFill>
                  <a:srgbClr val="2B91AF"/>
                </a:solidFill>
                <a:latin typeface="Consolas"/>
              </a:rPr>
              <a:t>Person</a:t>
            </a:r>
            <a:r>
              <a:rPr lang="en-CA" sz="2400" noProof="0" dirty="0" smtClean="0">
                <a:solidFill>
                  <a:srgbClr val="000000"/>
                </a:solidFill>
                <a:latin typeface="Consolas"/>
              </a:rPr>
              <a:t>::AGE_MAX)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214282" y="1714488"/>
            <a:ext cx="8643998" cy="4786346"/>
          </a:xfrm>
        </p:spPr>
        <p:txBody>
          <a:bodyPr>
            <a:normAutofit/>
          </a:bodyPr>
          <a:lstStyle/>
          <a:p>
            <a:pPr marL="0" indent="0">
              <a:buNone/>
            </a:pPr>
            <a:r>
              <a:rPr lang="en-CA" noProof="0" dirty="0" smtClean="0"/>
              <a:t>It is very important to declare all methods that do not modify data member values (getters, output display methods, etc.) as constant. Not doing that can cause major architectural/conceptual issues in the long run.</a:t>
            </a:r>
          </a:p>
          <a:p>
            <a:pPr marL="0" indent="0">
              <a:buNone/>
            </a:pPr>
            <a:endParaRPr lang="en-CA" noProof="0" dirty="0" smtClean="0"/>
          </a:p>
          <a:p>
            <a:pPr marL="0" indent="0">
              <a:buNone/>
            </a:pPr>
            <a:r>
              <a:rPr lang="en-CA" noProof="0" dirty="0" smtClean="0"/>
              <a:t>Take, for example, the following version of the Person class in which the getter is not declared constant:</a:t>
            </a:r>
            <a:endParaRPr lang="en-CA" noProof="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0" y="1714488"/>
            <a:ext cx="9144000" cy="4643470"/>
          </a:xfrm>
        </p:spPr>
        <p:txBody>
          <a:bodyPr>
            <a:noAutofit/>
          </a:bodyPr>
          <a:lstStyle/>
          <a:p>
            <a:pPr>
              <a:buNone/>
            </a:pPr>
            <a:r>
              <a:rPr lang="en-CA" sz="2200" noProof="0" dirty="0" smtClean="0">
                <a:solidFill>
                  <a:srgbClr val="0000FF"/>
                </a:solidFill>
                <a:latin typeface="Consolas"/>
              </a:rPr>
              <a:t>class</a:t>
            </a:r>
            <a:r>
              <a:rPr lang="en-CA" sz="2200" noProof="0" dirty="0" smtClean="0">
                <a:solidFill>
                  <a:srgbClr val="000000"/>
                </a:solidFill>
                <a:latin typeface="Consolas"/>
              </a:rPr>
              <a:t> </a:t>
            </a:r>
            <a:r>
              <a:rPr lang="en-CA" sz="2200" noProof="0" dirty="0" smtClean="0">
                <a:solidFill>
                  <a:srgbClr val="2B91AF"/>
                </a:solidFill>
                <a:latin typeface="Consolas"/>
              </a:rPr>
              <a:t>Person</a:t>
            </a:r>
            <a:endParaRPr lang="en-CA" sz="2200" noProof="0" dirty="0" smtClean="0">
              <a:solidFill>
                <a:srgbClr val="000000"/>
              </a:solidFill>
              <a:latin typeface="Consolas"/>
            </a:endParaRPr>
          </a:p>
          <a:p>
            <a:pPr>
              <a:buNone/>
            </a:pPr>
            <a:r>
              <a:rPr lang="en-CA" sz="2200" noProof="0" dirty="0" smtClean="0">
                <a:solidFill>
                  <a:srgbClr val="000000"/>
                </a:solidFill>
                <a:latin typeface="Consolas"/>
              </a:rPr>
              <a:t>{</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a:t>
            </a:r>
          </a:p>
          <a:p>
            <a:pPr>
              <a:buNone/>
            </a:pPr>
            <a:r>
              <a:rPr lang="en-CA" sz="2200" noProof="0" dirty="0" smtClean="0">
                <a:solidFill>
                  <a:srgbClr val="000000"/>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AGE_MAX;</a:t>
            </a:r>
          </a:p>
          <a:p>
            <a:pPr>
              <a:buNone/>
            </a:pPr>
            <a:r>
              <a:rPr lang="en-CA" sz="2200" noProof="0" dirty="0" smtClean="0">
                <a:solidFill>
                  <a:srgbClr val="0000FF"/>
                </a:solidFill>
                <a:latin typeface="Consolas"/>
              </a:rPr>
              <a:t>public</a:t>
            </a:r>
            <a:r>
              <a:rPr lang="en-CA" sz="2200" noProof="0" dirty="0" smtClean="0">
                <a:solidFill>
                  <a:srgbClr val="000000"/>
                </a:solidFill>
                <a:latin typeface="Consolas"/>
              </a:rPr>
              <a:t>:</a:t>
            </a:r>
          </a:p>
          <a:p>
            <a:pPr>
              <a:buNone/>
            </a:pPr>
            <a:r>
              <a:rPr lang="en-CA" sz="2200" noProof="0" dirty="0" smtClean="0">
                <a:solidFill>
                  <a:srgbClr val="000000"/>
                </a:solidFill>
                <a:latin typeface="Consolas"/>
              </a:rPr>
              <a:t>	Person(</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endParaRPr lang="en-CA" sz="2200" noProof="0" dirty="0" smtClean="0"/>
          </a:p>
          <a:p>
            <a:pPr>
              <a:buNone/>
            </a:pPr>
            <a:r>
              <a:rPr lang="en-CA" sz="2200" noProof="0" dirty="0" smtClean="0">
                <a:solidFill>
                  <a:srgbClr val="008000"/>
                </a:solidFill>
                <a:latin typeface="Consolas"/>
              </a:rPr>
              <a:t>	</a:t>
            </a:r>
            <a:r>
              <a:rPr lang="en-CA" sz="2200" noProof="0" dirty="0" smtClean="0">
                <a:solidFill>
                  <a:srgbClr val="000000"/>
                </a:solidFill>
                <a:latin typeface="Consolas"/>
              </a:rPr>
              <a:t>Person(</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err="1" smtClean="0">
                <a:solidFill>
                  <a:srgbClr val="000000"/>
                </a:solidFill>
                <a:latin typeface="Consolas"/>
              </a:rPr>
              <a:t>getAge</a:t>
            </a:r>
            <a:r>
              <a:rPr lang="en-CA" sz="2200" noProof="0" dirty="0" smtClean="0">
                <a:solidFill>
                  <a:srgbClr val="000000"/>
                </a:solidFill>
                <a:latin typeface="Consolas"/>
              </a:rPr>
              <a:t>(); </a:t>
            </a:r>
          </a:p>
          <a:p>
            <a:pPr>
              <a:buNone/>
            </a:pPr>
            <a:r>
              <a:rPr lang="en-CA" sz="2200" noProof="0" dirty="0" smtClean="0">
                <a:solidFill>
                  <a:srgbClr val="0000FF"/>
                </a:solidFill>
                <a:latin typeface="Consolas"/>
              </a:rPr>
              <a:t>	bool</a:t>
            </a:r>
            <a:r>
              <a:rPr lang="en-CA" sz="2200" noProof="0" dirty="0" smtClean="0">
                <a:solidFill>
                  <a:srgbClr val="000000"/>
                </a:solidFill>
                <a:latin typeface="Consolas"/>
              </a:rPr>
              <a:t> </a:t>
            </a:r>
            <a:r>
              <a:rPr lang="en-CA" sz="2200" noProof="0" dirty="0" err="1" smtClean="0">
                <a:solidFill>
                  <a:srgbClr val="000000"/>
                </a:solidFill>
                <a:latin typeface="Consolas"/>
              </a:rPr>
              <a:t>setAge</a:t>
            </a:r>
            <a:r>
              <a:rPr lang="en-CA" sz="2200" noProof="0" dirty="0" smtClean="0">
                <a:solidFill>
                  <a:srgbClr val="000000"/>
                </a:solidFill>
                <a:latin typeface="Consolas"/>
              </a:rPr>
              <a:t>(</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solidFill>
                  <a:srgbClr val="000000"/>
                </a:solidFill>
                <a:latin typeface="Consolas"/>
              </a:rPr>
              <a:t>); </a:t>
            </a:r>
          </a:p>
          <a:p>
            <a:pPr>
              <a:buNone/>
            </a:pPr>
            <a:r>
              <a:rPr lang="en-CA" sz="2200" noProof="0" dirty="0" smtClean="0">
                <a:solidFill>
                  <a:srgbClr val="000000"/>
                </a:solidFill>
                <a:latin typeface="Consolas"/>
              </a:rPr>
              <a:t>};</a:t>
            </a:r>
            <a:endParaRPr lang="en-CA" sz="2200" b="1" noProof="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0; </a:t>
            </a:r>
            <a:r>
              <a:rPr lang="en-CA" sz="2400" dirty="0">
                <a:solidFill>
                  <a:srgbClr val="008000"/>
                </a:solidFill>
                <a:latin typeface="Consolas"/>
              </a:rPr>
              <a:t>// initialization of the data member with a default value</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latin typeface="Consolas"/>
              </a:rPr>
              <a:t>, </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 </a:t>
            </a:r>
            <a:r>
              <a:rPr lang="en-CA" sz="2400" dirty="0">
                <a:solidFill>
                  <a:srgbClr val="008000"/>
                </a:solidFill>
                <a:latin typeface="Consolas"/>
              </a:rPr>
              <a:t>// initialization of the data member with a value provided as a 		     // parameter</a:t>
            </a:r>
            <a:endParaRPr lang="en-CA" sz="2400" dirty="0">
              <a:solidFill>
                <a:srgbClr val="000000"/>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a:t>
            </a:r>
            <a:r>
              <a:rPr lang="en-CA" sz="2400" noProof="0" dirty="0" smtClean="0">
                <a:solidFill>
                  <a:srgbClr val="2B91AF"/>
                </a:solidFill>
                <a:latin typeface="Consolas"/>
              </a:rPr>
              <a:t>Person</a:t>
            </a:r>
            <a:r>
              <a:rPr lang="en-CA" sz="2400" noProof="0" dirty="0" smtClean="0">
                <a:solidFill>
                  <a:srgbClr val="000000"/>
                </a:solidFill>
                <a:latin typeface="Consolas"/>
              </a:rPr>
              <a:t>::AGE_MAX)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a:bodyPr>
          <a:lstStyle/>
          <a:p>
            <a:pPr>
              <a:buNone/>
            </a:pPr>
            <a:r>
              <a:rPr lang="en-CA" sz="2400" noProof="0" dirty="0" smtClean="0"/>
              <a:t>In the following example, everything is fine:</a:t>
            </a:r>
            <a:endParaRPr lang="en-CA" sz="2400" noProof="0" dirty="0" smtClean="0">
              <a:solidFill>
                <a:srgbClr val="808080"/>
              </a:solidFill>
              <a:latin typeface="Consolas"/>
            </a:endParaRP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&lt;</a:t>
            </a:r>
            <a:r>
              <a:rPr lang="en-CA" sz="2400" noProof="0" dirty="0" err="1" smtClean="0">
                <a:solidFill>
                  <a:srgbClr val="A31515"/>
                </a:solidFill>
                <a:latin typeface="Consolas"/>
              </a:rPr>
              <a:t>iostream</a:t>
            </a:r>
            <a:r>
              <a:rPr lang="en-CA" sz="2400" noProof="0" dirty="0" smtClean="0">
                <a:solidFill>
                  <a:srgbClr val="A31515"/>
                </a:solidFill>
                <a:latin typeface="Consolas"/>
              </a:rPr>
              <a:t>&gt;</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using</a:t>
            </a:r>
            <a:r>
              <a:rPr lang="en-CA" sz="2400" noProof="0" dirty="0" smtClean="0">
                <a:solidFill>
                  <a:srgbClr val="000000"/>
                </a:solidFill>
                <a:latin typeface="Consolas"/>
              </a:rPr>
              <a:t> </a:t>
            </a:r>
            <a:r>
              <a:rPr lang="en-CA" sz="2400" noProof="0" dirty="0" smtClean="0">
                <a:solidFill>
                  <a:srgbClr val="0000FF"/>
                </a:solidFill>
                <a:latin typeface="Consolas"/>
              </a:rPr>
              <a:t>namespace</a:t>
            </a:r>
            <a:r>
              <a:rPr lang="en-CA" sz="2400" noProof="0" dirty="0" smtClean="0">
                <a:solidFill>
                  <a:srgbClr val="000000"/>
                </a:solidFill>
                <a:latin typeface="Consolas"/>
              </a:rPr>
              <a:t> </a:t>
            </a:r>
            <a:r>
              <a:rPr lang="en-CA" sz="2400" noProof="0" dirty="0" err="1" smtClean="0">
                <a:solidFill>
                  <a:srgbClr val="000000"/>
                </a:solidFill>
                <a:latin typeface="Consolas"/>
              </a:rPr>
              <a:t>std</a:t>
            </a:r>
            <a:r>
              <a:rPr lang="en-CA" sz="2400" noProof="0" dirty="0" smtClean="0">
                <a:solidFill>
                  <a:srgbClr val="000000"/>
                </a:solidFill>
                <a:latin typeface="Consolas"/>
              </a:rPr>
              <a:t>;</a:t>
            </a:r>
          </a:p>
          <a:p>
            <a:pPr>
              <a:buNone/>
            </a:pPr>
            <a:endParaRPr lang="en-CA" sz="2400" noProof="0" dirty="0" smtClean="0">
              <a:solidFill>
                <a:srgbClr val="000000"/>
              </a:solidFill>
              <a:latin typeface="Consolas"/>
            </a:endParaRPr>
          </a:p>
          <a:p>
            <a:pPr>
              <a:buNone/>
            </a:pPr>
            <a:r>
              <a:rPr lang="en-CA" sz="2400" noProof="0" dirty="0" err="1" smtClean="0">
                <a:solidFill>
                  <a:srgbClr val="0000FF"/>
                </a:solidFill>
                <a:latin typeface="Consolas"/>
              </a:rPr>
              <a:t>int</a:t>
            </a:r>
            <a:r>
              <a:rPr lang="en-CA" sz="2400" noProof="0" dirty="0" smtClean="0">
                <a:solidFill>
                  <a:srgbClr val="000000"/>
                </a:solidFill>
                <a:latin typeface="Consolas"/>
              </a:rPr>
              <a:t> main()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 p(</a:t>
            </a:r>
            <a:r>
              <a:rPr lang="en-CA" sz="2400" noProof="0" dirty="0" smtClean="0">
                <a:solidFill>
                  <a:srgbClr val="A31515"/>
                </a:solidFill>
                <a:latin typeface="Consolas"/>
              </a:rPr>
              <a:t>"Jane Doe"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"Name : "</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p.getName</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0;</a:t>
            </a:r>
          </a:p>
          <a:p>
            <a:pPr>
              <a:buNone/>
            </a:pPr>
            <a:r>
              <a:rPr lang="en-CA" sz="2400" noProof="0" dirty="0" smtClean="0">
                <a:solidFill>
                  <a:srgbClr val="000000"/>
                </a:solidFill>
                <a:latin typeface="Consolas"/>
              </a:rPr>
              <a:t>}</a:t>
            </a:r>
          </a:p>
          <a:p>
            <a:endParaRPr lang="en-CA" sz="2400" noProof="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85000" lnSpcReduction="20000"/>
          </a:bodyPr>
          <a:lstStyle/>
          <a:p>
            <a:pPr marL="0">
              <a:buNone/>
            </a:pPr>
            <a:r>
              <a:rPr lang="en-CA" sz="2400" noProof="0" dirty="0" smtClean="0"/>
              <a:t>In this case, the instance is a variable passed as a parameter, but the formal parameter declares the reference as constant. This will cause a problem: </a:t>
            </a:r>
            <a:endParaRPr lang="en-CA" sz="2400" noProof="0" dirty="0" smtClean="0">
              <a:solidFill>
                <a:srgbClr val="808080"/>
              </a:solidFill>
              <a:latin typeface="Consolas"/>
            </a:endParaRP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&lt;</a:t>
            </a:r>
            <a:r>
              <a:rPr lang="en-CA" sz="2400" noProof="0" dirty="0" err="1" smtClean="0">
                <a:solidFill>
                  <a:srgbClr val="A31515"/>
                </a:solidFill>
                <a:latin typeface="Consolas"/>
              </a:rPr>
              <a:t>iostream</a:t>
            </a:r>
            <a:r>
              <a:rPr lang="en-CA" sz="2400" noProof="0" dirty="0" smtClean="0">
                <a:solidFill>
                  <a:srgbClr val="A31515"/>
                </a:solidFill>
                <a:latin typeface="Consolas"/>
              </a:rPr>
              <a:t>&gt;</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using</a:t>
            </a:r>
            <a:r>
              <a:rPr lang="en-CA" sz="2400" noProof="0" dirty="0" smtClean="0">
                <a:solidFill>
                  <a:srgbClr val="000000"/>
                </a:solidFill>
                <a:latin typeface="Consolas"/>
              </a:rPr>
              <a:t> </a:t>
            </a:r>
            <a:r>
              <a:rPr lang="en-CA" sz="2400" noProof="0" dirty="0" smtClean="0">
                <a:solidFill>
                  <a:srgbClr val="0000FF"/>
                </a:solidFill>
                <a:latin typeface="Consolas"/>
              </a:rPr>
              <a:t>namespace</a:t>
            </a:r>
            <a:r>
              <a:rPr lang="en-CA" sz="2400" noProof="0" dirty="0" smtClean="0">
                <a:solidFill>
                  <a:srgbClr val="000000"/>
                </a:solidFill>
                <a:latin typeface="Consolas"/>
              </a:rPr>
              <a:t> </a:t>
            </a:r>
            <a:r>
              <a:rPr lang="en-CA" sz="2400" noProof="0" dirty="0" err="1" smtClean="0">
                <a:solidFill>
                  <a:srgbClr val="000000"/>
                </a:solidFill>
                <a:latin typeface="Consolas"/>
              </a:rPr>
              <a:t>std</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void</a:t>
            </a:r>
            <a:r>
              <a:rPr lang="en-CA" sz="2400" noProof="0" dirty="0" smtClean="0">
                <a:solidFill>
                  <a:srgbClr val="000000"/>
                </a:solidFill>
                <a:latin typeface="Consolas"/>
              </a:rPr>
              <a:t> display(</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 &amp;</a:t>
            </a:r>
            <a:r>
              <a:rPr lang="en-CA" sz="2400" noProof="0" dirty="0" smtClean="0">
                <a:solidFill>
                  <a:srgbClr val="808080"/>
                </a:solidFill>
                <a:latin typeface="Consolas"/>
              </a:rPr>
              <a:t>P</a:t>
            </a:r>
            <a:r>
              <a:rPr lang="en-CA" sz="2400" noProof="0" dirty="0" smtClean="0">
                <a:solidFill>
                  <a:srgbClr val="000000"/>
                </a:solidFill>
                <a:latin typeface="Consolas"/>
              </a:rPr>
              <a:t>);</a:t>
            </a:r>
          </a:p>
          <a:p>
            <a:pPr>
              <a:buNone/>
            </a:pPr>
            <a:r>
              <a:rPr lang="en-CA" sz="2400" noProof="0" dirty="0" err="1" smtClean="0">
                <a:solidFill>
                  <a:srgbClr val="0000FF"/>
                </a:solidFill>
                <a:latin typeface="Consolas"/>
              </a:rPr>
              <a:t>int</a:t>
            </a:r>
            <a:r>
              <a:rPr lang="en-CA" sz="2400" noProof="0" dirty="0" smtClean="0">
                <a:solidFill>
                  <a:srgbClr val="000000"/>
                </a:solidFill>
                <a:latin typeface="Consolas"/>
              </a:rPr>
              <a:t> main()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 p(</a:t>
            </a:r>
            <a:r>
              <a:rPr lang="en-CA" sz="2400" noProof="0" dirty="0" smtClean="0">
                <a:solidFill>
                  <a:srgbClr val="A31515"/>
                </a:solidFill>
                <a:latin typeface="Consolas"/>
              </a:rPr>
              <a:t>"John Doe"</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display(p);</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0;</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void</a:t>
            </a:r>
            <a:r>
              <a:rPr lang="en-CA" sz="2400" noProof="0" dirty="0" smtClean="0">
                <a:solidFill>
                  <a:srgbClr val="000000"/>
                </a:solidFill>
                <a:latin typeface="Consolas"/>
              </a:rPr>
              <a:t> display(</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 &amp;</a:t>
            </a:r>
            <a:r>
              <a:rPr lang="en-CA" sz="2400" noProof="0" dirty="0" smtClean="0">
                <a:solidFill>
                  <a:srgbClr val="808080"/>
                </a:solidFill>
                <a:latin typeface="Consolas"/>
              </a:rPr>
              <a:t>P</a:t>
            </a:r>
            <a:r>
              <a:rPr lang="en-CA" sz="2400" noProof="0" dirty="0" smtClean="0">
                <a:solidFill>
                  <a:srgbClr val="000000"/>
                </a:solidFill>
                <a:latin typeface="Consolas"/>
              </a:rPr>
              <a:t>) {</a:t>
            </a:r>
          </a:p>
          <a:p>
            <a:pPr>
              <a:buNone/>
            </a:pPr>
            <a:r>
              <a:rPr lang="en-CA" sz="2400" noProof="0" dirty="0" smtClean="0">
                <a:solidFill>
                  <a:srgbClr val="008000"/>
                </a:solidFill>
                <a:latin typeface="Consolas"/>
              </a:rPr>
              <a:t>	/*	The following line will throw an error, because the formal parameter is a constant, but the method is not */</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	</a:t>
            </a:r>
            <a:r>
              <a:rPr lang="en-CA" sz="2400" noProof="0" dirty="0" err="1" smtClean="0">
                <a:solidFill>
                  <a:srgbClr val="000000"/>
                </a:solidFill>
                <a:latin typeface="Consolas"/>
              </a:rPr>
              <a:t>cout</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smtClean="0">
                <a:solidFill>
                  <a:srgbClr val="A31515"/>
                </a:solidFill>
                <a:latin typeface="Consolas"/>
              </a:rPr>
              <a:t>"Name : "</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808080"/>
                </a:solidFill>
                <a:latin typeface="Consolas"/>
              </a:rPr>
              <a:t>P</a:t>
            </a:r>
            <a:r>
              <a:rPr lang="en-CA" sz="2400" noProof="0" dirty="0" err="1" smtClean="0">
                <a:solidFill>
                  <a:srgbClr val="000000"/>
                </a:solidFill>
                <a:latin typeface="Consolas"/>
              </a:rPr>
              <a:t>.getName</a:t>
            </a:r>
            <a:r>
              <a:rPr lang="en-CA" sz="2400" noProof="0" dirty="0" smtClean="0">
                <a:solidFill>
                  <a:srgbClr val="000000"/>
                </a:solidFill>
                <a:latin typeface="Consolas"/>
              </a:rPr>
              <a:t>() </a:t>
            </a:r>
            <a:r>
              <a:rPr lang="en-CA" sz="2400" noProof="0" dirty="0" smtClean="0">
                <a:solidFill>
                  <a:srgbClr val="008080"/>
                </a:solidFill>
                <a:latin typeface="Consolas"/>
              </a:rPr>
              <a:t>&lt;&lt;</a:t>
            </a:r>
            <a:r>
              <a:rPr lang="en-CA" sz="2400" noProof="0" dirty="0" smtClean="0">
                <a:solidFill>
                  <a:srgbClr val="000000"/>
                </a:solidFill>
                <a:latin typeface="Consolas"/>
              </a:rPr>
              <a:t> </a:t>
            </a:r>
            <a:r>
              <a:rPr lang="en-CA" sz="2400" noProof="0" dirty="0" err="1" smtClean="0">
                <a:solidFill>
                  <a:srgbClr val="000000"/>
                </a:solidFill>
                <a:latin typeface="Consolas"/>
              </a:rPr>
              <a:t>endl</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methods</a:t>
            </a:r>
            <a:endParaRPr lang="en-CA" noProof="0" dirty="0"/>
          </a:p>
        </p:txBody>
      </p:sp>
      <p:sp>
        <p:nvSpPr>
          <p:cNvPr id="3" name="Espace réservé du contenu 2"/>
          <p:cNvSpPr>
            <a:spLocks noGrp="1"/>
          </p:cNvSpPr>
          <p:nvPr>
            <p:ph sz="quarter" idx="1"/>
          </p:nvPr>
        </p:nvSpPr>
        <p:spPr>
          <a:xfrm>
            <a:off x="214282" y="1714488"/>
            <a:ext cx="8643998" cy="4786346"/>
          </a:xfrm>
        </p:spPr>
        <p:txBody>
          <a:bodyPr>
            <a:normAutofit/>
          </a:bodyPr>
          <a:lstStyle/>
          <a:p>
            <a:pPr marL="0" indent="0">
              <a:buNone/>
            </a:pPr>
            <a:r>
              <a:rPr lang="en-CA" noProof="0" dirty="0" smtClean="0"/>
              <a:t>It should be noted that it is common for formal parameters in functions (methods) to be declared constant, to assure the programmer who calls the function and passes it an instance reference that the function will not modify the instance in any way, and will only use the instance for the purpose </a:t>
            </a:r>
            <a:r>
              <a:rPr lang="en-CA" noProof="0" smtClean="0"/>
              <a:t>of reading data.</a:t>
            </a:r>
            <a:endParaRPr lang="en-CA" noProof="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Introduction</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It is important to understand the significance of using the </a:t>
            </a:r>
            <a:r>
              <a:rPr lang="en-CA" b="1" noProof="0" dirty="0" err="1" smtClean="0"/>
              <a:t>const</a:t>
            </a:r>
            <a:r>
              <a:rPr lang="en-CA" b="1" noProof="0" dirty="0" smtClean="0"/>
              <a:t> </a:t>
            </a:r>
            <a:r>
              <a:rPr lang="en-CA" noProof="0" dirty="0" smtClean="0"/>
              <a:t>keyword in classes, especially as we continue to expand our use of pointers </a:t>
            </a:r>
            <a:r>
              <a:rPr lang="en-CA" dirty="0" smtClean="0"/>
              <a:t>going forward.</a:t>
            </a:r>
            <a:r>
              <a:rPr lang="en-CA" noProof="0" dirty="0" smtClean="0"/>
              <a:t> </a:t>
            </a:r>
          </a:p>
          <a:p>
            <a:pPr marL="0" indent="0">
              <a:buNone/>
            </a:pPr>
            <a:endParaRPr lang="en-CA" noProof="0" dirty="0" smtClean="0"/>
          </a:p>
          <a:p>
            <a:pPr marL="0" indent="0">
              <a:buNone/>
            </a:pPr>
            <a:r>
              <a:rPr lang="en-CA" noProof="0" dirty="0" smtClean="0"/>
              <a:t>In this presentation, we will examine the various levels at which this keyword is used in classes.</a:t>
            </a:r>
            <a:endParaRPr lang="en-CA" noProof="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Constant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All variables that are added as data members to classes can be declared as </a:t>
            </a:r>
            <a:r>
              <a:rPr lang="en-CA" b="1" noProof="0" dirty="0" smtClean="0"/>
              <a:t>constant </a:t>
            </a:r>
            <a:r>
              <a:rPr lang="en-CA" noProof="0" dirty="0" smtClean="0"/>
              <a:t>variables.</a:t>
            </a:r>
          </a:p>
          <a:p>
            <a:pPr marL="0" indent="0">
              <a:buNone/>
            </a:pPr>
            <a:endParaRPr lang="en-CA" noProof="0" dirty="0" smtClean="0"/>
          </a:p>
          <a:p>
            <a:pPr marL="0" indent="0">
              <a:buNone/>
            </a:pPr>
            <a:r>
              <a:rPr lang="en-CA" noProof="0" dirty="0" smtClean="0"/>
              <a:t>In terms of encapsulation, the signification of the </a:t>
            </a:r>
            <a:r>
              <a:rPr lang="en-CA" b="1" noProof="0" dirty="0" err="1" smtClean="0"/>
              <a:t>const</a:t>
            </a:r>
            <a:r>
              <a:rPr lang="en-CA" b="1" noProof="0" dirty="0" smtClean="0"/>
              <a:t> </a:t>
            </a:r>
            <a:r>
              <a:rPr lang="en-CA" noProof="0" dirty="0" smtClean="0"/>
              <a:t>keyword is the same for variables and methods. The syntax is also the same.</a:t>
            </a:r>
          </a:p>
          <a:p>
            <a:pPr marL="0" indent="0">
              <a:buNone/>
            </a:pPr>
            <a:endParaRPr lang="en-CA" noProof="0" dirty="0" smtClean="0"/>
          </a:p>
          <a:p>
            <a:pPr marL="0" indent="0">
              <a:buNone/>
            </a:pPr>
            <a:r>
              <a:rPr lang="en-CA" noProof="0" dirty="0" smtClean="0"/>
              <a:t>Constants can be initialized when they are declared.</a:t>
            </a:r>
            <a:endParaRPr lang="en-CA" noProof="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fontScale="92500" lnSpcReduction="20000"/>
          </a:bodyPr>
          <a:lstStyle/>
          <a:p>
            <a:pPr>
              <a:buNone/>
            </a:pPr>
            <a:r>
              <a:rPr lang="en-CA" sz="3200" noProof="0" dirty="0" smtClean="0">
                <a:solidFill>
                  <a:srgbClr val="0000FF"/>
                </a:solidFill>
                <a:latin typeface="Consolas"/>
              </a:rPr>
              <a:t>class</a:t>
            </a:r>
            <a:r>
              <a:rPr lang="en-CA" sz="3200" noProof="0" dirty="0" smtClean="0">
                <a:solidFill>
                  <a:srgbClr val="000000"/>
                </a:solidFill>
                <a:latin typeface="Consolas"/>
              </a:rPr>
              <a:t> </a:t>
            </a:r>
            <a:r>
              <a:rPr lang="en-CA" sz="3200" noProof="0" dirty="0" smtClean="0">
                <a:solidFill>
                  <a:srgbClr val="2B91AF"/>
                </a:solidFill>
                <a:latin typeface="Consolas"/>
              </a:rPr>
              <a:t>Person</a:t>
            </a:r>
            <a:endParaRPr lang="en-CA" sz="3200" noProof="0" dirty="0" smtClean="0">
              <a:solidFill>
                <a:srgbClr val="000000"/>
              </a:solidFill>
              <a:latin typeface="Consolas"/>
            </a:endParaRPr>
          </a:p>
          <a:p>
            <a:pPr>
              <a:buNone/>
            </a:pPr>
            <a:r>
              <a:rPr lang="en-CA" sz="3200" noProof="0" dirty="0" smtClean="0">
                <a:solidFill>
                  <a:srgbClr val="000000"/>
                </a:solidFill>
                <a:latin typeface="Consolas"/>
              </a:rPr>
              <a:t>{</a:t>
            </a:r>
          </a:p>
          <a:p>
            <a:pPr>
              <a:buNone/>
            </a:pPr>
            <a:r>
              <a:rPr lang="en-CA" sz="3200" noProof="0" dirty="0" smtClean="0">
                <a:solidFill>
                  <a:srgbClr val="0000FF"/>
                </a:solidFill>
                <a:latin typeface="Consolas"/>
              </a:rPr>
              <a:t>	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age;</a:t>
            </a:r>
          </a:p>
          <a:p>
            <a:pPr>
              <a:buNone/>
            </a:pPr>
            <a:r>
              <a:rPr lang="en-CA" sz="3200" noProof="0" dirty="0" smtClean="0">
                <a:solidFill>
                  <a:srgbClr val="000000"/>
                </a:solidFill>
                <a:latin typeface="Consolas"/>
              </a:rPr>
              <a:t>	</a:t>
            </a:r>
            <a:r>
              <a:rPr lang="en-CA" sz="3200" noProof="0" dirty="0" err="1" smtClean="0">
                <a:solidFill>
                  <a:srgbClr val="0000FF"/>
                </a:solidFill>
                <a:latin typeface="Consolas"/>
              </a:rPr>
              <a:t>const</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AGE_MAX = 0;</a:t>
            </a:r>
          </a:p>
          <a:p>
            <a:pPr>
              <a:buNone/>
            </a:pPr>
            <a:r>
              <a:rPr lang="en-CA" sz="3200" noProof="0" dirty="0" smtClean="0">
                <a:solidFill>
                  <a:srgbClr val="0000FF"/>
                </a:solidFill>
                <a:latin typeface="Consolas"/>
              </a:rPr>
              <a:t>public</a:t>
            </a:r>
            <a:r>
              <a:rPr lang="en-CA" sz="3200" noProof="0" dirty="0" smtClean="0">
                <a:solidFill>
                  <a:srgbClr val="000000"/>
                </a:solidFill>
                <a:latin typeface="Consolas"/>
              </a:rPr>
              <a:t>:</a:t>
            </a:r>
          </a:p>
          <a:p>
            <a:pPr>
              <a:buNone/>
            </a:pPr>
            <a:r>
              <a:rPr lang="en-CA" sz="3200" noProof="0" dirty="0" smtClean="0">
                <a:solidFill>
                  <a:srgbClr val="000000"/>
                </a:solidFill>
                <a:latin typeface="Consolas"/>
              </a:rPr>
              <a:t>	Person(); </a:t>
            </a:r>
            <a:endParaRPr lang="en-CA" sz="2800" noProof="0" dirty="0" smtClean="0"/>
          </a:p>
          <a:p>
            <a:pPr>
              <a:buNone/>
            </a:pPr>
            <a:r>
              <a:rPr lang="en-CA" sz="3200" noProof="0" dirty="0" smtClean="0">
                <a:solidFill>
                  <a:srgbClr val="008000"/>
                </a:solidFill>
                <a:latin typeface="Consolas"/>
              </a:rPr>
              <a:t>	</a:t>
            </a:r>
            <a:r>
              <a:rPr lang="en-CA" sz="3200" noProof="0" dirty="0" smtClean="0">
                <a:solidFill>
                  <a:srgbClr val="000000"/>
                </a:solidFill>
                <a:latin typeface="Consolas"/>
              </a:rPr>
              <a:t>Person(</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age</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err="1" smtClean="0">
                <a:solidFill>
                  <a:srgbClr val="000000"/>
                </a:solidFill>
                <a:latin typeface="Consolas"/>
              </a:rPr>
              <a:t>getAge</a:t>
            </a:r>
            <a:r>
              <a:rPr lang="en-CA" sz="3200" noProof="0" dirty="0" smtClean="0">
                <a:solidFill>
                  <a:srgbClr val="000000"/>
                </a:solidFill>
                <a:latin typeface="Consolas"/>
              </a:rPr>
              <a:t>(); </a:t>
            </a:r>
          </a:p>
          <a:p>
            <a:pPr>
              <a:buNone/>
            </a:pPr>
            <a:r>
              <a:rPr lang="en-CA" sz="3200" noProof="0" dirty="0" smtClean="0">
                <a:solidFill>
                  <a:srgbClr val="0000FF"/>
                </a:solidFill>
                <a:latin typeface="Consolas"/>
              </a:rPr>
              <a:t>	bool</a:t>
            </a:r>
            <a:r>
              <a:rPr lang="en-CA" sz="3200" noProof="0" dirty="0" smtClean="0">
                <a:solidFill>
                  <a:srgbClr val="000000"/>
                </a:solidFill>
                <a:latin typeface="Consolas"/>
              </a:rPr>
              <a:t> </a:t>
            </a:r>
            <a:r>
              <a:rPr lang="en-CA" sz="3200" noProof="0" dirty="0" err="1" smtClean="0">
                <a:solidFill>
                  <a:srgbClr val="000000"/>
                </a:solidFill>
                <a:latin typeface="Consolas"/>
              </a:rPr>
              <a:t>setAge</a:t>
            </a:r>
            <a:r>
              <a:rPr lang="en-CA" sz="3200" noProof="0" dirty="0" smtClean="0">
                <a:solidFill>
                  <a:srgbClr val="000000"/>
                </a:solidFill>
                <a:latin typeface="Consolas"/>
              </a:rPr>
              <a:t>(</a:t>
            </a:r>
            <a:r>
              <a:rPr lang="en-CA" sz="3200" noProof="0" dirty="0" smtClean="0">
                <a:solidFill>
                  <a:srgbClr val="0000FF"/>
                </a:solidFill>
                <a:latin typeface="Consolas"/>
              </a:rPr>
              <a:t>unsigned</a:t>
            </a:r>
            <a:r>
              <a:rPr lang="en-CA" sz="3200" noProof="0" dirty="0" smtClean="0">
                <a:solidFill>
                  <a:srgbClr val="000000"/>
                </a:solidFill>
                <a:latin typeface="Consolas"/>
              </a:rPr>
              <a:t> </a:t>
            </a:r>
            <a:r>
              <a:rPr lang="en-CA" sz="3200" noProof="0" dirty="0" smtClean="0">
                <a:solidFill>
                  <a:srgbClr val="0000FF"/>
                </a:solidFill>
                <a:latin typeface="Consolas"/>
              </a:rPr>
              <a:t>short</a:t>
            </a:r>
            <a:r>
              <a:rPr lang="en-CA" sz="3200" noProof="0" dirty="0" smtClean="0">
                <a:solidFill>
                  <a:srgbClr val="000000"/>
                </a:solidFill>
                <a:latin typeface="Consolas"/>
              </a:rPr>
              <a:t> </a:t>
            </a:r>
            <a:r>
              <a:rPr lang="en-CA" sz="3200" noProof="0" dirty="0" smtClean="0">
                <a:solidFill>
                  <a:srgbClr val="808080"/>
                </a:solidFill>
                <a:latin typeface="Consolas"/>
              </a:rPr>
              <a:t>age</a:t>
            </a:r>
            <a:r>
              <a:rPr lang="en-CA" sz="3200" noProof="0" dirty="0" smtClean="0">
                <a:solidFill>
                  <a:srgbClr val="000000"/>
                </a:solidFill>
                <a:latin typeface="Consolas"/>
              </a:rPr>
              <a:t>); </a:t>
            </a:r>
          </a:p>
          <a:p>
            <a:pPr>
              <a:buNone/>
            </a:pPr>
            <a:r>
              <a:rPr lang="en-CA" sz="3200" noProof="0" dirty="0" smtClean="0">
                <a:solidFill>
                  <a:srgbClr val="000000"/>
                </a:solidFill>
                <a:latin typeface="Consolas"/>
              </a:rPr>
              <a:t>};</a:t>
            </a:r>
            <a:endParaRPr lang="en-CA" sz="3200" b="1" noProof="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data members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0; </a:t>
            </a: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00"/>
                </a:solidFill>
                <a:latin typeface="Consolas"/>
              </a:rPr>
              <a:t>	</a:t>
            </a:r>
            <a:r>
              <a:rPr lang="en-CA" sz="2400" noProof="0" dirty="0" smtClean="0">
                <a:solidFill>
                  <a:srgbClr val="008000"/>
                </a:solidFill>
                <a:latin typeface="Consolas"/>
              </a:rPr>
              <a:t>// use of a constant data member</a:t>
            </a:r>
            <a:endParaRPr lang="en-CA" sz="2400" noProof="0" dirty="0" smtClean="0">
              <a:solidFill>
                <a:srgbClr val="000000"/>
              </a:solidFill>
              <a:latin typeface="Consolas"/>
            </a:endParaRP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a:t>
            </a:r>
            <a:r>
              <a:rPr lang="en-CA" sz="2400" noProof="0" dirty="0" smtClean="0">
                <a:solidFill>
                  <a:srgbClr val="2B91AF"/>
                </a:solidFill>
                <a:latin typeface="Consolas"/>
              </a:rPr>
              <a:t>Person</a:t>
            </a:r>
            <a:r>
              <a:rPr lang="en-CA" sz="2400" noProof="0" dirty="0" smtClean="0">
                <a:solidFill>
                  <a:srgbClr val="000000"/>
                </a:solidFill>
                <a:latin typeface="Consolas"/>
              </a:rPr>
              <a:t>::AGE_MAX)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data members</a:t>
            </a:r>
            <a:endParaRPr lang="en-CA" noProof="0" dirty="0"/>
          </a:p>
        </p:txBody>
      </p:sp>
      <p:sp>
        <p:nvSpPr>
          <p:cNvPr id="3" name="Espace réservé du contenu 2"/>
          <p:cNvSpPr>
            <a:spLocks noGrp="1"/>
          </p:cNvSpPr>
          <p:nvPr>
            <p:ph sz="quarter" idx="1"/>
          </p:nvPr>
        </p:nvSpPr>
        <p:spPr>
          <a:xfrm>
            <a:off x="357158" y="1714488"/>
            <a:ext cx="8358246" cy="4643470"/>
          </a:xfrm>
        </p:spPr>
        <p:txBody>
          <a:bodyPr>
            <a:normAutofit/>
          </a:bodyPr>
          <a:lstStyle/>
          <a:p>
            <a:pPr marL="0" indent="0">
              <a:buNone/>
            </a:pPr>
            <a:r>
              <a:rPr lang="en-CA" noProof="0" dirty="0" smtClean="0"/>
              <a:t>It is also possible to assign a value to a constant via the constructor, which makes it possible to have multiple instances of the same class with different values for the constant.</a:t>
            </a:r>
          </a:p>
          <a:p>
            <a:pPr marL="0" indent="0">
              <a:buNone/>
            </a:pPr>
            <a:endParaRPr lang="en-CA" noProof="0" dirty="0" smtClean="0"/>
          </a:p>
          <a:p>
            <a:pPr marL="0" indent="0">
              <a:buNone/>
            </a:pPr>
            <a:r>
              <a:rPr lang="en-CA" noProof="0" dirty="0" smtClean="0"/>
              <a:t>However, if you want to initialize a constant this way, you will have to initialize it in </a:t>
            </a:r>
            <a:r>
              <a:rPr lang="en-CA" b="1" noProof="0" dirty="0" smtClean="0"/>
              <a:t>every</a:t>
            </a:r>
            <a:r>
              <a:rPr lang="en-CA" noProof="0" dirty="0" smtClean="0"/>
              <a:t> constructor defined in the class.</a:t>
            </a:r>
            <a:endParaRPr lang="en-CA" noProof="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data members</a:t>
            </a:r>
            <a:endParaRPr lang="en-CA" noProof="0" dirty="0"/>
          </a:p>
        </p:txBody>
      </p:sp>
      <p:sp>
        <p:nvSpPr>
          <p:cNvPr id="3" name="Espace réservé du contenu 2"/>
          <p:cNvSpPr>
            <a:spLocks noGrp="1"/>
          </p:cNvSpPr>
          <p:nvPr>
            <p:ph sz="quarter" idx="1"/>
          </p:nvPr>
        </p:nvSpPr>
        <p:spPr>
          <a:xfrm>
            <a:off x="0" y="1844824"/>
            <a:ext cx="9108504" cy="4643470"/>
          </a:xfrm>
        </p:spPr>
        <p:txBody>
          <a:bodyPr>
            <a:noAutofit/>
          </a:bodyPr>
          <a:lstStyle/>
          <a:p>
            <a:pPr>
              <a:buNone/>
            </a:pPr>
            <a:r>
              <a:rPr lang="en-CA" sz="2200" noProof="0" dirty="0" smtClean="0">
                <a:solidFill>
                  <a:srgbClr val="0000FF"/>
                </a:solidFill>
                <a:latin typeface="Consolas"/>
              </a:rPr>
              <a:t>class</a:t>
            </a:r>
            <a:r>
              <a:rPr lang="en-CA" sz="2200" noProof="0" dirty="0" smtClean="0">
                <a:solidFill>
                  <a:srgbClr val="000000"/>
                </a:solidFill>
                <a:latin typeface="Consolas"/>
              </a:rPr>
              <a:t> </a:t>
            </a:r>
            <a:r>
              <a:rPr lang="en-CA" sz="2200" noProof="0" dirty="0" smtClean="0">
                <a:solidFill>
                  <a:srgbClr val="2B91AF"/>
                </a:solidFill>
                <a:latin typeface="Consolas"/>
              </a:rPr>
              <a:t>Person</a:t>
            </a:r>
            <a:endParaRPr lang="en-CA" sz="2200" noProof="0" dirty="0" smtClean="0">
              <a:solidFill>
                <a:srgbClr val="000000"/>
              </a:solidFill>
              <a:latin typeface="Consolas"/>
            </a:endParaRPr>
          </a:p>
          <a:p>
            <a:pPr>
              <a:buNone/>
            </a:pPr>
            <a:r>
              <a:rPr lang="en-CA" sz="2200" noProof="0" dirty="0" smtClean="0">
                <a:solidFill>
                  <a:srgbClr val="000000"/>
                </a:solidFill>
                <a:latin typeface="Consolas"/>
              </a:rPr>
              <a:t>{</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a:t>
            </a:r>
          </a:p>
          <a:p>
            <a:pPr>
              <a:buNone/>
            </a:pPr>
            <a:r>
              <a:rPr lang="en-CA" sz="2200" noProof="0" dirty="0" smtClean="0">
                <a:solidFill>
                  <a:srgbClr val="000000"/>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AGE_MAX;</a:t>
            </a:r>
          </a:p>
          <a:p>
            <a:pPr>
              <a:buNone/>
            </a:pPr>
            <a:r>
              <a:rPr lang="en-CA" sz="2200" noProof="0" dirty="0" smtClean="0">
                <a:solidFill>
                  <a:srgbClr val="0000FF"/>
                </a:solidFill>
                <a:latin typeface="Consolas"/>
              </a:rPr>
              <a:t>public</a:t>
            </a:r>
            <a:r>
              <a:rPr lang="en-CA" sz="2200" noProof="0" dirty="0" smtClean="0">
                <a:solidFill>
                  <a:srgbClr val="000000"/>
                </a:solidFill>
                <a:latin typeface="Consolas"/>
              </a:rPr>
              <a:t>:</a:t>
            </a:r>
          </a:p>
          <a:p>
            <a:pPr>
              <a:buNone/>
            </a:pPr>
            <a:r>
              <a:rPr lang="en-CA" sz="2200" noProof="0" dirty="0" smtClean="0">
                <a:solidFill>
                  <a:srgbClr val="000000"/>
                </a:solidFill>
                <a:latin typeface="Consolas"/>
              </a:rPr>
              <a:t>	Person(</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endParaRPr lang="en-CA" sz="2200" noProof="0" dirty="0" smtClean="0"/>
          </a:p>
          <a:p>
            <a:pPr>
              <a:buNone/>
            </a:pPr>
            <a:r>
              <a:rPr lang="en-CA" sz="2200" noProof="0" dirty="0" smtClean="0">
                <a:solidFill>
                  <a:srgbClr val="008000"/>
                </a:solidFill>
                <a:latin typeface="Consolas"/>
              </a:rPr>
              <a:t>	</a:t>
            </a:r>
            <a:r>
              <a:rPr lang="en-CA" sz="2200" noProof="0" dirty="0" smtClean="0">
                <a:solidFill>
                  <a:srgbClr val="000000"/>
                </a:solidFill>
                <a:latin typeface="Consolas"/>
              </a:rPr>
              <a:t>Person(</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latin typeface="Consolas"/>
              </a:rPr>
              <a:t>,</a:t>
            </a:r>
            <a:r>
              <a:rPr lang="en-CA" sz="2200" dirty="0">
                <a:solidFill>
                  <a:srgbClr val="0000FF"/>
                </a:solidFill>
                <a:latin typeface="Consolas"/>
              </a:rPr>
              <a:t> </a:t>
            </a:r>
            <a:r>
              <a:rPr lang="en-CA" sz="2200" noProof="0" dirty="0" err="1" smtClean="0">
                <a:solidFill>
                  <a:srgbClr val="0000FF"/>
                </a:solidFill>
                <a:latin typeface="Consolas"/>
              </a:rPr>
              <a:t>const</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400" noProof="0" dirty="0" smtClean="0">
                <a:solidFill>
                  <a:srgbClr val="808080"/>
                </a:solidFill>
                <a:latin typeface="Consolas"/>
              </a:rPr>
              <a:t>AGE_MAX</a:t>
            </a:r>
            <a:r>
              <a:rPr lang="en-CA" sz="2200" noProof="0" dirty="0" smtClean="0">
                <a:solidFill>
                  <a:srgbClr val="000000"/>
                </a:solidFill>
                <a:latin typeface="Consolas"/>
              </a:rPr>
              <a:t> = 0); </a:t>
            </a:r>
          </a:p>
          <a:p>
            <a:pPr>
              <a:buNone/>
            </a:pPr>
            <a:r>
              <a:rPr lang="en-CA" sz="2200" noProof="0" dirty="0" smtClean="0">
                <a:solidFill>
                  <a:srgbClr val="0000FF"/>
                </a:solidFill>
                <a:latin typeface="Consolas"/>
              </a:rPr>
              <a:t>	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err="1" smtClean="0">
                <a:solidFill>
                  <a:srgbClr val="000000"/>
                </a:solidFill>
                <a:latin typeface="Consolas"/>
              </a:rPr>
              <a:t>getAge</a:t>
            </a:r>
            <a:r>
              <a:rPr lang="en-CA" sz="2200" noProof="0" dirty="0" smtClean="0">
                <a:solidFill>
                  <a:srgbClr val="000000"/>
                </a:solidFill>
                <a:latin typeface="Consolas"/>
              </a:rPr>
              <a:t>(); </a:t>
            </a:r>
          </a:p>
          <a:p>
            <a:pPr>
              <a:buNone/>
            </a:pPr>
            <a:r>
              <a:rPr lang="en-CA" sz="2200" noProof="0" dirty="0" smtClean="0">
                <a:solidFill>
                  <a:srgbClr val="0000FF"/>
                </a:solidFill>
                <a:latin typeface="Consolas"/>
              </a:rPr>
              <a:t>	bool</a:t>
            </a:r>
            <a:r>
              <a:rPr lang="en-CA" sz="2200" noProof="0" dirty="0" smtClean="0">
                <a:solidFill>
                  <a:srgbClr val="000000"/>
                </a:solidFill>
                <a:latin typeface="Consolas"/>
              </a:rPr>
              <a:t> </a:t>
            </a:r>
            <a:r>
              <a:rPr lang="en-CA" sz="2200" noProof="0" dirty="0" err="1" smtClean="0">
                <a:solidFill>
                  <a:srgbClr val="000000"/>
                </a:solidFill>
                <a:latin typeface="Consolas"/>
              </a:rPr>
              <a:t>setAge</a:t>
            </a:r>
            <a:r>
              <a:rPr lang="en-CA" sz="2200" noProof="0" dirty="0" smtClean="0">
                <a:solidFill>
                  <a:srgbClr val="000000"/>
                </a:solidFill>
                <a:latin typeface="Consolas"/>
              </a:rPr>
              <a:t>(</a:t>
            </a:r>
            <a:r>
              <a:rPr lang="en-CA" sz="2200" noProof="0" dirty="0" smtClean="0">
                <a:solidFill>
                  <a:srgbClr val="0000FF"/>
                </a:solidFill>
                <a:latin typeface="Consolas"/>
              </a:rPr>
              <a:t>unsigned</a:t>
            </a:r>
            <a:r>
              <a:rPr lang="en-CA" sz="2200" noProof="0" dirty="0" smtClean="0">
                <a:solidFill>
                  <a:srgbClr val="000000"/>
                </a:solidFill>
                <a:latin typeface="Consolas"/>
              </a:rPr>
              <a:t> </a:t>
            </a:r>
            <a:r>
              <a:rPr lang="en-CA" sz="2200" noProof="0" dirty="0" smtClean="0">
                <a:solidFill>
                  <a:srgbClr val="0000FF"/>
                </a:solidFill>
                <a:latin typeface="Consolas"/>
              </a:rPr>
              <a:t>short</a:t>
            </a:r>
            <a:r>
              <a:rPr lang="en-CA" sz="2200" noProof="0" dirty="0" smtClean="0">
                <a:solidFill>
                  <a:srgbClr val="000000"/>
                </a:solidFill>
                <a:latin typeface="Consolas"/>
              </a:rPr>
              <a:t> </a:t>
            </a:r>
            <a:r>
              <a:rPr lang="en-CA" sz="2200" noProof="0" dirty="0" smtClean="0">
                <a:solidFill>
                  <a:srgbClr val="808080"/>
                </a:solidFill>
                <a:latin typeface="Consolas"/>
              </a:rPr>
              <a:t>age</a:t>
            </a:r>
            <a:r>
              <a:rPr lang="en-CA" sz="2200" noProof="0" dirty="0" smtClean="0">
                <a:solidFill>
                  <a:srgbClr val="000000"/>
                </a:solidFill>
                <a:latin typeface="Consolas"/>
              </a:rPr>
              <a:t>); </a:t>
            </a:r>
          </a:p>
          <a:p>
            <a:pPr>
              <a:buNone/>
            </a:pPr>
            <a:r>
              <a:rPr lang="en-CA" sz="2200" noProof="0" dirty="0" smtClean="0">
                <a:solidFill>
                  <a:srgbClr val="000000"/>
                </a:solidFill>
                <a:latin typeface="Consolas"/>
              </a:rPr>
              <a:t>};</a:t>
            </a:r>
            <a:endParaRPr lang="en-CA" sz="2200" b="1" noProof="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dirty="0"/>
              <a:t>Constant data members</a:t>
            </a:r>
            <a:endParaRPr lang="en-CA" noProof="0" dirty="0"/>
          </a:p>
        </p:txBody>
      </p:sp>
      <p:sp>
        <p:nvSpPr>
          <p:cNvPr id="3" name="Espace réservé du contenu 2"/>
          <p:cNvSpPr>
            <a:spLocks noGrp="1"/>
          </p:cNvSpPr>
          <p:nvPr>
            <p:ph sz="quarter" idx="1"/>
          </p:nvPr>
        </p:nvSpPr>
        <p:spPr>
          <a:xfrm>
            <a:off x="0" y="1571612"/>
            <a:ext cx="9144000" cy="5286388"/>
          </a:xfrm>
        </p:spPr>
        <p:txBody>
          <a:bodyPr>
            <a:normAutofit fontScale="62500" lnSpcReduction="20000"/>
          </a:bodyPr>
          <a:lstStyle/>
          <a:p>
            <a:pPr>
              <a:buNone/>
            </a:pPr>
            <a:r>
              <a:rPr lang="en-CA" sz="2400" noProof="0" dirty="0" smtClean="0">
                <a:solidFill>
                  <a:srgbClr val="808080"/>
                </a:solidFill>
                <a:latin typeface="Consolas"/>
              </a:rPr>
              <a:t>#include</a:t>
            </a:r>
            <a:r>
              <a:rPr lang="en-CA" sz="2400" noProof="0" dirty="0" smtClean="0">
                <a:solidFill>
                  <a:srgbClr val="000000"/>
                </a:solidFill>
                <a:latin typeface="Consolas"/>
              </a:rPr>
              <a:t> </a:t>
            </a:r>
            <a:r>
              <a:rPr lang="en-CA" sz="2400" noProof="0" dirty="0" smtClean="0">
                <a:solidFill>
                  <a:srgbClr val="A31515"/>
                </a:solidFill>
                <a:latin typeface="Consolas"/>
              </a:rPr>
              <a:t>"</a:t>
            </a:r>
            <a:r>
              <a:rPr lang="en-CA" sz="2400" noProof="0" dirty="0" err="1" smtClean="0">
                <a:solidFill>
                  <a:srgbClr val="A31515"/>
                </a:solidFill>
                <a:latin typeface="Consolas"/>
              </a:rPr>
              <a:t>Person.h</a:t>
            </a:r>
            <a:r>
              <a:rPr lang="en-CA" sz="2400" noProof="0" dirty="0" smtClean="0">
                <a:solidFill>
                  <a:srgbClr val="A31515"/>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0; </a:t>
            </a:r>
            <a:r>
              <a:rPr lang="en-CA" sz="2400" noProof="0" dirty="0" smtClean="0">
                <a:solidFill>
                  <a:srgbClr val="008000"/>
                </a:solidFill>
                <a:latin typeface="Consolas"/>
              </a:rPr>
              <a:t>// initialization of the data member with a default value</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2B91AF"/>
                </a:solidFill>
                <a:latin typeface="Consolas"/>
              </a:rPr>
              <a:t>Person</a:t>
            </a:r>
            <a:r>
              <a:rPr lang="en-CA" sz="2400" noProof="0" dirty="0" smtClean="0">
                <a:solidFill>
                  <a:srgbClr val="000000"/>
                </a:solidFill>
                <a:latin typeface="Consolas"/>
              </a:rPr>
              <a:t>::Person(</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latin typeface="Consolas"/>
              </a:rPr>
              <a:t>, </a:t>
            </a:r>
            <a:r>
              <a:rPr lang="en-CA" sz="2400" noProof="0" dirty="0" err="1" smtClean="0">
                <a:solidFill>
                  <a:srgbClr val="0000FF"/>
                </a:solidFill>
                <a:latin typeface="Consolas"/>
              </a:rPr>
              <a:t>const</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AGE_MAX</a:t>
            </a:r>
            <a:r>
              <a:rPr lang="en-CA" sz="2400" noProof="0" dirty="0" smtClean="0">
                <a:solidFill>
                  <a:srgbClr val="000000"/>
                </a:solidFill>
                <a:latin typeface="Consolas"/>
              </a:rPr>
              <a:t> = 0) : AGE_MAX(</a:t>
            </a:r>
            <a:r>
              <a:rPr lang="en-CA" sz="2400" noProof="0" dirty="0" smtClean="0">
                <a:solidFill>
                  <a:srgbClr val="808080"/>
                </a:solidFill>
                <a:latin typeface="Consolas"/>
              </a:rPr>
              <a:t>AGE_MAX</a:t>
            </a:r>
            <a:r>
              <a:rPr lang="en-CA" sz="2400" noProof="0" dirty="0" smtClean="0">
                <a:solidFill>
                  <a:srgbClr val="000000"/>
                </a:solidFill>
                <a:latin typeface="Consolas"/>
              </a:rPr>
              <a:t>){</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 </a:t>
            </a:r>
            <a:r>
              <a:rPr lang="en-CA" sz="2400" noProof="0" dirty="0" smtClean="0">
                <a:solidFill>
                  <a:srgbClr val="008000"/>
                </a:solidFill>
                <a:latin typeface="Consolas"/>
              </a:rPr>
              <a:t>// initialization of the data member with a value provided as a 		     // parameter</a:t>
            </a:r>
            <a:endParaRPr lang="en-CA" sz="2400" noProof="0" dirty="0" smtClean="0">
              <a:solidFill>
                <a:srgbClr val="000000"/>
              </a:solidFill>
              <a:latin typeface="Consolas"/>
            </a:endParaRP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getAge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::age;</a:t>
            </a:r>
          </a:p>
          <a:p>
            <a:pPr>
              <a:buNone/>
            </a:pPr>
            <a:r>
              <a:rPr lang="en-CA" sz="2400" noProof="0" dirty="0" smtClean="0">
                <a:solidFill>
                  <a:srgbClr val="000000"/>
                </a:solidFill>
                <a:latin typeface="Consolas"/>
              </a:rPr>
              <a:t>}</a:t>
            </a:r>
          </a:p>
          <a:p>
            <a:pPr>
              <a:buNone/>
            </a:pPr>
            <a:r>
              <a:rPr lang="en-CA" sz="2400" noProof="0" dirty="0" smtClean="0">
                <a:solidFill>
                  <a:srgbClr val="0000FF"/>
                </a:solidFill>
                <a:latin typeface="Consolas"/>
              </a:rPr>
              <a:t>bool</a:t>
            </a:r>
            <a:r>
              <a:rPr lang="en-CA" sz="2400" noProof="0" dirty="0" smtClean="0">
                <a:solidFill>
                  <a:srgbClr val="000000"/>
                </a:solidFill>
                <a:latin typeface="Consolas"/>
              </a:rPr>
              <a:t> </a:t>
            </a:r>
            <a:r>
              <a:rPr lang="en-CA" sz="2400" noProof="0" dirty="0" smtClean="0">
                <a:solidFill>
                  <a:srgbClr val="2B91AF"/>
                </a:solidFill>
                <a:latin typeface="Consolas"/>
              </a:rPr>
              <a:t>Person</a:t>
            </a:r>
            <a:r>
              <a:rPr lang="en-CA" sz="2400" noProof="0" dirty="0" smtClean="0">
                <a:solidFill>
                  <a:srgbClr val="000000"/>
                </a:solidFill>
                <a:latin typeface="Consolas"/>
              </a:rPr>
              <a:t>::</a:t>
            </a:r>
            <a:r>
              <a:rPr lang="en-CA" sz="2400" noProof="0" dirty="0" err="1" smtClean="0">
                <a:solidFill>
                  <a:srgbClr val="000000"/>
                </a:solidFill>
                <a:latin typeface="Consolas"/>
              </a:rPr>
              <a:t>setAge</a:t>
            </a:r>
            <a:r>
              <a:rPr lang="en-CA" sz="2400" noProof="0" dirty="0" smtClean="0">
                <a:solidFill>
                  <a:srgbClr val="000000"/>
                </a:solidFill>
                <a:latin typeface="Consolas"/>
              </a:rPr>
              <a:t>(</a:t>
            </a:r>
            <a:r>
              <a:rPr lang="en-CA" sz="2400" noProof="0" dirty="0" smtClean="0">
                <a:solidFill>
                  <a:srgbClr val="0000FF"/>
                </a:solidFill>
                <a:latin typeface="Consolas"/>
              </a:rPr>
              <a:t>unsigned</a:t>
            </a:r>
            <a:r>
              <a:rPr lang="en-CA" sz="2400" noProof="0" dirty="0" smtClean="0">
                <a:solidFill>
                  <a:srgbClr val="000000"/>
                </a:solidFill>
                <a:latin typeface="Consolas"/>
              </a:rPr>
              <a:t> </a:t>
            </a:r>
            <a:r>
              <a:rPr lang="en-CA" sz="2400" noProof="0" dirty="0" smtClean="0">
                <a:solidFill>
                  <a:srgbClr val="0000FF"/>
                </a:solidFill>
                <a:latin typeface="Consolas"/>
              </a:rPr>
              <a:t>short</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a:t>
            </a:r>
          </a:p>
          <a:p>
            <a:pPr>
              <a:buNone/>
            </a:pPr>
            <a:r>
              <a:rPr lang="en-CA" sz="2400" noProof="0" dirty="0" smtClean="0">
                <a:solidFill>
                  <a:srgbClr val="0000FF"/>
                </a:solidFill>
                <a:latin typeface="Consolas"/>
              </a:rPr>
              <a:t>	if</a:t>
            </a:r>
            <a:r>
              <a:rPr lang="en-CA" sz="2400" noProof="0" dirty="0" smtClean="0">
                <a:solidFill>
                  <a:srgbClr val="000000"/>
                </a:solidFill>
                <a:latin typeface="Consolas"/>
              </a:rPr>
              <a:t> (</a:t>
            </a:r>
            <a:r>
              <a:rPr lang="en-CA" sz="2400" noProof="0" dirty="0" smtClean="0">
                <a:solidFill>
                  <a:srgbClr val="808080"/>
                </a:solidFill>
                <a:latin typeface="Consolas"/>
              </a:rPr>
              <a:t>age</a:t>
            </a:r>
            <a:r>
              <a:rPr lang="en-CA" sz="2400" noProof="0" dirty="0" smtClean="0">
                <a:solidFill>
                  <a:srgbClr val="000000"/>
                </a:solidFill>
                <a:latin typeface="Consolas"/>
              </a:rPr>
              <a:t> &lt;= </a:t>
            </a:r>
            <a:r>
              <a:rPr lang="en-CA" sz="2400" noProof="0" dirty="0" smtClean="0">
                <a:solidFill>
                  <a:srgbClr val="2B91AF"/>
                </a:solidFill>
                <a:latin typeface="Consolas"/>
              </a:rPr>
              <a:t>Person</a:t>
            </a:r>
            <a:r>
              <a:rPr lang="en-CA" sz="2400" noProof="0" dirty="0" smtClean="0">
                <a:solidFill>
                  <a:srgbClr val="000000"/>
                </a:solidFill>
                <a:latin typeface="Consolas"/>
              </a:rPr>
              <a:t>::AGE_MAX) {</a:t>
            </a:r>
          </a:p>
          <a:p>
            <a:pPr>
              <a:buNone/>
            </a:pPr>
            <a:r>
              <a:rPr lang="en-CA" sz="2400" noProof="0" dirty="0" smtClean="0">
                <a:solidFill>
                  <a:srgbClr val="2B91AF"/>
                </a:solidFill>
                <a:latin typeface="Consolas"/>
              </a:rPr>
              <a:t>		Person</a:t>
            </a:r>
            <a:r>
              <a:rPr lang="en-CA" sz="2400" noProof="0" dirty="0" smtClean="0">
                <a:solidFill>
                  <a:srgbClr val="000000"/>
                </a:solidFill>
                <a:latin typeface="Consolas"/>
              </a:rPr>
              <a:t>::age = </a:t>
            </a:r>
            <a:r>
              <a:rPr lang="en-CA" sz="2400" noProof="0" dirty="0" smtClean="0">
                <a:solidFill>
                  <a:srgbClr val="808080"/>
                </a:solidFill>
                <a:latin typeface="Consolas"/>
              </a:rPr>
              <a:t>age</a:t>
            </a:r>
            <a:r>
              <a:rPr lang="en-CA" sz="2400" noProof="0" dirty="0" smtClean="0">
                <a:solidFill>
                  <a:srgbClr val="000000"/>
                </a:solidFill>
                <a:latin typeface="Consolas"/>
              </a:rPr>
              <a:t>;</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true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	}</a:t>
            </a:r>
          </a:p>
          <a:p>
            <a:pPr>
              <a:buNone/>
            </a:pPr>
            <a:r>
              <a:rPr lang="en-CA" sz="2400" noProof="0" dirty="0" smtClean="0">
                <a:solidFill>
                  <a:srgbClr val="0000FF"/>
                </a:solidFill>
                <a:latin typeface="Consolas"/>
              </a:rPr>
              <a:t>	return</a:t>
            </a:r>
            <a:r>
              <a:rPr lang="en-CA" sz="2400" noProof="0" dirty="0" smtClean="0">
                <a:solidFill>
                  <a:srgbClr val="000000"/>
                </a:solidFill>
                <a:latin typeface="Consolas"/>
              </a:rPr>
              <a:t> </a:t>
            </a:r>
            <a:r>
              <a:rPr lang="en-CA" sz="2400" noProof="0" dirty="0" smtClean="0">
                <a:solidFill>
                  <a:srgbClr val="0000FF"/>
                </a:solidFill>
                <a:latin typeface="Consolas"/>
              </a:rPr>
              <a:t>false</a:t>
            </a:r>
            <a:r>
              <a:rPr lang="en-CA" sz="2400" noProof="0" dirty="0" smtClean="0">
                <a:solidFill>
                  <a:srgbClr val="000000"/>
                </a:solidFill>
                <a:latin typeface="Consolas"/>
              </a:rPr>
              <a:t>;</a:t>
            </a:r>
          </a:p>
          <a:p>
            <a:pPr>
              <a:buNone/>
            </a:pPr>
            <a:r>
              <a:rPr lang="en-CA" sz="2400" noProof="0" dirty="0" smtClean="0">
                <a:solidFill>
                  <a:srgbClr val="000000"/>
                </a:solidFill>
                <a:latin typeface="Consola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228600"/>
            <a:ext cx="9001156" cy="990600"/>
          </a:xfrm>
        </p:spPr>
        <p:txBody>
          <a:bodyPr>
            <a:normAutofit/>
          </a:bodyPr>
          <a:lstStyle/>
          <a:p>
            <a:r>
              <a:rPr lang="en-CA" noProof="0" dirty="0" smtClean="0"/>
              <a:t>Constant methods</a:t>
            </a:r>
            <a:endParaRPr lang="en-CA" noProof="0" dirty="0"/>
          </a:p>
        </p:txBody>
      </p:sp>
      <p:sp>
        <p:nvSpPr>
          <p:cNvPr id="3" name="Espace réservé du contenu 2"/>
          <p:cNvSpPr>
            <a:spLocks noGrp="1"/>
          </p:cNvSpPr>
          <p:nvPr>
            <p:ph sz="quarter" idx="1"/>
          </p:nvPr>
        </p:nvSpPr>
        <p:spPr>
          <a:xfrm>
            <a:off x="214282" y="1714488"/>
            <a:ext cx="8643998" cy="4786346"/>
          </a:xfrm>
        </p:spPr>
        <p:txBody>
          <a:bodyPr>
            <a:normAutofit/>
          </a:bodyPr>
          <a:lstStyle/>
          <a:p>
            <a:pPr marL="0" indent="0">
              <a:buNone/>
            </a:pPr>
            <a:r>
              <a:rPr lang="en-CA" noProof="0" dirty="0" smtClean="0"/>
              <a:t>It is also possible to declare constant methods in classes. When a method is declared constant, it must not contain any code that modifies instance data members, or it will throw a compiler error.</a:t>
            </a:r>
          </a:p>
          <a:p>
            <a:pPr marL="0" indent="0">
              <a:buNone/>
            </a:pPr>
            <a:endParaRPr lang="en-CA" noProof="0" dirty="0" smtClean="0"/>
          </a:p>
          <a:p>
            <a:pPr marL="0" indent="0">
              <a:buNone/>
            </a:pPr>
            <a:r>
              <a:rPr lang="en-CA" noProof="0" dirty="0" smtClean="0"/>
              <a:t>Declaring a method </a:t>
            </a:r>
            <a:r>
              <a:rPr lang="en-CA" noProof="0" dirty="0" smtClean="0"/>
              <a:t>constant </a:t>
            </a:r>
            <a:r>
              <a:rPr lang="en-CA" noProof="0" dirty="0" smtClean="0"/>
              <a:t>can be thought of as a contract that guarantees that nothing will be modified by the method.</a:t>
            </a:r>
            <a:endParaRPr lang="en-CA" noProof="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20417</TotalTime>
  <Words>536</Words>
  <Application>Microsoft Office PowerPoint</Application>
  <PresentationFormat>On-screen Show (4:3)</PresentationFormat>
  <Paragraphs>171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Consolas</vt:lpstr>
      <vt:lpstr>Tw Cen MT</vt:lpstr>
      <vt:lpstr>Wingdings</vt:lpstr>
      <vt:lpstr>Wingdings 2</vt:lpstr>
      <vt:lpstr>Médian</vt:lpstr>
      <vt:lpstr>Introduction to object-oriented programming  </vt:lpstr>
      <vt:lpstr>Introduction</vt:lpstr>
      <vt:lpstr>Constant data members</vt:lpstr>
      <vt:lpstr>Constant data members</vt:lpstr>
      <vt:lpstr>Constant data members</vt:lpstr>
      <vt:lpstr>Constant data members</vt:lpstr>
      <vt:lpstr>Constant data members</vt:lpstr>
      <vt:lpstr>Constant data members</vt:lpstr>
      <vt:lpstr>Constant methods</vt:lpstr>
      <vt:lpstr>Constant methods</vt:lpstr>
      <vt:lpstr>Constant methods</vt:lpstr>
      <vt:lpstr>Constant methods</vt:lpstr>
      <vt:lpstr>Constant methods</vt:lpstr>
      <vt:lpstr>Constant methods</vt:lpstr>
      <vt:lpstr>Constant methods</vt:lpstr>
      <vt:lpstr>Constant methods</vt:lpstr>
      <vt:lpstr>Constant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et logique de programmation</dc:title>
  <dc:creator>Francois Capone</dc:creator>
  <cp:lastModifiedBy>Braden</cp:lastModifiedBy>
  <cp:revision>107</cp:revision>
  <dcterms:created xsi:type="dcterms:W3CDTF">2018-07-19T18:09:45Z</dcterms:created>
  <dcterms:modified xsi:type="dcterms:W3CDTF">2019-03-18T00:16:01Z</dcterms:modified>
</cp:coreProperties>
</file>