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70" autoAdjust="0"/>
  </p:normalViewPr>
  <p:slideViewPr>
    <p:cSldViewPr>
      <p:cViewPr varScale="1">
        <p:scale>
          <a:sx n="85" d="100"/>
          <a:sy n="85" d="100"/>
        </p:scale>
        <p:origin x="102" y="156"/>
      </p:cViewPr>
      <p:guideLst>
        <p:guide orient="horz" pos="2160"/>
        <p:guide pos="2880"/>
      </p:guideLst>
    </p:cSldViewPr>
  </p:slideViewPr>
  <p:outlineViewPr>
    <p:cViewPr>
      <p:scale>
        <a:sx n="33" d="100"/>
        <a:sy n="33" d="100"/>
      </p:scale>
      <p:origin x="0" y="-284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28/11/2019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28/11/2019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28/11/2019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28/11/2019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28/11/2019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28/11/2019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28/11/2019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28/11/2019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28/11/2019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28/11/2019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28/11/2019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28/11/2019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normAutofit/>
          </a:bodyPr>
          <a:lstStyle/>
          <a:p>
            <a:r>
              <a:rPr lang="en-CA" noProof="0" dirty="0" smtClean="0"/>
              <a:t>Dynamic allocation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Losing track of memory blocks</a:t>
            </a:r>
            <a:endParaRPr lang="en-CA" noProof="0" dirty="0"/>
          </a:p>
        </p:txBody>
      </p:sp>
      <p:sp>
        <p:nvSpPr>
          <p:cNvPr id="3" name="Espace réservé du contenu 2"/>
          <p:cNvSpPr>
            <a:spLocks noGrp="1"/>
          </p:cNvSpPr>
          <p:nvPr>
            <p:ph sz="quarter" idx="1"/>
          </p:nvPr>
        </p:nvSpPr>
        <p:spPr>
          <a:xfrm>
            <a:off x="357158" y="1714488"/>
            <a:ext cx="8786842" cy="5143512"/>
          </a:xfrm>
        </p:spPr>
        <p:txBody>
          <a:bodyPr>
            <a:normAutofit fontScale="62500" lnSpcReduction="20000"/>
          </a:bodyPr>
          <a:lstStyle/>
          <a:p>
            <a:pPr marL="0" indent="0">
              <a:buNone/>
            </a:pPr>
            <a:r>
              <a:rPr lang="en-CA" noProof="0" dirty="0" smtClean="0"/>
              <a:t>We must also be careful when handling pointers, because if we inadvertently lose track of the memory block that is pointed to, it will no longer be possible to recover this </a:t>
            </a:r>
            <a:r>
              <a:rPr lang="en-CA" dirty="0"/>
              <a:t>memory block</a:t>
            </a:r>
            <a:r>
              <a:rPr lang="en-CA" dirty="0" smtClean="0"/>
              <a:t> during the lifetime of the program. This is called a </a:t>
            </a:r>
            <a:r>
              <a:rPr lang="en-CA" b="1" dirty="0" smtClean="0"/>
              <a:t>memory leak</a:t>
            </a:r>
            <a:r>
              <a:rPr lang="en-CA" dirty="0" smtClean="0"/>
              <a:t>. In addition, it is important to never perform a </a:t>
            </a:r>
            <a:r>
              <a:rPr lang="en-CA" b="1" dirty="0" smtClean="0"/>
              <a:t>delete </a:t>
            </a:r>
            <a:r>
              <a:rPr lang="en-CA" dirty="0" smtClean="0"/>
              <a:t>on a </a:t>
            </a:r>
            <a:r>
              <a:rPr lang="en-CA" b="1" dirty="0" smtClean="0"/>
              <a:t>NULL </a:t>
            </a:r>
            <a:r>
              <a:rPr lang="en-CA" dirty="0" smtClean="0"/>
              <a:t>pointer or a memory block that has already been freed, or an illegal access error will occur, or worse, you could change the value of some other variable that your program dynamically allocated memory to!</a:t>
            </a:r>
            <a:endParaRPr lang="en-CA" sz="3200" noProof="0" dirty="0" smtClean="0">
              <a:solidFill>
                <a:srgbClr val="808080"/>
              </a:solidFill>
              <a:latin typeface="Consolas"/>
            </a:endParaRP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(10);</a:t>
            </a:r>
          </a:p>
          <a:p>
            <a:pPr>
              <a:buNone/>
            </a:pPr>
            <a:r>
              <a:rPr lang="en-CA" sz="3200" noProof="0" dirty="0" smtClean="0">
                <a:solidFill>
                  <a:srgbClr val="000000"/>
                </a:solidFill>
                <a:latin typeface="Consolas"/>
              </a:rPr>
              <a:t>	a = </a:t>
            </a:r>
            <a:r>
              <a:rPr lang="en-CA" sz="3200" noProof="0" dirty="0" smtClean="0">
                <a:solidFill>
                  <a:srgbClr val="6F008A"/>
                </a:solidFill>
                <a:latin typeface="Consolas"/>
              </a:rPr>
              <a:t>NULL</a:t>
            </a:r>
            <a:r>
              <a:rPr lang="en-CA" sz="3200" noProof="0" dirty="0" smtClean="0">
                <a:solidFill>
                  <a:srgbClr val="000000"/>
                </a:solidFill>
                <a:latin typeface="Consolas"/>
              </a:rPr>
              <a:t>; </a:t>
            </a:r>
            <a:r>
              <a:rPr lang="en-CA" sz="3200" noProof="0" dirty="0" smtClean="0">
                <a:solidFill>
                  <a:srgbClr val="008000"/>
                </a:solidFill>
                <a:latin typeface="Consolas"/>
              </a:rPr>
              <a:t>// loss of the address that was pointed to</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a:t>
            </a:r>
            <a:r>
              <a:rPr lang="en-CA" sz="3200" noProof="0" dirty="0" smtClean="0">
                <a:solidFill>
                  <a:srgbClr val="0000FF"/>
                </a:solidFill>
                <a:latin typeface="Consolas"/>
              </a:rPr>
              <a:t>delete</a:t>
            </a:r>
            <a:r>
              <a:rPr lang="en-CA" sz="3200" noProof="0" dirty="0" smtClean="0">
                <a:solidFill>
                  <a:srgbClr val="000000"/>
                </a:solidFill>
                <a:latin typeface="Consolas"/>
              </a:rPr>
              <a:t> a; </a:t>
            </a:r>
            <a:r>
              <a:rPr lang="en-CA" sz="3200" noProof="0" dirty="0" smtClean="0">
                <a:solidFill>
                  <a:srgbClr val="008000"/>
                </a:solidFill>
                <a:latin typeface="Consolas"/>
              </a:rPr>
              <a:t>// </a:t>
            </a:r>
            <a:r>
              <a:rPr lang="en-CA" sz="3200" b="1" noProof="0" dirty="0" smtClean="0">
                <a:solidFill>
                  <a:srgbClr val="008000"/>
                </a:solidFill>
                <a:latin typeface="Consolas"/>
              </a:rPr>
              <a:t>delete </a:t>
            </a:r>
            <a:r>
              <a:rPr lang="en-CA" sz="3200" noProof="0" dirty="0" smtClean="0">
                <a:solidFill>
                  <a:srgbClr val="008000"/>
                </a:solidFill>
                <a:latin typeface="Consolas"/>
              </a:rPr>
              <a:t>on a </a:t>
            </a:r>
            <a:r>
              <a:rPr lang="en-CA" sz="3200" b="1" noProof="0" dirty="0" smtClean="0">
                <a:solidFill>
                  <a:srgbClr val="008000"/>
                </a:solidFill>
                <a:latin typeface="Consolas"/>
              </a:rPr>
              <a:t>NULL </a:t>
            </a:r>
            <a:r>
              <a:rPr lang="en-CA" sz="3200" noProof="0" dirty="0" smtClean="0">
                <a:solidFill>
                  <a:srgbClr val="008000"/>
                </a:solidFill>
                <a:latin typeface="Consolas"/>
              </a:rPr>
              <a:t>pointer will cause a		   </a:t>
            </a:r>
          </a:p>
          <a:p>
            <a:pPr>
              <a:buNone/>
            </a:pPr>
            <a:r>
              <a:rPr lang="en-CA" sz="3200" dirty="0">
                <a:solidFill>
                  <a:srgbClr val="008000"/>
                </a:solidFill>
                <a:latin typeface="Consolas"/>
              </a:rPr>
              <a:t>	</a:t>
            </a:r>
            <a:r>
              <a:rPr lang="en-CA" sz="3200" dirty="0" smtClean="0">
                <a:solidFill>
                  <a:srgbClr val="008000"/>
                </a:solidFill>
                <a:latin typeface="Consolas"/>
              </a:rPr>
              <a:t>	      </a:t>
            </a:r>
            <a:r>
              <a:rPr lang="en-CA" sz="3200" noProof="0" dirty="0" smtClean="0">
                <a:solidFill>
                  <a:srgbClr val="008000"/>
                </a:solidFill>
                <a:latin typeface="Consolas"/>
              </a:rPr>
              <a:t>// runtime error</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Dynamic allocation for arrays</a:t>
            </a:r>
            <a:endParaRPr lang="en-CA" noProof="0" dirty="0"/>
          </a:p>
        </p:txBody>
      </p:sp>
      <p:sp>
        <p:nvSpPr>
          <p:cNvPr id="3" name="Espace réservé du contenu 2"/>
          <p:cNvSpPr>
            <a:spLocks noGrp="1"/>
          </p:cNvSpPr>
          <p:nvPr>
            <p:ph sz="quarter" idx="1"/>
          </p:nvPr>
        </p:nvSpPr>
        <p:spPr>
          <a:xfrm>
            <a:off x="214282" y="1714488"/>
            <a:ext cx="8929718" cy="4643470"/>
          </a:xfrm>
        </p:spPr>
        <p:txBody>
          <a:bodyPr>
            <a:normAutofit fontScale="77500" lnSpcReduction="20000"/>
          </a:bodyPr>
          <a:lstStyle/>
          <a:p>
            <a:pPr marL="0" indent="0">
              <a:buNone/>
            </a:pPr>
            <a:r>
              <a:rPr lang="en-CA" dirty="0" smtClean="0"/>
              <a:t>Do you recall what an array variable actually is? It is, in fact, a pointer to the memory address of the first element of the array.</a:t>
            </a:r>
            <a:endParaRPr lang="en-CA" noProof="0" dirty="0" smtClean="0"/>
          </a:p>
          <a:p>
            <a:pPr marL="0" indent="0">
              <a:buNone/>
            </a:pPr>
            <a:endParaRPr lang="en-CA"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dirty="0">
                <a:solidFill>
                  <a:srgbClr val="000000"/>
                </a:solidFill>
                <a:latin typeface="Consolas"/>
              </a:rPr>
              <a:t> array[4</a:t>
            </a:r>
            <a:r>
              <a:rPr lang="en-CA" sz="3200" noProof="0" dirty="0" smtClean="0">
                <a:solidFill>
                  <a:srgbClr val="000000"/>
                </a:solidFill>
                <a:latin typeface="Consolas"/>
              </a:rPr>
              <a:t>] = </a:t>
            </a:r>
            <a:r>
              <a:rPr lang="en-CA" sz="3200" noProof="0" dirty="0" smtClean="0">
                <a:solidFill>
                  <a:srgbClr val="000000"/>
                </a:solidFill>
                <a:latin typeface="Consolas"/>
              </a:rPr>
              <a:t>{ 1, 2, 3, 4 };</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cout</a:t>
            </a:r>
            <a:r>
              <a:rPr lang="en-CA" sz="3200" noProof="0" dirty="0" smtClean="0">
                <a:solidFill>
                  <a:srgbClr val="000000"/>
                </a:solidFill>
                <a:latin typeface="Consolas"/>
              </a:rPr>
              <a:t> </a:t>
            </a:r>
            <a:r>
              <a:rPr lang="en-CA" sz="3200" noProof="0" dirty="0" smtClean="0">
                <a:solidFill>
                  <a:srgbClr val="008080"/>
                </a:solidFill>
                <a:latin typeface="Consolas"/>
              </a:rPr>
              <a:t>&lt;&lt;</a:t>
            </a:r>
            <a:r>
              <a:rPr lang="en-CA" sz="3200" dirty="0">
                <a:solidFill>
                  <a:srgbClr val="000000"/>
                </a:solidFill>
                <a:latin typeface="Consolas"/>
              </a:rPr>
              <a:t> * array </a:t>
            </a:r>
            <a:r>
              <a:rPr lang="en-CA" sz="3200" noProof="0" dirty="0" smtClean="0">
                <a:solidFill>
                  <a:srgbClr val="008080"/>
                </a:solidFill>
                <a:latin typeface="Consolas"/>
              </a:rPr>
              <a:t>&lt;&lt;</a:t>
            </a:r>
            <a:r>
              <a:rPr lang="en-CA" sz="3200" noProof="0" dirty="0" smtClean="0">
                <a:solidFill>
                  <a:srgbClr val="000000"/>
                </a:solidFill>
                <a:latin typeface="Consolas"/>
              </a:rPr>
              <a:t> </a:t>
            </a:r>
            <a:r>
              <a:rPr lang="en-CA" sz="3200" noProof="0" dirty="0" err="1" smtClean="0">
                <a:solidFill>
                  <a:srgbClr val="000000"/>
                </a:solidFill>
                <a:latin typeface="Consolas"/>
              </a:rPr>
              <a:t>endl</a:t>
            </a:r>
            <a:r>
              <a:rPr lang="en-CA" sz="3200" noProof="0" dirty="0" smtClean="0">
                <a:solidFill>
                  <a:srgbClr val="000000"/>
                </a:solidFill>
                <a:latin typeface="Consolas"/>
              </a:rPr>
              <a:t>; </a:t>
            </a:r>
            <a:r>
              <a:rPr lang="en-CA" sz="3200" noProof="0" dirty="0" smtClean="0">
                <a:solidFill>
                  <a:srgbClr val="008000"/>
                </a:solidFill>
                <a:latin typeface="Consolas"/>
              </a:rPr>
              <a:t>// display 1</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endParaRPr lang="en-CA" noProof="0" dirty="0" smtClean="0"/>
          </a:p>
          <a:p>
            <a:pPr marL="0" indent="0">
              <a:buNone/>
            </a:pPr>
            <a:endParaRPr lang="en-CA" noProof="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Dynamic allocation for arrays</a:t>
            </a:r>
            <a:endParaRPr lang="en-CA" noProof="0" dirty="0"/>
          </a:p>
        </p:txBody>
      </p:sp>
      <p:sp>
        <p:nvSpPr>
          <p:cNvPr id="3" name="Espace réservé du contenu 2"/>
          <p:cNvSpPr>
            <a:spLocks noGrp="1"/>
          </p:cNvSpPr>
          <p:nvPr>
            <p:ph sz="quarter" idx="1"/>
          </p:nvPr>
        </p:nvSpPr>
        <p:spPr>
          <a:xfrm>
            <a:off x="178563" y="1628800"/>
            <a:ext cx="8929718" cy="3143272"/>
          </a:xfrm>
        </p:spPr>
        <p:txBody>
          <a:bodyPr>
            <a:normAutofit/>
          </a:bodyPr>
          <a:lstStyle/>
          <a:p>
            <a:pPr marL="0" indent="0">
              <a:buNone/>
            </a:pPr>
            <a:r>
              <a:rPr lang="en-CA" noProof="0" dirty="0" smtClean="0"/>
              <a:t>So, if an array variable is already a pointer to the first address of an array, what do we need to declare if we want to create a dynamically allocated array? </a:t>
            </a:r>
          </a:p>
          <a:p>
            <a:pPr marL="0" indent="0">
              <a:buNone/>
            </a:pPr>
            <a:endParaRPr lang="en-CA" noProof="0" dirty="0" smtClean="0"/>
          </a:p>
          <a:p>
            <a:pPr marL="0" indent="0">
              <a:buNone/>
            </a:pPr>
            <a:endParaRPr lang="en-CA" noProof="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Dynamic allocation for arrays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85000" lnSpcReduction="20000"/>
          </a:bodyPr>
          <a:lstStyle/>
          <a:p>
            <a:pPr marL="0" indent="0">
              <a:buNone/>
            </a:pPr>
            <a:r>
              <a:rPr lang="en-CA" noProof="0" dirty="0" smtClean="0"/>
              <a:t>A pointer of the same type as the array!</a:t>
            </a:r>
          </a:p>
          <a:p>
            <a:pPr marL="0" indent="0">
              <a:buNone/>
            </a:pPr>
            <a:endParaRPr lang="en-CA"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dirty="0">
                <a:solidFill>
                  <a:srgbClr val="000000"/>
                </a:solidFill>
                <a:latin typeface="Consolas"/>
              </a:rPr>
              <a:t>* array </a:t>
            </a:r>
            <a:r>
              <a:rPr lang="en-CA" sz="3200" noProof="0" dirty="0" smtClean="0">
                <a:solidFill>
                  <a:srgbClr val="000000"/>
                </a:solidFill>
                <a:latin typeface="Consolas"/>
              </a:rPr>
              <a:t>=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[4];</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p>
          <a:p>
            <a:pPr marL="0">
              <a:buNone/>
            </a:pPr>
            <a:r>
              <a:rPr lang="en-CA" noProof="0" dirty="0" smtClean="0"/>
              <a:t>But you’re probably wondering what we gain by using this syntax instead of that of static allocation.</a:t>
            </a:r>
          </a:p>
          <a:p>
            <a:pPr>
              <a:buNone/>
            </a:pPr>
            <a:endParaRPr lang="en-CA" noProof="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Dynamic allocation for arrays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77500" lnSpcReduction="20000"/>
          </a:bodyPr>
          <a:lstStyle/>
          <a:p>
            <a:pPr marL="0" indent="0">
              <a:buNone/>
            </a:pPr>
            <a:r>
              <a:rPr lang="en-CA" noProof="0" dirty="0" smtClean="0"/>
              <a:t>With dynamic allocation, the </a:t>
            </a:r>
            <a:r>
              <a:rPr lang="en-CA" b="1" noProof="0" dirty="0" smtClean="0"/>
              <a:t>size</a:t>
            </a:r>
            <a:r>
              <a:rPr lang="en-CA" noProof="0" dirty="0" smtClean="0"/>
              <a:t> of an array does not need to be a constant integer value. It can instead be a variable that contains internal data:</a:t>
            </a:r>
          </a:p>
          <a:p>
            <a:pPr marL="0" indent="0">
              <a:buNone/>
            </a:pPr>
            <a:endParaRPr lang="en-CA"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size = 4;</a:t>
            </a: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dirty="0">
                <a:solidFill>
                  <a:srgbClr val="000000"/>
                </a:solidFill>
                <a:latin typeface="Consolas"/>
              </a:rPr>
              <a:t>* array </a:t>
            </a:r>
            <a:r>
              <a:rPr lang="en-CA" sz="3200" noProof="0" dirty="0" smtClean="0">
                <a:solidFill>
                  <a:srgbClr val="000000"/>
                </a:solidFill>
                <a:latin typeface="Consolas"/>
              </a:rPr>
              <a:t>=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[size];</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Dynamic allocation for arrays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77500" lnSpcReduction="20000"/>
          </a:bodyPr>
          <a:lstStyle/>
          <a:p>
            <a:pPr marL="0" indent="0">
              <a:buNone/>
            </a:pPr>
            <a:r>
              <a:rPr lang="en-CA" noProof="0" dirty="0" smtClean="0"/>
              <a:t>The </a:t>
            </a:r>
            <a:r>
              <a:rPr lang="en-CA" b="1" noProof="0" dirty="0" smtClean="0"/>
              <a:t>size</a:t>
            </a:r>
            <a:r>
              <a:rPr lang="en-CA" noProof="0" dirty="0" smtClean="0"/>
              <a:t> value can also come, for example, from the input of a user:</a:t>
            </a:r>
          </a:p>
          <a:p>
            <a:pPr marL="0" indent="0">
              <a:buNone/>
            </a:pPr>
            <a:endParaRPr lang="en-CA"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size;</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cout</a:t>
            </a:r>
            <a:r>
              <a:rPr lang="en-CA" sz="3200" noProof="0" dirty="0" smtClean="0">
                <a:solidFill>
                  <a:srgbClr val="000000"/>
                </a:solidFill>
                <a:latin typeface="Consolas"/>
              </a:rPr>
              <a:t> </a:t>
            </a:r>
            <a:r>
              <a:rPr lang="en-CA" sz="3200" noProof="0" dirty="0" smtClean="0">
                <a:solidFill>
                  <a:srgbClr val="008080"/>
                </a:solidFill>
                <a:latin typeface="Consolas"/>
              </a:rPr>
              <a:t>&lt;&lt;</a:t>
            </a:r>
            <a:r>
              <a:rPr lang="en-CA" sz="3200" noProof="0" dirty="0" smtClean="0">
                <a:solidFill>
                  <a:srgbClr val="000000"/>
                </a:solidFill>
                <a:latin typeface="Consolas"/>
              </a:rPr>
              <a:t> </a:t>
            </a:r>
            <a:r>
              <a:rPr lang="en-CA" sz="3200" noProof="0" dirty="0" smtClean="0">
                <a:solidFill>
                  <a:srgbClr val="A31515"/>
                </a:solidFill>
                <a:latin typeface="Consolas"/>
              </a:rPr>
              <a:t>“Enter the size: "</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cin</a:t>
            </a:r>
            <a:r>
              <a:rPr lang="en-CA" sz="3200" noProof="0" dirty="0" smtClean="0">
                <a:solidFill>
                  <a:srgbClr val="000000"/>
                </a:solidFill>
                <a:latin typeface="Consolas"/>
              </a:rPr>
              <a:t> </a:t>
            </a:r>
            <a:r>
              <a:rPr lang="en-CA" sz="3200" noProof="0" dirty="0" smtClean="0">
                <a:solidFill>
                  <a:srgbClr val="008080"/>
                </a:solidFill>
                <a:latin typeface="Consolas"/>
              </a:rPr>
              <a:t>&gt;&gt;</a:t>
            </a:r>
            <a:r>
              <a:rPr lang="en-CA" sz="3200" noProof="0" dirty="0" smtClean="0">
                <a:solidFill>
                  <a:srgbClr val="000000"/>
                </a:solidFill>
                <a:latin typeface="Consolas"/>
              </a:rPr>
              <a:t> size;</a:t>
            </a: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dirty="0">
                <a:solidFill>
                  <a:srgbClr val="000000"/>
                </a:solidFill>
                <a:latin typeface="Consolas"/>
              </a:rPr>
              <a:t>* array </a:t>
            </a:r>
            <a:r>
              <a:rPr lang="en-CA" sz="3200" noProof="0" dirty="0" smtClean="0">
                <a:solidFill>
                  <a:srgbClr val="000000"/>
                </a:solidFill>
                <a:latin typeface="Consolas"/>
              </a:rPr>
              <a:t>=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[size];</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Dynamic allocation for arrays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62500" lnSpcReduction="20000"/>
          </a:bodyPr>
          <a:lstStyle/>
          <a:p>
            <a:pPr marL="0" indent="0">
              <a:buNone/>
            </a:pPr>
            <a:r>
              <a:rPr lang="en-CA" noProof="0" dirty="0" smtClean="0"/>
              <a:t>However, as with dynamic variables, dynamically allocated arrays must free their memory. In order to do this, we must use the </a:t>
            </a:r>
            <a:r>
              <a:rPr lang="en-CA" b="1" noProof="0" dirty="0" smtClean="0"/>
              <a:t>delete[] </a:t>
            </a:r>
            <a:r>
              <a:rPr lang="en-CA" noProof="0" dirty="0" smtClean="0"/>
              <a:t>operator. Do not put the size of the array in the brackets.</a:t>
            </a:r>
          </a:p>
          <a:p>
            <a:pPr marL="0" indent="0">
              <a:buNone/>
            </a:pPr>
            <a:endParaRPr lang="en-CA"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size;</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cout</a:t>
            </a:r>
            <a:r>
              <a:rPr lang="en-CA" sz="3200" noProof="0" dirty="0" smtClean="0">
                <a:solidFill>
                  <a:srgbClr val="000000"/>
                </a:solidFill>
                <a:latin typeface="Consolas"/>
              </a:rPr>
              <a:t> </a:t>
            </a:r>
            <a:r>
              <a:rPr lang="en-CA" sz="3200" noProof="0" dirty="0" smtClean="0">
                <a:solidFill>
                  <a:srgbClr val="008080"/>
                </a:solidFill>
                <a:latin typeface="Consolas"/>
              </a:rPr>
              <a:t>&lt;&lt;</a:t>
            </a:r>
            <a:r>
              <a:rPr lang="en-CA" sz="3200" noProof="0" dirty="0" smtClean="0">
                <a:solidFill>
                  <a:srgbClr val="000000"/>
                </a:solidFill>
                <a:latin typeface="Consolas"/>
              </a:rPr>
              <a:t> </a:t>
            </a:r>
            <a:r>
              <a:rPr lang="en-CA" sz="3200" noProof="0" dirty="0" smtClean="0">
                <a:solidFill>
                  <a:srgbClr val="A31515"/>
                </a:solidFill>
                <a:latin typeface="Consolas"/>
              </a:rPr>
              <a:t>“Enter the size: "</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r>
              <a:rPr lang="en-CA" sz="3200" noProof="0" dirty="0" err="1" smtClean="0">
                <a:solidFill>
                  <a:srgbClr val="000000"/>
                </a:solidFill>
                <a:latin typeface="Consolas"/>
              </a:rPr>
              <a:t>cin</a:t>
            </a:r>
            <a:r>
              <a:rPr lang="en-CA" sz="3200" noProof="0" dirty="0" smtClean="0">
                <a:solidFill>
                  <a:srgbClr val="000000"/>
                </a:solidFill>
                <a:latin typeface="Consolas"/>
              </a:rPr>
              <a:t> </a:t>
            </a:r>
            <a:r>
              <a:rPr lang="en-CA" sz="3200" noProof="0" dirty="0" smtClean="0">
                <a:solidFill>
                  <a:srgbClr val="008080"/>
                </a:solidFill>
                <a:latin typeface="Consolas"/>
              </a:rPr>
              <a:t>&gt;&gt;</a:t>
            </a:r>
            <a:r>
              <a:rPr lang="en-CA" sz="3200" noProof="0" dirty="0" smtClean="0">
                <a:solidFill>
                  <a:srgbClr val="000000"/>
                </a:solidFill>
                <a:latin typeface="Consolas"/>
              </a:rPr>
              <a:t> size;</a:t>
            </a: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dirty="0">
                <a:solidFill>
                  <a:srgbClr val="000000"/>
                </a:solidFill>
                <a:latin typeface="Consolas"/>
              </a:rPr>
              <a:t>* array </a:t>
            </a:r>
            <a:r>
              <a:rPr lang="en-CA" sz="3200" noProof="0" dirty="0" smtClean="0">
                <a:solidFill>
                  <a:srgbClr val="000000"/>
                </a:solidFill>
                <a:latin typeface="Consolas"/>
              </a:rPr>
              <a:t>=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[size];</a:t>
            </a:r>
          </a:p>
          <a:p>
            <a:pPr>
              <a:buNone/>
            </a:pPr>
            <a:r>
              <a:rPr lang="en-CA" sz="3200" noProof="0" dirty="0" smtClean="0">
                <a:solidFill>
                  <a:srgbClr val="000000"/>
                </a:solidFill>
                <a:latin typeface="Consolas"/>
              </a:rPr>
              <a:t>	</a:t>
            </a:r>
            <a:r>
              <a:rPr lang="en-CA" sz="3200" noProof="0" dirty="0" smtClean="0">
                <a:solidFill>
                  <a:srgbClr val="0000FF"/>
                </a:solidFill>
                <a:latin typeface="Consolas"/>
              </a:rPr>
              <a:t>delete[]</a:t>
            </a:r>
            <a:r>
              <a:rPr lang="en-CA" sz="3200" dirty="0">
                <a:solidFill>
                  <a:srgbClr val="000000"/>
                </a:solidFill>
                <a:latin typeface="Consolas"/>
              </a:rPr>
              <a:t> array;</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fontScale="90000"/>
          </a:bodyPr>
          <a:lstStyle/>
          <a:p>
            <a:r>
              <a:rPr lang="en-CA" noProof="0" dirty="0" smtClean="0"/>
              <a:t>Dynamic allocation for arrays of pointers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77500" lnSpcReduction="20000"/>
          </a:bodyPr>
          <a:lstStyle/>
          <a:p>
            <a:pPr marL="0" indent="0">
              <a:buNone/>
            </a:pPr>
            <a:r>
              <a:rPr lang="en-US" dirty="0"/>
              <a:t>When it comes to arrays of pointers, </a:t>
            </a:r>
            <a:r>
              <a:rPr lang="en-US" dirty="0" smtClean="0"/>
              <a:t>it is important to consider the type of value stored in the array. Given that, by default, an array reference is a pointer (</a:t>
            </a:r>
            <a:r>
              <a:rPr lang="en-US" b="1" dirty="0" smtClean="0"/>
              <a:t>*</a:t>
            </a:r>
            <a:r>
              <a:rPr lang="en-US" dirty="0" smtClean="0"/>
              <a:t>), and that the variable stored as the first element of the array is itself of type pointer (</a:t>
            </a:r>
            <a:r>
              <a:rPr lang="en-US" b="1" dirty="0" smtClean="0"/>
              <a:t>*</a:t>
            </a:r>
            <a:r>
              <a:rPr lang="en-US" dirty="0" smtClean="0"/>
              <a:t>), pointing towards some type, we will need a </a:t>
            </a:r>
            <a:r>
              <a:rPr lang="en-US" b="1" dirty="0" smtClean="0"/>
              <a:t>pointer to pointer</a:t>
            </a:r>
            <a:r>
              <a:rPr lang="en-US" dirty="0" smtClean="0"/>
              <a:t> to allocate this array’s memory dynamically. </a:t>
            </a:r>
          </a:p>
          <a:p>
            <a:pPr marL="0" indent="0">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r>
              <a:rPr lang="en-CA" sz="3200" noProof="0" dirty="0" smtClean="0">
                <a:solidFill>
                  <a:srgbClr val="0000FF"/>
                </a:solidFill>
                <a:latin typeface="Consolas"/>
              </a:rPr>
              <a:t>	</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array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*[5];	</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fontScale="90000"/>
          </a:bodyPr>
          <a:lstStyle/>
          <a:p>
            <a:r>
              <a:rPr lang="en-CA" dirty="0"/>
              <a:t>Dynamic allocation for arrays of pointers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70000" lnSpcReduction="20000"/>
          </a:bodyPr>
          <a:lstStyle/>
          <a:p>
            <a:pPr marL="0" indent="0">
              <a:buNone/>
            </a:pPr>
            <a:r>
              <a:rPr lang="en-CA" noProof="0" dirty="0" smtClean="0"/>
              <a:t>However, we must not forget that each element of the array is a pointer that could be pointing to anything. We must make sure that we enact measures that prevent us from using these pointers without verification.</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r>
              <a:rPr lang="en-CA" sz="3200" noProof="0" dirty="0" smtClean="0">
                <a:solidFill>
                  <a:srgbClr val="0000FF"/>
                </a:solidFill>
                <a:latin typeface="Consolas"/>
              </a:rPr>
              <a:t>	</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array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*[5];	</a:t>
            </a:r>
          </a:p>
          <a:p>
            <a:pPr>
              <a:buNone/>
            </a:pPr>
            <a:r>
              <a:rPr lang="en-CA" sz="3200" dirty="0">
                <a:solidFill>
                  <a:srgbClr val="000000"/>
                </a:solidFill>
                <a:latin typeface="Consolas"/>
              </a:rPr>
              <a:t>	</a:t>
            </a:r>
            <a:r>
              <a:rPr lang="en-CA" sz="3200" dirty="0" smtClean="0">
                <a:solidFill>
                  <a:srgbClr val="000000"/>
                </a:solidFill>
                <a:latin typeface="Consolas"/>
              </a:rPr>
              <a:t>array[0</a:t>
            </a:r>
            <a:r>
              <a:rPr lang="en-CA" sz="3200" noProof="0" dirty="0" smtClean="0">
                <a:solidFill>
                  <a:srgbClr val="000000"/>
                </a:solidFill>
                <a:latin typeface="Consolas"/>
              </a:rPr>
              <a:t>]; </a:t>
            </a:r>
            <a:r>
              <a:rPr lang="en-CA" sz="3200" noProof="0" dirty="0" smtClean="0">
                <a:solidFill>
                  <a:srgbClr val="008000"/>
                </a:solidFill>
                <a:latin typeface="Consolas"/>
              </a:rPr>
              <a:t>// this is a pointer that could contain</a:t>
            </a:r>
          </a:p>
          <a:p>
            <a:pPr>
              <a:buNone/>
            </a:pPr>
            <a:r>
              <a:rPr lang="en-CA" sz="3200" noProof="0" dirty="0" smtClean="0">
                <a:solidFill>
                  <a:srgbClr val="008000"/>
                </a:solidFill>
                <a:latin typeface="Consolas"/>
              </a:rPr>
              <a:t>		    	</a:t>
            </a:r>
            <a:r>
              <a:rPr lang="en-CA" sz="3200" noProof="0" dirty="0" smtClean="0">
                <a:solidFill>
                  <a:srgbClr val="008000"/>
                </a:solidFill>
                <a:latin typeface="Consolas"/>
              </a:rPr>
              <a:t>// </a:t>
            </a:r>
            <a:r>
              <a:rPr lang="en-CA" sz="3200" noProof="0" dirty="0" smtClean="0">
                <a:solidFill>
                  <a:srgbClr val="008000"/>
                </a:solidFill>
                <a:latin typeface="Consolas"/>
              </a:rPr>
              <a:t>any value.</a:t>
            </a:r>
            <a:endParaRPr lang="en-CA" sz="3200" noProof="0" dirty="0" smtClean="0">
              <a:solidFill>
                <a:srgbClr val="000000"/>
              </a:solidFill>
              <a:latin typeface="Consolas"/>
            </a:endParaRPr>
          </a:p>
          <a:p>
            <a:pPr>
              <a:buNone/>
            </a:pPr>
            <a:r>
              <a:rPr lang="en-CA" sz="3200" dirty="0">
                <a:solidFill>
                  <a:srgbClr val="000000"/>
                </a:solidFill>
                <a:latin typeface="Consolas"/>
              </a:rPr>
              <a:t>	</a:t>
            </a:r>
            <a:r>
              <a:rPr lang="en-CA" sz="3200" dirty="0" smtClean="0">
                <a:solidFill>
                  <a:srgbClr val="000000"/>
                </a:solidFill>
                <a:latin typeface="Consolas"/>
              </a:rPr>
              <a:t>*array[0</a:t>
            </a:r>
            <a:r>
              <a:rPr lang="en-CA" sz="3200" noProof="0" dirty="0" smtClean="0">
                <a:solidFill>
                  <a:srgbClr val="000000"/>
                </a:solidFill>
                <a:latin typeface="Consolas"/>
              </a:rPr>
              <a:t>];</a:t>
            </a:r>
            <a:r>
              <a:rPr lang="en-CA" sz="3200" noProof="0" dirty="0" smtClean="0">
                <a:solidFill>
                  <a:srgbClr val="008000"/>
                </a:solidFill>
                <a:latin typeface="Consolas"/>
              </a:rPr>
              <a:t>// access violation!	</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a:t>
            </a:r>
            <a:r>
              <a:rPr lang="en-CA" sz="3200" noProof="0" dirty="0" smtClean="0">
                <a:solidFill>
                  <a:srgbClr val="0000FF"/>
                </a:solidFill>
                <a:latin typeface="Consolas"/>
              </a:rPr>
              <a:t>delete[]</a:t>
            </a:r>
            <a:r>
              <a:rPr lang="en-CA" sz="3200" dirty="0">
                <a:solidFill>
                  <a:srgbClr val="000000"/>
                </a:solidFill>
                <a:latin typeface="Consolas"/>
              </a:rPr>
              <a:t> array;</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fontScale="90000"/>
          </a:bodyPr>
          <a:lstStyle/>
          <a:p>
            <a:r>
              <a:rPr lang="en-CA" dirty="0"/>
              <a:t>Dynamic allocation for arrays of pointers</a:t>
            </a:r>
            <a:endParaRPr lang="en-CA" noProof="0" dirty="0"/>
          </a:p>
        </p:txBody>
      </p:sp>
      <p:sp>
        <p:nvSpPr>
          <p:cNvPr id="3" name="Espace réservé du contenu 2"/>
          <p:cNvSpPr>
            <a:spLocks noGrp="1"/>
          </p:cNvSpPr>
          <p:nvPr>
            <p:ph sz="quarter" idx="1"/>
          </p:nvPr>
        </p:nvSpPr>
        <p:spPr>
          <a:xfrm>
            <a:off x="214282" y="1571612"/>
            <a:ext cx="8929718" cy="5286388"/>
          </a:xfrm>
        </p:spPr>
        <p:txBody>
          <a:bodyPr>
            <a:normAutofit fontScale="62500" lnSpcReduction="20000"/>
          </a:bodyPr>
          <a:lstStyle/>
          <a:p>
            <a:pPr marL="0" indent="0">
              <a:buNone/>
            </a:pPr>
            <a:r>
              <a:rPr lang="en-CA" sz="3800" noProof="0" dirty="0" smtClean="0"/>
              <a:t>We can also dynamically assign a value to every element of the array, but it will also be necessary to free the memory when the time comes (the golden rule):</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dirty="0">
                <a:solidFill>
                  <a:srgbClr val="000000"/>
                </a:solidFill>
                <a:latin typeface="Consolas"/>
              </a:rPr>
              <a:t>** array </a:t>
            </a:r>
            <a:r>
              <a:rPr lang="en-CA" sz="3200" noProof="0" dirty="0" smtClean="0">
                <a:solidFill>
                  <a:srgbClr val="000000"/>
                </a:solidFill>
                <a:latin typeface="Consolas"/>
              </a:rPr>
              <a:t>=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*[5];</a:t>
            </a:r>
          </a:p>
          <a:p>
            <a:pPr>
              <a:buNone/>
            </a:pPr>
            <a:r>
              <a:rPr lang="en-CA" sz="3200" noProof="0" dirty="0" smtClean="0">
                <a:solidFill>
                  <a:srgbClr val="0000FF"/>
                </a:solidFill>
                <a:latin typeface="Consolas"/>
              </a:rPr>
              <a:t>	for</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err="1" smtClean="0">
                <a:solidFill>
                  <a:srgbClr val="000000"/>
                </a:solidFill>
                <a:latin typeface="Consolas"/>
              </a:rPr>
              <a:t>i</a:t>
            </a:r>
            <a:r>
              <a:rPr lang="en-CA" sz="3200" noProof="0" dirty="0" smtClean="0">
                <a:solidFill>
                  <a:srgbClr val="000000"/>
                </a:solidFill>
                <a:latin typeface="Consolas"/>
              </a:rPr>
              <a:t> = 0; </a:t>
            </a:r>
            <a:r>
              <a:rPr lang="en-CA" sz="3200" noProof="0" dirty="0" err="1" smtClean="0">
                <a:solidFill>
                  <a:srgbClr val="000000"/>
                </a:solidFill>
                <a:latin typeface="Consolas"/>
              </a:rPr>
              <a:t>i</a:t>
            </a:r>
            <a:r>
              <a:rPr lang="en-CA" sz="3200" noProof="0" dirty="0" smtClean="0">
                <a:solidFill>
                  <a:srgbClr val="000000"/>
                </a:solidFill>
                <a:latin typeface="Consolas"/>
              </a:rPr>
              <a:t> &lt; 5; </a:t>
            </a:r>
            <a:r>
              <a:rPr lang="en-CA" sz="3200" noProof="0" dirty="0" err="1" smtClean="0">
                <a:solidFill>
                  <a:srgbClr val="000000"/>
                </a:solidFill>
                <a:latin typeface="Consolas"/>
              </a:rPr>
              <a:t>i</a:t>
            </a: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array[</a:t>
            </a:r>
            <a:r>
              <a:rPr lang="en-CA" sz="3200" noProof="0" dirty="0" err="1" smtClean="0">
                <a:solidFill>
                  <a:srgbClr val="000000"/>
                </a:solidFill>
                <a:latin typeface="Consolas"/>
              </a:rPr>
              <a:t>i</a:t>
            </a:r>
            <a:r>
              <a:rPr lang="en-CA" sz="3200" noProof="0" dirty="0" smtClean="0">
                <a:solidFill>
                  <a:srgbClr val="000000"/>
                </a:solidFill>
                <a:latin typeface="Consolas"/>
              </a:rPr>
              <a:t>]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(0</a:t>
            </a: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8000"/>
                </a:solidFill>
                <a:latin typeface="Consolas"/>
              </a:rPr>
              <a:t>	// freeing the memory</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for</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err="1" smtClean="0">
                <a:solidFill>
                  <a:srgbClr val="000000"/>
                </a:solidFill>
                <a:latin typeface="Consolas"/>
              </a:rPr>
              <a:t>i</a:t>
            </a:r>
            <a:r>
              <a:rPr lang="en-CA" sz="3200" noProof="0" dirty="0" smtClean="0">
                <a:solidFill>
                  <a:srgbClr val="000000"/>
                </a:solidFill>
                <a:latin typeface="Consolas"/>
              </a:rPr>
              <a:t> = 0; </a:t>
            </a:r>
            <a:r>
              <a:rPr lang="en-CA" sz="3200" noProof="0" dirty="0" err="1" smtClean="0">
                <a:solidFill>
                  <a:srgbClr val="000000"/>
                </a:solidFill>
                <a:latin typeface="Consolas"/>
              </a:rPr>
              <a:t>i</a:t>
            </a:r>
            <a:r>
              <a:rPr lang="en-CA" sz="3200" noProof="0" dirty="0" smtClean="0">
                <a:solidFill>
                  <a:srgbClr val="000000"/>
                </a:solidFill>
                <a:latin typeface="Consolas"/>
              </a:rPr>
              <a:t> &lt; 5; </a:t>
            </a:r>
            <a:r>
              <a:rPr lang="en-CA" sz="3200" noProof="0" dirty="0" err="1" smtClean="0">
                <a:solidFill>
                  <a:srgbClr val="000000"/>
                </a:solidFill>
                <a:latin typeface="Consolas"/>
              </a:rPr>
              <a:t>i</a:t>
            </a: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delete</a:t>
            </a:r>
            <a:r>
              <a:rPr lang="en-CA" sz="3200" dirty="0">
                <a:solidFill>
                  <a:srgbClr val="000000"/>
                </a:solidFill>
                <a:latin typeface="Consolas"/>
              </a:rPr>
              <a:t> </a:t>
            </a:r>
            <a:r>
              <a:rPr lang="en-CA" sz="3200" dirty="0" smtClean="0">
                <a:solidFill>
                  <a:srgbClr val="000000"/>
                </a:solidFill>
                <a:latin typeface="Consolas"/>
              </a:rPr>
              <a:t>array[</a:t>
            </a:r>
            <a:r>
              <a:rPr lang="en-CA" sz="3200" noProof="0" dirty="0" err="1" smtClean="0">
                <a:solidFill>
                  <a:srgbClr val="000000"/>
                </a:solidFill>
                <a:latin typeface="Consolas"/>
              </a:rPr>
              <a:t>i</a:t>
            </a: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delete[]</a:t>
            </a:r>
            <a:r>
              <a:rPr lang="en-CA" sz="3200" dirty="0">
                <a:solidFill>
                  <a:srgbClr val="000000"/>
                </a:solidFill>
                <a:latin typeface="Consolas"/>
              </a:rPr>
              <a:t> array;</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463314" cy="4882864"/>
          </a:xfrm>
        </p:spPr>
        <p:txBody>
          <a:bodyPr>
            <a:normAutofit lnSpcReduction="10000"/>
          </a:bodyPr>
          <a:lstStyle/>
          <a:p>
            <a:pPr marL="0" indent="0">
              <a:buNone/>
            </a:pPr>
            <a:r>
              <a:rPr lang="en-CA" noProof="0" dirty="0" smtClean="0"/>
              <a:t>Since the beginning of your studies in this program, your coding has been done with </a:t>
            </a:r>
            <a:r>
              <a:rPr lang="en-CA" b="1" noProof="0" dirty="0" smtClean="0"/>
              <a:t>static allocation</a:t>
            </a:r>
            <a:r>
              <a:rPr lang="en-CA" noProof="0" dirty="0" smtClean="0"/>
              <a:t>, which means that variables, instances, constants, and so on are all allocated at compile time</a:t>
            </a:r>
            <a:r>
              <a:rPr lang="en-CA" noProof="0" dirty="0" smtClean="0"/>
              <a:t>.</a:t>
            </a:r>
          </a:p>
          <a:p>
            <a:pPr marL="0" indent="0">
              <a:buNone/>
            </a:pPr>
            <a:endParaRPr lang="en-CA" dirty="0"/>
          </a:p>
          <a:p>
            <a:pPr marL="0" indent="0">
              <a:buNone/>
            </a:pPr>
            <a:r>
              <a:rPr lang="en-CA" dirty="0" smtClean="0"/>
              <a:t>(More precisely: their allocation is predetermined at compile time. Memory allocation itself only ever happens at runtime.)</a:t>
            </a:r>
            <a:endParaRPr lang="en-CA" noProof="0" dirty="0" smtClean="0"/>
          </a:p>
          <a:p>
            <a:pPr marL="0" indent="0">
              <a:buNone/>
            </a:pPr>
            <a:endParaRPr lang="en-CA" noProof="0" dirty="0" smtClean="0"/>
          </a:p>
          <a:p>
            <a:pPr marL="0" indent="0">
              <a:buNone/>
            </a:pPr>
            <a:r>
              <a:rPr lang="en-CA" dirty="0" smtClean="0"/>
              <a:t>Static allocation is</a:t>
            </a:r>
            <a:r>
              <a:rPr lang="en-CA" noProof="0" dirty="0" smtClean="0"/>
              <a:t> </a:t>
            </a:r>
            <a:r>
              <a:rPr lang="en-CA" noProof="0" dirty="0" smtClean="0"/>
              <a:t>fine </a:t>
            </a:r>
            <a:r>
              <a:rPr lang="en-CA" noProof="0" dirty="0" smtClean="0"/>
              <a:t>in certain cases, but it is not always appropriate for what a program needs to do.</a:t>
            </a:r>
            <a:endParaRPr lang="en-CA" noProof="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219200"/>
          </a:xfrm>
        </p:spPr>
        <p:txBody>
          <a:bodyPr>
            <a:normAutofit fontScale="90000"/>
          </a:bodyPr>
          <a:lstStyle/>
          <a:p>
            <a:r>
              <a:rPr lang="en-CA" noProof="0" dirty="0" smtClean="0"/>
              <a:t>Dynamic allocation and class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As we have seen, it is possible </a:t>
            </a:r>
            <a:r>
              <a:rPr lang="en-CA" dirty="0"/>
              <a:t>to add </a:t>
            </a:r>
            <a:r>
              <a:rPr lang="en-CA" b="1" dirty="0"/>
              <a:t>pointer</a:t>
            </a:r>
            <a:r>
              <a:rPr lang="en-CA" dirty="0"/>
              <a:t> </a:t>
            </a:r>
            <a:r>
              <a:rPr lang="en-CA" noProof="0" dirty="0" smtClean="0"/>
              <a:t>data members to classes. When we add pointer members to classes, we should consider the following questions:  </a:t>
            </a:r>
          </a:p>
          <a:p>
            <a:pPr marL="0" indent="0"/>
            <a:r>
              <a:rPr lang="en-CA" noProof="0" dirty="0" smtClean="0"/>
              <a:t> Does the pointer point to a variable that is outside the main() function?</a:t>
            </a:r>
          </a:p>
          <a:p>
            <a:pPr marL="0" indent="0"/>
            <a:r>
              <a:rPr lang="en-CA" noProof="0" dirty="0" smtClean="0"/>
              <a:t> Does the pointer point to a variable that is dynamically created outside the class?</a:t>
            </a:r>
          </a:p>
          <a:p>
            <a:pPr marL="0" indent="0"/>
            <a:r>
              <a:rPr lang="en-CA" noProof="0" dirty="0" smtClean="0"/>
              <a:t> Does the pointer point to a variable that is dynamically created inside the class?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fontScale="90000"/>
          </a:bodyPr>
          <a:lstStyle/>
          <a:p>
            <a:r>
              <a:rPr lang="en-CA" noProof="0" dirty="0" smtClean="0"/>
              <a:t>Does the pointer point to a variable that is outside the main() function?</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92500" lnSpcReduction="10000"/>
          </a:bodyPr>
          <a:lstStyle/>
          <a:p>
            <a:pPr marL="0" indent="0">
              <a:buNone/>
            </a:pPr>
            <a:r>
              <a:rPr lang="en-CA" noProof="0" dirty="0" smtClean="0"/>
              <a:t>If the variable is declared outside the class, a general rule to follow is that the class with the pointer that points to the variable should not attempt to manage the variable’s memory block. We cannot know if the variable is static or dynamic, and thus we do not know if we can perform a </a:t>
            </a:r>
            <a:r>
              <a:rPr lang="en-CA" b="1" noProof="0" dirty="0" smtClean="0"/>
              <a:t>delete </a:t>
            </a:r>
            <a:r>
              <a:rPr lang="en-CA" noProof="0" dirty="0" smtClean="0"/>
              <a:t>on it.</a:t>
            </a:r>
          </a:p>
          <a:p>
            <a:pPr marL="0" indent="0">
              <a:buNone/>
            </a:pPr>
            <a:endParaRPr lang="en-CA" noProof="0" dirty="0" smtClean="0"/>
          </a:p>
          <a:p>
            <a:pPr marL="0" indent="0">
              <a:buNone/>
            </a:pPr>
            <a:r>
              <a:rPr lang="en-CA" noProof="0" dirty="0" smtClean="0"/>
              <a:t>In such a case, the class should merely use the address in order to access the variable, and should be prepared to handle the case of the pointer becoming a </a:t>
            </a:r>
            <a:r>
              <a:rPr lang="en-CA" b="1" noProof="0" dirty="0" smtClean="0"/>
              <a:t>NULL </a:t>
            </a:r>
            <a:r>
              <a:rPr lang="en-CA" noProof="0" dirty="0" smtClean="0"/>
              <a:t>pointer at some point.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en-CA" sz="3600" noProof="0" dirty="0" smtClean="0"/>
              <a:t>Does the pointer point to a variable that is dynamically created outside the class?</a:t>
            </a:r>
            <a:endParaRPr lang="en-CA" sz="3600"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As mentioned in the previous slide, we cannot know if an external variable (one declared outside the class) is static or dynamic, so we must not manage its memory from within the class.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en-CA" sz="3600" noProof="0" dirty="0" smtClean="0"/>
              <a:t>Does the pointer point to a variable that is dynamically created inside the class?</a:t>
            </a:r>
            <a:endParaRPr lang="en-CA" sz="3600" noProof="0" dirty="0"/>
          </a:p>
        </p:txBody>
      </p:sp>
      <p:sp>
        <p:nvSpPr>
          <p:cNvPr id="3" name="Espace réservé du contenu 2"/>
          <p:cNvSpPr>
            <a:spLocks noGrp="1"/>
          </p:cNvSpPr>
          <p:nvPr>
            <p:ph sz="quarter" idx="1"/>
          </p:nvPr>
        </p:nvSpPr>
        <p:spPr>
          <a:xfrm>
            <a:off x="357158" y="1714488"/>
            <a:ext cx="8358246" cy="5143512"/>
          </a:xfrm>
        </p:spPr>
        <p:txBody>
          <a:bodyPr>
            <a:normAutofit fontScale="92500" lnSpcReduction="20000"/>
          </a:bodyPr>
          <a:lstStyle/>
          <a:p>
            <a:pPr marL="0" indent="0">
              <a:buNone/>
            </a:pPr>
            <a:r>
              <a:rPr lang="en-CA" noProof="0" dirty="0" smtClean="0"/>
              <a:t>When we add a pointer to a class, and it points to a dynamic member (a dynamically allocated variable inside the class), we will need to manage its memory. Here are a couple things to keep in mind when doing so:</a:t>
            </a:r>
          </a:p>
          <a:p>
            <a:pPr marL="0" indent="0"/>
            <a:r>
              <a:rPr lang="en-CA" noProof="0" dirty="0" smtClean="0"/>
              <a:t> </a:t>
            </a:r>
            <a:r>
              <a:rPr lang="en-CA" dirty="0"/>
              <a:t>Dynamic allocation (usage of the </a:t>
            </a:r>
            <a:r>
              <a:rPr lang="en-CA" b="1" dirty="0"/>
              <a:t>new </a:t>
            </a:r>
            <a:r>
              <a:rPr lang="en-CA" dirty="0"/>
              <a:t>operator) </a:t>
            </a:r>
            <a:r>
              <a:rPr lang="en-CA" noProof="0" dirty="0" smtClean="0"/>
              <a:t>is usually done in the class’s constructor, but this is not always the case.</a:t>
            </a:r>
          </a:p>
          <a:p>
            <a:pPr marL="0" indent="0"/>
            <a:r>
              <a:rPr lang="en-CA" noProof="0" dirty="0" smtClean="0"/>
              <a:t> Respect the golden rule! For each </a:t>
            </a:r>
            <a:r>
              <a:rPr lang="en-CA" b="1" noProof="0" dirty="0" smtClean="0"/>
              <a:t>new</a:t>
            </a:r>
            <a:r>
              <a:rPr lang="en-CA" noProof="0" dirty="0" smtClean="0"/>
              <a:t>, there must be a </a:t>
            </a:r>
            <a:r>
              <a:rPr lang="en-CA" b="1" noProof="0" dirty="0" smtClean="0"/>
              <a:t>delete</a:t>
            </a:r>
            <a:r>
              <a:rPr lang="en-CA" noProof="0" dirty="0" smtClean="0"/>
              <a:t>. A good guideline to follow is for every </a:t>
            </a:r>
            <a:r>
              <a:rPr lang="en-CA" b="1" noProof="0" dirty="0" smtClean="0"/>
              <a:t>new </a:t>
            </a:r>
            <a:r>
              <a:rPr lang="en-CA" noProof="0" dirty="0" smtClean="0"/>
              <a:t>in the constructor, there should be a </a:t>
            </a:r>
            <a:r>
              <a:rPr lang="en-CA" b="1" noProof="0" dirty="0" smtClean="0"/>
              <a:t>delete </a:t>
            </a:r>
            <a:r>
              <a:rPr lang="en-CA" noProof="0" dirty="0" smtClean="0"/>
              <a:t>in the destructor. Of course, any dynamic allocation that happens in other functions must also be taken into consideration when releasing the object’s memory in order to prevent memory leaks.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en-CA" sz="3600" noProof="0" dirty="0" smtClean="0"/>
              <a:t>Example</a:t>
            </a:r>
            <a:endParaRPr lang="en-CA" sz="3600" noProof="0" dirty="0"/>
          </a:p>
        </p:txBody>
      </p:sp>
      <p:sp>
        <p:nvSpPr>
          <p:cNvPr id="3" name="Espace réservé du contenu 2"/>
          <p:cNvSpPr>
            <a:spLocks noGrp="1"/>
          </p:cNvSpPr>
          <p:nvPr>
            <p:ph sz="quarter" idx="1"/>
          </p:nvPr>
        </p:nvSpPr>
        <p:spPr>
          <a:xfrm>
            <a:off x="214282" y="1714488"/>
            <a:ext cx="8501122" cy="4929222"/>
          </a:xfrm>
        </p:spPr>
        <p:txBody>
          <a:bodyPr>
            <a:normAutofit fontScale="85000" lnSpcReduction="20000"/>
          </a:bodyPr>
          <a:lstStyle/>
          <a:p>
            <a:pPr>
              <a:buNone/>
            </a:pPr>
            <a:r>
              <a:rPr lang="en-CA" sz="3200" noProof="0" dirty="0" smtClean="0">
                <a:solidFill>
                  <a:srgbClr val="808080"/>
                </a:solidFill>
                <a:latin typeface="Consolas"/>
              </a:rPr>
              <a:t>#pragma</a:t>
            </a:r>
            <a:r>
              <a:rPr lang="en-CA" sz="3200" noProof="0" dirty="0" smtClean="0">
                <a:solidFill>
                  <a:srgbClr val="000000"/>
                </a:solidFill>
                <a:latin typeface="Consolas"/>
              </a:rPr>
              <a:t> </a:t>
            </a:r>
            <a:r>
              <a:rPr lang="en-CA" sz="3200" noProof="0" dirty="0" smtClean="0">
                <a:solidFill>
                  <a:srgbClr val="808080"/>
                </a:solidFill>
                <a:latin typeface="Consolas"/>
              </a:rPr>
              <a:t>once</a:t>
            </a:r>
            <a:r>
              <a:rPr lang="en-CA" sz="3200" noProof="0" dirty="0" smtClean="0">
                <a:solidFill>
                  <a:srgbClr val="000000"/>
                </a:solidFill>
                <a:latin typeface="Consolas"/>
              </a:rPr>
              <a:t> </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endParaRPr lang="en-CA" sz="3200" noProof="0" dirty="0" smtClean="0">
              <a:solidFill>
                <a:srgbClr val="0000FF"/>
              </a:solidFill>
              <a:latin typeface="Consolas"/>
            </a:endParaRPr>
          </a:p>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Person</a:t>
            </a:r>
            <a:endParaRPr lang="en-CA" sz="3200" dirty="0">
              <a:solidFill>
                <a:srgbClr val="000000"/>
              </a:solidFill>
              <a:latin typeface="Consolas"/>
            </a:endParaRP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age;</a:t>
            </a: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Person(</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808080"/>
                </a:solidFill>
                <a:latin typeface="Consolas"/>
              </a:rPr>
              <a:t>age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~Person();</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en-CA" sz="3600" noProof="0" dirty="0" smtClean="0"/>
              <a:t>Example</a:t>
            </a:r>
            <a:endParaRPr lang="en-CA" sz="3600" noProof="0" dirty="0"/>
          </a:p>
        </p:txBody>
      </p:sp>
      <p:sp>
        <p:nvSpPr>
          <p:cNvPr id="3" name="Espace réservé du contenu 2"/>
          <p:cNvSpPr>
            <a:spLocks noGrp="1"/>
          </p:cNvSpPr>
          <p:nvPr>
            <p:ph sz="quarter" idx="1"/>
          </p:nvPr>
        </p:nvSpPr>
        <p:spPr>
          <a:xfrm>
            <a:off x="214282" y="1714488"/>
            <a:ext cx="8501122" cy="4929222"/>
          </a:xfrm>
        </p:spPr>
        <p:txBody>
          <a:bodyPr>
            <a:normAutofit fontScale="77500" lnSpcReduction="20000"/>
          </a:bodyPr>
          <a:lstStyle/>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endParaRPr lang="en-CA" sz="3200" noProof="0" dirty="0" smtClean="0">
              <a:solidFill>
                <a:srgbClr val="000000"/>
              </a:solidFill>
              <a:latin typeface="Consolas"/>
            </a:endParaRPr>
          </a:p>
          <a:p>
            <a:pPr>
              <a:buNone/>
            </a:pPr>
            <a:r>
              <a:rPr lang="en-CA" sz="3200" noProof="0" dirty="0" smtClean="0">
                <a:solidFill>
                  <a:srgbClr val="2B91AF"/>
                </a:solidFill>
                <a:latin typeface="Consolas"/>
              </a:rPr>
              <a:t>Person</a:t>
            </a:r>
            <a:r>
              <a:rPr lang="en-CA" sz="3200" noProof="0" dirty="0" smtClean="0">
                <a:solidFill>
                  <a:srgbClr val="000000"/>
                </a:solidFill>
                <a:latin typeface="Consolas"/>
              </a:rPr>
              <a:t>::Person(</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808080"/>
                </a:solidFill>
                <a:latin typeface="Consolas"/>
              </a:rPr>
              <a:t>age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this</a:t>
            </a:r>
            <a:r>
              <a:rPr lang="en-CA" sz="3200" noProof="0" dirty="0" smtClean="0">
                <a:solidFill>
                  <a:srgbClr val="000000"/>
                </a:solidFill>
                <a:latin typeface="Consolas"/>
              </a:rPr>
              <a:t>-&gt;age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a:t>
            </a:r>
            <a:r>
              <a:rPr lang="en-CA" sz="3200" noProof="0" dirty="0" smtClean="0">
                <a:solidFill>
                  <a:srgbClr val="808080"/>
                </a:solidFill>
                <a:latin typeface="Consolas"/>
              </a:rPr>
              <a:t>age</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endParaRPr lang="en-CA" sz="3200" noProof="0" dirty="0" smtClean="0">
              <a:solidFill>
                <a:srgbClr val="000000"/>
              </a:solidFill>
              <a:latin typeface="Consolas"/>
            </a:endParaRPr>
          </a:p>
          <a:p>
            <a:pPr>
              <a:buNone/>
            </a:pPr>
            <a:r>
              <a:rPr lang="en-CA" sz="3200" noProof="0" dirty="0" smtClean="0">
                <a:solidFill>
                  <a:srgbClr val="2B91AF"/>
                </a:solidFill>
                <a:latin typeface="Consolas"/>
              </a:rPr>
              <a:t>Person</a:t>
            </a:r>
            <a:r>
              <a:rPr lang="en-CA" sz="3200" noProof="0" dirty="0" smtClean="0">
                <a:solidFill>
                  <a:srgbClr val="000000"/>
                </a:solidFill>
                <a:latin typeface="Consolas"/>
              </a:rPr>
              <a:t>::~Person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delete</a:t>
            </a:r>
            <a:r>
              <a:rPr lang="en-CA" sz="3200" noProof="0" dirty="0" smtClean="0">
                <a:solidFill>
                  <a:srgbClr val="000000"/>
                </a:solidFill>
                <a:latin typeface="Consolas"/>
              </a:rPr>
              <a:t> </a:t>
            </a:r>
            <a:r>
              <a:rPr lang="en-CA" sz="3200" noProof="0" dirty="0" smtClean="0">
                <a:solidFill>
                  <a:srgbClr val="0000FF"/>
                </a:solidFill>
                <a:latin typeface="Consolas"/>
              </a:rPr>
              <a:t>this</a:t>
            </a:r>
            <a:r>
              <a:rPr lang="en-CA" sz="3200" noProof="0" dirty="0" smtClean="0">
                <a:solidFill>
                  <a:srgbClr val="000000"/>
                </a:solidFill>
                <a:latin typeface="Consolas"/>
              </a:rPr>
              <a:t>-&gt;age;</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When data </a:t>
            </a:r>
            <a:r>
              <a:rPr lang="en-CA" noProof="0" dirty="0" smtClean="0"/>
              <a:t>sets are variable, the program must be appropriately adaptable. Consider, for example, a variable number of students in a school. Or worse: imagine having to develop an application that will be used by several schools, one of which has 50 students and another of which has 10,000. Should we set the maximum number of students to 10,000, and then distribute the same solution to the school with 50 students?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lnSpcReduction="10000"/>
          </a:bodyPr>
          <a:lstStyle/>
          <a:p>
            <a:pPr marL="0" indent="0">
              <a:buNone/>
            </a:pPr>
            <a:r>
              <a:rPr lang="en-CA" noProof="0" dirty="0" smtClean="0"/>
              <a:t>And what if we eventually want to install the application at a school with 20,000 students? Will we want to reopen the source code again in order to increase the maximum student limit?</a:t>
            </a:r>
          </a:p>
          <a:p>
            <a:pPr marL="0" indent="0">
              <a:buNone/>
            </a:pPr>
            <a:endParaRPr lang="en-CA" noProof="0" dirty="0" smtClean="0"/>
          </a:p>
          <a:p>
            <a:pPr marL="0" indent="0">
              <a:buNone/>
            </a:pPr>
            <a:r>
              <a:rPr lang="en-CA" noProof="0" dirty="0" smtClean="0"/>
              <a:t>This is </a:t>
            </a:r>
            <a:r>
              <a:rPr lang="en-CA" noProof="0" dirty="0" smtClean="0"/>
              <a:t>one reason why </a:t>
            </a:r>
            <a:r>
              <a:rPr lang="en-CA" noProof="0" dirty="0" smtClean="0"/>
              <a:t>dynamic allocation exists. It helps programs adapt to the specifics needs of varied implementations by making them compatible with any size of data sets, and thus useful across an entire range of cases.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Static allocation</a:t>
            </a:r>
            <a:endParaRPr lang="en-CA" noProof="0" dirty="0"/>
          </a:p>
        </p:txBody>
      </p:sp>
      <p:sp>
        <p:nvSpPr>
          <p:cNvPr id="3" name="Espace réservé du contenu 2"/>
          <p:cNvSpPr>
            <a:spLocks noGrp="1"/>
          </p:cNvSpPr>
          <p:nvPr>
            <p:ph sz="quarter" idx="1"/>
          </p:nvPr>
        </p:nvSpPr>
        <p:spPr>
          <a:xfrm>
            <a:off x="357158" y="1714488"/>
            <a:ext cx="8358246" cy="5143512"/>
          </a:xfrm>
        </p:spPr>
        <p:txBody>
          <a:bodyPr>
            <a:normAutofit fontScale="77500" lnSpcReduction="20000"/>
          </a:bodyPr>
          <a:lstStyle/>
          <a:p>
            <a:pPr marL="0" indent="0">
              <a:buNone/>
            </a:pPr>
            <a:r>
              <a:rPr lang="en-CA" noProof="0" dirty="0" smtClean="0"/>
              <a:t>Here is an example of a statically allocated variable:</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 </a:t>
            </a:r>
            <a:r>
              <a:rPr lang="en-CA" sz="3200" noProof="0" dirty="0" smtClean="0">
                <a:solidFill>
                  <a:srgbClr val="008000"/>
                </a:solidFill>
                <a:latin typeface="Consolas"/>
              </a:rPr>
              <a:t>// static allocation</a:t>
            </a:r>
          </a:p>
          <a:p>
            <a:pPr>
              <a:buNone/>
            </a:pPr>
            <a:r>
              <a:rPr lang="en-CA" sz="3200" noProof="0" dirty="0" smtClean="0">
                <a:solidFill>
                  <a:srgbClr val="008000"/>
                </a:solidFill>
                <a:latin typeface="Consolas"/>
              </a:rPr>
              <a:t>	</a:t>
            </a:r>
            <a:r>
              <a:rPr lang="en-CA" sz="3200" noProof="0" dirty="0" smtClean="0">
                <a:solidFill>
                  <a:srgbClr val="000000"/>
                </a:solidFill>
                <a:latin typeface="Consolas"/>
              </a:rPr>
              <a:t>a = 10; </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p>
          <a:p>
            <a:pPr marL="0">
              <a:buNone/>
            </a:pPr>
            <a:r>
              <a:rPr lang="en-CA" noProof="0" dirty="0" smtClean="0"/>
              <a:t>The variable will be allocated memory at compile time, and thus 4 bytes will be permanently reserved for this variable during the program’s execution.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Dynamic allocation</a:t>
            </a:r>
            <a:endParaRPr lang="en-CA" noProof="0" dirty="0"/>
          </a:p>
        </p:txBody>
      </p:sp>
      <p:sp>
        <p:nvSpPr>
          <p:cNvPr id="3" name="Espace réservé du contenu 2"/>
          <p:cNvSpPr>
            <a:spLocks noGrp="1"/>
          </p:cNvSpPr>
          <p:nvPr>
            <p:ph sz="quarter" idx="1"/>
          </p:nvPr>
        </p:nvSpPr>
        <p:spPr>
          <a:xfrm>
            <a:off x="357158" y="1714488"/>
            <a:ext cx="8786842" cy="5143512"/>
          </a:xfrm>
        </p:spPr>
        <p:txBody>
          <a:bodyPr>
            <a:normAutofit fontScale="77500" lnSpcReduction="20000"/>
          </a:bodyPr>
          <a:lstStyle/>
          <a:p>
            <a:pPr marL="0" indent="0">
              <a:buNone/>
            </a:pPr>
            <a:r>
              <a:rPr lang="en-CA" noProof="0" dirty="0" smtClean="0"/>
              <a:t>Here is an example of a dynamically allocated variable:</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008000"/>
                </a:solidFill>
                <a:latin typeface="Consolas"/>
              </a:rPr>
              <a:t>// dynamic allocation</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	*a = 10; </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p>
          <a:p>
            <a:pPr marL="0">
              <a:buNone/>
            </a:pPr>
            <a:r>
              <a:rPr lang="en-CA" noProof="0" dirty="0" smtClean="0"/>
              <a:t>The pointer </a:t>
            </a:r>
            <a:r>
              <a:rPr lang="en-CA" b="1" noProof="0" dirty="0" smtClean="0"/>
              <a:t>a </a:t>
            </a:r>
            <a:r>
              <a:rPr lang="en-CA" noProof="0" dirty="0" smtClean="0"/>
              <a:t>is static (4 bytes in a 32 or 64-bit compiler). The </a:t>
            </a:r>
            <a:r>
              <a:rPr lang="en-CA" b="1" noProof="0" dirty="0" smtClean="0"/>
              <a:t>new </a:t>
            </a:r>
            <a:r>
              <a:rPr lang="en-CA" noProof="0" dirty="0" smtClean="0"/>
              <a:t>operator is used to dynamically request memory allocation of the size of the type that appears after the </a:t>
            </a:r>
            <a:r>
              <a:rPr lang="en-CA" b="1" noProof="0" dirty="0" smtClean="0"/>
              <a:t>new</a:t>
            </a:r>
            <a:r>
              <a:rPr lang="en-CA" noProof="0" dirty="0" smtClean="0"/>
              <a:t>. After the memory is allocated, the </a:t>
            </a:r>
            <a:r>
              <a:rPr lang="en-CA" b="1" noProof="0" dirty="0" smtClean="0"/>
              <a:t>new </a:t>
            </a:r>
            <a:r>
              <a:rPr lang="en-CA" noProof="0" dirty="0" smtClean="0"/>
              <a:t>operator will return the address of the allocated memory dynamically.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Assigning a value at declaration</a:t>
            </a:r>
            <a:endParaRPr lang="en-CA" noProof="0" dirty="0"/>
          </a:p>
        </p:txBody>
      </p:sp>
      <p:sp>
        <p:nvSpPr>
          <p:cNvPr id="3" name="Espace réservé du contenu 2"/>
          <p:cNvSpPr>
            <a:spLocks noGrp="1"/>
          </p:cNvSpPr>
          <p:nvPr>
            <p:ph sz="quarter" idx="1"/>
          </p:nvPr>
        </p:nvSpPr>
        <p:spPr>
          <a:xfrm>
            <a:off x="357158" y="1714488"/>
            <a:ext cx="8786842" cy="5143512"/>
          </a:xfrm>
        </p:spPr>
        <p:txBody>
          <a:bodyPr>
            <a:normAutofit fontScale="92500" lnSpcReduction="20000"/>
          </a:bodyPr>
          <a:lstStyle/>
          <a:p>
            <a:pPr marL="0" indent="0">
              <a:buNone/>
            </a:pPr>
            <a:r>
              <a:rPr lang="en-CA" noProof="0" dirty="0" smtClean="0"/>
              <a:t>It is also possible to assign an initial value to a variable that is dynamically allocated in this way:</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(10); </a:t>
            </a:r>
            <a:r>
              <a:rPr lang="en-CA" sz="3200" noProof="0" dirty="0" smtClean="0">
                <a:solidFill>
                  <a:srgbClr val="008000"/>
                </a:solidFill>
                <a:latin typeface="Consolas"/>
              </a:rPr>
              <a:t>// with </a:t>
            </a:r>
          </a:p>
          <a:p>
            <a:pPr>
              <a:buNone/>
            </a:pPr>
            <a:r>
              <a:rPr lang="en-CA" sz="3200" noProof="0" dirty="0" smtClean="0">
                <a:solidFill>
                  <a:srgbClr val="008000"/>
                </a:solidFill>
                <a:latin typeface="Consolas"/>
              </a:rPr>
              <a:t>						 </a:t>
            </a:r>
            <a:r>
              <a:rPr lang="en-CA" sz="3200" noProof="0" dirty="0" smtClean="0">
                <a:solidFill>
                  <a:srgbClr val="008000"/>
                </a:solidFill>
                <a:latin typeface="Consolas"/>
              </a:rPr>
              <a:t> // </a:t>
            </a:r>
            <a:r>
              <a:rPr lang="en-CA" sz="3200" noProof="0" dirty="0" smtClean="0">
                <a:solidFill>
                  <a:srgbClr val="008000"/>
                </a:solidFill>
                <a:latin typeface="Consolas"/>
              </a:rPr>
              <a:t>assignment</a:t>
            </a:r>
            <a:r>
              <a:rPr lang="en-CA" sz="3200" noProof="0" dirty="0" smtClean="0">
                <a:solidFill>
                  <a:srgbClr val="000000"/>
                </a:solidFill>
                <a:latin typeface="Consolas"/>
              </a:rPr>
              <a:t> </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delete</a:t>
            </a:r>
            <a:endParaRPr lang="en-CA" noProof="0" dirty="0"/>
          </a:p>
        </p:txBody>
      </p:sp>
      <p:sp>
        <p:nvSpPr>
          <p:cNvPr id="3" name="Espace réservé du contenu 2"/>
          <p:cNvSpPr>
            <a:spLocks noGrp="1"/>
          </p:cNvSpPr>
          <p:nvPr>
            <p:ph sz="quarter" idx="1"/>
          </p:nvPr>
        </p:nvSpPr>
        <p:spPr>
          <a:xfrm>
            <a:off x="357158" y="1714488"/>
            <a:ext cx="8786842" cy="5143512"/>
          </a:xfrm>
        </p:spPr>
        <p:txBody>
          <a:bodyPr>
            <a:normAutofit fontScale="70000" lnSpcReduction="20000"/>
          </a:bodyPr>
          <a:lstStyle/>
          <a:p>
            <a:pPr marL="0" indent="0">
              <a:buNone/>
            </a:pPr>
            <a:r>
              <a:rPr lang="en-CA" noProof="0" dirty="0" smtClean="0"/>
              <a:t>An important point to bear in mind when working with dynamic allocation is that a dynamically allocated </a:t>
            </a:r>
            <a:r>
              <a:rPr lang="en-CA" noProof="0" dirty="0" smtClean="0"/>
              <a:t>variable/object </a:t>
            </a:r>
            <a:r>
              <a:rPr lang="en-CA" noProof="0" dirty="0" smtClean="0"/>
              <a:t>will never disappear on its own. The only way to deallocate the memory block of a dynamically allocated variable is to either close the program (don’t), or to use the </a:t>
            </a:r>
            <a:r>
              <a:rPr lang="en-CA" b="1" noProof="0" dirty="0" smtClean="0"/>
              <a:t>delete </a:t>
            </a:r>
            <a:r>
              <a:rPr lang="en-CA" noProof="0" dirty="0" smtClean="0"/>
              <a:t>operator.</a:t>
            </a:r>
          </a:p>
          <a:p>
            <a:pPr>
              <a:buNone/>
            </a:pPr>
            <a:endParaRPr lang="en-CA" sz="3200" noProof="0" dirty="0" smtClean="0">
              <a:solidFill>
                <a:srgbClr val="808080"/>
              </a:solidFill>
              <a:latin typeface="Consolas"/>
            </a:endParaRP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&lt;</a:t>
            </a:r>
            <a:r>
              <a:rPr lang="en-CA" sz="3200" noProof="0" dirty="0" err="1" smtClean="0">
                <a:solidFill>
                  <a:srgbClr val="A31515"/>
                </a:solidFill>
                <a:latin typeface="Consolas"/>
              </a:rPr>
              <a:t>iostream</a:t>
            </a:r>
            <a:r>
              <a:rPr lang="en-CA" sz="3200" noProof="0" dirty="0" smtClean="0">
                <a:solidFill>
                  <a:srgbClr val="A31515"/>
                </a:solidFill>
                <a:latin typeface="Consolas"/>
              </a:rPr>
              <a:t>&gt;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using</a:t>
            </a:r>
            <a:r>
              <a:rPr lang="en-CA" sz="3200" noProof="0" dirty="0" smtClean="0">
                <a:solidFill>
                  <a:srgbClr val="000000"/>
                </a:solidFill>
                <a:latin typeface="Consolas"/>
              </a:rPr>
              <a:t> </a:t>
            </a:r>
            <a:r>
              <a:rPr lang="en-CA" sz="3200" noProof="0" dirty="0" smtClean="0">
                <a:solidFill>
                  <a:srgbClr val="0000FF"/>
                </a:solidFill>
                <a:latin typeface="Consolas"/>
              </a:rPr>
              <a:t>namespace</a:t>
            </a:r>
            <a:r>
              <a:rPr lang="en-CA" sz="3200" noProof="0" dirty="0" smtClean="0">
                <a:solidFill>
                  <a:srgbClr val="000000"/>
                </a:solidFill>
                <a:latin typeface="Consolas"/>
              </a:rPr>
              <a:t> </a:t>
            </a:r>
            <a:r>
              <a:rPr lang="en-CA" sz="3200" noProof="0" dirty="0" err="1" smtClean="0">
                <a:solidFill>
                  <a:srgbClr val="000000"/>
                </a:solidFill>
                <a:latin typeface="Consolas"/>
              </a:rPr>
              <a:t>std</a:t>
            </a: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main</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 = </a:t>
            </a:r>
            <a:r>
              <a:rPr lang="en-CA" sz="3200" noProof="0" dirty="0" smtClean="0">
                <a:solidFill>
                  <a:srgbClr val="0000FF"/>
                </a:solidFill>
                <a:latin typeface="Consolas"/>
              </a:rPr>
              <a:t>new</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(10);</a:t>
            </a:r>
          </a:p>
          <a:p>
            <a:pPr>
              <a:buNone/>
            </a:pPr>
            <a:r>
              <a:rPr lang="en-CA" sz="3200" noProof="0" dirty="0" smtClean="0">
                <a:solidFill>
                  <a:srgbClr val="000000"/>
                </a:solidFill>
                <a:latin typeface="Consolas"/>
              </a:rPr>
              <a:t>	</a:t>
            </a:r>
            <a:r>
              <a:rPr lang="en-CA" sz="3200" noProof="0" dirty="0" smtClean="0">
                <a:solidFill>
                  <a:srgbClr val="0000FF"/>
                </a:solidFill>
                <a:latin typeface="Consolas"/>
              </a:rPr>
              <a:t>delete</a:t>
            </a:r>
            <a:r>
              <a:rPr lang="en-CA" sz="3200" noProof="0" dirty="0" smtClean="0">
                <a:solidFill>
                  <a:srgbClr val="000000"/>
                </a:solidFill>
                <a:latin typeface="Consolas"/>
              </a:rPr>
              <a:t> a;</a:t>
            </a:r>
          </a:p>
          <a:p>
            <a:pPr>
              <a:buNone/>
            </a:pPr>
            <a:r>
              <a:rPr lang="en-CA" sz="3200" noProof="0" dirty="0" smtClean="0">
                <a:solidFill>
                  <a:srgbClr val="000000"/>
                </a:solidFill>
                <a:latin typeface="Consolas"/>
              </a:rPr>
              <a:t>	system(</a:t>
            </a:r>
            <a:r>
              <a:rPr lang="en-CA" sz="3200" noProof="0" dirty="0" smtClean="0">
                <a:solidFill>
                  <a:srgbClr val="A31515"/>
                </a:solidFill>
                <a:latin typeface="Consolas"/>
              </a:rPr>
              <a:t>"pause"</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0;</a:t>
            </a:r>
          </a:p>
          <a:p>
            <a:pPr>
              <a:buNone/>
            </a:pPr>
            <a:r>
              <a:rPr lang="en-CA" sz="32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The golden rule of dynamic allocation</a:t>
            </a:r>
            <a:endParaRPr lang="en-CA" noProof="0" dirty="0"/>
          </a:p>
        </p:txBody>
      </p:sp>
      <p:sp>
        <p:nvSpPr>
          <p:cNvPr id="3" name="Espace réservé du contenu 2"/>
          <p:cNvSpPr>
            <a:spLocks noGrp="1"/>
          </p:cNvSpPr>
          <p:nvPr>
            <p:ph sz="quarter" idx="1"/>
          </p:nvPr>
        </p:nvSpPr>
        <p:spPr>
          <a:xfrm>
            <a:off x="357158" y="2857496"/>
            <a:ext cx="8358246" cy="3500462"/>
          </a:xfrm>
        </p:spPr>
        <p:txBody>
          <a:bodyPr>
            <a:normAutofit/>
          </a:bodyPr>
          <a:lstStyle/>
          <a:p>
            <a:pPr marL="0" indent="0">
              <a:buNone/>
            </a:pPr>
            <a:r>
              <a:rPr lang="en-CA" sz="4000" noProof="0" dirty="0" smtClean="0"/>
              <a:t>The golden rule of dynamic allocation is that for each </a:t>
            </a:r>
            <a:r>
              <a:rPr lang="en-CA" sz="4000" b="1" noProof="0" dirty="0" smtClean="0"/>
              <a:t>new </a:t>
            </a:r>
            <a:r>
              <a:rPr lang="en-CA" sz="4000" noProof="0" dirty="0" smtClean="0"/>
              <a:t>that is present in the code, there must be a </a:t>
            </a:r>
            <a:r>
              <a:rPr lang="en-CA" sz="4000" b="1" noProof="0" dirty="0" smtClean="0"/>
              <a:t>delete </a:t>
            </a:r>
            <a:r>
              <a:rPr lang="en-CA" sz="4000" noProof="0" dirty="0" smtClean="0"/>
              <a:t>that will free the memory.</a:t>
            </a:r>
          </a:p>
          <a:p>
            <a:pPr marL="0" indent="0">
              <a:buNone/>
            </a:pPr>
            <a:endParaRPr lang="en-CA" noProof="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22230</TotalTime>
  <Words>1441</Words>
  <Application>Microsoft Office PowerPoint</Application>
  <PresentationFormat>On-screen Show (4:3)</PresentationFormat>
  <Paragraphs>221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Consolas</vt:lpstr>
      <vt:lpstr>Tw Cen MT</vt:lpstr>
      <vt:lpstr>Wingdings</vt:lpstr>
      <vt:lpstr>Wingdings 2</vt:lpstr>
      <vt:lpstr>Médian</vt:lpstr>
      <vt:lpstr>Introduction to object-oriented programming  </vt:lpstr>
      <vt:lpstr>Introduction</vt:lpstr>
      <vt:lpstr>Introduction</vt:lpstr>
      <vt:lpstr>Introduction</vt:lpstr>
      <vt:lpstr>Static allocation</vt:lpstr>
      <vt:lpstr>Dynamic allocation</vt:lpstr>
      <vt:lpstr>Assigning a value at declaration</vt:lpstr>
      <vt:lpstr>delete</vt:lpstr>
      <vt:lpstr>The golden rule of dynamic allocation</vt:lpstr>
      <vt:lpstr>Losing track of memory blocks</vt:lpstr>
      <vt:lpstr>Dynamic allocation for arrays</vt:lpstr>
      <vt:lpstr>Dynamic allocation for arrays</vt:lpstr>
      <vt:lpstr>Dynamic allocation for arrays</vt:lpstr>
      <vt:lpstr>Dynamic allocation for arrays</vt:lpstr>
      <vt:lpstr>Dynamic allocation for arrays</vt:lpstr>
      <vt:lpstr>Dynamic allocation for arrays</vt:lpstr>
      <vt:lpstr>Dynamic allocation for arrays of pointers</vt:lpstr>
      <vt:lpstr>Dynamic allocation for arrays of pointers</vt:lpstr>
      <vt:lpstr>Dynamic allocation for arrays of pointers</vt:lpstr>
      <vt:lpstr>Dynamic allocation and class data members</vt:lpstr>
      <vt:lpstr>Does the pointer point to a variable that is outside the main() function?</vt:lpstr>
      <vt:lpstr>Does the pointer point to a variable that is dynamically created outside the class?</vt:lpstr>
      <vt:lpstr>Does the pointer point to a variable that is dynamically created inside the class?</vt:lpstr>
      <vt:lpstr>Example</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142</cp:revision>
  <dcterms:created xsi:type="dcterms:W3CDTF">2018-07-19T18:09:45Z</dcterms:created>
  <dcterms:modified xsi:type="dcterms:W3CDTF">2019-11-28T18:29:43Z</dcterms:modified>
</cp:coreProperties>
</file>