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823" autoAdjust="0"/>
    <p:restoredTop sz="94670" autoAdjust="0"/>
  </p:normalViewPr>
  <p:slideViewPr>
    <p:cSldViewPr>
      <p:cViewPr varScale="1">
        <p:scale>
          <a:sx n="85" d="100"/>
          <a:sy n="85" d="100"/>
        </p:scale>
        <p:origin x="1248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7506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90C7C0E3-3EE4-41FD-80C5-ACED9F57A717}" type="datetimeFigureOut">
              <a:rPr lang="fr-FR" smtClean="0"/>
              <a:pPr/>
              <a:t>17/03/2019</a:t>
            </a:fld>
            <a:endParaRPr lang="fr-FR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B51D519-1866-421E-9681-A1969663AA08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7C0E3-3EE4-41FD-80C5-ACED9F57A717}" type="datetimeFigureOut">
              <a:rPr lang="fr-FR" smtClean="0"/>
              <a:pPr/>
              <a:t>17/03/2019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1D519-1866-421E-9681-A1969663AA08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90C7C0E3-3EE4-41FD-80C5-ACED9F57A717}" type="datetimeFigureOut">
              <a:rPr lang="fr-FR" smtClean="0"/>
              <a:pPr/>
              <a:t>17/03/2019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FB51D519-1866-421E-9681-A1969663AA08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7C0E3-3EE4-41FD-80C5-ACED9F57A717}" type="datetimeFigureOut">
              <a:rPr lang="fr-FR" smtClean="0"/>
              <a:pPr/>
              <a:t>17/03/2019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B51D519-1866-421E-9681-A1969663AA08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2" name="Espace réservé de la date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7C0E3-3EE4-41FD-80C5-ACED9F57A717}" type="datetimeFigureOut">
              <a:rPr lang="fr-FR" smtClean="0"/>
              <a:pPr/>
              <a:t>17/03/2019</a:t>
            </a:fld>
            <a:endParaRPr lang="fr-FR"/>
          </a:p>
        </p:txBody>
      </p:sp>
      <p:sp>
        <p:nvSpPr>
          <p:cNvPr id="13" name="Espace réservé du numéro de diapositive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FB51D519-1866-421E-9681-A1969663AA08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90C7C0E3-3EE4-41FD-80C5-ACED9F57A717}" type="datetimeFigureOut">
              <a:rPr lang="fr-FR" smtClean="0"/>
              <a:pPr/>
              <a:t>17/03/2019</a:t>
            </a:fld>
            <a:endParaRPr lang="fr-FR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FB51D519-1866-421E-9681-A1969663AA08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12" name="Espace réservé du pied de page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3" name="Espace réservé du contenu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90C7C0E3-3EE4-41FD-80C5-ACED9F57A717}" type="datetimeFigureOut">
              <a:rPr lang="fr-FR" smtClean="0"/>
              <a:pPr/>
              <a:t>17/03/2019</a:t>
            </a:fld>
            <a:endParaRPr lang="fr-FR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FB51D519-1866-421E-9681-A1969663AA08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fr-FR"/>
          </a:p>
        </p:txBody>
      </p:sp>
      <p:sp>
        <p:nvSpPr>
          <p:cNvPr id="16" name="Espace réservé du texte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15" name="Espace réservé du texte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7C0E3-3EE4-41FD-80C5-ACED9F57A717}" type="datetimeFigureOut">
              <a:rPr lang="fr-FR" smtClean="0"/>
              <a:pPr/>
              <a:t>17/03/2019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B51D519-1866-421E-9681-A1969663AA08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7C0E3-3EE4-41FD-80C5-ACED9F57A717}" type="datetimeFigureOut">
              <a:rPr lang="fr-FR" smtClean="0"/>
              <a:pPr/>
              <a:t>17/03/2019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B51D519-1866-421E-9681-A1969663AA08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7C0E3-3EE4-41FD-80C5-ACED9F57A717}" type="datetimeFigureOut">
              <a:rPr lang="fr-FR" smtClean="0"/>
              <a:pPr/>
              <a:t>17/03/2019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B51D519-1866-421E-9681-A1969663AA08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Espace réservé de la date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90C7C0E3-3EE4-41FD-80C5-ACED9F57A717}" type="datetimeFigureOut">
              <a:rPr lang="fr-FR" smtClean="0"/>
              <a:pPr/>
              <a:t>17/03/2019</a:t>
            </a:fld>
            <a:endParaRPr lang="fr-FR"/>
          </a:p>
        </p:txBody>
      </p:sp>
      <p:sp>
        <p:nvSpPr>
          <p:cNvPr id="13" name="Espace réservé du numéro de diapositive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FB51D519-1866-421E-9681-A1969663AA08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90C7C0E3-3EE4-41FD-80C5-ACED9F57A717}" type="datetimeFigureOut">
              <a:rPr lang="fr-FR" smtClean="0"/>
              <a:pPr/>
              <a:t>17/03/2019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FB51D519-1866-421E-9681-A1969663AA08}" type="slidenum">
              <a:rPr lang="fr-FR" smtClean="0"/>
              <a:pPr/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00034" y="1714488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CA" noProof="0" dirty="0" smtClean="0"/>
              <a:t>Introduction to object-oriented programming</a:t>
            </a:r>
            <a:br>
              <a:rPr lang="en-CA" noProof="0" dirty="0" smtClean="0"/>
            </a:br>
            <a:r>
              <a:rPr lang="en-CA" noProof="0" dirty="0" smtClean="0"/>
              <a:t/>
            </a:r>
            <a:br>
              <a:rPr lang="en-CA" noProof="0" dirty="0" smtClean="0"/>
            </a:br>
            <a:endParaRPr lang="en-CA" noProof="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CA" noProof="0" dirty="0" smtClean="0"/>
              <a:t>Copying instances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2844" y="228600"/>
            <a:ext cx="9001156" cy="990600"/>
          </a:xfrm>
        </p:spPr>
        <p:txBody>
          <a:bodyPr>
            <a:normAutofit/>
          </a:bodyPr>
          <a:lstStyle/>
          <a:p>
            <a:r>
              <a:rPr lang="en-CA" noProof="0" dirty="0" smtClean="0"/>
              <a:t>Overloading a copy constructor</a:t>
            </a:r>
            <a:endParaRPr lang="en-CA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214282" y="1714488"/>
            <a:ext cx="8501122" cy="514351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CA" sz="3200" noProof="0" dirty="0" smtClean="0">
                <a:solidFill>
                  <a:srgbClr val="0000FF"/>
                </a:solidFill>
                <a:latin typeface="Consolas"/>
              </a:rPr>
              <a:t>class</a:t>
            </a: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CA" sz="3200" noProof="0" dirty="0" smtClean="0">
                <a:solidFill>
                  <a:srgbClr val="2B91AF"/>
                </a:solidFill>
                <a:latin typeface="Consolas"/>
              </a:rPr>
              <a:t>Person</a:t>
            </a: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 {</a:t>
            </a:r>
          </a:p>
          <a:p>
            <a:pPr>
              <a:buNone/>
            </a:pPr>
            <a:r>
              <a:rPr lang="en-CA" sz="3200" noProof="0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:</a:t>
            </a:r>
          </a:p>
          <a:p>
            <a:pPr>
              <a:buNone/>
            </a:pPr>
            <a:r>
              <a:rPr lang="en-CA" sz="3200" noProof="0" dirty="0" smtClean="0">
                <a:solidFill>
                  <a:srgbClr val="0000FF"/>
                </a:solidFill>
                <a:latin typeface="Consolas"/>
              </a:rPr>
              <a:t>	</a:t>
            </a:r>
            <a:r>
              <a:rPr lang="en-CA" sz="3200" noProof="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* age;</a:t>
            </a:r>
          </a:p>
          <a:p>
            <a:pPr>
              <a:buNone/>
            </a:pP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	Person(</a:t>
            </a:r>
            <a:r>
              <a:rPr lang="en-CA" sz="3200" noProof="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CA" sz="3200" noProof="0" dirty="0" smtClean="0">
                <a:solidFill>
                  <a:srgbClr val="808080"/>
                </a:solidFill>
                <a:latin typeface="Consolas"/>
              </a:rPr>
              <a:t>age</a:t>
            </a: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>
              <a:buNone/>
            </a:pP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	Person(</a:t>
            </a:r>
            <a:r>
              <a:rPr lang="en-CA" sz="3200" noProof="0" dirty="0" err="1" smtClean="0">
                <a:solidFill>
                  <a:srgbClr val="0000FF"/>
                </a:solidFill>
                <a:latin typeface="Consolas"/>
              </a:rPr>
              <a:t>const</a:t>
            </a: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CA" sz="3200" noProof="0" dirty="0" smtClean="0">
                <a:solidFill>
                  <a:srgbClr val="2B91AF"/>
                </a:solidFill>
                <a:latin typeface="Consolas"/>
              </a:rPr>
              <a:t>Person</a:t>
            </a: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&amp; </a:t>
            </a:r>
            <a:r>
              <a:rPr lang="en-CA" sz="3200" noProof="0" dirty="0" smtClean="0">
                <a:solidFill>
                  <a:srgbClr val="808080"/>
                </a:solidFill>
                <a:latin typeface="Consolas"/>
              </a:rPr>
              <a:t>p</a:t>
            </a: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>
              <a:buNone/>
            </a:pP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	~Person();</a:t>
            </a:r>
          </a:p>
          <a:p>
            <a:pPr>
              <a:buNone/>
            </a:pP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};</a:t>
            </a:r>
            <a:endParaRPr lang="en-CA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2844" y="228600"/>
            <a:ext cx="9001156" cy="990600"/>
          </a:xfrm>
        </p:spPr>
        <p:txBody>
          <a:bodyPr>
            <a:normAutofit/>
          </a:bodyPr>
          <a:lstStyle/>
          <a:p>
            <a:r>
              <a:rPr lang="en-CA" dirty="0"/>
              <a:t>Copying instances</a:t>
            </a:r>
            <a:endParaRPr lang="en-CA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214282" y="1714488"/>
            <a:ext cx="8501122" cy="514351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CA" noProof="0" dirty="0" smtClean="0"/>
              <a:t>Implementation in the source file (.</a:t>
            </a:r>
            <a:r>
              <a:rPr lang="en-CA" noProof="0" dirty="0" err="1" smtClean="0"/>
              <a:t>cpp</a:t>
            </a:r>
            <a:r>
              <a:rPr lang="en-CA" noProof="0" dirty="0" smtClean="0"/>
              <a:t>):</a:t>
            </a:r>
          </a:p>
          <a:p>
            <a:pPr>
              <a:buNone/>
            </a:pPr>
            <a:r>
              <a:rPr lang="en-CA" sz="3200" noProof="0" dirty="0" smtClean="0">
                <a:solidFill>
                  <a:srgbClr val="808080"/>
                </a:solidFill>
                <a:latin typeface="Consolas"/>
              </a:rPr>
              <a:t>#include</a:t>
            </a: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CA" sz="3200" noProof="0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en-CA" sz="3200" noProof="0" dirty="0" err="1" smtClean="0">
                <a:solidFill>
                  <a:srgbClr val="A31515"/>
                </a:solidFill>
                <a:latin typeface="Consolas"/>
              </a:rPr>
              <a:t>Person.h</a:t>
            </a:r>
            <a:r>
              <a:rPr lang="en-CA" sz="3200" noProof="0" dirty="0" smtClean="0">
                <a:solidFill>
                  <a:srgbClr val="A31515"/>
                </a:solidFill>
                <a:latin typeface="Consolas"/>
              </a:rPr>
              <a:t>"</a:t>
            </a:r>
            <a:endParaRPr lang="en-CA" sz="3200" noProof="0" dirty="0" smtClean="0">
              <a:solidFill>
                <a:srgbClr val="2B91AF"/>
              </a:solidFill>
              <a:latin typeface="Consolas"/>
            </a:endParaRPr>
          </a:p>
          <a:p>
            <a:pPr>
              <a:buNone/>
            </a:pPr>
            <a:r>
              <a:rPr lang="en-CA" sz="3200" noProof="0" dirty="0" smtClean="0">
                <a:solidFill>
                  <a:srgbClr val="2B91AF"/>
                </a:solidFill>
                <a:latin typeface="Consolas"/>
              </a:rPr>
              <a:t>Person</a:t>
            </a: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::Person(</a:t>
            </a:r>
            <a:r>
              <a:rPr lang="en-CA" sz="3200" noProof="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CA" sz="3200" noProof="0" dirty="0" smtClean="0">
                <a:solidFill>
                  <a:srgbClr val="808080"/>
                </a:solidFill>
                <a:latin typeface="Consolas"/>
              </a:rPr>
              <a:t>age</a:t>
            </a: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){</a:t>
            </a:r>
          </a:p>
          <a:p>
            <a:pPr>
              <a:buNone/>
            </a:pPr>
            <a:r>
              <a:rPr lang="en-CA" sz="3200" noProof="0" dirty="0" smtClean="0">
                <a:solidFill>
                  <a:srgbClr val="0000FF"/>
                </a:solidFill>
                <a:latin typeface="Consolas"/>
              </a:rPr>
              <a:t>	this</a:t>
            </a: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-&gt;age = </a:t>
            </a:r>
            <a:r>
              <a:rPr lang="en-CA" sz="3200" noProof="0" dirty="0" smtClean="0">
                <a:solidFill>
                  <a:srgbClr val="0000FF"/>
                </a:solidFill>
                <a:latin typeface="Consolas"/>
              </a:rPr>
              <a:t>new</a:t>
            </a: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CA" sz="3200" noProof="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CA" sz="3200" noProof="0" dirty="0" smtClean="0">
                <a:solidFill>
                  <a:srgbClr val="808080"/>
                </a:solidFill>
                <a:latin typeface="Consolas"/>
              </a:rPr>
              <a:t>age</a:t>
            </a: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>
              <a:buNone/>
            </a:pP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pPr>
              <a:buNone/>
            </a:pPr>
            <a:r>
              <a:rPr lang="en-CA" sz="3200" noProof="0" dirty="0" smtClean="0">
                <a:solidFill>
                  <a:srgbClr val="2B91AF"/>
                </a:solidFill>
                <a:latin typeface="Consolas"/>
              </a:rPr>
              <a:t>Person</a:t>
            </a: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::Person(</a:t>
            </a:r>
            <a:r>
              <a:rPr lang="en-CA" sz="3200" noProof="0" dirty="0" err="1" smtClean="0">
                <a:solidFill>
                  <a:srgbClr val="0000FF"/>
                </a:solidFill>
                <a:latin typeface="Consolas"/>
              </a:rPr>
              <a:t>const</a:t>
            </a: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CA" sz="3200" noProof="0" dirty="0" smtClean="0">
                <a:solidFill>
                  <a:srgbClr val="2B91AF"/>
                </a:solidFill>
                <a:latin typeface="Consolas"/>
              </a:rPr>
              <a:t>Person</a:t>
            </a: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 &amp;</a:t>
            </a:r>
            <a:r>
              <a:rPr lang="en-CA" sz="3200" noProof="0" dirty="0" smtClean="0">
                <a:solidFill>
                  <a:srgbClr val="808080"/>
                </a:solidFill>
                <a:latin typeface="Consolas"/>
              </a:rPr>
              <a:t>p</a:t>
            </a: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) {</a:t>
            </a:r>
          </a:p>
          <a:p>
            <a:pPr>
              <a:buNone/>
            </a:pPr>
            <a:r>
              <a:rPr lang="en-CA" sz="3200" noProof="0" dirty="0" smtClean="0">
                <a:solidFill>
                  <a:srgbClr val="0000FF"/>
                </a:solidFill>
                <a:latin typeface="Consolas"/>
              </a:rPr>
              <a:t>	this</a:t>
            </a: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-&gt;age = </a:t>
            </a:r>
            <a:r>
              <a:rPr lang="en-CA" sz="3200" noProof="0" dirty="0" smtClean="0">
                <a:solidFill>
                  <a:srgbClr val="0000FF"/>
                </a:solidFill>
                <a:latin typeface="Consolas"/>
              </a:rPr>
              <a:t>new</a:t>
            </a: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CA" sz="3200" noProof="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(*</a:t>
            </a:r>
            <a:r>
              <a:rPr lang="en-CA" sz="3200" noProof="0" dirty="0" err="1" smtClean="0">
                <a:solidFill>
                  <a:srgbClr val="808080"/>
                </a:solidFill>
                <a:latin typeface="Consolas"/>
              </a:rPr>
              <a:t>p</a:t>
            </a:r>
            <a:r>
              <a:rPr lang="en-CA" sz="3200" noProof="0" dirty="0" err="1" smtClean="0">
                <a:solidFill>
                  <a:srgbClr val="000000"/>
                </a:solidFill>
                <a:latin typeface="Consolas"/>
              </a:rPr>
              <a:t>.age</a:t>
            </a: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>
              <a:buNone/>
            </a:pP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pPr>
              <a:buNone/>
            </a:pPr>
            <a:r>
              <a:rPr lang="en-CA" sz="3200" noProof="0" dirty="0" smtClean="0">
                <a:solidFill>
                  <a:srgbClr val="2B91AF"/>
                </a:solidFill>
                <a:latin typeface="Consolas"/>
              </a:rPr>
              <a:t>Person</a:t>
            </a: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::~Person() {</a:t>
            </a:r>
          </a:p>
          <a:p>
            <a:pPr>
              <a:buNone/>
            </a:pPr>
            <a:r>
              <a:rPr lang="en-CA" sz="3200" noProof="0" dirty="0" smtClean="0">
                <a:solidFill>
                  <a:srgbClr val="0000FF"/>
                </a:solidFill>
                <a:latin typeface="Consolas"/>
              </a:rPr>
              <a:t>	delete</a:t>
            </a: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CA" sz="3200" noProof="0" dirty="0" smtClean="0">
                <a:solidFill>
                  <a:srgbClr val="0000FF"/>
                </a:solidFill>
                <a:latin typeface="Consolas"/>
              </a:rPr>
              <a:t>this</a:t>
            </a: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-&gt;age;</a:t>
            </a:r>
          </a:p>
          <a:p>
            <a:pPr>
              <a:buNone/>
            </a:pP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n-CA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2844" y="228600"/>
            <a:ext cx="9001156" cy="990600"/>
          </a:xfrm>
        </p:spPr>
        <p:txBody>
          <a:bodyPr>
            <a:normAutofit/>
          </a:bodyPr>
          <a:lstStyle/>
          <a:p>
            <a:r>
              <a:rPr lang="en-CA" dirty="0"/>
              <a:t>Example in the main() function</a:t>
            </a:r>
            <a:endParaRPr lang="en-CA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0" y="1714488"/>
            <a:ext cx="9144000" cy="5143512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CA" sz="2800" noProof="0" dirty="0" smtClean="0">
                <a:solidFill>
                  <a:srgbClr val="808080"/>
                </a:solidFill>
                <a:latin typeface="Consolas"/>
              </a:rPr>
              <a:t>#include</a:t>
            </a:r>
            <a:r>
              <a:rPr lang="en-CA" sz="2800" noProof="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CA" sz="2800" noProof="0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en-CA" sz="2800" noProof="0" dirty="0" err="1" smtClean="0">
                <a:solidFill>
                  <a:srgbClr val="A31515"/>
                </a:solidFill>
                <a:latin typeface="Consolas"/>
              </a:rPr>
              <a:t>Person.h</a:t>
            </a:r>
            <a:r>
              <a:rPr lang="en-CA" sz="2800" noProof="0" dirty="0" smtClean="0">
                <a:solidFill>
                  <a:srgbClr val="A31515"/>
                </a:solidFill>
                <a:latin typeface="Consolas"/>
              </a:rPr>
              <a:t>"</a:t>
            </a:r>
            <a:endParaRPr lang="en-CA" sz="2800" noProof="0" dirty="0" smtClean="0">
              <a:solidFill>
                <a:srgbClr val="000000"/>
              </a:solidFill>
              <a:latin typeface="Consolas"/>
            </a:endParaRPr>
          </a:p>
          <a:p>
            <a:pPr>
              <a:buNone/>
            </a:pPr>
            <a:r>
              <a:rPr lang="en-CA" sz="2800" noProof="0" dirty="0" smtClean="0">
                <a:solidFill>
                  <a:srgbClr val="808080"/>
                </a:solidFill>
                <a:latin typeface="Consolas"/>
              </a:rPr>
              <a:t>#include</a:t>
            </a:r>
            <a:r>
              <a:rPr lang="en-CA" sz="2800" noProof="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CA" sz="2800" noProof="0" dirty="0" smtClean="0">
                <a:solidFill>
                  <a:srgbClr val="A31515"/>
                </a:solidFill>
                <a:latin typeface="Consolas"/>
              </a:rPr>
              <a:t>&lt;</a:t>
            </a:r>
            <a:r>
              <a:rPr lang="en-CA" sz="2800" noProof="0" dirty="0" err="1" smtClean="0">
                <a:solidFill>
                  <a:srgbClr val="A31515"/>
                </a:solidFill>
                <a:latin typeface="Consolas"/>
              </a:rPr>
              <a:t>iostream</a:t>
            </a:r>
            <a:r>
              <a:rPr lang="en-CA" sz="2800" noProof="0" dirty="0" smtClean="0">
                <a:solidFill>
                  <a:srgbClr val="A31515"/>
                </a:solidFill>
                <a:latin typeface="Consolas"/>
              </a:rPr>
              <a:t>&gt;</a:t>
            </a:r>
            <a:endParaRPr lang="en-CA" sz="2800" noProof="0" dirty="0" smtClean="0">
              <a:solidFill>
                <a:srgbClr val="000000"/>
              </a:solidFill>
              <a:latin typeface="Consolas"/>
            </a:endParaRPr>
          </a:p>
          <a:p>
            <a:pPr>
              <a:buNone/>
            </a:pPr>
            <a:r>
              <a:rPr lang="en-CA" sz="2800" noProof="0" dirty="0" smtClean="0">
                <a:solidFill>
                  <a:srgbClr val="0000FF"/>
                </a:solidFill>
                <a:latin typeface="Consolas"/>
              </a:rPr>
              <a:t>using</a:t>
            </a:r>
            <a:r>
              <a:rPr lang="en-CA" sz="2800" noProof="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CA" sz="2800" noProof="0" dirty="0" smtClean="0">
                <a:solidFill>
                  <a:srgbClr val="0000FF"/>
                </a:solidFill>
                <a:latin typeface="Consolas"/>
              </a:rPr>
              <a:t>namespace</a:t>
            </a:r>
            <a:r>
              <a:rPr lang="en-CA" sz="2800" noProof="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CA" sz="2800" noProof="0" dirty="0" err="1" smtClean="0">
                <a:solidFill>
                  <a:srgbClr val="000000"/>
                </a:solidFill>
                <a:latin typeface="Consolas"/>
              </a:rPr>
              <a:t>std</a:t>
            </a:r>
            <a:r>
              <a:rPr lang="en-CA" sz="2800" noProof="0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pPr>
              <a:buNone/>
            </a:pPr>
            <a:r>
              <a:rPr lang="en-CA" sz="2800" noProof="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CA" sz="2800" noProof="0" dirty="0" smtClean="0">
                <a:solidFill>
                  <a:srgbClr val="000000"/>
                </a:solidFill>
                <a:latin typeface="Consolas"/>
              </a:rPr>
              <a:t> main() {</a:t>
            </a:r>
            <a:r>
              <a:rPr lang="en-CA" sz="2800" noProof="0" dirty="0" smtClean="0">
                <a:solidFill>
                  <a:srgbClr val="008000"/>
                </a:solidFill>
                <a:latin typeface="Consolas"/>
              </a:rPr>
              <a:t>	</a:t>
            </a:r>
            <a:endParaRPr lang="en-CA" sz="2800" noProof="0" dirty="0" smtClean="0">
              <a:solidFill>
                <a:srgbClr val="000000"/>
              </a:solidFill>
              <a:latin typeface="Consolas"/>
            </a:endParaRPr>
          </a:p>
          <a:p>
            <a:pPr>
              <a:buNone/>
            </a:pPr>
            <a:r>
              <a:rPr lang="en-CA" sz="2800" noProof="0" dirty="0" smtClean="0">
                <a:solidFill>
                  <a:srgbClr val="2B91AF"/>
                </a:solidFill>
                <a:latin typeface="Consolas"/>
              </a:rPr>
              <a:t>	Person</a:t>
            </a:r>
            <a:r>
              <a:rPr lang="en-CA" sz="2800" noProof="0" dirty="0" smtClean="0">
                <a:solidFill>
                  <a:srgbClr val="000000"/>
                </a:solidFill>
                <a:latin typeface="Consolas"/>
              </a:rPr>
              <a:t> p1(5);</a:t>
            </a:r>
          </a:p>
          <a:p>
            <a:pPr>
              <a:buNone/>
            </a:pPr>
            <a:r>
              <a:rPr lang="en-CA" sz="2800" noProof="0" dirty="0" smtClean="0">
                <a:solidFill>
                  <a:srgbClr val="2B91AF"/>
                </a:solidFill>
                <a:latin typeface="Consolas"/>
              </a:rPr>
              <a:t>	Person</a:t>
            </a:r>
            <a:r>
              <a:rPr lang="en-CA" sz="2800" noProof="0" dirty="0" smtClean="0">
                <a:solidFill>
                  <a:srgbClr val="000000"/>
                </a:solidFill>
                <a:latin typeface="Consolas"/>
              </a:rPr>
              <a:t> p2(p1);</a:t>
            </a:r>
          </a:p>
          <a:p>
            <a:pPr>
              <a:buNone/>
            </a:pPr>
            <a:r>
              <a:rPr lang="en-CA" sz="2800" noProof="0" dirty="0" smtClean="0">
                <a:solidFill>
                  <a:srgbClr val="000000"/>
                </a:solidFill>
                <a:latin typeface="Consolas"/>
              </a:rPr>
              <a:t>	*p2.age = 10;</a:t>
            </a:r>
          </a:p>
          <a:p>
            <a:pPr>
              <a:buNone/>
            </a:pPr>
            <a:r>
              <a:rPr lang="en-CA" sz="2800" noProof="0" dirty="0" smtClean="0">
                <a:solidFill>
                  <a:srgbClr val="000000"/>
                </a:solidFill>
                <a:latin typeface="Consolas"/>
              </a:rPr>
              <a:t>	</a:t>
            </a:r>
            <a:r>
              <a:rPr lang="en-CA" sz="2800" noProof="0" dirty="0" smtClean="0">
                <a:solidFill>
                  <a:srgbClr val="008000"/>
                </a:solidFill>
                <a:latin typeface="Consolas"/>
              </a:rPr>
              <a:t>// only one instance will be modified</a:t>
            </a:r>
            <a:endParaRPr lang="en-CA" sz="2800" noProof="0" dirty="0" smtClean="0">
              <a:solidFill>
                <a:srgbClr val="000000"/>
              </a:solidFill>
              <a:latin typeface="Consolas"/>
            </a:endParaRPr>
          </a:p>
          <a:p>
            <a:pPr>
              <a:buNone/>
            </a:pPr>
            <a:r>
              <a:rPr lang="en-CA" sz="2800" noProof="0" dirty="0" smtClean="0">
                <a:solidFill>
                  <a:srgbClr val="000000"/>
                </a:solidFill>
                <a:latin typeface="Consolas"/>
              </a:rPr>
              <a:t>	</a:t>
            </a:r>
            <a:r>
              <a:rPr lang="en-CA" sz="2800" noProof="0" dirty="0" err="1" smtClean="0">
                <a:solidFill>
                  <a:srgbClr val="000000"/>
                </a:solidFill>
                <a:latin typeface="Consolas"/>
              </a:rPr>
              <a:t>cout</a:t>
            </a:r>
            <a:r>
              <a:rPr lang="en-CA" sz="2800" noProof="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CA" sz="2800" noProof="0" dirty="0" smtClean="0">
                <a:solidFill>
                  <a:srgbClr val="008080"/>
                </a:solidFill>
                <a:latin typeface="Consolas"/>
              </a:rPr>
              <a:t>&lt;&lt;</a:t>
            </a:r>
            <a:r>
              <a:rPr lang="en-CA" sz="2800" noProof="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CA" sz="2800" noProof="0" dirty="0" smtClean="0">
                <a:solidFill>
                  <a:srgbClr val="A31515"/>
                </a:solidFill>
                <a:latin typeface="Consolas"/>
              </a:rPr>
              <a:t>"Age p1 : "</a:t>
            </a:r>
            <a:r>
              <a:rPr lang="en-CA" sz="2800" noProof="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CA" sz="2800" noProof="0" dirty="0" smtClean="0">
                <a:solidFill>
                  <a:srgbClr val="008080"/>
                </a:solidFill>
                <a:latin typeface="Consolas"/>
              </a:rPr>
              <a:t>&lt;&lt;</a:t>
            </a:r>
            <a:r>
              <a:rPr lang="en-CA" sz="2800" noProof="0" dirty="0" smtClean="0">
                <a:solidFill>
                  <a:srgbClr val="000000"/>
                </a:solidFill>
                <a:latin typeface="Consolas"/>
              </a:rPr>
              <a:t> *p1.age </a:t>
            </a:r>
            <a:r>
              <a:rPr lang="en-CA" sz="2800" noProof="0" dirty="0" smtClean="0">
                <a:solidFill>
                  <a:srgbClr val="008080"/>
                </a:solidFill>
                <a:latin typeface="Consolas"/>
              </a:rPr>
              <a:t>&lt;&lt;</a:t>
            </a:r>
            <a:r>
              <a:rPr lang="en-CA" sz="2800" noProof="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CA" sz="2800" noProof="0" dirty="0" err="1" smtClean="0">
                <a:solidFill>
                  <a:srgbClr val="000000"/>
                </a:solidFill>
                <a:latin typeface="Consolas"/>
              </a:rPr>
              <a:t>endl</a:t>
            </a:r>
            <a:r>
              <a:rPr lang="en-CA" sz="2800" noProof="0" dirty="0" smtClean="0">
                <a:solidFill>
                  <a:srgbClr val="000000"/>
                </a:solidFill>
                <a:latin typeface="Consolas"/>
              </a:rPr>
              <a:t>; </a:t>
            </a:r>
            <a:r>
              <a:rPr lang="en-CA" sz="2800" noProof="0" dirty="0" smtClean="0">
                <a:solidFill>
                  <a:srgbClr val="008000"/>
                </a:solidFill>
                <a:latin typeface="Consolas"/>
              </a:rPr>
              <a:t>// 5</a:t>
            </a:r>
            <a:endParaRPr lang="en-CA" sz="2800" noProof="0" dirty="0" smtClean="0">
              <a:solidFill>
                <a:srgbClr val="000000"/>
              </a:solidFill>
              <a:latin typeface="Consolas"/>
            </a:endParaRPr>
          </a:p>
          <a:p>
            <a:pPr>
              <a:buNone/>
            </a:pPr>
            <a:r>
              <a:rPr lang="en-CA" sz="2800" noProof="0" dirty="0" smtClean="0">
                <a:solidFill>
                  <a:srgbClr val="000000"/>
                </a:solidFill>
                <a:latin typeface="Consolas"/>
              </a:rPr>
              <a:t>	</a:t>
            </a:r>
            <a:r>
              <a:rPr lang="en-CA" sz="2800" noProof="0" dirty="0" err="1" smtClean="0">
                <a:solidFill>
                  <a:srgbClr val="000000"/>
                </a:solidFill>
                <a:latin typeface="Consolas"/>
              </a:rPr>
              <a:t>cout</a:t>
            </a:r>
            <a:r>
              <a:rPr lang="en-CA" sz="2800" noProof="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CA" sz="2800" noProof="0" dirty="0" smtClean="0">
                <a:solidFill>
                  <a:srgbClr val="008080"/>
                </a:solidFill>
                <a:latin typeface="Consolas"/>
              </a:rPr>
              <a:t>&lt;&lt;</a:t>
            </a:r>
            <a:r>
              <a:rPr lang="en-CA" sz="2800" noProof="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CA" sz="2800" noProof="0" dirty="0" smtClean="0">
                <a:solidFill>
                  <a:srgbClr val="A31515"/>
                </a:solidFill>
                <a:latin typeface="Consolas"/>
              </a:rPr>
              <a:t>"Age p2 : "</a:t>
            </a:r>
            <a:r>
              <a:rPr lang="en-CA" sz="2800" noProof="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CA" sz="2800" noProof="0" dirty="0" smtClean="0">
                <a:solidFill>
                  <a:srgbClr val="008080"/>
                </a:solidFill>
                <a:latin typeface="Consolas"/>
              </a:rPr>
              <a:t>&lt;&lt;</a:t>
            </a:r>
            <a:r>
              <a:rPr lang="en-CA" sz="2800" noProof="0" dirty="0" smtClean="0">
                <a:solidFill>
                  <a:srgbClr val="000000"/>
                </a:solidFill>
                <a:latin typeface="Consolas"/>
              </a:rPr>
              <a:t> *p2.age </a:t>
            </a:r>
            <a:r>
              <a:rPr lang="en-CA" sz="2800" noProof="0" dirty="0" smtClean="0">
                <a:solidFill>
                  <a:srgbClr val="008080"/>
                </a:solidFill>
                <a:latin typeface="Consolas"/>
              </a:rPr>
              <a:t>&lt;&lt;</a:t>
            </a:r>
            <a:r>
              <a:rPr lang="en-CA" sz="2800" noProof="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CA" sz="2800" noProof="0" dirty="0" err="1" smtClean="0">
                <a:solidFill>
                  <a:srgbClr val="000000"/>
                </a:solidFill>
                <a:latin typeface="Consolas"/>
              </a:rPr>
              <a:t>endl</a:t>
            </a:r>
            <a:r>
              <a:rPr lang="en-CA" sz="2800" noProof="0" dirty="0" smtClean="0">
                <a:solidFill>
                  <a:srgbClr val="000000"/>
                </a:solidFill>
                <a:latin typeface="Consolas"/>
              </a:rPr>
              <a:t>; </a:t>
            </a:r>
            <a:r>
              <a:rPr lang="en-CA" sz="2800" noProof="0" dirty="0" smtClean="0">
                <a:solidFill>
                  <a:srgbClr val="008000"/>
                </a:solidFill>
                <a:latin typeface="Consolas"/>
              </a:rPr>
              <a:t>// 10</a:t>
            </a:r>
          </a:p>
          <a:p>
            <a:pPr>
              <a:buNone/>
            </a:pPr>
            <a:r>
              <a:rPr lang="en-CA" sz="2800" noProof="0" dirty="0" smtClean="0">
                <a:solidFill>
                  <a:srgbClr val="000000"/>
                </a:solidFill>
                <a:latin typeface="Consolas"/>
              </a:rPr>
              <a:t>	</a:t>
            </a:r>
          </a:p>
          <a:p>
            <a:pPr>
              <a:buNone/>
            </a:pPr>
            <a:r>
              <a:rPr lang="en-CA" sz="2800" noProof="0" dirty="0" smtClean="0">
                <a:solidFill>
                  <a:srgbClr val="0000FF"/>
                </a:solidFill>
                <a:latin typeface="Consolas"/>
              </a:rPr>
              <a:t>	return</a:t>
            </a:r>
            <a:r>
              <a:rPr lang="en-CA" sz="2800" noProof="0" dirty="0" smtClean="0">
                <a:solidFill>
                  <a:srgbClr val="000000"/>
                </a:solidFill>
                <a:latin typeface="Consolas"/>
              </a:rPr>
              <a:t> 0;</a:t>
            </a:r>
          </a:p>
          <a:p>
            <a:pPr>
              <a:buNone/>
            </a:pPr>
            <a:r>
              <a:rPr lang="en-CA" sz="2800" noProof="0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n-CA" sz="2800" noProof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2844" y="228600"/>
            <a:ext cx="9001156" cy="990600"/>
          </a:xfrm>
        </p:spPr>
        <p:txBody>
          <a:bodyPr>
            <a:normAutofit/>
          </a:bodyPr>
          <a:lstStyle/>
          <a:p>
            <a:r>
              <a:rPr lang="en-CA" dirty="0"/>
              <a:t>Copying instances</a:t>
            </a:r>
            <a:endParaRPr lang="en-CA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214282" y="1714488"/>
            <a:ext cx="8501122" cy="12144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noProof="0" dirty="0" smtClean="0"/>
              <a:t>But do you think this solution is sufficient to handle all cases?</a:t>
            </a:r>
            <a:endParaRPr lang="en-CA" noProof="0" dirty="0"/>
          </a:p>
        </p:txBody>
      </p:sp>
      <p:sp>
        <p:nvSpPr>
          <p:cNvPr id="4" name="ZoneTexte 3"/>
          <p:cNvSpPr txBox="1"/>
          <p:nvPr/>
        </p:nvSpPr>
        <p:spPr>
          <a:xfrm>
            <a:off x="214282" y="3429000"/>
            <a:ext cx="8715436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900" dirty="0" smtClean="0"/>
              <a:t>Not at all! There </a:t>
            </a:r>
            <a:r>
              <a:rPr lang="fr-CA" sz="2900" dirty="0" err="1" smtClean="0"/>
              <a:t>is</a:t>
            </a:r>
            <a:r>
              <a:rPr lang="fr-CA" sz="2900" dirty="0" smtClean="0"/>
              <a:t> </a:t>
            </a:r>
            <a:r>
              <a:rPr lang="fr-CA" sz="2900" dirty="0" err="1" smtClean="0"/>
              <a:t>another</a:t>
            </a:r>
            <a:r>
              <a:rPr lang="fr-CA" sz="2900" dirty="0" smtClean="0"/>
              <a:t> technique for </a:t>
            </a:r>
            <a:r>
              <a:rPr lang="fr-CA" sz="2900" dirty="0" err="1" smtClean="0"/>
              <a:t>copying</a:t>
            </a:r>
            <a:r>
              <a:rPr lang="fr-CA" sz="2900" dirty="0" smtClean="0"/>
              <a:t> the values of one instance onto </a:t>
            </a:r>
            <a:r>
              <a:rPr lang="fr-CA" sz="2900" dirty="0" err="1" smtClean="0"/>
              <a:t>another</a:t>
            </a:r>
            <a:r>
              <a:rPr lang="fr-CA" sz="2900" dirty="0" smtClean="0"/>
              <a:t>: the </a:t>
            </a:r>
            <a:r>
              <a:rPr lang="fr-CA" sz="2900" b="1" dirty="0" smtClean="0"/>
              <a:t>= </a:t>
            </a:r>
            <a:r>
              <a:rPr lang="fr-CA" sz="2900" dirty="0" err="1" smtClean="0"/>
              <a:t>operator</a:t>
            </a:r>
            <a:r>
              <a:rPr lang="fr-CA" sz="2900" dirty="0" smtClean="0"/>
              <a:t>.</a:t>
            </a:r>
            <a:endParaRPr lang="fr-FR" sz="29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2844" y="228600"/>
            <a:ext cx="9001156" cy="990600"/>
          </a:xfrm>
        </p:spPr>
        <p:txBody>
          <a:bodyPr>
            <a:normAutofit/>
          </a:bodyPr>
          <a:lstStyle/>
          <a:p>
            <a:r>
              <a:rPr lang="en-CA" dirty="0"/>
              <a:t>Example in the main() function</a:t>
            </a:r>
            <a:endParaRPr lang="en-CA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0" y="1714488"/>
            <a:ext cx="9144000" cy="5143512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CA" sz="2800" noProof="0" dirty="0" smtClean="0">
                <a:solidFill>
                  <a:srgbClr val="808080"/>
                </a:solidFill>
                <a:latin typeface="Consolas"/>
              </a:rPr>
              <a:t>#include</a:t>
            </a:r>
            <a:r>
              <a:rPr lang="en-CA" sz="2800" noProof="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CA" sz="2800" noProof="0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en-CA" sz="2800" noProof="0" dirty="0" err="1" smtClean="0">
                <a:solidFill>
                  <a:srgbClr val="A31515"/>
                </a:solidFill>
                <a:latin typeface="Consolas"/>
              </a:rPr>
              <a:t>Person.h</a:t>
            </a:r>
            <a:r>
              <a:rPr lang="en-CA" sz="2800" noProof="0" dirty="0" smtClean="0">
                <a:solidFill>
                  <a:srgbClr val="A31515"/>
                </a:solidFill>
                <a:latin typeface="Consolas"/>
              </a:rPr>
              <a:t>"</a:t>
            </a:r>
            <a:endParaRPr lang="en-CA" sz="2800" noProof="0" dirty="0" smtClean="0">
              <a:solidFill>
                <a:srgbClr val="000000"/>
              </a:solidFill>
              <a:latin typeface="Consolas"/>
            </a:endParaRPr>
          </a:p>
          <a:p>
            <a:pPr>
              <a:buNone/>
            </a:pPr>
            <a:r>
              <a:rPr lang="en-CA" sz="2800" noProof="0" dirty="0" smtClean="0">
                <a:solidFill>
                  <a:srgbClr val="808080"/>
                </a:solidFill>
                <a:latin typeface="Consolas"/>
              </a:rPr>
              <a:t>#include</a:t>
            </a:r>
            <a:r>
              <a:rPr lang="en-CA" sz="2800" noProof="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CA" sz="2800" noProof="0" dirty="0" smtClean="0">
                <a:solidFill>
                  <a:srgbClr val="A31515"/>
                </a:solidFill>
                <a:latin typeface="Consolas"/>
              </a:rPr>
              <a:t>&lt;</a:t>
            </a:r>
            <a:r>
              <a:rPr lang="en-CA" sz="2800" noProof="0" dirty="0" err="1" smtClean="0">
                <a:solidFill>
                  <a:srgbClr val="A31515"/>
                </a:solidFill>
                <a:latin typeface="Consolas"/>
              </a:rPr>
              <a:t>iostream</a:t>
            </a:r>
            <a:r>
              <a:rPr lang="en-CA" sz="2800" noProof="0" dirty="0" smtClean="0">
                <a:solidFill>
                  <a:srgbClr val="A31515"/>
                </a:solidFill>
                <a:latin typeface="Consolas"/>
              </a:rPr>
              <a:t>&gt;</a:t>
            </a:r>
            <a:endParaRPr lang="en-CA" sz="2800" noProof="0" dirty="0" smtClean="0">
              <a:solidFill>
                <a:srgbClr val="000000"/>
              </a:solidFill>
              <a:latin typeface="Consolas"/>
            </a:endParaRPr>
          </a:p>
          <a:p>
            <a:pPr>
              <a:buNone/>
            </a:pPr>
            <a:r>
              <a:rPr lang="en-CA" sz="2800" noProof="0" dirty="0" smtClean="0">
                <a:solidFill>
                  <a:srgbClr val="0000FF"/>
                </a:solidFill>
                <a:latin typeface="Consolas"/>
              </a:rPr>
              <a:t>using</a:t>
            </a:r>
            <a:r>
              <a:rPr lang="en-CA" sz="2800" noProof="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CA" sz="2800" noProof="0" dirty="0" smtClean="0">
                <a:solidFill>
                  <a:srgbClr val="0000FF"/>
                </a:solidFill>
                <a:latin typeface="Consolas"/>
              </a:rPr>
              <a:t>namespace</a:t>
            </a:r>
            <a:r>
              <a:rPr lang="en-CA" sz="2800" noProof="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CA" sz="2800" noProof="0" dirty="0" err="1" smtClean="0">
                <a:solidFill>
                  <a:srgbClr val="000000"/>
                </a:solidFill>
                <a:latin typeface="Consolas"/>
              </a:rPr>
              <a:t>std</a:t>
            </a:r>
            <a:r>
              <a:rPr lang="en-CA" sz="2800" noProof="0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pPr>
              <a:buNone/>
            </a:pPr>
            <a:r>
              <a:rPr lang="en-CA" sz="2800" noProof="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CA" sz="2800" noProof="0" dirty="0" smtClean="0">
                <a:solidFill>
                  <a:srgbClr val="000000"/>
                </a:solidFill>
                <a:latin typeface="Consolas"/>
              </a:rPr>
              <a:t> main() {</a:t>
            </a:r>
            <a:r>
              <a:rPr lang="en-CA" sz="2800" noProof="0" dirty="0" smtClean="0">
                <a:solidFill>
                  <a:srgbClr val="008000"/>
                </a:solidFill>
                <a:latin typeface="Consolas"/>
              </a:rPr>
              <a:t>	</a:t>
            </a:r>
            <a:endParaRPr lang="en-CA" sz="2800" noProof="0" dirty="0" smtClean="0">
              <a:solidFill>
                <a:srgbClr val="000000"/>
              </a:solidFill>
              <a:latin typeface="Consolas"/>
            </a:endParaRPr>
          </a:p>
          <a:p>
            <a:pPr>
              <a:buNone/>
            </a:pPr>
            <a:r>
              <a:rPr lang="en-CA" sz="2800" noProof="0" dirty="0" smtClean="0">
                <a:solidFill>
                  <a:srgbClr val="2B91AF"/>
                </a:solidFill>
                <a:latin typeface="Consolas"/>
              </a:rPr>
              <a:t>	Person</a:t>
            </a:r>
            <a:r>
              <a:rPr lang="en-CA" sz="2800" noProof="0" dirty="0" smtClean="0">
                <a:solidFill>
                  <a:srgbClr val="000000"/>
                </a:solidFill>
                <a:latin typeface="Consolas"/>
              </a:rPr>
              <a:t> p1(5);</a:t>
            </a:r>
          </a:p>
          <a:p>
            <a:pPr>
              <a:buNone/>
            </a:pPr>
            <a:r>
              <a:rPr lang="en-CA" sz="2800" noProof="0" dirty="0" smtClean="0">
                <a:solidFill>
                  <a:srgbClr val="2B91AF"/>
                </a:solidFill>
                <a:latin typeface="Consolas"/>
              </a:rPr>
              <a:t>	Person</a:t>
            </a:r>
            <a:r>
              <a:rPr lang="en-CA" sz="2800" noProof="0" dirty="0" smtClean="0">
                <a:solidFill>
                  <a:srgbClr val="000000"/>
                </a:solidFill>
                <a:latin typeface="Consolas"/>
              </a:rPr>
              <a:t> p2(7);</a:t>
            </a:r>
          </a:p>
          <a:p>
            <a:pPr>
              <a:buNone/>
            </a:pPr>
            <a:r>
              <a:rPr lang="en-CA" sz="2800" noProof="0" dirty="0" smtClean="0">
                <a:solidFill>
                  <a:srgbClr val="000000"/>
                </a:solidFill>
                <a:latin typeface="Consolas"/>
              </a:rPr>
              <a:t>	p2 = p1;</a:t>
            </a:r>
          </a:p>
          <a:p>
            <a:pPr>
              <a:buNone/>
            </a:pPr>
            <a:r>
              <a:rPr lang="en-CA" sz="2800" noProof="0" dirty="0" smtClean="0">
                <a:solidFill>
                  <a:srgbClr val="000000"/>
                </a:solidFill>
                <a:latin typeface="Consolas"/>
              </a:rPr>
              <a:t>	*p2.age = 10;</a:t>
            </a:r>
          </a:p>
          <a:p>
            <a:pPr>
              <a:buNone/>
            </a:pPr>
            <a:r>
              <a:rPr lang="en-CA" sz="2800" noProof="0" dirty="0" smtClean="0">
                <a:solidFill>
                  <a:srgbClr val="000000"/>
                </a:solidFill>
                <a:latin typeface="Consolas"/>
              </a:rPr>
              <a:t>	</a:t>
            </a:r>
            <a:r>
              <a:rPr lang="en-CA" sz="2800" noProof="0" dirty="0" smtClean="0">
                <a:solidFill>
                  <a:srgbClr val="008000"/>
                </a:solidFill>
                <a:latin typeface="Consolas"/>
              </a:rPr>
              <a:t>// both instances will be modified</a:t>
            </a:r>
            <a:endParaRPr lang="en-CA" sz="2800" noProof="0" dirty="0" smtClean="0">
              <a:solidFill>
                <a:srgbClr val="000000"/>
              </a:solidFill>
              <a:latin typeface="Consolas"/>
            </a:endParaRPr>
          </a:p>
          <a:p>
            <a:pPr>
              <a:buNone/>
            </a:pPr>
            <a:r>
              <a:rPr lang="en-CA" sz="2800" noProof="0" dirty="0" smtClean="0">
                <a:solidFill>
                  <a:srgbClr val="000000"/>
                </a:solidFill>
                <a:latin typeface="Consolas"/>
              </a:rPr>
              <a:t>	</a:t>
            </a:r>
            <a:r>
              <a:rPr lang="en-CA" sz="2800" noProof="0" dirty="0" err="1" smtClean="0">
                <a:solidFill>
                  <a:srgbClr val="000000"/>
                </a:solidFill>
                <a:latin typeface="Consolas"/>
              </a:rPr>
              <a:t>cout</a:t>
            </a:r>
            <a:r>
              <a:rPr lang="en-CA" sz="2800" noProof="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CA" sz="2800" noProof="0" dirty="0" smtClean="0">
                <a:solidFill>
                  <a:srgbClr val="008080"/>
                </a:solidFill>
                <a:latin typeface="Consolas"/>
              </a:rPr>
              <a:t>&lt;&lt;</a:t>
            </a:r>
            <a:r>
              <a:rPr lang="en-CA" sz="2800" noProof="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CA" sz="2800" noProof="0" dirty="0" smtClean="0">
                <a:solidFill>
                  <a:srgbClr val="A31515"/>
                </a:solidFill>
                <a:latin typeface="Consolas"/>
              </a:rPr>
              <a:t>"Age p1 : "</a:t>
            </a:r>
            <a:r>
              <a:rPr lang="en-CA" sz="2800" noProof="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CA" sz="2800" noProof="0" dirty="0" smtClean="0">
                <a:solidFill>
                  <a:srgbClr val="008080"/>
                </a:solidFill>
                <a:latin typeface="Consolas"/>
              </a:rPr>
              <a:t>&lt;&lt;</a:t>
            </a:r>
            <a:r>
              <a:rPr lang="en-CA" sz="2800" noProof="0" dirty="0" smtClean="0">
                <a:solidFill>
                  <a:srgbClr val="000000"/>
                </a:solidFill>
                <a:latin typeface="Consolas"/>
              </a:rPr>
              <a:t> *p1.age </a:t>
            </a:r>
            <a:r>
              <a:rPr lang="en-CA" sz="2800" noProof="0" dirty="0" smtClean="0">
                <a:solidFill>
                  <a:srgbClr val="008080"/>
                </a:solidFill>
                <a:latin typeface="Consolas"/>
              </a:rPr>
              <a:t>&lt;&lt;</a:t>
            </a:r>
            <a:r>
              <a:rPr lang="en-CA" sz="2800" noProof="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CA" sz="2800" noProof="0" dirty="0" err="1" smtClean="0">
                <a:solidFill>
                  <a:srgbClr val="000000"/>
                </a:solidFill>
                <a:latin typeface="Consolas"/>
              </a:rPr>
              <a:t>endl</a:t>
            </a:r>
            <a:r>
              <a:rPr lang="en-CA" sz="2800" noProof="0" dirty="0" smtClean="0">
                <a:solidFill>
                  <a:srgbClr val="000000"/>
                </a:solidFill>
                <a:latin typeface="Consolas"/>
              </a:rPr>
              <a:t>; </a:t>
            </a:r>
            <a:r>
              <a:rPr lang="en-CA" sz="2800" noProof="0" dirty="0" smtClean="0">
                <a:solidFill>
                  <a:srgbClr val="008000"/>
                </a:solidFill>
                <a:latin typeface="Consolas"/>
              </a:rPr>
              <a:t>// 10</a:t>
            </a:r>
            <a:endParaRPr lang="en-CA" sz="2800" noProof="0" dirty="0" smtClean="0">
              <a:solidFill>
                <a:srgbClr val="000000"/>
              </a:solidFill>
              <a:latin typeface="Consolas"/>
            </a:endParaRPr>
          </a:p>
          <a:p>
            <a:pPr>
              <a:buNone/>
            </a:pPr>
            <a:r>
              <a:rPr lang="en-CA" sz="2800" noProof="0" dirty="0" smtClean="0">
                <a:solidFill>
                  <a:srgbClr val="000000"/>
                </a:solidFill>
                <a:latin typeface="Consolas"/>
              </a:rPr>
              <a:t>	</a:t>
            </a:r>
            <a:r>
              <a:rPr lang="en-CA" sz="2800" noProof="0" dirty="0" err="1" smtClean="0">
                <a:solidFill>
                  <a:srgbClr val="000000"/>
                </a:solidFill>
                <a:latin typeface="Consolas"/>
              </a:rPr>
              <a:t>cout</a:t>
            </a:r>
            <a:r>
              <a:rPr lang="en-CA" sz="2800" noProof="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CA" sz="2800" noProof="0" dirty="0" smtClean="0">
                <a:solidFill>
                  <a:srgbClr val="008080"/>
                </a:solidFill>
                <a:latin typeface="Consolas"/>
              </a:rPr>
              <a:t>&lt;&lt;</a:t>
            </a:r>
            <a:r>
              <a:rPr lang="en-CA" sz="2800" noProof="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CA" sz="2800" noProof="0" dirty="0" smtClean="0">
                <a:solidFill>
                  <a:srgbClr val="A31515"/>
                </a:solidFill>
                <a:latin typeface="Consolas"/>
              </a:rPr>
              <a:t>"Age p2 : "</a:t>
            </a:r>
            <a:r>
              <a:rPr lang="en-CA" sz="2800" noProof="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CA" sz="2800" noProof="0" dirty="0" smtClean="0">
                <a:solidFill>
                  <a:srgbClr val="008080"/>
                </a:solidFill>
                <a:latin typeface="Consolas"/>
              </a:rPr>
              <a:t>&lt;&lt;</a:t>
            </a:r>
            <a:r>
              <a:rPr lang="en-CA" sz="2800" noProof="0" dirty="0" smtClean="0">
                <a:solidFill>
                  <a:srgbClr val="000000"/>
                </a:solidFill>
                <a:latin typeface="Consolas"/>
              </a:rPr>
              <a:t> *p2.age </a:t>
            </a:r>
            <a:r>
              <a:rPr lang="en-CA" sz="2800" noProof="0" dirty="0" smtClean="0">
                <a:solidFill>
                  <a:srgbClr val="008080"/>
                </a:solidFill>
                <a:latin typeface="Consolas"/>
              </a:rPr>
              <a:t>&lt;&lt;</a:t>
            </a:r>
            <a:r>
              <a:rPr lang="en-CA" sz="2800" noProof="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CA" sz="2800" noProof="0" dirty="0" err="1" smtClean="0">
                <a:solidFill>
                  <a:srgbClr val="000000"/>
                </a:solidFill>
                <a:latin typeface="Consolas"/>
              </a:rPr>
              <a:t>endl</a:t>
            </a:r>
            <a:r>
              <a:rPr lang="en-CA" sz="2800" noProof="0" dirty="0" smtClean="0">
                <a:solidFill>
                  <a:srgbClr val="000000"/>
                </a:solidFill>
                <a:latin typeface="Consolas"/>
              </a:rPr>
              <a:t>; </a:t>
            </a:r>
            <a:r>
              <a:rPr lang="en-CA" sz="2800" noProof="0" dirty="0" smtClean="0">
                <a:solidFill>
                  <a:srgbClr val="008000"/>
                </a:solidFill>
                <a:latin typeface="Consolas"/>
              </a:rPr>
              <a:t>// 10</a:t>
            </a:r>
          </a:p>
          <a:p>
            <a:pPr>
              <a:buNone/>
            </a:pPr>
            <a:r>
              <a:rPr lang="en-CA" sz="2800" noProof="0" dirty="0" smtClean="0">
                <a:solidFill>
                  <a:srgbClr val="000000"/>
                </a:solidFill>
                <a:latin typeface="Consolas"/>
              </a:rPr>
              <a:t>	</a:t>
            </a:r>
          </a:p>
          <a:p>
            <a:pPr>
              <a:buNone/>
            </a:pPr>
            <a:r>
              <a:rPr lang="en-CA" sz="2800" noProof="0" dirty="0" smtClean="0">
                <a:solidFill>
                  <a:srgbClr val="0000FF"/>
                </a:solidFill>
                <a:latin typeface="Consolas"/>
              </a:rPr>
              <a:t>	return</a:t>
            </a:r>
            <a:r>
              <a:rPr lang="en-CA" sz="2800" noProof="0" dirty="0" smtClean="0">
                <a:solidFill>
                  <a:srgbClr val="000000"/>
                </a:solidFill>
                <a:latin typeface="Consolas"/>
              </a:rPr>
              <a:t> 0;</a:t>
            </a:r>
          </a:p>
          <a:p>
            <a:pPr>
              <a:buNone/>
            </a:pPr>
            <a:r>
              <a:rPr lang="en-CA" sz="2800" noProof="0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n-CA" sz="2800" noProof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2844" y="228600"/>
            <a:ext cx="9001156" cy="990600"/>
          </a:xfrm>
        </p:spPr>
        <p:txBody>
          <a:bodyPr>
            <a:normAutofit/>
          </a:bodyPr>
          <a:lstStyle/>
          <a:p>
            <a:r>
              <a:rPr lang="en-CA" noProof="0" dirty="0" smtClean="0"/>
              <a:t>Overloading the = operator</a:t>
            </a:r>
            <a:endParaRPr lang="en-CA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214282" y="1714488"/>
            <a:ext cx="8501122" cy="49292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noProof="0" dirty="0" smtClean="0"/>
              <a:t>Fortunately, in C++, we can redefine the behavior of the </a:t>
            </a:r>
            <a:r>
              <a:rPr lang="en-CA" b="1" noProof="0" dirty="0" smtClean="0"/>
              <a:t>= </a:t>
            </a:r>
            <a:r>
              <a:rPr lang="en-CA" noProof="0" dirty="0" smtClean="0"/>
              <a:t>operator for a given class. This technique can prevent a lot of potential problems.</a:t>
            </a:r>
            <a:endParaRPr lang="en-CA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2844" y="228600"/>
            <a:ext cx="9001156" cy="990600"/>
          </a:xfrm>
        </p:spPr>
        <p:txBody>
          <a:bodyPr>
            <a:normAutofit/>
          </a:bodyPr>
          <a:lstStyle/>
          <a:p>
            <a:r>
              <a:rPr lang="en-CA" dirty="0"/>
              <a:t>Overloading the = operator</a:t>
            </a:r>
            <a:endParaRPr lang="en-CA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214282" y="1714488"/>
            <a:ext cx="8501122" cy="514351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CA" sz="2400" noProof="0" dirty="0" smtClean="0">
                <a:solidFill>
                  <a:srgbClr val="0000FF"/>
                </a:solidFill>
                <a:latin typeface="Consolas"/>
              </a:rPr>
              <a:t>class</a:t>
            </a:r>
            <a:r>
              <a:rPr lang="en-CA" sz="2400" noProof="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CA" sz="2400" noProof="0" dirty="0" smtClean="0">
                <a:solidFill>
                  <a:srgbClr val="2B91AF"/>
                </a:solidFill>
                <a:latin typeface="Consolas"/>
              </a:rPr>
              <a:t>Person</a:t>
            </a:r>
            <a:r>
              <a:rPr lang="en-CA" sz="2400" noProof="0" dirty="0" smtClean="0">
                <a:solidFill>
                  <a:srgbClr val="000000"/>
                </a:solidFill>
                <a:latin typeface="Consolas"/>
              </a:rPr>
              <a:t> {</a:t>
            </a:r>
          </a:p>
          <a:p>
            <a:pPr>
              <a:buNone/>
            </a:pPr>
            <a:r>
              <a:rPr lang="en-CA" sz="2400" noProof="0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CA" sz="2400" noProof="0" dirty="0" smtClean="0">
                <a:solidFill>
                  <a:srgbClr val="000000"/>
                </a:solidFill>
                <a:latin typeface="Consolas"/>
              </a:rPr>
              <a:t>:</a:t>
            </a:r>
          </a:p>
          <a:p>
            <a:pPr>
              <a:buNone/>
            </a:pPr>
            <a:r>
              <a:rPr lang="en-CA" sz="2400" noProof="0" dirty="0" smtClean="0">
                <a:solidFill>
                  <a:srgbClr val="0000FF"/>
                </a:solidFill>
                <a:latin typeface="Consolas"/>
              </a:rPr>
              <a:t>	</a:t>
            </a:r>
            <a:r>
              <a:rPr lang="en-CA" sz="2400" noProof="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CA" sz="2400" noProof="0" dirty="0" smtClean="0">
                <a:solidFill>
                  <a:srgbClr val="000000"/>
                </a:solidFill>
                <a:latin typeface="Consolas"/>
              </a:rPr>
              <a:t>* age;</a:t>
            </a:r>
          </a:p>
          <a:p>
            <a:pPr>
              <a:buNone/>
            </a:pPr>
            <a:r>
              <a:rPr lang="en-CA" sz="2400" noProof="0" dirty="0" smtClean="0">
                <a:solidFill>
                  <a:srgbClr val="000000"/>
                </a:solidFill>
                <a:latin typeface="Consolas"/>
              </a:rPr>
              <a:t>	Person(</a:t>
            </a:r>
            <a:r>
              <a:rPr lang="en-CA" sz="2400" noProof="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CA" sz="2400" noProof="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CA" sz="2400" noProof="0" dirty="0" smtClean="0">
                <a:solidFill>
                  <a:srgbClr val="808080"/>
                </a:solidFill>
                <a:latin typeface="Consolas"/>
              </a:rPr>
              <a:t>age</a:t>
            </a:r>
            <a:r>
              <a:rPr lang="en-CA" sz="2400" noProof="0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>
              <a:buNone/>
            </a:pPr>
            <a:r>
              <a:rPr lang="en-CA" sz="2400" noProof="0" dirty="0" smtClean="0">
                <a:solidFill>
                  <a:srgbClr val="000000"/>
                </a:solidFill>
                <a:latin typeface="Consolas"/>
              </a:rPr>
              <a:t>	Person(</a:t>
            </a:r>
            <a:r>
              <a:rPr lang="en-CA" sz="2400" noProof="0" dirty="0" err="1" smtClean="0">
                <a:solidFill>
                  <a:srgbClr val="0000FF"/>
                </a:solidFill>
                <a:latin typeface="Consolas"/>
              </a:rPr>
              <a:t>const</a:t>
            </a:r>
            <a:r>
              <a:rPr lang="en-CA" sz="2400" noProof="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CA" sz="2400" noProof="0" dirty="0" smtClean="0">
                <a:solidFill>
                  <a:srgbClr val="2B91AF"/>
                </a:solidFill>
                <a:latin typeface="Consolas"/>
              </a:rPr>
              <a:t>Person</a:t>
            </a:r>
            <a:r>
              <a:rPr lang="en-CA" sz="2400" noProof="0" dirty="0" smtClean="0">
                <a:solidFill>
                  <a:srgbClr val="000000"/>
                </a:solidFill>
                <a:latin typeface="Consolas"/>
              </a:rPr>
              <a:t>&amp; </a:t>
            </a:r>
            <a:r>
              <a:rPr lang="en-CA" sz="2400" noProof="0" dirty="0" smtClean="0">
                <a:solidFill>
                  <a:srgbClr val="808080"/>
                </a:solidFill>
                <a:latin typeface="Consolas"/>
              </a:rPr>
              <a:t>p</a:t>
            </a:r>
            <a:r>
              <a:rPr lang="en-CA" sz="2400" noProof="0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>
              <a:buNone/>
            </a:pPr>
            <a:r>
              <a:rPr lang="en-CA" sz="2400" noProof="0" dirty="0" smtClean="0">
                <a:solidFill>
                  <a:srgbClr val="000000"/>
                </a:solidFill>
                <a:latin typeface="Consolas"/>
              </a:rPr>
              <a:t>	</a:t>
            </a:r>
            <a:r>
              <a:rPr lang="en-CA" sz="2400" noProof="0" dirty="0" err="1" smtClean="0">
                <a:solidFill>
                  <a:srgbClr val="0000FF"/>
                </a:solidFill>
                <a:latin typeface="Consolas"/>
              </a:rPr>
              <a:t>const</a:t>
            </a:r>
            <a:r>
              <a:rPr lang="en-CA" sz="2400" noProof="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CA" sz="2400" noProof="0" dirty="0" smtClean="0">
                <a:solidFill>
                  <a:srgbClr val="2B91AF"/>
                </a:solidFill>
                <a:latin typeface="Consolas"/>
              </a:rPr>
              <a:t>Person</a:t>
            </a:r>
            <a:r>
              <a:rPr lang="en-CA" sz="2400" noProof="0" dirty="0" smtClean="0">
                <a:solidFill>
                  <a:srgbClr val="000000"/>
                </a:solidFill>
                <a:latin typeface="Consolas"/>
              </a:rPr>
              <a:t>&amp; operator=(</a:t>
            </a:r>
            <a:r>
              <a:rPr lang="en-CA" sz="2400" noProof="0" dirty="0" err="1" smtClean="0">
                <a:solidFill>
                  <a:srgbClr val="0000FF"/>
                </a:solidFill>
                <a:latin typeface="Consolas"/>
              </a:rPr>
              <a:t>const</a:t>
            </a:r>
            <a:r>
              <a:rPr lang="en-CA" sz="2400" noProof="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CA" sz="2400" noProof="0" dirty="0" smtClean="0">
                <a:solidFill>
                  <a:srgbClr val="2B91AF"/>
                </a:solidFill>
                <a:latin typeface="Consolas"/>
              </a:rPr>
              <a:t>Person </a:t>
            </a:r>
            <a:r>
              <a:rPr lang="en-CA" sz="2400" noProof="0" dirty="0" smtClean="0">
                <a:solidFill>
                  <a:srgbClr val="000000"/>
                </a:solidFill>
                <a:latin typeface="Consolas"/>
              </a:rPr>
              <a:t>&amp;p);</a:t>
            </a:r>
          </a:p>
          <a:p>
            <a:pPr>
              <a:buNone/>
            </a:pPr>
            <a:r>
              <a:rPr lang="en-CA" sz="2400" noProof="0" dirty="0" smtClean="0">
                <a:solidFill>
                  <a:srgbClr val="000000"/>
                </a:solidFill>
                <a:latin typeface="Consolas"/>
              </a:rPr>
              <a:t>	~Person();</a:t>
            </a:r>
          </a:p>
          <a:p>
            <a:pPr>
              <a:buNone/>
            </a:pPr>
            <a:r>
              <a:rPr lang="en-CA" sz="2400" noProof="0" dirty="0" smtClean="0">
                <a:solidFill>
                  <a:srgbClr val="000000"/>
                </a:solidFill>
                <a:latin typeface="Consolas"/>
              </a:rPr>
              <a:t>};</a:t>
            </a:r>
            <a:endParaRPr lang="en-CA" sz="2400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2844" y="228600"/>
            <a:ext cx="9001156" cy="990600"/>
          </a:xfrm>
        </p:spPr>
        <p:txBody>
          <a:bodyPr>
            <a:normAutofit/>
          </a:bodyPr>
          <a:lstStyle/>
          <a:p>
            <a:r>
              <a:rPr lang="en-CA" dirty="0"/>
              <a:t>Copying instances</a:t>
            </a:r>
            <a:endParaRPr lang="en-CA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214282" y="1714488"/>
            <a:ext cx="8501122" cy="5143512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CA" sz="4500" noProof="0" dirty="0" smtClean="0"/>
              <a:t>Implementation in the source file (.</a:t>
            </a:r>
            <a:r>
              <a:rPr lang="en-CA" sz="4500" noProof="0" dirty="0" err="1" smtClean="0"/>
              <a:t>cpp</a:t>
            </a:r>
            <a:r>
              <a:rPr lang="en-CA" sz="4500" noProof="0" dirty="0" smtClean="0"/>
              <a:t>):</a:t>
            </a:r>
          </a:p>
          <a:p>
            <a:pPr>
              <a:buNone/>
            </a:pPr>
            <a:r>
              <a:rPr lang="en-CA" sz="3200" noProof="0" dirty="0" smtClean="0">
                <a:solidFill>
                  <a:srgbClr val="808080"/>
                </a:solidFill>
                <a:latin typeface="Consolas"/>
              </a:rPr>
              <a:t>#include</a:t>
            </a: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CA" sz="3200" noProof="0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en-CA" sz="3200" noProof="0" dirty="0" err="1" smtClean="0">
                <a:solidFill>
                  <a:srgbClr val="A31515"/>
                </a:solidFill>
                <a:latin typeface="Consolas"/>
              </a:rPr>
              <a:t>Person.h</a:t>
            </a:r>
            <a:r>
              <a:rPr lang="en-CA" sz="3200" noProof="0" dirty="0" smtClean="0">
                <a:solidFill>
                  <a:srgbClr val="A31515"/>
                </a:solidFill>
                <a:latin typeface="Consolas"/>
              </a:rPr>
              <a:t>"</a:t>
            </a:r>
            <a:endParaRPr lang="en-CA" sz="3200" noProof="0" dirty="0" smtClean="0">
              <a:solidFill>
                <a:srgbClr val="2B91AF"/>
              </a:solidFill>
              <a:latin typeface="Consolas"/>
            </a:endParaRPr>
          </a:p>
          <a:p>
            <a:pPr>
              <a:buNone/>
            </a:pPr>
            <a:r>
              <a:rPr lang="en-CA" sz="3200" noProof="0" dirty="0" smtClean="0">
                <a:solidFill>
                  <a:srgbClr val="2B91AF"/>
                </a:solidFill>
                <a:latin typeface="Consolas"/>
              </a:rPr>
              <a:t>Person</a:t>
            </a: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::Person(</a:t>
            </a:r>
            <a:r>
              <a:rPr lang="en-CA" sz="3200" noProof="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CA" sz="3200" noProof="0" dirty="0" smtClean="0">
                <a:solidFill>
                  <a:srgbClr val="808080"/>
                </a:solidFill>
                <a:latin typeface="Consolas"/>
              </a:rPr>
              <a:t>age</a:t>
            </a: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){</a:t>
            </a:r>
          </a:p>
          <a:p>
            <a:pPr>
              <a:buNone/>
            </a:pPr>
            <a:r>
              <a:rPr lang="en-CA" sz="3200" noProof="0" dirty="0" smtClean="0">
                <a:solidFill>
                  <a:srgbClr val="0000FF"/>
                </a:solidFill>
                <a:latin typeface="Consolas"/>
              </a:rPr>
              <a:t>	this</a:t>
            </a: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-&gt;age = </a:t>
            </a:r>
            <a:r>
              <a:rPr lang="en-CA" sz="3200" noProof="0" dirty="0" smtClean="0">
                <a:solidFill>
                  <a:srgbClr val="0000FF"/>
                </a:solidFill>
                <a:latin typeface="Consolas"/>
              </a:rPr>
              <a:t>new</a:t>
            </a: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CA" sz="3200" noProof="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CA" sz="3200" noProof="0" dirty="0" smtClean="0">
                <a:solidFill>
                  <a:srgbClr val="808080"/>
                </a:solidFill>
                <a:latin typeface="Consolas"/>
              </a:rPr>
              <a:t>age</a:t>
            </a: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>
              <a:buNone/>
            </a:pP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pPr>
              <a:buNone/>
            </a:pPr>
            <a:r>
              <a:rPr lang="en-CA" sz="3200" noProof="0" dirty="0" err="1" smtClean="0">
                <a:solidFill>
                  <a:srgbClr val="0000FF"/>
                </a:solidFill>
                <a:latin typeface="Consolas"/>
              </a:rPr>
              <a:t>const</a:t>
            </a: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CA" sz="3200" noProof="0" dirty="0" smtClean="0">
                <a:solidFill>
                  <a:srgbClr val="2B91AF"/>
                </a:solidFill>
                <a:latin typeface="Consolas"/>
              </a:rPr>
              <a:t>Person</a:t>
            </a: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&amp; </a:t>
            </a:r>
            <a:r>
              <a:rPr lang="en-CA" sz="3200" noProof="0" dirty="0" smtClean="0">
                <a:solidFill>
                  <a:srgbClr val="2B91AF"/>
                </a:solidFill>
                <a:latin typeface="Consolas"/>
              </a:rPr>
              <a:t>Person</a:t>
            </a: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::</a:t>
            </a:r>
            <a:r>
              <a:rPr lang="en-CA" sz="3200" noProof="0" dirty="0" smtClean="0">
                <a:solidFill>
                  <a:srgbClr val="008080"/>
                </a:solidFill>
                <a:latin typeface="Consolas"/>
              </a:rPr>
              <a:t>operator=</a:t>
            </a: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CA" sz="3200" noProof="0" dirty="0" err="1" smtClean="0">
                <a:solidFill>
                  <a:srgbClr val="0000FF"/>
                </a:solidFill>
                <a:latin typeface="Consolas"/>
              </a:rPr>
              <a:t>const</a:t>
            </a: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CA" sz="3200" noProof="0" dirty="0" smtClean="0">
                <a:solidFill>
                  <a:srgbClr val="2B91AF"/>
                </a:solidFill>
                <a:latin typeface="Consolas"/>
              </a:rPr>
              <a:t>Person</a:t>
            </a: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 &amp;</a:t>
            </a:r>
            <a:r>
              <a:rPr lang="en-CA" sz="3200" noProof="0" dirty="0" smtClean="0">
                <a:solidFill>
                  <a:srgbClr val="808080"/>
                </a:solidFill>
                <a:latin typeface="Consolas"/>
              </a:rPr>
              <a:t>p</a:t>
            </a: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) {</a:t>
            </a:r>
          </a:p>
          <a:p>
            <a:pPr>
              <a:buNone/>
            </a:pP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	*</a:t>
            </a:r>
            <a:r>
              <a:rPr lang="en-CA" sz="3200" noProof="0" dirty="0" smtClean="0">
                <a:solidFill>
                  <a:srgbClr val="0000FF"/>
                </a:solidFill>
                <a:latin typeface="Consolas"/>
              </a:rPr>
              <a:t>this</a:t>
            </a: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-&gt;age = *</a:t>
            </a:r>
            <a:r>
              <a:rPr lang="en-CA" sz="3200" noProof="0" dirty="0" err="1" smtClean="0">
                <a:solidFill>
                  <a:srgbClr val="808080"/>
                </a:solidFill>
                <a:latin typeface="Consolas"/>
              </a:rPr>
              <a:t>p</a:t>
            </a:r>
            <a:r>
              <a:rPr lang="en-CA" sz="3200" noProof="0" dirty="0" err="1" smtClean="0">
                <a:solidFill>
                  <a:srgbClr val="000000"/>
                </a:solidFill>
                <a:latin typeface="Consolas"/>
              </a:rPr>
              <a:t>.age</a:t>
            </a: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pPr>
              <a:buNone/>
            </a:pP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pPr>
              <a:buNone/>
            </a:pPr>
            <a:r>
              <a:rPr lang="en-CA" sz="3200" noProof="0" dirty="0" smtClean="0">
                <a:solidFill>
                  <a:srgbClr val="2B91AF"/>
                </a:solidFill>
                <a:latin typeface="Consolas"/>
              </a:rPr>
              <a:t>Person</a:t>
            </a: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::Person(</a:t>
            </a:r>
            <a:r>
              <a:rPr lang="en-CA" sz="3200" noProof="0" dirty="0" err="1" smtClean="0">
                <a:solidFill>
                  <a:srgbClr val="0000FF"/>
                </a:solidFill>
                <a:latin typeface="Consolas"/>
              </a:rPr>
              <a:t>const</a:t>
            </a: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CA" sz="3200" noProof="0" dirty="0" smtClean="0">
                <a:solidFill>
                  <a:srgbClr val="2B91AF"/>
                </a:solidFill>
                <a:latin typeface="Consolas"/>
              </a:rPr>
              <a:t>Person</a:t>
            </a: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 &amp;</a:t>
            </a:r>
            <a:r>
              <a:rPr lang="en-CA" sz="3200" noProof="0" dirty="0" smtClean="0">
                <a:solidFill>
                  <a:srgbClr val="808080"/>
                </a:solidFill>
                <a:latin typeface="Consolas"/>
              </a:rPr>
              <a:t>p</a:t>
            </a: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) {</a:t>
            </a:r>
          </a:p>
          <a:p>
            <a:pPr>
              <a:buNone/>
            </a:pPr>
            <a:r>
              <a:rPr lang="en-CA" sz="3200" noProof="0" dirty="0" smtClean="0">
                <a:solidFill>
                  <a:srgbClr val="0000FF"/>
                </a:solidFill>
                <a:latin typeface="Consolas"/>
              </a:rPr>
              <a:t>	this</a:t>
            </a: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-&gt;age = </a:t>
            </a:r>
            <a:r>
              <a:rPr lang="en-CA" sz="3200" noProof="0" dirty="0" smtClean="0">
                <a:solidFill>
                  <a:srgbClr val="0000FF"/>
                </a:solidFill>
                <a:latin typeface="Consolas"/>
              </a:rPr>
              <a:t>new</a:t>
            </a: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CA" sz="3200" noProof="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(*</a:t>
            </a:r>
            <a:r>
              <a:rPr lang="en-CA" sz="3200" noProof="0" dirty="0" err="1" smtClean="0">
                <a:solidFill>
                  <a:srgbClr val="808080"/>
                </a:solidFill>
                <a:latin typeface="Consolas"/>
              </a:rPr>
              <a:t>p</a:t>
            </a:r>
            <a:r>
              <a:rPr lang="en-CA" sz="3200" noProof="0" dirty="0" err="1" smtClean="0">
                <a:solidFill>
                  <a:srgbClr val="000000"/>
                </a:solidFill>
                <a:latin typeface="Consolas"/>
              </a:rPr>
              <a:t>.age</a:t>
            </a: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>
              <a:buNone/>
            </a:pP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pPr>
              <a:buNone/>
            </a:pPr>
            <a:r>
              <a:rPr lang="en-CA" sz="3200" noProof="0" dirty="0" smtClean="0">
                <a:solidFill>
                  <a:srgbClr val="2B91AF"/>
                </a:solidFill>
                <a:latin typeface="Consolas"/>
              </a:rPr>
              <a:t>Person</a:t>
            </a: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::~Person() {</a:t>
            </a:r>
          </a:p>
          <a:p>
            <a:pPr>
              <a:buNone/>
            </a:pPr>
            <a:r>
              <a:rPr lang="en-CA" sz="3200" noProof="0" dirty="0" smtClean="0">
                <a:solidFill>
                  <a:srgbClr val="0000FF"/>
                </a:solidFill>
                <a:latin typeface="Consolas"/>
              </a:rPr>
              <a:t>	delete</a:t>
            </a: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CA" sz="3200" noProof="0" dirty="0" smtClean="0">
                <a:solidFill>
                  <a:srgbClr val="0000FF"/>
                </a:solidFill>
                <a:latin typeface="Consolas"/>
              </a:rPr>
              <a:t>this</a:t>
            </a: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-&gt;age;</a:t>
            </a:r>
          </a:p>
          <a:p>
            <a:pPr>
              <a:buNone/>
            </a:pP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n-CA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2844" y="228600"/>
            <a:ext cx="9001156" cy="990600"/>
          </a:xfrm>
        </p:spPr>
        <p:txBody>
          <a:bodyPr>
            <a:normAutofit/>
          </a:bodyPr>
          <a:lstStyle/>
          <a:p>
            <a:r>
              <a:rPr lang="en-CA" noProof="0" dirty="0" smtClean="0"/>
              <a:t>Example in the main() function</a:t>
            </a:r>
            <a:endParaRPr lang="en-CA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0" y="1714488"/>
            <a:ext cx="9144000" cy="5143512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CA" sz="2800" noProof="0" dirty="0" smtClean="0">
                <a:solidFill>
                  <a:srgbClr val="808080"/>
                </a:solidFill>
                <a:latin typeface="Consolas"/>
              </a:rPr>
              <a:t>#include</a:t>
            </a:r>
            <a:r>
              <a:rPr lang="en-CA" sz="2800" noProof="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CA" sz="2800" noProof="0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en-CA" sz="2800" noProof="0" dirty="0" err="1" smtClean="0">
                <a:solidFill>
                  <a:srgbClr val="A31515"/>
                </a:solidFill>
                <a:latin typeface="Consolas"/>
              </a:rPr>
              <a:t>Person.h</a:t>
            </a:r>
            <a:r>
              <a:rPr lang="en-CA" sz="2800" noProof="0" dirty="0" smtClean="0">
                <a:solidFill>
                  <a:srgbClr val="A31515"/>
                </a:solidFill>
                <a:latin typeface="Consolas"/>
              </a:rPr>
              <a:t>"</a:t>
            </a:r>
            <a:endParaRPr lang="en-CA" sz="2800" noProof="0" dirty="0" smtClean="0">
              <a:solidFill>
                <a:srgbClr val="000000"/>
              </a:solidFill>
              <a:latin typeface="Consolas"/>
            </a:endParaRPr>
          </a:p>
          <a:p>
            <a:pPr>
              <a:buNone/>
            </a:pPr>
            <a:r>
              <a:rPr lang="en-CA" sz="2800" noProof="0" dirty="0" smtClean="0">
                <a:solidFill>
                  <a:srgbClr val="808080"/>
                </a:solidFill>
                <a:latin typeface="Consolas"/>
              </a:rPr>
              <a:t>#include</a:t>
            </a:r>
            <a:r>
              <a:rPr lang="en-CA" sz="2800" noProof="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CA" sz="2800" noProof="0" dirty="0" smtClean="0">
                <a:solidFill>
                  <a:srgbClr val="A31515"/>
                </a:solidFill>
                <a:latin typeface="Consolas"/>
              </a:rPr>
              <a:t>&lt;</a:t>
            </a:r>
            <a:r>
              <a:rPr lang="en-CA" sz="2800" noProof="0" dirty="0" err="1" smtClean="0">
                <a:solidFill>
                  <a:srgbClr val="A31515"/>
                </a:solidFill>
                <a:latin typeface="Consolas"/>
              </a:rPr>
              <a:t>iostream</a:t>
            </a:r>
            <a:r>
              <a:rPr lang="en-CA" sz="2800" noProof="0" dirty="0" smtClean="0">
                <a:solidFill>
                  <a:srgbClr val="A31515"/>
                </a:solidFill>
                <a:latin typeface="Consolas"/>
              </a:rPr>
              <a:t>&gt;</a:t>
            </a:r>
            <a:endParaRPr lang="en-CA" sz="2800" noProof="0" dirty="0" smtClean="0">
              <a:solidFill>
                <a:srgbClr val="000000"/>
              </a:solidFill>
              <a:latin typeface="Consolas"/>
            </a:endParaRPr>
          </a:p>
          <a:p>
            <a:pPr>
              <a:buNone/>
            </a:pPr>
            <a:r>
              <a:rPr lang="en-CA" sz="2800" noProof="0" dirty="0" smtClean="0">
                <a:solidFill>
                  <a:srgbClr val="0000FF"/>
                </a:solidFill>
                <a:latin typeface="Consolas"/>
              </a:rPr>
              <a:t>using</a:t>
            </a:r>
            <a:r>
              <a:rPr lang="en-CA" sz="2800" noProof="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CA" sz="2800" noProof="0" dirty="0" smtClean="0">
                <a:solidFill>
                  <a:srgbClr val="0000FF"/>
                </a:solidFill>
                <a:latin typeface="Consolas"/>
              </a:rPr>
              <a:t>namespace</a:t>
            </a:r>
            <a:r>
              <a:rPr lang="en-CA" sz="2800" noProof="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CA" sz="2800" noProof="0" dirty="0" err="1" smtClean="0">
                <a:solidFill>
                  <a:srgbClr val="000000"/>
                </a:solidFill>
                <a:latin typeface="Consolas"/>
              </a:rPr>
              <a:t>std</a:t>
            </a:r>
            <a:r>
              <a:rPr lang="en-CA" sz="2800" noProof="0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pPr>
              <a:buNone/>
            </a:pPr>
            <a:r>
              <a:rPr lang="en-CA" sz="2800" noProof="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CA" sz="2800" noProof="0" dirty="0" smtClean="0">
                <a:solidFill>
                  <a:srgbClr val="000000"/>
                </a:solidFill>
                <a:latin typeface="Consolas"/>
              </a:rPr>
              <a:t> main() {</a:t>
            </a:r>
            <a:r>
              <a:rPr lang="en-CA" sz="2800" noProof="0" dirty="0" smtClean="0">
                <a:solidFill>
                  <a:srgbClr val="008000"/>
                </a:solidFill>
                <a:latin typeface="Consolas"/>
              </a:rPr>
              <a:t>	</a:t>
            </a:r>
            <a:endParaRPr lang="en-CA" sz="2800" noProof="0" dirty="0" smtClean="0">
              <a:solidFill>
                <a:srgbClr val="000000"/>
              </a:solidFill>
              <a:latin typeface="Consolas"/>
            </a:endParaRPr>
          </a:p>
          <a:p>
            <a:pPr>
              <a:buNone/>
            </a:pPr>
            <a:r>
              <a:rPr lang="en-CA" sz="2800" noProof="0" dirty="0" smtClean="0">
                <a:solidFill>
                  <a:srgbClr val="2B91AF"/>
                </a:solidFill>
                <a:latin typeface="Consolas"/>
              </a:rPr>
              <a:t>	Person</a:t>
            </a:r>
            <a:r>
              <a:rPr lang="en-CA" sz="2800" noProof="0" dirty="0" smtClean="0">
                <a:solidFill>
                  <a:srgbClr val="000000"/>
                </a:solidFill>
                <a:latin typeface="Consolas"/>
              </a:rPr>
              <a:t> p1(5);</a:t>
            </a:r>
          </a:p>
          <a:p>
            <a:pPr>
              <a:buNone/>
            </a:pPr>
            <a:r>
              <a:rPr lang="en-CA" sz="2800" noProof="0" dirty="0" smtClean="0">
                <a:solidFill>
                  <a:srgbClr val="2B91AF"/>
                </a:solidFill>
                <a:latin typeface="Consolas"/>
              </a:rPr>
              <a:t>	Person</a:t>
            </a:r>
            <a:r>
              <a:rPr lang="en-CA" sz="2800" noProof="0" dirty="0" smtClean="0">
                <a:solidFill>
                  <a:srgbClr val="000000"/>
                </a:solidFill>
                <a:latin typeface="Consolas"/>
              </a:rPr>
              <a:t> p2(7);</a:t>
            </a:r>
          </a:p>
          <a:p>
            <a:pPr>
              <a:buNone/>
            </a:pPr>
            <a:r>
              <a:rPr lang="en-CA" sz="2800" noProof="0" dirty="0" smtClean="0">
                <a:solidFill>
                  <a:srgbClr val="000000"/>
                </a:solidFill>
                <a:latin typeface="Consolas"/>
              </a:rPr>
              <a:t>	p2 = p1;</a:t>
            </a:r>
          </a:p>
          <a:p>
            <a:pPr>
              <a:buNone/>
            </a:pPr>
            <a:r>
              <a:rPr lang="en-CA" sz="2800" noProof="0" dirty="0" smtClean="0">
                <a:solidFill>
                  <a:srgbClr val="000000"/>
                </a:solidFill>
                <a:latin typeface="Consolas"/>
              </a:rPr>
              <a:t>	*p2.age = 10;</a:t>
            </a:r>
          </a:p>
          <a:p>
            <a:pPr>
              <a:buNone/>
            </a:pPr>
            <a:r>
              <a:rPr lang="en-CA" sz="2800" noProof="0" dirty="0" smtClean="0">
                <a:solidFill>
                  <a:srgbClr val="000000"/>
                </a:solidFill>
                <a:latin typeface="Consolas"/>
              </a:rPr>
              <a:t>	</a:t>
            </a:r>
            <a:r>
              <a:rPr lang="en-CA" sz="2800" noProof="0" dirty="0" smtClean="0">
                <a:solidFill>
                  <a:srgbClr val="008000"/>
                </a:solidFill>
                <a:latin typeface="Consolas"/>
              </a:rPr>
              <a:t>// only one instance will </a:t>
            </a:r>
            <a:r>
              <a:rPr lang="en-CA" sz="2800" noProof="0" smtClean="0">
                <a:solidFill>
                  <a:srgbClr val="008000"/>
                </a:solidFill>
                <a:latin typeface="Consolas"/>
              </a:rPr>
              <a:t>be modified</a:t>
            </a:r>
            <a:endParaRPr lang="en-CA" sz="2800" noProof="0" dirty="0" smtClean="0">
              <a:solidFill>
                <a:srgbClr val="000000"/>
              </a:solidFill>
              <a:latin typeface="Consolas"/>
            </a:endParaRPr>
          </a:p>
          <a:p>
            <a:pPr>
              <a:buNone/>
            </a:pPr>
            <a:r>
              <a:rPr lang="en-CA" sz="2800" noProof="0" dirty="0" smtClean="0">
                <a:solidFill>
                  <a:srgbClr val="000000"/>
                </a:solidFill>
                <a:latin typeface="Consolas"/>
              </a:rPr>
              <a:t>	</a:t>
            </a:r>
            <a:r>
              <a:rPr lang="en-CA" sz="2800" noProof="0" dirty="0" err="1" smtClean="0">
                <a:solidFill>
                  <a:srgbClr val="000000"/>
                </a:solidFill>
                <a:latin typeface="Consolas"/>
              </a:rPr>
              <a:t>cout</a:t>
            </a:r>
            <a:r>
              <a:rPr lang="en-CA" sz="2800" noProof="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CA" sz="2800" noProof="0" dirty="0" smtClean="0">
                <a:solidFill>
                  <a:srgbClr val="008080"/>
                </a:solidFill>
                <a:latin typeface="Consolas"/>
              </a:rPr>
              <a:t>&lt;&lt;</a:t>
            </a:r>
            <a:r>
              <a:rPr lang="en-CA" sz="2800" noProof="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CA" sz="2800" noProof="0" dirty="0" smtClean="0">
                <a:solidFill>
                  <a:srgbClr val="A31515"/>
                </a:solidFill>
                <a:latin typeface="Consolas"/>
              </a:rPr>
              <a:t>"Age p1 : "</a:t>
            </a:r>
            <a:r>
              <a:rPr lang="en-CA" sz="2800" noProof="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CA" sz="2800" noProof="0" dirty="0" smtClean="0">
                <a:solidFill>
                  <a:srgbClr val="008080"/>
                </a:solidFill>
                <a:latin typeface="Consolas"/>
              </a:rPr>
              <a:t>&lt;&lt;</a:t>
            </a:r>
            <a:r>
              <a:rPr lang="en-CA" sz="2800" noProof="0" dirty="0" smtClean="0">
                <a:solidFill>
                  <a:srgbClr val="000000"/>
                </a:solidFill>
                <a:latin typeface="Consolas"/>
              </a:rPr>
              <a:t> *p1.age </a:t>
            </a:r>
            <a:r>
              <a:rPr lang="en-CA" sz="2800" noProof="0" dirty="0" smtClean="0">
                <a:solidFill>
                  <a:srgbClr val="008080"/>
                </a:solidFill>
                <a:latin typeface="Consolas"/>
              </a:rPr>
              <a:t>&lt;&lt;</a:t>
            </a:r>
            <a:r>
              <a:rPr lang="en-CA" sz="2800" noProof="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CA" sz="2800" noProof="0" dirty="0" err="1" smtClean="0">
                <a:solidFill>
                  <a:srgbClr val="000000"/>
                </a:solidFill>
                <a:latin typeface="Consolas"/>
              </a:rPr>
              <a:t>endl</a:t>
            </a:r>
            <a:r>
              <a:rPr lang="en-CA" sz="2800" noProof="0" dirty="0" smtClean="0">
                <a:solidFill>
                  <a:srgbClr val="000000"/>
                </a:solidFill>
                <a:latin typeface="Consolas"/>
              </a:rPr>
              <a:t>; </a:t>
            </a:r>
            <a:r>
              <a:rPr lang="en-CA" sz="2800" noProof="0" dirty="0" smtClean="0">
                <a:solidFill>
                  <a:srgbClr val="008000"/>
                </a:solidFill>
                <a:latin typeface="Consolas"/>
              </a:rPr>
              <a:t>// 5</a:t>
            </a:r>
            <a:endParaRPr lang="en-CA" sz="2800" noProof="0" dirty="0" smtClean="0">
              <a:solidFill>
                <a:srgbClr val="000000"/>
              </a:solidFill>
              <a:latin typeface="Consolas"/>
            </a:endParaRPr>
          </a:p>
          <a:p>
            <a:pPr>
              <a:buNone/>
            </a:pPr>
            <a:r>
              <a:rPr lang="en-CA" sz="2800" noProof="0" dirty="0" smtClean="0">
                <a:solidFill>
                  <a:srgbClr val="000000"/>
                </a:solidFill>
                <a:latin typeface="Consolas"/>
              </a:rPr>
              <a:t>	</a:t>
            </a:r>
            <a:r>
              <a:rPr lang="en-CA" sz="2800" noProof="0" dirty="0" err="1" smtClean="0">
                <a:solidFill>
                  <a:srgbClr val="000000"/>
                </a:solidFill>
                <a:latin typeface="Consolas"/>
              </a:rPr>
              <a:t>cout</a:t>
            </a:r>
            <a:r>
              <a:rPr lang="en-CA" sz="2800" noProof="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CA" sz="2800" noProof="0" dirty="0" smtClean="0">
                <a:solidFill>
                  <a:srgbClr val="008080"/>
                </a:solidFill>
                <a:latin typeface="Consolas"/>
              </a:rPr>
              <a:t>&lt;&lt;</a:t>
            </a:r>
            <a:r>
              <a:rPr lang="en-CA" sz="2800" noProof="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CA" sz="2800" noProof="0" dirty="0" smtClean="0">
                <a:solidFill>
                  <a:srgbClr val="A31515"/>
                </a:solidFill>
                <a:latin typeface="Consolas"/>
              </a:rPr>
              <a:t>"Age p2 : "</a:t>
            </a:r>
            <a:r>
              <a:rPr lang="en-CA" sz="2800" noProof="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CA" sz="2800" noProof="0" dirty="0" smtClean="0">
                <a:solidFill>
                  <a:srgbClr val="008080"/>
                </a:solidFill>
                <a:latin typeface="Consolas"/>
              </a:rPr>
              <a:t>&lt;&lt;</a:t>
            </a:r>
            <a:r>
              <a:rPr lang="en-CA" sz="2800" noProof="0" dirty="0" smtClean="0">
                <a:solidFill>
                  <a:srgbClr val="000000"/>
                </a:solidFill>
                <a:latin typeface="Consolas"/>
              </a:rPr>
              <a:t> *p2.age </a:t>
            </a:r>
            <a:r>
              <a:rPr lang="en-CA" sz="2800" noProof="0" dirty="0" smtClean="0">
                <a:solidFill>
                  <a:srgbClr val="008080"/>
                </a:solidFill>
                <a:latin typeface="Consolas"/>
              </a:rPr>
              <a:t>&lt;&lt;</a:t>
            </a:r>
            <a:r>
              <a:rPr lang="en-CA" sz="2800" noProof="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CA" sz="2800" noProof="0" dirty="0" err="1" smtClean="0">
                <a:solidFill>
                  <a:srgbClr val="000000"/>
                </a:solidFill>
                <a:latin typeface="Consolas"/>
              </a:rPr>
              <a:t>endl</a:t>
            </a:r>
            <a:r>
              <a:rPr lang="en-CA" sz="2800" noProof="0" dirty="0" smtClean="0">
                <a:solidFill>
                  <a:srgbClr val="000000"/>
                </a:solidFill>
                <a:latin typeface="Consolas"/>
              </a:rPr>
              <a:t>; </a:t>
            </a:r>
            <a:r>
              <a:rPr lang="en-CA" sz="2800" noProof="0" dirty="0" smtClean="0">
                <a:solidFill>
                  <a:srgbClr val="008000"/>
                </a:solidFill>
                <a:latin typeface="Consolas"/>
              </a:rPr>
              <a:t>// 10</a:t>
            </a:r>
          </a:p>
          <a:p>
            <a:pPr>
              <a:buNone/>
            </a:pPr>
            <a:r>
              <a:rPr lang="en-CA" sz="2800" noProof="0" dirty="0" smtClean="0">
                <a:solidFill>
                  <a:srgbClr val="000000"/>
                </a:solidFill>
                <a:latin typeface="Consolas"/>
              </a:rPr>
              <a:t>	</a:t>
            </a:r>
          </a:p>
          <a:p>
            <a:pPr>
              <a:buNone/>
            </a:pPr>
            <a:r>
              <a:rPr lang="en-CA" sz="2800" noProof="0" dirty="0" smtClean="0">
                <a:solidFill>
                  <a:srgbClr val="0000FF"/>
                </a:solidFill>
                <a:latin typeface="Consolas"/>
              </a:rPr>
              <a:t>	return</a:t>
            </a:r>
            <a:r>
              <a:rPr lang="en-CA" sz="2800" noProof="0" dirty="0" smtClean="0">
                <a:solidFill>
                  <a:srgbClr val="000000"/>
                </a:solidFill>
                <a:latin typeface="Consolas"/>
              </a:rPr>
              <a:t> 0;</a:t>
            </a:r>
          </a:p>
          <a:p>
            <a:pPr>
              <a:buNone/>
            </a:pPr>
            <a:r>
              <a:rPr lang="en-CA" sz="2800" noProof="0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n-CA" sz="2800" noProof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2844" y="228600"/>
            <a:ext cx="9001156" cy="990600"/>
          </a:xfrm>
        </p:spPr>
        <p:txBody>
          <a:bodyPr>
            <a:normAutofit/>
          </a:bodyPr>
          <a:lstStyle/>
          <a:p>
            <a:r>
              <a:rPr lang="en-CA" noProof="0" dirty="0" smtClean="0"/>
              <a:t>Copying instances</a:t>
            </a:r>
            <a:endParaRPr lang="en-CA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214282" y="1714488"/>
            <a:ext cx="8501122" cy="51435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noProof="0" dirty="0" smtClean="0"/>
              <a:t>Now that we have seen how pointers can be added to classes, there is another important concept to consider: </a:t>
            </a:r>
            <a:r>
              <a:rPr lang="en-CA" b="1" noProof="0" dirty="0" smtClean="0"/>
              <a:t>instance copying </a:t>
            </a:r>
            <a:r>
              <a:rPr lang="en-CA" noProof="0" dirty="0" smtClean="0"/>
              <a:t>(or </a:t>
            </a:r>
            <a:r>
              <a:rPr lang="en-CA" b="1" noProof="0" dirty="0" smtClean="0"/>
              <a:t>cloning</a:t>
            </a:r>
            <a:r>
              <a:rPr lang="en-CA" noProof="0" dirty="0" smtClean="0"/>
              <a:t>).</a:t>
            </a:r>
          </a:p>
          <a:p>
            <a:pPr marL="0" indent="0">
              <a:buNone/>
            </a:pPr>
            <a:endParaRPr lang="en-CA" noProof="0" dirty="0" smtClean="0"/>
          </a:p>
          <a:p>
            <a:pPr marL="0" indent="0">
              <a:buNone/>
            </a:pPr>
            <a:r>
              <a:rPr lang="en-CA" noProof="0" dirty="0" smtClean="0"/>
              <a:t>This topic was previously mentioned in the introduction at the beginning of the course. Copying an instance has no real danger as long as we are copying a class that has no pointers. But it would be impractical to try to make a completely static program for the sole purpose of not having to manage copying classes with pointers!</a:t>
            </a:r>
          </a:p>
          <a:p>
            <a:pPr marL="0" indent="0">
              <a:buNone/>
            </a:pPr>
            <a:endParaRPr lang="en-CA" noProof="0" dirty="0" smtClean="0"/>
          </a:p>
          <a:p>
            <a:pPr marL="0" indent="0">
              <a:buNone/>
            </a:pPr>
            <a:endParaRPr lang="en-CA" noProof="0" dirty="0" smtClean="0"/>
          </a:p>
          <a:p>
            <a:pPr marL="0" indent="0">
              <a:buNone/>
            </a:pPr>
            <a:endParaRPr lang="en-CA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2844" y="228600"/>
            <a:ext cx="9001156" cy="990600"/>
          </a:xfrm>
        </p:spPr>
        <p:txBody>
          <a:bodyPr>
            <a:normAutofit/>
          </a:bodyPr>
          <a:lstStyle/>
          <a:p>
            <a:r>
              <a:rPr lang="en-CA" dirty="0"/>
              <a:t>Copying instances</a:t>
            </a:r>
            <a:endParaRPr lang="en-CA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214282" y="1714488"/>
            <a:ext cx="8501122" cy="51435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noProof="0" dirty="0" smtClean="0"/>
              <a:t>Take, for example, the following </a:t>
            </a:r>
            <a:r>
              <a:rPr lang="en-CA" b="1" noProof="0" dirty="0" smtClean="0"/>
              <a:t>Person</a:t>
            </a:r>
            <a:r>
              <a:rPr lang="en-CA" noProof="0" dirty="0" smtClean="0"/>
              <a:t> class, which contains a data member of the </a:t>
            </a:r>
            <a:r>
              <a:rPr lang="en-CA" b="1" noProof="0" dirty="0" err="1" smtClean="0"/>
              <a:t>int</a:t>
            </a:r>
            <a:r>
              <a:rPr lang="en-CA" b="1" noProof="0" dirty="0" smtClean="0"/>
              <a:t> pointer </a:t>
            </a:r>
            <a:r>
              <a:rPr lang="en-CA" noProof="0" dirty="0" smtClean="0"/>
              <a:t>type:</a:t>
            </a:r>
          </a:p>
          <a:p>
            <a:pPr>
              <a:buNone/>
            </a:pPr>
            <a:r>
              <a:rPr lang="en-CA" sz="3200" noProof="0" dirty="0" smtClean="0">
                <a:solidFill>
                  <a:srgbClr val="0000FF"/>
                </a:solidFill>
                <a:latin typeface="Consolas"/>
              </a:rPr>
              <a:t>class</a:t>
            </a: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CA" sz="3200" noProof="0" dirty="0" smtClean="0">
                <a:solidFill>
                  <a:srgbClr val="2B91AF"/>
                </a:solidFill>
                <a:latin typeface="Consolas"/>
              </a:rPr>
              <a:t>Person</a:t>
            </a: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 {</a:t>
            </a:r>
          </a:p>
          <a:p>
            <a:pPr>
              <a:buNone/>
            </a:pPr>
            <a:r>
              <a:rPr lang="en-CA" sz="3200" noProof="0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:</a:t>
            </a:r>
          </a:p>
          <a:p>
            <a:pPr>
              <a:buNone/>
            </a:pPr>
            <a:r>
              <a:rPr lang="en-CA" sz="3200" noProof="0" dirty="0" smtClean="0">
                <a:solidFill>
                  <a:srgbClr val="0000FF"/>
                </a:solidFill>
                <a:latin typeface="Consolas"/>
              </a:rPr>
              <a:t>	</a:t>
            </a:r>
            <a:r>
              <a:rPr lang="en-CA" sz="3200" noProof="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* age;</a:t>
            </a:r>
          </a:p>
          <a:p>
            <a:pPr>
              <a:buNone/>
            </a:pP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	Person(</a:t>
            </a:r>
            <a:r>
              <a:rPr lang="en-CA" sz="3200" noProof="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CA" sz="3200" noProof="0" dirty="0" smtClean="0">
                <a:solidFill>
                  <a:srgbClr val="808080"/>
                </a:solidFill>
                <a:latin typeface="Consolas"/>
              </a:rPr>
              <a:t>age</a:t>
            </a: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>
              <a:buNone/>
            </a:pP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	~Person();</a:t>
            </a:r>
          </a:p>
          <a:p>
            <a:pPr>
              <a:buNone/>
            </a:pP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};</a:t>
            </a:r>
            <a:endParaRPr lang="en-CA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2844" y="228600"/>
            <a:ext cx="9001156" cy="990600"/>
          </a:xfrm>
        </p:spPr>
        <p:txBody>
          <a:bodyPr>
            <a:normAutofit/>
          </a:bodyPr>
          <a:lstStyle/>
          <a:p>
            <a:r>
              <a:rPr lang="en-CA" dirty="0"/>
              <a:t>Copying instances</a:t>
            </a:r>
            <a:endParaRPr lang="en-CA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214282" y="1714488"/>
            <a:ext cx="8501122" cy="514351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CA" noProof="0" dirty="0" smtClean="0"/>
              <a:t>And the implementation </a:t>
            </a:r>
            <a:r>
              <a:rPr lang="en-CA" noProof="0" dirty="0" smtClean="0"/>
              <a:t>in </a:t>
            </a:r>
            <a:r>
              <a:rPr lang="en-CA" noProof="0" dirty="0" smtClean="0"/>
              <a:t>the source file (.</a:t>
            </a:r>
            <a:r>
              <a:rPr lang="en-CA" noProof="0" dirty="0" err="1" smtClean="0"/>
              <a:t>cpp</a:t>
            </a:r>
            <a:r>
              <a:rPr lang="en-CA" noProof="0" dirty="0" smtClean="0"/>
              <a:t>):</a:t>
            </a:r>
          </a:p>
          <a:p>
            <a:pPr>
              <a:buNone/>
            </a:pPr>
            <a:r>
              <a:rPr lang="en-CA" sz="3200" noProof="0" dirty="0" smtClean="0">
                <a:solidFill>
                  <a:srgbClr val="808080"/>
                </a:solidFill>
                <a:latin typeface="Consolas"/>
              </a:rPr>
              <a:t>#include</a:t>
            </a: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CA" sz="3200" noProof="0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en-CA" sz="3200" noProof="0" dirty="0" err="1" smtClean="0">
                <a:solidFill>
                  <a:srgbClr val="A31515"/>
                </a:solidFill>
                <a:latin typeface="Consolas"/>
              </a:rPr>
              <a:t>Person.h</a:t>
            </a:r>
            <a:r>
              <a:rPr lang="en-CA" sz="3200" noProof="0" dirty="0" smtClean="0">
                <a:solidFill>
                  <a:srgbClr val="A31515"/>
                </a:solidFill>
                <a:latin typeface="Consolas"/>
              </a:rPr>
              <a:t>"</a:t>
            </a:r>
            <a:endParaRPr lang="en-CA" sz="3200" noProof="0" dirty="0" smtClean="0">
              <a:solidFill>
                <a:srgbClr val="2B91AF"/>
              </a:solidFill>
              <a:latin typeface="Consolas"/>
            </a:endParaRPr>
          </a:p>
          <a:p>
            <a:pPr>
              <a:buNone/>
            </a:pPr>
            <a:r>
              <a:rPr lang="en-CA" sz="3200" noProof="0" dirty="0" smtClean="0">
                <a:solidFill>
                  <a:srgbClr val="2B91AF"/>
                </a:solidFill>
                <a:latin typeface="Consolas"/>
              </a:rPr>
              <a:t>Person</a:t>
            </a: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::Person(</a:t>
            </a:r>
            <a:r>
              <a:rPr lang="en-CA" sz="3200" noProof="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CA" sz="3200" noProof="0" dirty="0" smtClean="0">
                <a:solidFill>
                  <a:srgbClr val="808080"/>
                </a:solidFill>
                <a:latin typeface="Consolas"/>
              </a:rPr>
              <a:t>age</a:t>
            </a: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){</a:t>
            </a:r>
          </a:p>
          <a:p>
            <a:pPr>
              <a:buNone/>
            </a:pPr>
            <a:r>
              <a:rPr lang="en-CA" sz="3200" noProof="0" dirty="0" smtClean="0">
                <a:solidFill>
                  <a:srgbClr val="0000FF"/>
                </a:solidFill>
                <a:latin typeface="Consolas"/>
              </a:rPr>
              <a:t>	this</a:t>
            </a: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-&gt;age = </a:t>
            </a:r>
            <a:r>
              <a:rPr lang="en-CA" sz="3200" noProof="0" dirty="0" smtClean="0">
                <a:solidFill>
                  <a:srgbClr val="0000FF"/>
                </a:solidFill>
                <a:latin typeface="Consolas"/>
              </a:rPr>
              <a:t>new</a:t>
            </a: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CA" sz="3200" noProof="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CA" sz="3200" noProof="0" dirty="0" smtClean="0">
                <a:solidFill>
                  <a:srgbClr val="808080"/>
                </a:solidFill>
                <a:latin typeface="Consolas"/>
              </a:rPr>
              <a:t>age</a:t>
            </a: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>
              <a:buNone/>
            </a:pP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pPr>
              <a:buNone/>
            </a:pPr>
            <a:endParaRPr lang="en-CA" sz="3200" noProof="0" dirty="0" smtClean="0">
              <a:solidFill>
                <a:srgbClr val="000000"/>
              </a:solidFill>
              <a:latin typeface="Consolas"/>
            </a:endParaRPr>
          </a:p>
          <a:p>
            <a:pPr>
              <a:buNone/>
            </a:pPr>
            <a:r>
              <a:rPr lang="en-CA" sz="3200" noProof="0" dirty="0" smtClean="0">
                <a:solidFill>
                  <a:srgbClr val="2B91AF"/>
                </a:solidFill>
                <a:latin typeface="Consolas"/>
              </a:rPr>
              <a:t>Person</a:t>
            </a: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::~Person() {</a:t>
            </a:r>
          </a:p>
          <a:p>
            <a:pPr>
              <a:buNone/>
            </a:pPr>
            <a:r>
              <a:rPr lang="en-CA" sz="3200" noProof="0" dirty="0" smtClean="0">
                <a:solidFill>
                  <a:srgbClr val="0000FF"/>
                </a:solidFill>
                <a:latin typeface="Consolas"/>
              </a:rPr>
              <a:t>	delete</a:t>
            </a: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CA" sz="3200" noProof="0" dirty="0" smtClean="0">
                <a:solidFill>
                  <a:srgbClr val="0000FF"/>
                </a:solidFill>
                <a:latin typeface="Consolas"/>
              </a:rPr>
              <a:t>this</a:t>
            </a: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-&gt;age;</a:t>
            </a:r>
          </a:p>
          <a:p>
            <a:pPr>
              <a:buNone/>
            </a:pP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n-CA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2844" y="228600"/>
            <a:ext cx="9001156" cy="990600"/>
          </a:xfrm>
        </p:spPr>
        <p:txBody>
          <a:bodyPr>
            <a:normAutofit/>
          </a:bodyPr>
          <a:lstStyle/>
          <a:p>
            <a:r>
              <a:rPr lang="en-CA" dirty="0"/>
              <a:t>Copying instances</a:t>
            </a:r>
            <a:endParaRPr lang="en-CA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214282" y="1714488"/>
            <a:ext cx="8501122" cy="51435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noProof="0" dirty="0" smtClean="0"/>
              <a:t>Now, let’s see what happens if we use a </a:t>
            </a:r>
            <a:r>
              <a:rPr lang="en-CA" b="1" noProof="0" dirty="0" smtClean="0"/>
              <a:t>copy constructor</a:t>
            </a:r>
            <a:r>
              <a:rPr lang="en-CA" noProof="0" dirty="0" smtClean="0"/>
              <a:t>:</a:t>
            </a:r>
            <a:endParaRPr lang="en-CA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2844" y="228600"/>
            <a:ext cx="9001156" cy="990600"/>
          </a:xfrm>
        </p:spPr>
        <p:txBody>
          <a:bodyPr>
            <a:normAutofit/>
          </a:bodyPr>
          <a:lstStyle/>
          <a:p>
            <a:r>
              <a:rPr lang="en-CA" dirty="0"/>
              <a:t>Example in the main() function</a:t>
            </a:r>
            <a:endParaRPr lang="en-CA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0" y="1714488"/>
            <a:ext cx="9144000" cy="5143512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CA" sz="2800" noProof="0" dirty="0" smtClean="0">
                <a:solidFill>
                  <a:srgbClr val="808080"/>
                </a:solidFill>
                <a:latin typeface="Consolas"/>
              </a:rPr>
              <a:t>#include</a:t>
            </a:r>
            <a:r>
              <a:rPr lang="en-CA" sz="2800" noProof="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CA" sz="2800" noProof="0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en-CA" sz="2800" noProof="0" dirty="0" err="1" smtClean="0">
                <a:solidFill>
                  <a:srgbClr val="A31515"/>
                </a:solidFill>
                <a:latin typeface="Consolas"/>
              </a:rPr>
              <a:t>Person.h</a:t>
            </a:r>
            <a:r>
              <a:rPr lang="en-CA" sz="2800" noProof="0" dirty="0" smtClean="0">
                <a:solidFill>
                  <a:srgbClr val="A31515"/>
                </a:solidFill>
                <a:latin typeface="Consolas"/>
              </a:rPr>
              <a:t>"</a:t>
            </a:r>
            <a:endParaRPr lang="en-CA" sz="2800" noProof="0" dirty="0" smtClean="0">
              <a:solidFill>
                <a:srgbClr val="000000"/>
              </a:solidFill>
              <a:latin typeface="Consolas"/>
            </a:endParaRPr>
          </a:p>
          <a:p>
            <a:pPr>
              <a:buNone/>
            </a:pPr>
            <a:r>
              <a:rPr lang="en-CA" sz="2800" noProof="0" dirty="0" smtClean="0">
                <a:solidFill>
                  <a:srgbClr val="808080"/>
                </a:solidFill>
                <a:latin typeface="Consolas"/>
              </a:rPr>
              <a:t>#include</a:t>
            </a:r>
            <a:r>
              <a:rPr lang="en-CA" sz="2800" noProof="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CA" sz="2800" noProof="0" dirty="0" smtClean="0">
                <a:solidFill>
                  <a:srgbClr val="A31515"/>
                </a:solidFill>
                <a:latin typeface="Consolas"/>
              </a:rPr>
              <a:t>&lt;</a:t>
            </a:r>
            <a:r>
              <a:rPr lang="en-CA" sz="2800" noProof="0" dirty="0" err="1" smtClean="0">
                <a:solidFill>
                  <a:srgbClr val="A31515"/>
                </a:solidFill>
                <a:latin typeface="Consolas"/>
              </a:rPr>
              <a:t>iostream</a:t>
            </a:r>
            <a:r>
              <a:rPr lang="en-CA" sz="2800" noProof="0" dirty="0" smtClean="0">
                <a:solidFill>
                  <a:srgbClr val="A31515"/>
                </a:solidFill>
                <a:latin typeface="Consolas"/>
              </a:rPr>
              <a:t>&gt;</a:t>
            </a:r>
            <a:endParaRPr lang="en-CA" sz="2800" noProof="0" dirty="0" smtClean="0">
              <a:solidFill>
                <a:srgbClr val="000000"/>
              </a:solidFill>
              <a:latin typeface="Consolas"/>
            </a:endParaRPr>
          </a:p>
          <a:p>
            <a:pPr>
              <a:buNone/>
            </a:pPr>
            <a:r>
              <a:rPr lang="en-CA" sz="2800" noProof="0" dirty="0" smtClean="0">
                <a:solidFill>
                  <a:srgbClr val="0000FF"/>
                </a:solidFill>
                <a:latin typeface="Consolas"/>
              </a:rPr>
              <a:t>using</a:t>
            </a:r>
            <a:r>
              <a:rPr lang="en-CA" sz="2800" noProof="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CA" sz="2800" noProof="0" dirty="0" smtClean="0">
                <a:solidFill>
                  <a:srgbClr val="0000FF"/>
                </a:solidFill>
                <a:latin typeface="Consolas"/>
              </a:rPr>
              <a:t>namespace</a:t>
            </a:r>
            <a:r>
              <a:rPr lang="en-CA" sz="2800" noProof="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CA" sz="2800" noProof="0" dirty="0" err="1" smtClean="0">
                <a:solidFill>
                  <a:srgbClr val="000000"/>
                </a:solidFill>
                <a:latin typeface="Consolas"/>
              </a:rPr>
              <a:t>std</a:t>
            </a:r>
            <a:r>
              <a:rPr lang="en-CA" sz="2800" noProof="0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pPr>
              <a:buNone/>
            </a:pPr>
            <a:r>
              <a:rPr lang="en-CA" sz="2800" noProof="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CA" sz="2800" noProof="0" dirty="0" smtClean="0">
                <a:solidFill>
                  <a:srgbClr val="000000"/>
                </a:solidFill>
                <a:latin typeface="Consolas"/>
              </a:rPr>
              <a:t> main() {</a:t>
            </a:r>
            <a:r>
              <a:rPr lang="en-CA" sz="2800" noProof="0" dirty="0" smtClean="0">
                <a:solidFill>
                  <a:srgbClr val="008000"/>
                </a:solidFill>
                <a:latin typeface="Consolas"/>
              </a:rPr>
              <a:t>	</a:t>
            </a:r>
            <a:endParaRPr lang="en-CA" sz="2800" noProof="0" dirty="0" smtClean="0">
              <a:solidFill>
                <a:srgbClr val="000000"/>
              </a:solidFill>
              <a:latin typeface="Consolas"/>
            </a:endParaRPr>
          </a:p>
          <a:p>
            <a:pPr>
              <a:buNone/>
            </a:pPr>
            <a:r>
              <a:rPr lang="en-CA" sz="2800" noProof="0" dirty="0" smtClean="0">
                <a:solidFill>
                  <a:srgbClr val="2B91AF"/>
                </a:solidFill>
                <a:latin typeface="Consolas"/>
              </a:rPr>
              <a:t>	Person</a:t>
            </a:r>
            <a:r>
              <a:rPr lang="en-CA" sz="2800" noProof="0" dirty="0" smtClean="0">
                <a:solidFill>
                  <a:srgbClr val="000000"/>
                </a:solidFill>
                <a:latin typeface="Consolas"/>
              </a:rPr>
              <a:t> p1;</a:t>
            </a:r>
          </a:p>
          <a:p>
            <a:pPr>
              <a:buNone/>
            </a:pPr>
            <a:r>
              <a:rPr lang="en-CA" sz="2800" noProof="0" dirty="0" smtClean="0">
                <a:solidFill>
                  <a:srgbClr val="000000"/>
                </a:solidFill>
                <a:latin typeface="Consolas"/>
              </a:rPr>
              <a:t>	</a:t>
            </a:r>
            <a:r>
              <a:rPr lang="en-CA" sz="2800" noProof="0" dirty="0" smtClean="0">
                <a:solidFill>
                  <a:srgbClr val="008000"/>
                </a:solidFill>
                <a:latin typeface="Consolas"/>
              </a:rPr>
              <a:t>/* </a:t>
            </a:r>
          </a:p>
          <a:p>
            <a:pPr>
              <a:buNone/>
            </a:pPr>
            <a:r>
              <a:rPr lang="en-CA" sz="2800" noProof="0" dirty="0" smtClean="0">
                <a:solidFill>
                  <a:srgbClr val="008000"/>
                </a:solidFill>
                <a:latin typeface="Consolas"/>
              </a:rPr>
              <a:t>		Copying using a copy constructor</a:t>
            </a:r>
          </a:p>
          <a:p>
            <a:pPr>
              <a:buNone/>
            </a:pPr>
            <a:r>
              <a:rPr lang="en-CA" sz="2800" noProof="0" dirty="0" smtClean="0">
                <a:solidFill>
                  <a:srgbClr val="008000"/>
                </a:solidFill>
                <a:latin typeface="Consolas"/>
              </a:rPr>
              <a:t>	*/</a:t>
            </a:r>
            <a:endParaRPr lang="en-CA" sz="2800" noProof="0" dirty="0" smtClean="0">
              <a:solidFill>
                <a:srgbClr val="000000"/>
              </a:solidFill>
              <a:latin typeface="Consolas"/>
            </a:endParaRPr>
          </a:p>
          <a:p>
            <a:pPr>
              <a:buNone/>
            </a:pPr>
            <a:r>
              <a:rPr lang="en-CA" sz="2800" noProof="0" dirty="0" smtClean="0">
                <a:solidFill>
                  <a:srgbClr val="000000"/>
                </a:solidFill>
                <a:latin typeface="Consolas"/>
              </a:rPr>
              <a:t>	</a:t>
            </a:r>
            <a:r>
              <a:rPr lang="en-CA" sz="2800" noProof="0" dirty="0" smtClean="0">
                <a:solidFill>
                  <a:srgbClr val="2B91AF"/>
                </a:solidFill>
                <a:latin typeface="Consolas"/>
              </a:rPr>
              <a:t>Person</a:t>
            </a:r>
            <a:r>
              <a:rPr lang="en-CA" sz="2800" noProof="0" dirty="0" smtClean="0">
                <a:solidFill>
                  <a:srgbClr val="000000"/>
                </a:solidFill>
                <a:latin typeface="Consolas"/>
              </a:rPr>
              <a:t> p2(p1);</a:t>
            </a:r>
          </a:p>
          <a:p>
            <a:pPr>
              <a:buNone/>
            </a:pPr>
            <a:r>
              <a:rPr lang="en-CA" sz="2800" noProof="0" dirty="0" smtClean="0">
                <a:solidFill>
                  <a:srgbClr val="000000"/>
                </a:solidFill>
                <a:latin typeface="Consolas"/>
              </a:rPr>
              <a:t>	</a:t>
            </a:r>
            <a:r>
              <a:rPr lang="en-CA" sz="2800" noProof="0" dirty="0" smtClean="0">
                <a:solidFill>
                  <a:srgbClr val="008000"/>
                </a:solidFill>
                <a:latin typeface="Consolas"/>
              </a:rPr>
              <a:t>/* </a:t>
            </a:r>
          </a:p>
          <a:p>
            <a:pPr>
              <a:buNone/>
            </a:pPr>
            <a:r>
              <a:rPr lang="en-CA" sz="2800" noProof="0" dirty="0" smtClean="0">
                <a:solidFill>
                  <a:srgbClr val="008000"/>
                </a:solidFill>
                <a:latin typeface="Consolas"/>
              </a:rPr>
              <a:t>	</a:t>
            </a:r>
            <a:r>
              <a:rPr lang="en-CA" sz="2800" dirty="0">
                <a:solidFill>
                  <a:srgbClr val="008000"/>
                </a:solidFill>
                <a:latin typeface="Consolas"/>
              </a:rPr>
              <a:t>	Copying using a copy </a:t>
            </a:r>
            <a:r>
              <a:rPr lang="en-CA" sz="2800" dirty="0" smtClean="0">
                <a:solidFill>
                  <a:srgbClr val="008000"/>
                </a:solidFill>
                <a:latin typeface="Consolas"/>
              </a:rPr>
              <a:t>constructor</a:t>
            </a:r>
            <a:endParaRPr lang="en-CA" sz="2800" noProof="0" dirty="0" smtClean="0">
              <a:solidFill>
                <a:srgbClr val="008000"/>
              </a:solidFill>
              <a:latin typeface="Consolas"/>
            </a:endParaRPr>
          </a:p>
          <a:p>
            <a:pPr>
              <a:buNone/>
            </a:pPr>
            <a:r>
              <a:rPr lang="en-CA" sz="2800" noProof="0" dirty="0" smtClean="0">
                <a:solidFill>
                  <a:srgbClr val="008000"/>
                </a:solidFill>
                <a:latin typeface="Consolas"/>
              </a:rPr>
              <a:t>	*/</a:t>
            </a:r>
            <a:endParaRPr lang="en-CA" sz="2800" noProof="0" dirty="0" smtClean="0">
              <a:solidFill>
                <a:srgbClr val="000000"/>
              </a:solidFill>
              <a:latin typeface="Consolas"/>
            </a:endParaRPr>
          </a:p>
          <a:p>
            <a:pPr>
              <a:buNone/>
            </a:pPr>
            <a:r>
              <a:rPr lang="en-CA" sz="2800" noProof="0" dirty="0" smtClean="0">
                <a:solidFill>
                  <a:srgbClr val="000000"/>
                </a:solidFill>
                <a:latin typeface="Consolas"/>
              </a:rPr>
              <a:t>	</a:t>
            </a:r>
            <a:r>
              <a:rPr lang="en-CA" sz="2800" noProof="0" dirty="0" smtClean="0">
                <a:solidFill>
                  <a:srgbClr val="2B91AF"/>
                </a:solidFill>
                <a:latin typeface="Consolas"/>
              </a:rPr>
              <a:t>Person</a:t>
            </a:r>
            <a:r>
              <a:rPr lang="en-CA" sz="2800" noProof="0" dirty="0" smtClean="0">
                <a:solidFill>
                  <a:srgbClr val="000000"/>
                </a:solidFill>
                <a:latin typeface="Consolas"/>
              </a:rPr>
              <a:t> p3 = p2;	</a:t>
            </a:r>
          </a:p>
          <a:p>
            <a:pPr>
              <a:buNone/>
            </a:pPr>
            <a:r>
              <a:rPr lang="en-CA" sz="2800" noProof="0" dirty="0" smtClean="0">
                <a:solidFill>
                  <a:srgbClr val="0000FF"/>
                </a:solidFill>
                <a:latin typeface="Consolas"/>
              </a:rPr>
              <a:t>	return</a:t>
            </a:r>
            <a:r>
              <a:rPr lang="en-CA" sz="2800" noProof="0" dirty="0" smtClean="0">
                <a:solidFill>
                  <a:srgbClr val="000000"/>
                </a:solidFill>
                <a:latin typeface="Consolas"/>
              </a:rPr>
              <a:t> 0;</a:t>
            </a:r>
          </a:p>
          <a:p>
            <a:pPr>
              <a:buNone/>
            </a:pPr>
            <a:r>
              <a:rPr lang="en-CA" sz="2800" noProof="0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n-CA" sz="2800" noProof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2844" y="228600"/>
            <a:ext cx="9001156" cy="990600"/>
          </a:xfrm>
        </p:spPr>
        <p:txBody>
          <a:bodyPr>
            <a:normAutofit/>
          </a:bodyPr>
          <a:lstStyle/>
          <a:p>
            <a:r>
              <a:rPr lang="en-CA" dirty="0"/>
              <a:t>Copying instances</a:t>
            </a:r>
            <a:endParaRPr lang="en-CA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214282" y="1714488"/>
            <a:ext cx="8501122" cy="5143512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CA" noProof="0" dirty="0" smtClean="0"/>
              <a:t>When copying an instance in this way, the instruction will copy the value of each data member of instance </a:t>
            </a:r>
            <a:r>
              <a:rPr lang="en-CA" b="1" noProof="0" dirty="0" smtClean="0"/>
              <a:t>p1 </a:t>
            </a:r>
            <a:r>
              <a:rPr lang="en-CA" noProof="0" dirty="0" smtClean="0"/>
              <a:t>into instance </a:t>
            </a:r>
            <a:r>
              <a:rPr lang="en-CA" b="1" noProof="0" dirty="0" smtClean="0"/>
              <a:t>p2</a:t>
            </a:r>
            <a:r>
              <a:rPr lang="en-CA" noProof="0" dirty="0" smtClean="0"/>
              <a:t>. That means we will end up with 2 instances that will have the same value for the </a:t>
            </a:r>
            <a:r>
              <a:rPr lang="en-CA" b="1" noProof="0" dirty="0" smtClean="0"/>
              <a:t>age </a:t>
            </a:r>
            <a:r>
              <a:rPr lang="en-CA" noProof="0" dirty="0" smtClean="0"/>
              <a:t>data member, which is a pointer to an </a:t>
            </a:r>
            <a:r>
              <a:rPr lang="en-CA" b="1" noProof="0" dirty="0" smtClean="0"/>
              <a:t>int</a:t>
            </a:r>
            <a:r>
              <a:rPr lang="en-CA" noProof="0" dirty="0" smtClean="0"/>
              <a:t>.</a:t>
            </a:r>
          </a:p>
          <a:p>
            <a:pPr marL="0" indent="0">
              <a:buNone/>
            </a:pPr>
            <a:endParaRPr lang="en-CA" noProof="0" dirty="0" smtClean="0"/>
          </a:p>
          <a:p>
            <a:pPr marL="0" indent="0">
              <a:buNone/>
            </a:pPr>
            <a:r>
              <a:rPr lang="en-CA" noProof="0" dirty="0" smtClean="0"/>
              <a:t>In other words, we will have 2 pointers in two different instances pointing to the same variable!</a:t>
            </a:r>
          </a:p>
          <a:p>
            <a:pPr marL="0" indent="0">
              <a:buNone/>
            </a:pPr>
            <a:endParaRPr lang="en-CA" noProof="0" dirty="0" smtClean="0"/>
          </a:p>
          <a:p>
            <a:pPr marL="0" indent="0">
              <a:buNone/>
            </a:pPr>
            <a:r>
              <a:rPr lang="en-CA" noProof="0" dirty="0" smtClean="0"/>
              <a:t>What will happen is we modify the value of the variable that the pointers point to via one of the instances?</a:t>
            </a:r>
            <a:endParaRPr lang="en-CA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2844" y="228600"/>
            <a:ext cx="9001156" cy="990600"/>
          </a:xfrm>
        </p:spPr>
        <p:txBody>
          <a:bodyPr>
            <a:normAutofit/>
          </a:bodyPr>
          <a:lstStyle/>
          <a:p>
            <a:r>
              <a:rPr lang="en-CA" dirty="0"/>
              <a:t>Example in the main() function</a:t>
            </a:r>
            <a:endParaRPr lang="en-CA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0" y="1714488"/>
            <a:ext cx="9144000" cy="5143512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CA" sz="2800" noProof="0" dirty="0" smtClean="0">
                <a:solidFill>
                  <a:srgbClr val="808080"/>
                </a:solidFill>
                <a:latin typeface="Consolas"/>
              </a:rPr>
              <a:t>#include</a:t>
            </a:r>
            <a:r>
              <a:rPr lang="en-CA" sz="2800" noProof="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CA" sz="2800" noProof="0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en-CA" sz="2800" noProof="0" dirty="0" err="1" smtClean="0">
                <a:solidFill>
                  <a:srgbClr val="A31515"/>
                </a:solidFill>
                <a:latin typeface="Consolas"/>
              </a:rPr>
              <a:t>Person.h</a:t>
            </a:r>
            <a:r>
              <a:rPr lang="en-CA" sz="2800" noProof="0" dirty="0" smtClean="0">
                <a:solidFill>
                  <a:srgbClr val="A31515"/>
                </a:solidFill>
                <a:latin typeface="Consolas"/>
              </a:rPr>
              <a:t>"</a:t>
            </a:r>
            <a:endParaRPr lang="en-CA" sz="2800" noProof="0" dirty="0" smtClean="0">
              <a:solidFill>
                <a:srgbClr val="000000"/>
              </a:solidFill>
              <a:latin typeface="Consolas"/>
            </a:endParaRPr>
          </a:p>
          <a:p>
            <a:pPr>
              <a:buNone/>
            </a:pPr>
            <a:r>
              <a:rPr lang="en-CA" sz="2800" noProof="0" dirty="0" smtClean="0">
                <a:solidFill>
                  <a:srgbClr val="808080"/>
                </a:solidFill>
                <a:latin typeface="Consolas"/>
              </a:rPr>
              <a:t>#include</a:t>
            </a:r>
            <a:r>
              <a:rPr lang="en-CA" sz="2800" noProof="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CA" sz="2800" noProof="0" dirty="0" smtClean="0">
                <a:solidFill>
                  <a:srgbClr val="A31515"/>
                </a:solidFill>
                <a:latin typeface="Consolas"/>
              </a:rPr>
              <a:t>&lt;</a:t>
            </a:r>
            <a:r>
              <a:rPr lang="en-CA" sz="2800" noProof="0" dirty="0" err="1" smtClean="0">
                <a:solidFill>
                  <a:srgbClr val="A31515"/>
                </a:solidFill>
                <a:latin typeface="Consolas"/>
              </a:rPr>
              <a:t>iostream</a:t>
            </a:r>
            <a:r>
              <a:rPr lang="en-CA" sz="2800" noProof="0" dirty="0" smtClean="0">
                <a:solidFill>
                  <a:srgbClr val="A31515"/>
                </a:solidFill>
                <a:latin typeface="Consolas"/>
              </a:rPr>
              <a:t>&gt;</a:t>
            </a:r>
            <a:endParaRPr lang="en-CA" sz="2800" noProof="0" dirty="0" smtClean="0">
              <a:solidFill>
                <a:srgbClr val="000000"/>
              </a:solidFill>
              <a:latin typeface="Consolas"/>
            </a:endParaRPr>
          </a:p>
          <a:p>
            <a:pPr>
              <a:buNone/>
            </a:pPr>
            <a:r>
              <a:rPr lang="en-CA" sz="2800" noProof="0" dirty="0" smtClean="0">
                <a:solidFill>
                  <a:srgbClr val="0000FF"/>
                </a:solidFill>
                <a:latin typeface="Consolas"/>
              </a:rPr>
              <a:t>using</a:t>
            </a:r>
            <a:r>
              <a:rPr lang="en-CA" sz="2800" noProof="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CA" sz="2800" noProof="0" dirty="0" smtClean="0">
                <a:solidFill>
                  <a:srgbClr val="0000FF"/>
                </a:solidFill>
                <a:latin typeface="Consolas"/>
              </a:rPr>
              <a:t>namespace</a:t>
            </a:r>
            <a:r>
              <a:rPr lang="en-CA" sz="2800" noProof="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CA" sz="2800" noProof="0" dirty="0" err="1" smtClean="0">
                <a:solidFill>
                  <a:srgbClr val="000000"/>
                </a:solidFill>
                <a:latin typeface="Consolas"/>
              </a:rPr>
              <a:t>std</a:t>
            </a:r>
            <a:r>
              <a:rPr lang="en-CA" sz="2800" noProof="0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pPr>
              <a:buNone/>
            </a:pPr>
            <a:r>
              <a:rPr lang="en-CA" sz="2800" noProof="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CA" sz="2800" noProof="0" dirty="0" smtClean="0">
                <a:solidFill>
                  <a:srgbClr val="000000"/>
                </a:solidFill>
                <a:latin typeface="Consolas"/>
              </a:rPr>
              <a:t> main() {</a:t>
            </a:r>
            <a:r>
              <a:rPr lang="en-CA" sz="2800" noProof="0" dirty="0" smtClean="0">
                <a:solidFill>
                  <a:srgbClr val="008000"/>
                </a:solidFill>
                <a:latin typeface="Consolas"/>
              </a:rPr>
              <a:t>	</a:t>
            </a:r>
            <a:endParaRPr lang="en-CA" sz="2800" noProof="0" dirty="0" smtClean="0">
              <a:solidFill>
                <a:srgbClr val="000000"/>
              </a:solidFill>
              <a:latin typeface="Consolas"/>
            </a:endParaRPr>
          </a:p>
          <a:p>
            <a:pPr>
              <a:buNone/>
            </a:pPr>
            <a:r>
              <a:rPr lang="en-CA" sz="2800" noProof="0" dirty="0" smtClean="0">
                <a:solidFill>
                  <a:srgbClr val="2B91AF"/>
                </a:solidFill>
                <a:latin typeface="Consolas"/>
              </a:rPr>
              <a:t>	Person</a:t>
            </a:r>
            <a:r>
              <a:rPr lang="en-CA" sz="2800" noProof="0" dirty="0" smtClean="0">
                <a:solidFill>
                  <a:srgbClr val="000000"/>
                </a:solidFill>
                <a:latin typeface="Consolas"/>
              </a:rPr>
              <a:t> p1(5);</a:t>
            </a:r>
          </a:p>
          <a:p>
            <a:pPr>
              <a:buNone/>
            </a:pPr>
            <a:r>
              <a:rPr lang="en-CA" sz="2800" noProof="0" dirty="0" smtClean="0">
                <a:solidFill>
                  <a:srgbClr val="2B91AF"/>
                </a:solidFill>
                <a:latin typeface="Consolas"/>
              </a:rPr>
              <a:t>	Person</a:t>
            </a:r>
            <a:r>
              <a:rPr lang="en-CA" sz="2800" noProof="0" dirty="0" smtClean="0">
                <a:solidFill>
                  <a:srgbClr val="000000"/>
                </a:solidFill>
                <a:latin typeface="Consolas"/>
              </a:rPr>
              <a:t> p2(p1);</a:t>
            </a:r>
          </a:p>
          <a:p>
            <a:pPr>
              <a:buNone/>
            </a:pPr>
            <a:r>
              <a:rPr lang="en-CA" sz="2800" noProof="0" dirty="0" smtClean="0">
                <a:solidFill>
                  <a:srgbClr val="000000"/>
                </a:solidFill>
                <a:latin typeface="Consolas"/>
              </a:rPr>
              <a:t>	*p2.age = 10;</a:t>
            </a:r>
          </a:p>
          <a:p>
            <a:pPr>
              <a:buNone/>
            </a:pPr>
            <a:r>
              <a:rPr lang="en-CA" sz="2800" noProof="0" dirty="0" smtClean="0">
                <a:solidFill>
                  <a:srgbClr val="000000"/>
                </a:solidFill>
                <a:latin typeface="Consolas"/>
              </a:rPr>
              <a:t>	</a:t>
            </a:r>
            <a:r>
              <a:rPr lang="en-CA" sz="2800" noProof="0" dirty="0" smtClean="0">
                <a:solidFill>
                  <a:srgbClr val="008000"/>
                </a:solidFill>
                <a:latin typeface="Consolas"/>
              </a:rPr>
              <a:t>// both instances will be modified</a:t>
            </a:r>
            <a:endParaRPr lang="en-CA" sz="2800" noProof="0" dirty="0" smtClean="0">
              <a:solidFill>
                <a:srgbClr val="000000"/>
              </a:solidFill>
              <a:latin typeface="Consolas"/>
            </a:endParaRPr>
          </a:p>
          <a:p>
            <a:pPr>
              <a:buNone/>
            </a:pPr>
            <a:r>
              <a:rPr lang="en-CA" sz="2800" noProof="0" dirty="0" smtClean="0">
                <a:solidFill>
                  <a:srgbClr val="000000"/>
                </a:solidFill>
                <a:latin typeface="Consolas"/>
              </a:rPr>
              <a:t>	</a:t>
            </a:r>
            <a:r>
              <a:rPr lang="en-CA" sz="2800" noProof="0" dirty="0" err="1" smtClean="0">
                <a:solidFill>
                  <a:srgbClr val="000000"/>
                </a:solidFill>
                <a:latin typeface="Consolas"/>
              </a:rPr>
              <a:t>cout</a:t>
            </a:r>
            <a:r>
              <a:rPr lang="en-CA" sz="2800" noProof="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CA" sz="2800" noProof="0" dirty="0" smtClean="0">
                <a:solidFill>
                  <a:srgbClr val="008080"/>
                </a:solidFill>
                <a:latin typeface="Consolas"/>
              </a:rPr>
              <a:t>&lt;&lt;</a:t>
            </a:r>
            <a:r>
              <a:rPr lang="en-CA" sz="2800" noProof="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CA" sz="2800" noProof="0" dirty="0" smtClean="0">
                <a:solidFill>
                  <a:srgbClr val="A31515"/>
                </a:solidFill>
                <a:latin typeface="Consolas"/>
              </a:rPr>
              <a:t>"Age p1 : "</a:t>
            </a:r>
            <a:r>
              <a:rPr lang="en-CA" sz="2800" noProof="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CA" sz="2800" noProof="0" dirty="0" smtClean="0">
                <a:solidFill>
                  <a:srgbClr val="008080"/>
                </a:solidFill>
                <a:latin typeface="Consolas"/>
              </a:rPr>
              <a:t>&lt;&lt;</a:t>
            </a:r>
            <a:r>
              <a:rPr lang="en-CA" sz="2800" noProof="0" dirty="0" smtClean="0">
                <a:solidFill>
                  <a:srgbClr val="000000"/>
                </a:solidFill>
                <a:latin typeface="Consolas"/>
              </a:rPr>
              <a:t> *p1.age </a:t>
            </a:r>
            <a:r>
              <a:rPr lang="en-CA" sz="2800" noProof="0" dirty="0" smtClean="0">
                <a:solidFill>
                  <a:srgbClr val="008080"/>
                </a:solidFill>
                <a:latin typeface="Consolas"/>
              </a:rPr>
              <a:t>&lt;&lt;</a:t>
            </a:r>
            <a:r>
              <a:rPr lang="en-CA" sz="2800" noProof="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CA" sz="2800" noProof="0" dirty="0" err="1" smtClean="0">
                <a:solidFill>
                  <a:srgbClr val="000000"/>
                </a:solidFill>
                <a:latin typeface="Consolas"/>
              </a:rPr>
              <a:t>endl</a:t>
            </a:r>
            <a:r>
              <a:rPr lang="en-CA" sz="2800" noProof="0" dirty="0" smtClean="0">
                <a:solidFill>
                  <a:srgbClr val="000000"/>
                </a:solidFill>
                <a:latin typeface="Consolas"/>
              </a:rPr>
              <a:t>; </a:t>
            </a:r>
            <a:r>
              <a:rPr lang="en-CA" sz="2800" noProof="0" dirty="0" smtClean="0">
                <a:solidFill>
                  <a:srgbClr val="008000"/>
                </a:solidFill>
                <a:latin typeface="Consolas"/>
              </a:rPr>
              <a:t>// 10</a:t>
            </a:r>
            <a:endParaRPr lang="en-CA" sz="2800" noProof="0" dirty="0" smtClean="0">
              <a:solidFill>
                <a:srgbClr val="000000"/>
              </a:solidFill>
              <a:latin typeface="Consolas"/>
            </a:endParaRPr>
          </a:p>
          <a:p>
            <a:pPr>
              <a:buNone/>
            </a:pPr>
            <a:r>
              <a:rPr lang="en-CA" sz="2800" noProof="0" dirty="0" smtClean="0">
                <a:solidFill>
                  <a:srgbClr val="000000"/>
                </a:solidFill>
                <a:latin typeface="Consolas"/>
              </a:rPr>
              <a:t>	</a:t>
            </a:r>
            <a:r>
              <a:rPr lang="en-CA" sz="2800" noProof="0" dirty="0" err="1" smtClean="0">
                <a:solidFill>
                  <a:srgbClr val="000000"/>
                </a:solidFill>
                <a:latin typeface="Consolas"/>
              </a:rPr>
              <a:t>cout</a:t>
            </a:r>
            <a:r>
              <a:rPr lang="en-CA" sz="2800" noProof="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CA" sz="2800" noProof="0" dirty="0" smtClean="0">
                <a:solidFill>
                  <a:srgbClr val="008080"/>
                </a:solidFill>
                <a:latin typeface="Consolas"/>
              </a:rPr>
              <a:t>&lt;&lt;</a:t>
            </a:r>
            <a:r>
              <a:rPr lang="en-CA" sz="2800" noProof="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CA" sz="2800" noProof="0" dirty="0" smtClean="0">
                <a:solidFill>
                  <a:srgbClr val="A31515"/>
                </a:solidFill>
                <a:latin typeface="Consolas"/>
              </a:rPr>
              <a:t>"Age p2 : "</a:t>
            </a:r>
            <a:r>
              <a:rPr lang="en-CA" sz="2800" noProof="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CA" sz="2800" noProof="0" dirty="0" smtClean="0">
                <a:solidFill>
                  <a:srgbClr val="008080"/>
                </a:solidFill>
                <a:latin typeface="Consolas"/>
              </a:rPr>
              <a:t>&lt;&lt;</a:t>
            </a:r>
            <a:r>
              <a:rPr lang="en-CA" sz="2800" noProof="0" dirty="0" smtClean="0">
                <a:solidFill>
                  <a:srgbClr val="000000"/>
                </a:solidFill>
                <a:latin typeface="Consolas"/>
              </a:rPr>
              <a:t> *p2.age </a:t>
            </a:r>
            <a:r>
              <a:rPr lang="en-CA" sz="2800" noProof="0" dirty="0" smtClean="0">
                <a:solidFill>
                  <a:srgbClr val="008080"/>
                </a:solidFill>
                <a:latin typeface="Consolas"/>
              </a:rPr>
              <a:t>&lt;&lt;</a:t>
            </a:r>
            <a:r>
              <a:rPr lang="en-CA" sz="2800" noProof="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CA" sz="2800" noProof="0" dirty="0" err="1" smtClean="0">
                <a:solidFill>
                  <a:srgbClr val="000000"/>
                </a:solidFill>
                <a:latin typeface="Consolas"/>
              </a:rPr>
              <a:t>endl</a:t>
            </a:r>
            <a:r>
              <a:rPr lang="en-CA" sz="2800" noProof="0" dirty="0" smtClean="0">
                <a:solidFill>
                  <a:srgbClr val="000000"/>
                </a:solidFill>
                <a:latin typeface="Consolas"/>
              </a:rPr>
              <a:t>; </a:t>
            </a:r>
            <a:r>
              <a:rPr lang="en-CA" sz="2800" noProof="0" dirty="0" smtClean="0">
                <a:solidFill>
                  <a:srgbClr val="008000"/>
                </a:solidFill>
                <a:latin typeface="Consolas"/>
              </a:rPr>
              <a:t>// 10</a:t>
            </a:r>
          </a:p>
          <a:p>
            <a:pPr>
              <a:buNone/>
            </a:pPr>
            <a:r>
              <a:rPr lang="en-CA" sz="2800" noProof="0" dirty="0" smtClean="0">
                <a:solidFill>
                  <a:srgbClr val="000000"/>
                </a:solidFill>
                <a:latin typeface="Consolas"/>
              </a:rPr>
              <a:t>	</a:t>
            </a:r>
          </a:p>
          <a:p>
            <a:pPr>
              <a:buNone/>
            </a:pPr>
            <a:r>
              <a:rPr lang="en-CA" sz="2800" noProof="0" dirty="0" smtClean="0">
                <a:solidFill>
                  <a:srgbClr val="0000FF"/>
                </a:solidFill>
                <a:latin typeface="Consolas"/>
              </a:rPr>
              <a:t>	return</a:t>
            </a:r>
            <a:r>
              <a:rPr lang="en-CA" sz="2800" noProof="0" dirty="0" smtClean="0">
                <a:solidFill>
                  <a:srgbClr val="000000"/>
                </a:solidFill>
                <a:latin typeface="Consolas"/>
              </a:rPr>
              <a:t> 0;</a:t>
            </a:r>
          </a:p>
          <a:p>
            <a:pPr>
              <a:buNone/>
            </a:pPr>
            <a:r>
              <a:rPr lang="en-CA" sz="2800" noProof="0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n-CA" sz="2800" noProof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2844" y="228600"/>
            <a:ext cx="9001156" cy="990600"/>
          </a:xfrm>
        </p:spPr>
        <p:txBody>
          <a:bodyPr>
            <a:normAutofit/>
          </a:bodyPr>
          <a:lstStyle/>
          <a:p>
            <a:r>
              <a:rPr lang="en-CA" dirty="0"/>
              <a:t>Copying instances</a:t>
            </a:r>
            <a:endParaRPr lang="en-CA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214282" y="1714488"/>
            <a:ext cx="8501122" cy="514351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CA" noProof="0" dirty="0" smtClean="0"/>
              <a:t>It is therefore wise to provide the class with a copy constructor </a:t>
            </a:r>
            <a:r>
              <a:rPr lang="en-CA" b="1" noProof="0" dirty="0" smtClean="0"/>
              <a:t>overload</a:t>
            </a:r>
            <a:r>
              <a:rPr lang="en-CA" noProof="0" dirty="0" smtClean="0"/>
              <a:t>, which can be used to prevent this issue.</a:t>
            </a:r>
            <a:r>
              <a:rPr lang="en-CA" b="1" noProof="0" dirty="0" smtClean="0"/>
              <a:t> </a:t>
            </a:r>
            <a:endParaRPr lang="en-CA" noProof="0" dirty="0" smtClean="0"/>
          </a:p>
          <a:p>
            <a:pPr marL="0" indent="0">
              <a:buNone/>
            </a:pPr>
            <a:endParaRPr lang="en-CA" noProof="0" dirty="0" smtClean="0"/>
          </a:p>
          <a:p>
            <a:pPr marL="0" indent="0">
              <a:buNone/>
            </a:pPr>
            <a:r>
              <a:rPr lang="en-CA" noProof="0" dirty="0" smtClean="0"/>
              <a:t>It is important to know that copy constructors are called in several places in code:</a:t>
            </a:r>
          </a:p>
          <a:p>
            <a:pPr marL="0" indent="0"/>
            <a:r>
              <a:rPr lang="en-CA" noProof="0" dirty="0" smtClean="0"/>
              <a:t> When instantiating a class: </a:t>
            </a:r>
          </a:p>
          <a:p>
            <a:pPr marL="320040" lvl="1" indent="0"/>
            <a:r>
              <a:rPr lang="en-CA" noProof="0" dirty="0" smtClean="0"/>
              <a:t> Object o(o2); or Object o = o2;</a:t>
            </a:r>
          </a:p>
          <a:p>
            <a:pPr marL="320040" lvl="1" indent="0"/>
            <a:r>
              <a:rPr lang="en-CA" noProof="0" dirty="0" smtClean="0"/>
              <a:t> When passing an instance as a copy parameter of a function/method.</a:t>
            </a:r>
          </a:p>
          <a:p>
            <a:pPr marL="320040" lvl="1" indent="0"/>
            <a:r>
              <a:rPr lang="en-CA" noProof="0" dirty="0" smtClean="0"/>
              <a:t> When an instance is returned from a function/method.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édian">
  <a:themeElements>
    <a:clrScheme name="Mé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é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é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21646</TotalTime>
  <Words>587</Words>
  <Application>Microsoft Office PowerPoint</Application>
  <PresentationFormat>On-screen Show (4:3)</PresentationFormat>
  <Paragraphs>164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Consolas</vt:lpstr>
      <vt:lpstr>Tw Cen MT</vt:lpstr>
      <vt:lpstr>Wingdings</vt:lpstr>
      <vt:lpstr>Wingdings 2</vt:lpstr>
      <vt:lpstr>Médian</vt:lpstr>
      <vt:lpstr>Introduction to object-oriented programming  </vt:lpstr>
      <vt:lpstr>Copying instances</vt:lpstr>
      <vt:lpstr>Copying instances</vt:lpstr>
      <vt:lpstr>Copying instances</vt:lpstr>
      <vt:lpstr>Copying instances</vt:lpstr>
      <vt:lpstr>Example in the main() function</vt:lpstr>
      <vt:lpstr>Copying instances</vt:lpstr>
      <vt:lpstr>Example in the main() function</vt:lpstr>
      <vt:lpstr>Copying instances</vt:lpstr>
      <vt:lpstr>Overloading a copy constructor</vt:lpstr>
      <vt:lpstr>Copying instances</vt:lpstr>
      <vt:lpstr>Example in the main() function</vt:lpstr>
      <vt:lpstr>Copying instances</vt:lpstr>
      <vt:lpstr>Example in the main() function</vt:lpstr>
      <vt:lpstr>Overloading the = operator</vt:lpstr>
      <vt:lpstr>Overloading the = operator</vt:lpstr>
      <vt:lpstr>Copying instances</vt:lpstr>
      <vt:lpstr>Example in the main() function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Technique et logique de programmation</dc:title>
  <dc:creator>Francois Capone</dc:creator>
  <cp:lastModifiedBy>Braden</cp:lastModifiedBy>
  <cp:revision>108</cp:revision>
  <dcterms:created xsi:type="dcterms:W3CDTF">2018-07-19T18:09:45Z</dcterms:created>
  <dcterms:modified xsi:type="dcterms:W3CDTF">2019-03-18T00:38:42Z</dcterms:modified>
</cp:coreProperties>
</file>