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95"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70" autoAdjust="0"/>
  </p:normalViewPr>
  <p:slideViewPr>
    <p:cSldViewPr>
      <p:cViewPr varScale="1">
        <p:scale>
          <a:sx n="85" d="100"/>
          <a:sy n="85" d="100"/>
        </p:scale>
        <p:origin x="1248" y="53"/>
      </p:cViewPr>
      <p:guideLst>
        <p:guide orient="horz" pos="2160"/>
        <p:guide pos="2880"/>
      </p:guideLst>
    </p:cSldViewPr>
  </p:slideViewPr>
  <p:outlineViewPr>
    <p:cViewPr>
      <p:scale>
        <a:sx n="33" d="100"/>
        <a:sy n="33" d="100"/>
      </p:scale>
      <p:origin x="0" y="-4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19/03/2019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19/03/2019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19/03/2019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19/03/2019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19/03/2019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19/03/2019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19/03/2019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lstStyle/>
          <a:p>
            <a:r>
              <a:rPr lang="en-CA" noProof="0" dirty="0" smtClean="0"/>
              <a:t>Structures</a:t>
            </a:r>
            <a:endParaRPr lang="en-CA" noProof="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Defining types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a:buNone/>
            </a:pPr>
            <a:r>
              <a:rPr lang="en-CA" sz="2800" noProof="0" dirty="0" smtClean="0"/>
              <a:t>Note: it is important to be aware that </a:t>
            </a:r>
            <a:r>
              <a:rPr lang="en-CA" sz="2800" b="1" noProof="0" dirty="0" smtClean="0"/>
              <a:t>product</a:t>
            </a:r>
            <a:r>
              <a:rPr lang="en-CA" sz="2800" noProof="0" dirty="0" smtClean="0"/>
              <a:t> is a type (just like </a:t>
            </a:r>
            <a:r>
              <a:rPr lang="en-CA" sz="2800" noProof="0" dirty="0" err="1" smtClean="0"/>
              <a:t>int</a:t>
            </a:r>
            <a:r>
              <a:rPr lang="en-CA" sz="2800" noProof="0" dirty="0" smtClean="0"/>
              <a:t>, double, char, etc.), and not a variable: the type definition is not allocated space in memory, so we cannot assign any values to the name, price, or quantity of the product). So far, we have simply defined a new type.</a:t>
            </a:r>
            <a:endParaRPr lang="en-CA" sz="2800"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Declaring variables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a:buNone/>
            </a:pPr>
            <a:r>
              <a:rPr lang="en-CA" sz="2800" noProof="0" dirty="0" smtClean="0"/>
              <a:t>The declaration of variables is the same as any other variable declaration: </a:t>
            </a:r>
            <a:r>
              <a:rPr lang="en-CA" sz="2800" b="1" noProof="0" dirty="0" smtClean="0"/>
              <a:t>type variable;</a:t>
            </a:r>
          </a:p>
          <a:p>
            <a:pPr>
              <a:buNone/>
            </a:pPr>
            <a:endParaRPr lang="en-CA" sz="2800" noProof="0" dirty="0" smtClean="0"/>
          </a:p>
          <a:p>
            <a:pPr>
              <a:buNone/>
            </a:pPr>
            <a:r>
              <a:rPr lang="en-CA" sz="2800" noProof="0" dirty="0" smtClean="0"/>
              <a:t>Here, the solution would be:</a:t>
            </a:r>
          </a:p>
          <a:p>
            <a:pPr>
              <a:buNone/>
            </a:pPr>
            <a:r>
              <a:rPr lang="en-CA" sz="2400" noProof="0" dirty="0" smtClean="0">
                <a:solidFill>
                  <a:srgbClr val="2B91AF"/>
                </a:solidFill>
                <a:latin typeface="Consolas"/>
              </a:rPr>
              <a:t>	product</a:t>
            </a:r>
            <a:r>
              <a:rPr lang="en-CA" sz="2400" noProof="0" dirty="0" smtClean="0">
                <a:solidFill>
                  <a:srgbClr val="000000"/>
                </a:solidFill>
                <a:latin typeface="Consolas"/>
              </a:rPr>
              <a:t> article1, article2;</a:t>
            </a:r>
          </a:p>
          <a:p>
            <a:pPr>
              <a:buNone/>
            </a:pPr>
            <a:endParaRPr lang="en-CA" sz="2400" noProof="0" dirty="0" smtClean="0">
              <a:solidFill>
                <a:srgbClr val="000000"/>
              </a:solidFill>
              <a:latin typeface="Consolas"/>
            </a:endParaRPr>
          </a:p>
          <a:p>
            <a:pPr marL="0">
              <a:buNone/>
            </a:pPr>
            <a:r>
              <a:rPr lang="en-CA" sz="2400" noProof="0" dirty="0" smtClean="0">
                <a:solidFill>
                  <a:srgbClr val="2B91AF"/>
                </a:solidFill>
                <a:latin typeface="Consolas"/>
              </a:rPr>
              <a:t>product </a:t>
            </a:r>
            <a:r>
              <a:rPr lang="en-CA" sz="2400" noProof="0" dirty="0" smtClean="0"/>
              <a:t>is the type, and </a:t>
            </a:r>
            <a:r>
              <a:rPr lang="en-CA" sz="2400" noProof="0" dirty="0" smtClean="0">
                <a:solidFill>
                  <a:srgbClr val="000000"/>
                </a:solidFill>
                <a:latin typeface="Consolas"/>
              </a:rPr>
              <a:t>article1 </a:t>
            </a:r>
            <a:r>
              <a:rPr lang="en-CA" sz="2400" noProof="0" dirty="0" smtClean="0">
                <a:solidFill>
                  <a:srgbClr val="000000"/>
                </a:solidFill>
              </a:rPr>
              <a:t>and</a:t>
            </a:r>
            <a:r>
              <a:rPr lang="en-CA" sz="2400" noProof="0" dirty="0" smtClean="0">
                <a:solidFill>
                  <a:srgbClr val="000000"/>
                </a:solidFill>
                <a:latin typeface="Consolas"/>
              </a:rPr>
              <a:t> article2</a:t>
            </a:r>
            <a:r>
              <a:rPr lang="en-CA" sz="2400" noProof="0" dirty="0" smtClean="0"/>
              <a:t> are the variables. </a:t>
            </a:r>
          </a:p>
          <a:p>
            <a:pPr>
              <a:buNone/>
            </a:pPr>
            <a:endParaRPr lang="en-CA" sz="2400" noProof="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Declaring variables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a:buNone/>
            </a:pPr>
            <a:r>
              <a:rPr lang="en-CA" sz="2800" noProof="0" dirty="0" smtClean="0"/>
              <a:t>In this case, we have declared the following two memory blocks:</a:t>
            </a:r>
          </a:p>
          <a:p>
            <a:pPr>
              <a:buNone/>
            </a:pPr>
            <a:endParaRPr lang="en-CA" sz="2800" noProof="0" dirty="0"/>
          </a:p>
        </p:txBody>
      </p:sp>
      <p:graphicFrame>
        <p:nvGraphicFramePr>
          <p:cNvPr id="4" name="Object 3"/>
          <p:cNvGraphicFramePr>
            <a:graphicFrameLocks noChangeAspect="1"/>
          </p:cNvGraphicFramePr>
          <p:nvPr>
            <p:extLst>
              <p:ext uri="{D42A27DB-BD31-4B8C-83A1-F6EECF244321}">
                <p14:modId xmlns:p14="http://schemas.microsoft.com/office/powerpoint/2010/main" val="3534485803"/>
              </p:ext>
            </p:extLst>
          </p:nvPr>
        </p:nvGraphicFramePr>
        <p:xfrm>
          <a:off x="269776" y="3140968"/>
          <a:ext cx="8604448" cy="2903269"/>
        </p:xfrm>
        <a:graphic>
          <a:graphicData uri="http://schemas.openxmlformats.org/presentationml/2006/ole">
            <mc:AlternateContent xmlns:mc="http://schemas.openxmlformats.org/markup-compatibility/2006">
              <mc:Choice xmlns:v="urn:schemas-microsoft-com:vml" Requires="v">
                <p:oleObj spid="_x0000_s1031" r:id="rId3" imgW="9333000" imgH="3148920" progId="">
                  <p:embed/>
                </p:oleObj>
              </mc:Choice>
              <mc:Fallback>
                <p:oleObj r:id="rId3" imgW="9333000" imgH="3148920" progId="">
                  <p:embed/>
                  <p:pic>
                    <p:nvPicPr>
                      <p:cNvPr id="0" name=""/>
                      <p:cNvPicPr/>
                      <p:nvPr/>
                    </p:nvPicPr>
                    <p:blipFill>
                      <a:blip r:embed="rId4"/>
                      <a:stretch>
                        <a:fillRect/>
                      </a:stretch>
                    </p:blipFill>
                    <p:spPr>
                      <a:xfrm>
                        <a:off x="269776" y="3140968"/>
                        <a:ext cx="8604448" cy="290326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Some variants of declarations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lnSpcReduction="10000"/>
          </a:bodyPr>
          <a:lstStyle/>
          <a:p>
            <a:pPr marL="0">
              <a:buNone/>
            </a:pPr>
            <a:r>
              <a:rPr lang="en-CA" sz="2800" noProof="0" dirty="0" smtClean="0"/>
              <a:t>It is possible to define a type and then declare variables of that type at the same time:</a:t>
            </a:r>
          </a:p>
          <a:p>
            <a:pPr>
              <a:buNone/>
            </a:pPr>
            <a:endParaRPr lang="en-CA" sz="2800" noProof="0" dirty="0" smtClean="0"/>
          </a:p>
          <a:p>
            <a:pPr>
              <a:buNone/>
            </a:pPr>
            <a:r>
              <a:rPr lang="en-CA" sz="2800" noProof="0" dirty="0" err="1" smtClean="0">
                <a:solidFill>
                  <a:srgbClr val="0000FF"/>
                </a:solidFill>
                <a:latin typeface="Consolas"/>
              </a:rPr>
              <a:t>struct</a:t>
            </a:r>
            <a:r>
              <a:rPr lang="en-CA" sz="2800" noProof="0" dirty="0" smtClean="0">
                <a:solidFill>
                  <a:srgbClr val="000000"/>
                </a:solidFill>
                <a:latin typeface="Consolas"/>
              </a:rPr>
              <a:t> </a:t>
            </a:r>
            <a:r>
              <a:rPr lang="en-CA" sz="2800" noProof="0" dirty="0" smtClean="0">
                <a:solidFill>
                  <a:srgbClr val="2B91AF"/>
                </a:solidFill>
                <a:latin typeface="Consolas"/>
              </a:rPr>
              <a:t>product</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char</a:t>
            </a:r>
            <a:r>
              <a:rPr lang="en-CA" sz="2800" noProof="0" dirty="0" smtClean="0">
                <a:solidFill>
                  <a:srgbClr val="000000"/>
                </a:solidFill>
                <a:latin typeface="Consolas"/>
              </a:rPr>
              <a:t> name[31];</a:t>
            </a:r>
          </a:p>
          <a:p>
            <a:pPr>
              <a:buNone/>
            </a:pPr>
            <a:r>
              <a:rPr lang="en-CA" sz="2800" noProof="0" dirty="0" smtClean="0">
                <a:solidFill>
                  <a:srgbClr val="0000FF"/>
                </a:solidFill>
                <a:latin typeface="Consolas"/>
              </a:rPr>
              <a:t>	double</a:t>
            </a:r>
            <a:r>
              <a:rPr lang="en-CA" sz="2800" noProof="0" dirty="0" smtClean="0">
                <a:solidFill>
                  <a:srgbClr val="000000"/>
                </a:solidFill>
                <a:latin typeface="Consolas"/>
              </a:rPr>
              <a:t> price;</a:t>
            </a:r>
          </a:p>
          <a:p>
            <a:pPr>
              <a:buNone/>
            </a:pPr>
            <a:r>
              <a:rPr lang="en-CA" sz="2800" noProof="0" dirty="0" smtClean="0">
                <a:solidFill>
                  <a:srgbClr val="0000FF"/>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quantity;</a:t>
            </a:r>
          </a:p>
          <a:p>
            <a:pPr>
              <a:buNone/>
            </a:pPr>
            <a:r>
              <a:rPr lang="en-CA" sz="2800" noProof="0" dirty="0" smtClean="0">
                <a:solidFill>
                  <a:srgbClr val="000000"/>
                </a:solidFill>
                <a:latin typeface="Consolas"/>
              </a:rPr>
              <a:t>} article1, article2;</a:t>
            </a:r>
          </a:p>
          <a:p>
            <a:pPr marL="0">
              <a:buNone/>
            </a:pPr>
            <a:endParaRPr lang="en-CA" sz="2800" noProof="0" dirty="0" smtClean="0">
              <a:solidFill>
                <a:srgbClr val="000000"/>
              </a:solidFill>
              <a:latin typeface="Consolas"/>
            </a:endParaRPr>
          </a:p>
          <a:p>
            <a:pPr marL="0">
              <a:buNone/>
            </a:pPr>
            <a:r>
              <a:rPr lang="en-CA" sz="2800" noProof="0" dirty="0" smtClean="0"/>
              <a:t>Here, we have defined the </a:t>
            </a:r>
            <a:r>
              <a:rPr lang="en-CA" sz="2800" b="1" noProof="0" dirty="0" smtClean="0"/>
              <a:t>product</a:t>
            </a:r>
            <a:r>
              <a:rPr lang="en-CA" sz="2800" noProof="0" dirty="0" smtClean="0"/>
              <a:t> </a:t>
            </a:r>
            <a:r>
              <a:rPr lang="en-CA" sz="2800" noProof="0" dirty="0" err="1" smtClean="0"/>
              <a:t>struct</a:t>
            </a:r>
            <a:r>
              <a:rPr lang="en-CA" sz="2800" noProof="0" dirty="0" smtClean="0"/>
              <a:t> at the same time as declaring variables </a:t>
            </a:r>
            <a:r>
              <a:rPr lang="en-CA" sz="2800" b="1" noProof="0" dirty="0" smtClean="0"/>
              <a:t>article1</a:t>
            </a:r>
            <a:r>
              <a:rPr lang="en-CA" sz="2800" noProof="0" dirty="0" smtClean="0"/>
              <a:t> and </a:t>
            </a:r>
            <a:r>
              <a:rPr lang="en-CA" sz="2800" b="1" noProof="0" dirty="0" smtClean="0"/>
              <a:t>article2</a:t>
            </a:r>
            <a:r>
              <a:rPr lang="en-CA" sz="2800" noProof="0" dirty="0" smtClean="0"/>
              <a:t>.</a:t>
            </a:r>
            <a:endParaRPr lang="en-CA" sz="2800" noProof="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Some variants of declarations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fontScale="92500" lnSpcReduction="20000"/>
          </a:bodyPr>
          <a:lstStyle/>
          <a:p>
            <a:pPr marL="0">
              <a:buNone/>
            </a:pPr>
            <a:r>
              <a:rPr lang="en-CA" sz="2400" noProof="0" dirty="0" smtClean="0"/>
              <a:t>Note that if we do not declare other variables of this type, we do not have to give a name to the type:</a:t>
            </a:r>
          </a:p>
          <a:p>
            <a:pPr>
              <a:buNone/>
            </a:pPr>
            <a:endParaRPr lang="en-CA" sz="2400" noProof="0" dirty="0" smtClean="0"/>
          </a:p>
          <a:p>
            <a:pPr>
              <a:buNone/>
            </a:pPr>
            <a:r>
              <a:rPr lang="en-CA" sz="2800" noProof="0" dirty="0" err="1" smtClean="0">
                <a:solidFill>
                  <a:srgbClr val="0000FF"/>
                </a:solidFill>
                <a:latin typeface="Consolas"/>
              </a:rPr>
              <a:t>struct</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char</a:t>
            </a:r>
            <a:r>
              <a:rPr lang="en-CA" sz="2800" noProof="0" dirty="0" smtClean="0">
                <a:solidFill>
                  <a:srgbClr val="000000"/>
                </a:solidFill>
                <a:latin typeface="Consolas"/>
              </a:rPr>
              <a:t> name[31];</a:t>
            </a:r>
          </a:p>
          <a:p>
            <a:pPr>
              <a:buNone/>
            </a:pPr>
            <a:r>
              <a:rPr lang="en-CA" sz="2800" noProof="0" dirty="0" smtClean="0">
                <a:solidFill>
                  <a:srgbClr val="0000FF"/>
                </a:solidFill>
                <a:latin typeface="Consolas"/>
              </a:rPr>
              <a:t>	double</a:t>
            </a:r>
            <a:r>
              <a:rPr lang="en-CA" sz="2800" noProof="0" dirty="0" smtClean="0">
                <a:solidFill>
                  <a:srgbClr val="000000"/>
                </a:solidFill>
                <a:latin typeface="Consolas"/>
              </a:rPr>
              <a:t> price;</a:t>
            </a:r>
          </a:p>
          <a:p>
            <a:pPr>
              <a:buNone/>
            </a:pPr>
            <a:r>
              <a:rPr lang="en-CA" sz="2800" noProof="0" dirty="0" smtClean="0">
                <a:solidFill>
                  <a:srgbClr val="0000FF"/>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quantity;</a:t>
            </a:r>
          </a:p>
          <a:p>
            <a:pPr>
              <a:buNone/>
            </a:pPr>
            <a:r>
              <a:rPr lang="en-CA" sz="2800" noProof="0" dirty="0" smtClean="0">
                <a:solidFill>
                  <a:srgbClr val="000000"/>
                </a:solidFill>
                <a:latin typeface="Consolas"/>
              </a:rPr>
              <a:t>} articles1, articles2;</a:t>
            </a:r>
          </a:p>
          <a:p>
            <a:pPr>
              <a:buNone/>
            </a:pPr>
            <a:endParaRPr lang="en-CA" sz="2800" noProof="0" dirty="0" smtClean="0">
              <a:solidFill>
                <a:srgbClr val="000000"/>
              </a:solidFill>
              <a:latin typeface="Consolas"/>
            </a:endParaRPr>
          </a:p>
          <a:p>
            <a:pPr marL="0">
              <a:buNone/>
            </a:pPr>
            <a:r>
              <a:rPr lang="en-CA" sz="2800" noProof="0" dirty="0" smtClean="0"/>
              <a:t>Here, we have declared the variables </a:t>
            </a:r>
            <a:r>
              <a:rPr lang="en-CA" sz="2800" b="1" noProof="0" dirty="0" smtClean="0"/>
              <a:t>article1</a:t>
            </a:r>
            <a:r>
              <a:rPr lang="en-CA" sz="2800" noProof="0" dirty="0" smtClean="0"/>
              <a:t> and </a:t>
            </a:r>
            <a:r>
              <a:rPr lang="en-CA" sz="2800" b="1" noProof="0" dirty="0" smtClean="0"/>
              <a:t>article2</a:t>
            </a:r>
            <a:r>
              <a:rPr lang="en-CA" sz="2800" dirty="0" smtClean="0"/>
              <a:t>, of type </a:t>
            </a:r>
            <a:r>
              <a:rPr lang="en-CA" sz="2800" dirty="0" err="1" smtClean="0"/>
              <a:t>struct</a:t>
            </a:r>
            <a:r>
              <a:rPr lang="en-CA" sz="2800" dirty="0" smtClean="0"/>
              <a:t>, which contain a string named </a:t>
            </a:r>
            <a:r>
              <a:rPr lang="en-CA" sz="2800" b="1" dirty="0" smtClean="0"/>
              <a:t>name</a:t>
            </a:r>
            <a:r>
              <a:rPr lang="en-CA" sz="2800" dirty="0" smtClean="0"/>
              <a:t>, a real named </a:t>
            </a:r>
            <a:r>
              <a:rPr lang="en-CA" sz="2800" b="1" dirty="0" smtClean="0"/>
              <a:t>price</a:t>
            </a:r>
            <a:r>
              <a:rPr lang="en-CA" sz="2800" dirty="0" smtClean="0"/>
              <a:t>, and an integer named </a:t>
            </a:r>
            <a:r>
              <a:rPr lang="en-CA" sz="2800" b="1" dirty="0" smtClean="0"/>
              <a:t>quantity</a:t>
            </a:r>
            <a:r>
              <a:rPr lang="en-CA" sz="2800" dirty="0" smtClean="0"/>
              <a:t>. We cannot declare other variables of this type elsewhere, however, since the type has no name.</a:t>
            </a:r>
            <a:endParaRPr lang="en-CA" sz="2800" noProof="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Some variants of declarations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fontScale="92500" lnSpcReduction="10000"/>
          </a:bodyPr>
          <a:lstStyle/>
          <a:p>
            <a:pPr marL="0">
              <a:buNone/>
            </a:pPr>
            <a:r>
              <a:rPr lang="en-CA" sz="2400" noProof="0" dirty="0" smtClean="0"/>
              <a:t>We can also initialize a variable of type </a:t>
            </a:r>
            <a:r>
              <a:rPr lang="en-CA" sz="2400" noProof="0" dirty="0" err="1" smtClean="0"/>
              <a:t>struct</a:t>
            </a:r>
            <a:r>
              <a:rPr lang="en-CA" sz="2400" noProof="0" dirty="0" smtClean="0"/>
              <a:t> at the same time as declaring it (as we can for scalar values and arrays). As for arrays, structures are non-scalar, so their values must be specified between braces. Ex: </a:t>
            </a:r>
          </a:p>
          <a:p>
            <a:pPr>
              <a:buNone/>
            </a:pPr>
            <a:endParaRPr lang="en-CA" sz="2400" noProof="0" dirty="0" smtClean="0"/>
          </a:p>
          <a:p>
            <a:pPr>
              <a:buNone/>
            </a:pPr>
            <a:r>
              <a:rPr lang="en-CA" sz="2400" noProof="0" dirty="0" err="1" smtClean="0">
                <a:solidFill>
                  <a:srgbClr val="0000FF"/>
                </a:solidFill>
                <a:latin typeface="Consolas"/>
              </a:rPr>
              <a:t>struct</a:t>
            </a:r>
            <a:r>
              <a:rPr lang="en-CA" sz="2400" noProof="0" dirty="0" smtClean="0">
                <a:solidFill>
                  <a:srgbClr val="000000"/>
                </a:solidFill>
                <a:latin typeface="Consolas"/>
              </a:rPr>
              <a:t> </a:t>
            </a:r>
            <a:r>
              <a:rPr lang="en-CA" sz="2400" noProof="0" dirty="0" smtClean="0">
                <a:solidFill>
                  <a:srgbClr val="2B91AF"/>
                </a:solidFill>
                <a:latin typeface="Consolas"/>
              </a:rPr>
              <a:t>product</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char</a:t>
            </a:r>
            <a:r>
              <a:rPr lang="en-CA" sz="2400" noProof="0" dirty="0" smtClean="0">
                <a:solidFill>
                  <a:srgbClr val="000000"/>
                </a:solidFill>
                <a:latin typeface="Consolas"/>
              </a:rPr>
              <a:t> name[31];</a:t>
            </a:r>
          </a:p>
          <a:p>
            <a:pPr>
              <a:buNone/>
            </a:pPr>
            <a:r>
              <a:rPr lang="en-CA" sz="2400" noProof="0" dirty="0" smtClean="0">
                <a:solidFill>
                  <a:srgbClr val="0000FF"/>
                </a:solidFill>
                <a:latin typeface="Consolas"/>
              </a:rPr>
              <a:t>	double</a:t>
            </a:r>
            <a:r>
              <a:rPr lang="en-CA" sz="2400" noProof="0" dirty="0" smtClean="0">
                <a:solidFill>
                  <a:srgbClr val="000000"/>
                </a:solidFill>
                <a:latin typeface="Consolas"/>
              </a:rPr>
              <a:t> price;</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quantity;</a:t>
            </a: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articles1 = { </a:t>
            </a:r>
            <a:r>
              <a:rPr lang="en-CA" sz="2400" dirty="0" smtClean="0">
                <a:solidFill>
                  <a:srgbClr val="A31515"/>
                </a:solidFill>
                <a:latin typeface="Consolas"/>
              </a:rPr>
              <a:t>"</a:t>
            </a:r>
            <a:r>
              <a:rPr lang="en-CA" sz="2400" dirty="0">
                <a:solidFill>
                  <a:srgbClr val="A31515"/>
                </a:solidFill>
                <a:latin typeface="Consolas"/>
              </a:rPr>
              <a:t>Computer</a:t>
            </a:r>
            <a:r>
              <a:rPr lang="en-CA" sz="2400" noProof="0" dirty="0" smtClean="0">
                <a:solidFill>
                  <a:srgbClr val="A31515"/>
                </a:solidFill>
                <a:latin typeface="Consolas"/>
              </a:rPr>
              <a:t>"</a:t>
            </a:r>
            <a:r>
              <a:rPr lang="en-CA" sz="2400" noProof="0" dirty="0" smtClean="0">
                <a:solidFill>
                  <a:srgbClr val="000000"/>
                </a:solidFill>
                <a:latin typeface="Consolas"/>
              </a:rPr>
              <a:t>, 1999.99, 2 };</a:t>
            </a:r>
          </a:p>
          <a:p>
            <a:pPr>
              <a:buNone/>
            </a:pPr>
            <a:endParaRPr lang="en-CA" sz="2400" noProof="0" dirty="0" smtClean="0">
              <a:solidFill>
                <a:srgbClr val="000000"/>
              </a:solidFill>
              <a:latin typeface="Consolas"/>
            </a:endParaRPr>
          </a:p>
          <a:p>
            <a:pPr marL="0">
              <a:buNone/>
            </a:pPr>
            <a:r>
              <a:rPr lang="en-CA" sz="2400" noProof="0" dirty="0" smtClean="0"/>
              <a:t>Note that the values of the fields must be listed in the same order as the fields are declared.</a:t>
            </a:r>
            <a:endParaRPr lang="en-CA" sz="2400" noProof="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Some variants of declarations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lnSpcReduction="10000"/>
          </a:bodyPr>
          <a:lstStyle/>
          <a:p>
            <a:pPr marL="0">
              <a:buNone/>
            </a:pPr>
            <a:r>
              <a:rPr lang="en-CA" sz="2400" noProof="0" dirty="0" smtClean="0"/>
              <a:t>Here, the values of the name (a character array), the price (a real), and the quantity (an integer), are set individually: </a:t>
            </a:r>
          </a:p>
          <a:p>
            <a:pPr>
              <a:buNone/>
            </a:pPr>
            <a:r>
              <a:rPr lang="en-CA" sz="2400" noProof="0" dirty="0" err="1" smtClean="0">
                <a:solidFill>
                  <a:srgbClr val="0000FF"/>
                </a:solidFill>
                <a:latin typeface="Consolas"/>
              </a:rPr>
              <a:t>struct</a:t>
            </a:r>
            <a:r>
              <a:rPr lang="en-CA" sz="2400" noProof="0" dirty="0" smtClean="0">
                <a:solidFill>
                  <a:srgbClr val="000000"/>
                </a:solidFill>
                <a:latin typeface="Consolas"/>
              </a:rPr>
              <a:t> </a:t>
            </a:r>
            <a:r>
              <a:rPr lang="en-CA" sz="2400" noProof="0" dirty="0" smtClean="0">
                <a:solidFill>
                  <a:srgbClr val="2B91AF"/>
                </a:solidFill>
                <a:latin typeface="Consolas"/>
              </a:rPr>
              <a:t>product</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char</a:t>
            </a:r>
            <a:r>
              <a:rPr lang="en-CA" sz="2400" noProof="0" dirty="0" smtClean="0">
                <a:solidFill>
                  <a:srgbClr val="000000"/>
                </a:solidFill>
                <a:latin typeface="Consolas"/>
              </a:rPr>
              <a:t> name[31];</a:t>
            </a:r>
          </a:p>
          <a:p>
            <a:pPr>
              <a:buNone/>
            </a:pPr>
            <a:r>
              <a:rPr lang="en-CA" sz="2400" noProof="0" dirty="0" smtClean="0">
                <a:solidFill>
                  <a:srgbClr val="0000FF"/>
                </a:solidFill>
                <a:latin typeface="Consolas"/>
              </a:rPr>
              <a:t>	double</a:t>
            </a:r>
            <a:r>
              <a:rPr lang="en-CA" sz="2400" noProof="0" dirty="0" smtClean="0">
                <a:solidFill>
                  <a:srgbClr val="000000"/>
                </a:solidFill>
                <a:latin typeface="Consolas"/>
              </a:rPr>
              <a:t> price;</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quantity;</a:t>
            </a: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article1;</a:t>
            </a:r>
          </a:p>
          <a:p>
            <a:pPr>
              <a:buNone/>
            </a:pPr>
            <a:r>
              <a:rPr lang="en-CA" sz="2400" noProof="0" dirty="0" err="1" smtClean="0">
                <a:solidFill>
                  <a:srgbClr val="000000"/>
                </a:solidFill>
                <a:latin typeface="Consolas"/>
              </a:rPr>
              <a:t>strcpy</a:t>
            </a:r>
            <a:r>
              <a:rPr lang="en-CA" sz="2400" noProof="0" dirty="0" smtClean="0">
                <a:solidFill>
                  <a:srgbClr val="000000"/>
                </a:solidFill>
                <a:latin typeface="Consolas"/>
              </a:rPr>
              <a:t>(article1.name, </a:t>
            </a:r>
            <a:r>
              <a:rPr lang="en-CA" sz="2400" dirty="0">
                <a:solidFill>
                  <a:srgbClr val="A31515"/>
                </a:solidFill>
                <a:latin typeface="Consolas"/>
              </a:rPr>
              <a:t>"Computer</a:t>
            </a:r>
            <a:r>
              <a:rPr lang="en-CA" sz="2400" noProof="0" dirty="0" smtClean="0">
                <a:solidFill>
                  <a:srgbClr val="A31515"/>
                </a:solidFill>
                <a:latin typeface="Consolas"/>
              </a:rPr>
              <a:t>"</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article1.price = 1999.99;</a:t>
            </a:r>
          </a:p>
          <a:p>
            <a:pPr>
              <a:buNone/>
            </a:pPr>
            <a:r>
              <a:rPr lang="en-CA" sz="2400" noProof="0" dirty="0" smtClean="0">
                <a:solidFill>
                  <a:srgbClr val="000000"/>
                </a:solidFill>
                <a:latin typeface="Consolas"/>
              </a:rPr>
              <a:t>article1.quantity = 2;</a:t>
            </a:r>
          </a:p>
          <a:p>
            <a:pPr>
              <a:buNone/>
            </a:pPr>
            <a:r>
              <a:rPr lang="en-CA" sz="2400" noProof="0" dirty="0" smtClean="0"/>
              <a:t>We can use any of these techniques in combination as we please.</a:t>
            </a:r>
            <a:endParaRPr lang="en-CA" sz="2400" noProof="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Accessing fields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lnSpcReduction="10000"/>
          </a:bodyPr>
          <a:lstStyle/>
          <a:p>
            <a:pPr marL="0">
              <a:buNone/>
            </a:pPr>
            <a:r>
              <a:rPr lang="en-CA" sz="2400" noProof="0" dirty="0" smtClean="0"/>
              <a:t>The fields (members) of a variable of type </a:t>
            </a:r>
            <a:r>
              <a:rPr lang="en-CA" sz="2400" noProof="0" dirty="0" err="1" smtClean="0"/>
              <a:t>struct</a:t>
            </a:r>
            <a:r>
              <a:rPr lang="en-CA" sz="2400" noProof="0" dirty="0" smtClean="0"/>
              <a:t> are accessed by indicating the name of the </a:t>
            </a:r>
            <a:r>
              <a:rPr lang="en-CA" sz="2400" noProof="0" dirty="0" err="1" smtClean="0"/>
              <a:t>struct</a:t>
            </a:r>
            <a:r>
              <a:rPr lang="en-CA" sz="2400" noProof="0" dirty="0" smtClean="0"/>
              <a:t> variable, a point (</a:t>
            </a:r>
            <a:r>
              <a:rPr lang="en-CA" sz="2400" b="1" noProof="0" dirty="0" smtClean="0"/>
              <a:t>.</a:t>
            </a:r>
            <a:r>
              <a:rPr lang="en-CA" sz="2400" noProof="0" dirty="0" smtClean="0"/>
              <a:t>), and then the name of the desired field.</a:t>
            </a:r>
            <a:endParaRPr lang="en-CA" sz="2000" noProof="0" dirty="0" smtClean="0"/>
          </a:p>
          <a:p>
            <a:pPr>
              <a:buNone/>
            </a:pPr>
            <a:endParaRPr lang="en-CA" sz="2000" noProof="0" dirty="0" smtClean="0"/>
          </a:p>
          <a:p>
            <a:pPr>
              <a:buNone/>
            </a:pPr>
            <a:endParaRPr lang="en-CA" sz="2000" noProof="0" dirty="0" smtClean="0"/>
          </a:p>
          <a:p>
            <a:pPr>
              <a:buNone/>
            </a:pPr>
            <a:endParaRPr lang="en-CA" sz="2000" noProof="0" dirty="0" smtClean="0"/>
          </a:p>
          <a:p>
            <a:pPr>
              <a:buNone/>
            </a:pPr>
            <a:endParaRPr lang="en-CA" sz="2000" noProof="0" dirty="0" smtClean="0"/>
          </a:p>
          <a:p>
            <a:pPr>
              <a:buNone/>
            </a:pPr>
            <a:endParaRPr lang="en-CA" sz="2000" noProof="0" dirty="0" smtClean="0"/>
          </a:p>
          <a:p>
            <a:pPr>
              <a:buNone/>
            </a:pPr>
            <a:endParaRPr lang="en-CA" sz="2400" noProof="0" dirty="0" smtClean="0"/>
          </a:p>
          <a:p>
            <a:pPr marL="0">
              <a:buNone/>
            </a:pPr>
            <a:r>
              <a:rPr lang="en-CA" sz="2400" noProof="0" dirty="0" smtClean="0"/>
              <a:t/>
            </a:r>
            <a:br>
              <a:rPr lang="en-CA" sz="2400" noProof="0" dirty="0" smtClean="0"/>
            </a:br>
            <a:r>
              <a:rPr lang="en-CA" sz="2400" noProof="0" dirty="0" smtClean="0"/>
              <a:t/>
            </a:r>
            <a:br>
              <a:rPr lang="en-CA" sz="2400" noProof="0" dirty="0" smtClean="0"/>
            </a:br>
            <a:r>
              <a:rPr lang="en-CA" sz="2400" noProof="0" dirty="0" smtClean="0"/>
              <a:t>Thus, for example, </a:t>
            </a:r>
            <a:r>
              <a:rPr lang="en-CA" sz="2400" b="1" noProof="0" dirty="0" smtClean="0"/>
              <a:t>article1.price</a:t>
            </a:r>
            <a:r>
              <a:rPr lang="en-CA" sz="2400" noProof="0" dirty="0" smtClean="0"/>
              <a:t> is like any other variable of type double.</a:t>
            </a:r>
            <a:endParaRPr lang="en-CA" sz="2400" noProof="0" dirty="0"/>
          </a:p>
        </p:txBody>
      </p:sp>
      <p:graphicFrame>
        <p:nvGraphicFramePr>
          <p:cNvPr id="6" name="Object 5"/>
          <p:cNvGraphicFramePr>
            <a:graphicFrameLocks noChangeAspect="1"/>
          </p:cNvGraphicFramePr>
          <p:nvPr>
            <p:extLst>
              <p:ext uri="{D42A27DB-BD31-4B8C-83A1-F6EECF244321}">
                <p14:modId xmlns:p14="http://schemas.microsoft.com/office/powerpoint/2010/main" val="3518568615"/>
              </p:ext>
            </p:extLst>
          </p:nvPr>
        </p:nvGraphicFramePr>
        <p:xfrm>
          <a:off x="192324" y="2780928"/>
          <a:ext cx="8821412" cy="2580413"/>
        </p:xfrm>
        <a:graphic>
          <a:graphicData uri="http://schemas.openxmlformats.org/presentationml/2006/ole">
            <mc:AlternateContent xmlns:mc="http://schemas.openxmlformats.org/markup-compatibility/2006">
              <mc:Choice xmlns:v="urn:schemas-microsoft-com:vml" Requires="v">
                <p:oleObj spid="_x0000_s2054" r:id="rId3" imgW="9333000" imgH="2729880" progId="">
                  <p:embed/>
                </p:oleObj>
              </mc:Choice>
              <mc:Fallback>
                <p:oleObj r:id="rId3" imgW="9333000" imgH="2729880" progId="">
                  <p:embed/>
                  <p:pic>
                    <p:nvPicPr>
                      <p:cNvPr id="0" name=""/>
                      <p:cNvPicPr/>
                      <p:nvPr/>
                    </p:nvPicPr>
                    <p:blipFill>
                      <a:blip r:embed="rId4"/>
                      <a:stretch>
                        <a:fillRect/>
                      </a:stretch>
                    </p:blipFill>
                    <p:spPr>
                      <a:xfrm>
                        <a:off x="192324" y="2780928"/>
                        <a:ext cx="8821412" cy="258041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Accessing fields</a:t>
            </a:r>
            <a:endParaRPr lang="en-CA" noProof="0" dirty="0"/>
          </a:p>
        </p:txBody>
      </p:sp>
      <p:sp>
        <p:nvSpPr>
          <p:cNvPr id="3" name="Espace réservé du contenu 2"/>
          <p:cNvSpPr>
            <a:spLocks noGrp="1"/>
          </p:cNvSpPr>
          <p:nvPr>
            <p:ph sz="quarter" idx="1"/>
          </p:nvPr>
        </p:nvSpPr>
        <p:spPr>
          <a:xfrm>
            <a:off x="35496" y="1714488"/>
            <a:ext cx="9073008" cy="5143512"/>
          </a:xfrm>
        </p:spPr>
        <p:txBody>
          <a:bodyPr>
            <a:normAutofit/>
          </a:bodyPr>
          <a:lstStyle/>
          <a:p>
            <a:pPr marL="0">
              <a:buNone/>
            </a:pPr>
            <a:r>
              <a:rPr lang="en-CA" sz="2000" noProof="0" dirty="0" smtClean="0"/>
              <a:t>In fact, if you compare the two solutions (the 6 variables of the introduction and the 2 structure variables), you will see that there is an exact equivalence:</a:t>
            </a:r>
          </a:p>
          <a:p>
            <a:pPr marL="0">
              <a:buNone/>
            </a:pPr>
            <a:endParaRPr lang="en-CA" sz="2000" noProof="0" dirty="0" smtClean="0"/>
          </a:p>
          <a:p>
            <a:pPr>
              <a:buNone/>
            </a:pPr>
            <a:r>
              <a:rPr lang="en-CA" sz="2400" noProof="0" dirty="0" smtClean="0">
                <a:solidFill>
                  <a:srgbClr val="0000FF"/>
                </a:solidFill>
                <a:latin typeface="Consolas"/>
              </a:rPr>
              <a:t>char</a:t>
            </a:r>
            <a:r>
              <a:rPr lang="en-CA" sz="2400" noProof="0" dirty="0" smtClean="0">
                <a:solidFill>
                  <a:srgbClr val="000000"/>
                </a:solidFill>
                <a:latin typeface="Consolas"/>
              </a:rPr>
              <a:t> name1[31], name2[31];</a:t>
            </a:r>
          </a:p>
          <a:p>
            <a:pPr>
              <a:buNone/>
            </a:pPr>
            <a:r>
              <a:rPr lang="en-CA" sz="2400" noProof="0" dirty="0" smtClean="0">
                <a:solidFill>
                  <a:srgbClr val="0000FF"/>
                </a:solidFill>
                <a:latin typeface="Consolas"/>
              </a:rPr>
              <a:t>double</a:t>
            </a:r>
            <a:r>
              <a:rPr lang="en-CA" sz="2400" noProof="0" dirty="0" smtClean="0">
                <a:solidFill>
                  <a:srgbClr val="000000"/>
                </a:solidFill>
                <a:latin typeface="Consolas"/>
              </a:rPr>
              <a:t> price1, price2;</a:t>
            </a:r>
          </a:p>
          <a:p>
            <a:pPr>
              <a:buNone/>
            </a:pPr>
            <a:r>
              <a:rPr lang="en-CA" sz="2400" noProof="0" dirty="0" err="1" smtClean="0">
                <a:solidFill>
                  <a:srgbClr val="0000FF"/>
                </a:solidFill>
                <a:latin typeface="Consolas"/>
              </a:rPr>
              <a:t>int</a:t>
            </a:r>
            <a:r>
              <a:rPr lang="en-CA" sz="2400" noProof="0" dirty="0" smtClean="0">
                <a:solidFill>
                  <a:srgbClr val="000000"/>
                </a:solidFill>
                <a:latin typeface="Consolas"/>
              </a:rPr>
              <a:t> quantity1, quantity2;</a:t>
            </a:r>
          </a:p>
          <a:p>
            <a:pPr>
              <a:buNone/>
            </a:pPr>
            <a:endParaRPr lang="en-CA" sz="2400" noProof="0" dirty="0">
              <a:solidFill>
                <a:srgbClr val="000000"/>
              </a:solidFill>
              <a:latin typeface="Consolas"/>
            </a:endParaRPr>
          </a:p>
          <a:p>
            <a:pPr>
              <a:buNone/>
            </a:pPr>
            <a:r>
              <a:rPr lang="en-CA" sz="1400" dirty="0">
                <a:solidFill>
                  <a:srgbClr val="000000"/>
                </a:solidFill>
                <a:latin typeface="Consolas"/>
              </a:rPr>
              <a:t>n</a:t>
            </a:r>
            <a:r>
              <a:rPr lang="en-CA" sz="1400" dirty="0" smtClean="0">
                <a:solidFill>
                  <a:srgbClr val="000000"/>
                </a:solidFill>
                <a:latin typeface="Consolas"/>
              </a:rPr>
              <a:t>ame1 and article1.name    price1 and article1.price   quantity1 and article1.quantity</a:t>
            </a:r>
          </a:p>
          <a:p>
            <a:pPr>
              <a:buNone/>
            </a:pPr>
            <a:r>
              <a:rPr lang="en-CA" sz="1400" dirty="0" smtClean="0">
                <a:solidFill>
                  <a:srgbClr val="000000"/>
                </a:solidFill>
                <a:latin typeface="Consolas"/>
              </a:rPr>
              <a:t>name2 </a:t>
            </a:r>
            <a:r>
              <a:rPr lang="en-CA" sz="1400" dirty="0">
                <a:solidFill>
                  <a:srgbClr val="000000"/>
                </a:solidFill>
                <a:latin typeface="Consolas"/>
              </a:rPr>
              <a:t>and </a:t>
            </a:r>
            <a:r>
              <a:rPr lang="en-CA" sz="1400" dirty="0" smtClean="0">
                <a:solidFill>
                  <a:srgbClr val="000000"/>
                </a:solidFill>
                <a:latin typeface="Consolas"/>
              </a:rPr>
              <a:t>article2.name    price2 </a:t>
            </a:r>
            <a:r>
              <a:rPr lang="en-CA" sz="1400" dirty="0">
                <a:solidFill>
                  <a:srgbClr val="000000"/>
                </a:solidFill>
                <a:latin typeface="Consolas"/>
              </a:rPr>
              <a:t>and </a:t>
            </a:r>
            <a:r>
              <a:rPr lang="en-CA" sz="1400" dirty="0" smtClean="0">
                <a:solidFill>
                  <a:srgbClr val="000000"/>
                </a:solidFill>
                <a:latin typeface="Consolas"/>
              </a:rPr>
              <a:t>article2.price   quantity2 and article2.quantity</a:t>
            </a:r>
          </a:p>
          <a:p>
            <a:pPr>
              <a:buNone/>
            </a:pPr>
            <a:endParaRPr lang="en-CA" sz="1400" dirty="0">
              <a:solidFill>
                <a:srgbClr val="000000"/>
              </a:solidFill>
              <a:latin typeface="Consolas"/>
            </a:endParaRPr>
          </a:p>
          <a:p>
            <a:pPr marL="0">
              <a:buNone/>
            </a:pPr>
            <a:r>
              <a:rPr lang="en-CA" sz="1600" dirty="0" smtClean="0">
                <a:solidFill>
                  <a:srgbClr val="000000"/>
                </a:solidFill>
              </a:rPr>
              <a:t>So, in all cases where you could use, for example, price1 in an instruction, you could use item1.price.</a:t>
            </a:r>
          </a:p>
          <a:p>
            <a:pPr>
              <a:buNone/>
            </a:pPr>
            <a:endParaRPr lang="en-CA" sz="2400" noProof="0" dirty="0" smtClean="0">
              <a:solidFill>
                <a:srgbClr val="000000"/>
              </a:solidFill>
              <a:latin typeface="Consolas"/>
            </a:endParaRPr>
          </a:p>
          <a:p>
            <a:pPr>
              <a:buNone/>
            </a:pPr>
            <a:endParaRPr lang="en-CA" sz="2400" noProof="0" dirty="0" smtClean="0">
              <a:solidFill>
                <a:srgbClr val="000000"/>
              </a:solidFill>
              <a:latin typeface="Consolas"/>
            </a:endParaRPr>
          </a:p>
          <a:p>
            <a:pPr>
              <a:buNone/>
            </a:pPr>
            <a:endParaRPr lang="en-CA" sz="2400" noProof="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err="1" smtClean="0">
                <a:solidFill>
                  <a:srgbClr val="000000"/>
                </a:solidFill>
                <a:latin typeface="Consolas"/>
              </a:rPr>
              <a:t>cin.getline</a:t>
            </a:r>
            <a:r>
              <a:rPr lang="en-CA" sz="2400" noProof="0" dirty="0" smtClean="0">
                <a:solidFill>
                  <a:srgbClr val="000000"/>
                </a:solidFill>
                <a:latin typeface="Consolas"/>
              </a:rPr>
              <a:t>(article1.name, 31);</a:t>
            </a:r>
          </a:p>
          <a:p>
            <a:pPr>
              <a:buNone/>
            </a:pP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article2.name;</a:t>
            </a:r>
          </a:p>
          <a:p>
            <a:pPr>
              <a:buNone/>
            </a:pPr>
            <a:r>
              <a:rPr lang="en-CA" sz="2400" noProof="0" dirty="0" smtClean="0">
                <a:solidFill>
                  <a:srgbClr val="000000"/>
                </a:solidFill>
                <a:latin typeface="Consolas"/>
              </a:rPr>
              <a:t>article1.price = 15.99;</a:t>
            </a:r>
          </a:p>
          <a:p>
            <a:pPr>
              <a:buNone/>
            </a:pPr>
            <a:r>
              <a:rPr lang="en-CA" sz="2400" noProof="0" dirty="0" smtClean="0">
                <a:solidFill>
                  <a:srgbClr val="0000FF"/>
                </a:solidFill>
                <a:latin typeface="Consolas"/>
              </a:rPr>
              <a:t>if</a:t>
            </a:r>
            <a:r>
              <a:rPr lang="en-CA" sz="2400" noProof="0" dirty="0" smtClean="0">
                <a:solidFill>
                  <a:srgbClr val="000000"/>
                </a:solidFill>
                <a:latin typeface="Consolas"/>
              </a:rPr>
              <a:t> (article1.quantity == 0) {</a:t>
            </a:r>
          </a:p>
          <a:p>
            <a:pPr>
              <a:buNone/>
            </a:pPr>
            <a:r>
              <a:rPr lang="en-CA" sz="2400" noProof="0" dirty="0" smtClean="0">
                <a:solidFill>
                  <a:srgbClr val="0000FF"/>
                </a:solidFill>
                <a:latin typeface="Consolas"/>
              </a:rPr>
              <a:t>	double</a:t>
            </a:r>
            <a:r>
              <a:rPr lang="en-CA" sz="2400" noProof="0" dirty="0" smtClean="0">
                <a:solidFill>
                  <a:srgbClr val="000000"/>
                </a:solidFill>
                <a:latin typeface="Consolas"/>
              </a:rPr>
              <a:t> total = article1.price * article1.quantity;</a:t>
            </a:r>
          </a:p>
          <a:p>
            <a:pPr>
              <a:buNone/>
            </a:pP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endParaRPr lang="en-CA" sz="2400" noProof="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5143512"/>
          </a:xfrm>
        </p:spPr>
        <p:txBody>
          <a:bodyPr>
            <a:normAutofit fontScale="92500"/>
          </a:bodyPr>
          <a:lstStyle/>
          <a:p>
            <a:pPr marL="0" indent="0">
              <a:buNone/>
            </a:pPr>
            <a:r>
              <a:rPr lang="en-CA" noProof="0" dirty="0" smtClean="0"/>
              <a:t>Suppose we want to store the data of two products (name, price, and quantity) in memory. We can do this as follows: </a:t>
            </a:r>
          </a:p>
          <a:p>
            <a:pPr marL="0" indent="0">
              <a:buNone/>
            </a:pPr>
            <a:endParaRPr lang="en-CA" noProof="0" dirty="0" smtClean="0"/>
          </a:p>
          <a:p>
            <a:pPr>
              <a:buNone/>
            </a:pPr>
            <a:r>
              <a:rPr lang="en-CA" sz="2600" noProof="0" dirty="0" smtClean="0">
                <a:solidFill>
                  <a:srgbClr val="0000FF"/>
                </a:solidFill>
                <a:latin typeface="Consolas"/>
              </a:rPr>
              <a:t>char</a:t>
            </a:r>
            <a:r>
              <a:rPr lang="en-CA" sz="2600" noProof="0" dirty="0" smtClean="0">
                <a:solidFill>
                  <a:srgbClr val="000000"/>
                </a:solidFill>
                <a:latin typeface="Consolas"/>
              </a:rPr>
              <a:t> name1[31</a:t>
            </a:r>
            <a:r>
              <a:rPr lang="en-CA" sz="2600" dirty="0">
                <a:solidFill>
                  <a:srgbClr val="000000"/>
                </a:solidFill>
                <a:latin typeface="Consolas"/>
              </a:rPr>
              <a:t>], name2[31</a:t>
            </a:r>
            <a:r>
              <a:rPr lang="en-CA" sz="2600" noProof="0" dirty="0" smtClean="0">
                <a:solidFill>
                  <a:srgbClr val="000000"/>
                </a:solidFill>
                <a:latin typeface="Consolas"/>
              </a:rPr>
              <a:t>];</a:t>
            </a:r>
          </a:p>
          <a:p>
            <a:pPr>
              <a:buNone/>
            </a:pPr>
            <a:r>
              <a:rPr lang="en-CA" sz="2600" noProof="0" dirty="0" smtClean="0">
                <a:solidFill>
                  <a:srgbClr val="0000FF"/>
                </a:solidFill>
                <a:latin typeface="Consolas"/>
              </a:rPr>
              <a:t>double</a:t>
            </a:r>
            <a:r>
              <a:rPr lang="en-CA" sz="2600" noProof="0" dirty="0" smtClean="0">
                <a:solidFill>
                  <a:srgbClr val="000000"/>
                </a:solidFill>
                <a:latin typeface="Consolas"/>
              </a:rPr>
              <a:t> price1</a:t>
            </a:r>
            <a:r>
              <a:rPr lang="en-CA" sz="2600" dirty="0">
                <a:solidFill>
                  <a:srgbClr val="000000"/>
                </a:solidFill>
                <a:latin typeface="Consolas"/>
              </a:rPr>
              <a:t>, price2</a:t>
            </a:r>
            <a:r>
              <a:rPr lang="en-CA" sz="2600" noProof="0" dirty="0" smtClean="0">
                <a:solidFill>
                  <a:srgbClr val="000000"/>
                </a:solidFill>
                <a:latin typeface="Consolas"/>
              </a:rPr>
              <a:t>;</a:t>
            </a:r>
          </a:p>
          <a:p>
            <a:pPr>
              <a:buNone/>
            </a:pPr>
            <a:r>
              <a:rPr lang="en-CA" sz="2600" noProof="0" dirty="0" err="1" smtClean="0">
                <a:solidFill>
                  <a:srgbClr val="0000FF"/>
                </a:solidFill>
                <a:latin typeface="Consolas"/>
              </a:rPr>
              <a:t>int</a:t>
            </a:r>
            <a:r>
              <a:rPr lang="en-CA" sz="2600" noProof="0" dirty="0" smtClean="0">
                <a:solidFill>
                  <a:srgbClr val="000000"/>
                </a:solidFill>
                <a:latin typeface="Consolas"/>
              </a:rPr>
              <a:t> quantity1, quantity2;</a:t>
            </a:r>
          </a:p>
          <a:p>
            <a:pPr>
              <a:buNone/>
            </a:pPr>
            <a:endParaRPr lang="en-CA" sz="2600" noProof="0" dirty="0" smtClean="0">
              <a:solidFill>
                <a:srgbClr val="000000"/>
              </a:solidFill>
              <a:latin typeface="Consolas"/>
            </a:endParaRPr>
          </a:p>
          <a:p>
            <a:pPr marL="0">
              <a:buNone/>
            </a:pPr>
            <a:r>
              <a:rPr lang="en-CA" noProof="0" dirty="0" smtClean="0"/>
              <a:t>So, we have declared a character array for each name, a real for each price, and an integer for each quantity. This is a simple solution, but not very satisfactory.  Let’s consider two complications (that can occur in real situations):</a:t>
            </a:r>
            <a:endParaRPr lang="en-CA" noProof="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t>We can also write:</a:t>
            </a:r>
          </a:p>
          <a:p>
            <a:pPr>
              <a:buNone/>
            </a:pPr>
            <a:r>
              <a:rPr lang="en-CA" sz="2400" noProof="0" dirty="0" smtClean="0">
                <a:solidFill>
                  <a:srgbClr val="000000"/>
                </a:solidFill>
                <a:latin typeface="Consolas"/>
              </a:rPr>
              <a:t>article2 </a:t>
            </a:r>
            <a:r>
              <a:rPr lang="en-CA" sz="2400" noProof="0" dirty="0" smtClean="0">
                <a:solidFill>
                  <a:srgbClr val="008080"/>
                </a:solidFill>
                <a:latin typeface="Consolas"/>
              </a:rPr>
              <a:t>=</a:t>
            </a:r>
            <a:r>
              <a:rPr lang="en-CA" sz="2400" noProof="0" dirty="0" smtClean="0">
                <a:solidFill>
                  <a:srgbClr val="000000"/>
                </a:solidFill>
                <a:latin typeface="Consolas"/>
              </a:rPr>
              <a:t> article1;</a:t>
            </a:r>
          </a:p>
          <a:p>
            <a:pPr>
              <a:buNone/>
            </a:pPr>
            <a:endParaRPr lang="en-CA" sz="2400" noProof="0" dirty="0" smtClean="0">
              <a:solidFill>
                <a:srgbClr val="000000"/>
              </a:solidFill>
              <a:latin typeface="Consolas"/>
            </a:endParaRPr>
          </a:p>
          <a:p>
            <a:pPr>
              <a:buNone/>
            </a:pPr>
            <a:r>
              <a:rPr lang="en-CA" sz="2400" noProof="0" dirty="0" smtClean="0"/>
              <a:t>This is exactly equivalent to the following 3 lines:</a:t>
            </a:r>
          </a:p>
          <a:p>
            <a:pPr>
              <a:buNone/>
            </a:pPr>
            <a:r>
              <a:rPr lang="en-CA" sz="2400" noProof="0" dirty="0" err="1" smtClean="0">
                <a:solidFill>
                  <a:srgbClr val="000000"/>
                </a:solidFill>
                <a:latin typeface="Consolas"/>
              </a:rPr>
              <a:t>strcpy</a:t>
            </a:r>
            <a:r>
              <a:rPr lang="en-CA" sz="2400" noProof="0" dirty="0" smtClean="0">
                <a:solidFill>
                  <a:srgbClr val="000000"/>
                </a:solidFill>
                <a:latin typeface="Consolas"/>
              </a:rPr>
              <a:t>(article2.name, article1.name);</a:t>
            </a:r>
          </a:p>
          <a:p>
            <a:pPr>
              <a:buNone/>
            </a:pPr>
            <a:r>
              <a:rPr lang="en-CA" sz="2400" noProof="0" dirty="0" smtClean="0">
                <a:solidFill>
                  <a:srgbClr val="000000"/>
                </a:solidFill>
                <a:latin typeface="Consolas"/>
              </a:rPr>
              <a:t>article2.price = article1.price;</a:t>
            </a:r>
          </a:p>
          <a:p>
            <a:pPr>
              <a:buNone/>
            </a:pPr>
            <a:r>
              <a:rPr lang="en-CA" sz="2400" noProof="0" dirty="0" smtClean="0">
                <a:solidFill>
                  <a:srgbClr val="000000"/>
                </a:solidFill>
                <a:latin typeface="Consolas"/>
              </a:rPr>
              <a:t>article2.quantity = article1.quantity;</a:t>
            </a:r>
          </a:p>
          <a:p>
            <a:pPr>
              <a:buNone/>
            </a:pPr>
            <a:endParaRPr lang="en-CA" sz="2400" noProof="0" dirty="0" smtClean="0">
              <a:solidFill>
                <a:srgbClr val="000000"/>
              </a:solidFill>
              <a:latin typeface="Consolas"/>
            </a:endParaRPr>
          </a:p>
          <a:p>
            <a:pPr marL="0">
              <a:buNone/>
            </a:pPr>
            <a:r>
              <a:rPr lang="en-CA" sz="2400" noProof="0" dirty="0" smtClean="0"/>
              <a:t>Naturally, the two structure variables must be the exact same type. This technique will allow us to simplify passing parameters.</a:t>
            </a:r>
            <a:endParaRPr lang="en-CA" sz="2400" noProof="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t>Some example of illegal instructions:</a:t>
            </a:r>
          </a:p>
          <a:p>
            <a:pPr>
              <a:buNone/>
            </a:pPr>
            <a:endParaRPr lang="en-CA" sz="2400" noProof="0" dirty="0" smtClean="0"/>
          </a:p>
          <a:p>
            <a:pPr>
              <a:buNone/>
            </a:pPr>
            <a:r>
              <a:rPr lang="en-CA" sz="2400" noProof="0" dirty="0" err="1" smtClean="0">
                <a:solidFill>
                  <a:srgbClr val="000000"/>
                </a:solidFill>
                <a:latin typeface="Consolas"/>
              </a:rPr>
              <a:t>cin</a:t>
            </a:r>
            <a:r>
              <a:rPr lang="en-CA" sz="2400" noProof="0" dirty="0" smtClean="0">
                <a:solidFill>
                  <a:srgbClr val="000000"/>
                </a:solidFill>
                <a:latin typeface="Consolas"/>
              </a:rPr>
              <a:t> &gt;&gt; article1;</a:t>
            </a:r>
          </a:p>
          <a:p>
            <a:pPr>
              <a:buNone/>
            </a:pPr>
            <a:r>
              <a:rPr lang="en-CA" sz="2400" noProof="0" dirty="0" err="1" smtClean="0">
                <a:solidFill>
                  <a:srgbClr val="000000"/>
                </a:solidFill>
                <a:latin typeface="Consolas"/>
              </a:rPr>
              <a:t>cout</a:t>
            </a:r>
            <a:r>
              <a:rPr lang="en-CA" sz="2400" noProof="0" dirty="0" smtClean="0">
                <a:solidFill>
                  <a:srgbClr val="000000"/>
                </a:solidFill>
                <a:latin typeface="Consolas"/>
              </a:rPr>
              <a:t> &lt;&lt; article2;</a:t>
            </a:r>
          </a:p>
          <a:p>
            <a:pPr>
              <a:buNone/>
            </a:pPr>
            <a:r>
              <a:rPr lang="en-CA" sz="2400" noProof="0" dirty="0" smtClean="0">
                <a:solidFill>
                  <a:srgbClr val="0000FF"/>
                </a:solidFill>
                <a:latin typeface="Consolas"/>
              </a:rPr>
              <a:t>if</a:t>
            </a:r>
            <a:r>
              <a:rPr lang="en-CA" sz="2400" noProof="0" dirty="0" smtClean="0">
                <a:solidFill>
                  <a:srgbClr val="000000"/>
                </a:solidFill>
                <a:latin typeface="Consolas"/>
              </a:rPr>
              <a:t> (article1 &gt; article2) …</a:t>
            </a:r>
          </a:p>
          <a:p>
            <a:pPr>
              <a:buNone/>
            </a:pPr>
            <a:r>
              <a:rPr lang="en-CA" sz="2400" noProof="0" dirty="0" smtClean="0">
                <a:solidFill>
                  <a:srgbClr val="0000FF"/>
                </a:solidFill>
                <a:latin typeface="Consolas"/>
              </a:rPr>
              <a:t>if</a:t>
            </a:r>
            <a:r>
              <a:rPr lang="en-CA" sz="2400" noProof="0" dirty="0" smtClean="0">
                <a:solidFill>
                  <a:srgbClr val="000000"/>
                </a:solidFill>
                <a:latin typeface="Consolas"/>
              </a:rPr>
              <a:t> (article1 == article2) …</a:t>
            </a:r>
          </a:p>
          <a:p>
            <a:pPr>
              <a:buNone/>
            </a:pPr>
            <a:endParaRPr lang="en-CA" sz="2400" noProof="0" dirty="0" smtClean="0">
              <a:solidFill>
                <a:srgbClr val="000000"/>
              </a:solidFill>
              <a:latin typeface="Consolas"/>
            </a:endParaRPr>
          </a:p>
          <a:p>
            <a:pPr marL="0">
              <a:buNone/>
            </a:pPr>
            <a:r>
              <a:rPr lang="en-CA" sz="2400" noProof="0" dirty="0" smtClean="0"/>
              <a:t>A structure is not a scalar; it cannot be treated as a unit (except in assignments).</a:t>
            </a:r>
            <a:endParaRPr lang="en-CA" sz="2400" noProof="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Structures passed as parameters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Structures can be passed as parameters like any other variable. If you can pass an </a:t>
            </a:r>
            <a:r>
              <a:rPr lang="en-CA" sz="2400" noProof="0" dirty="0" err="1" smtClean="0"/>
              <a:t>int</a:t>
            </a:r>
            <a:r>
              <a:rPr lang="en-CA" sz="2400" dirty="0" err="1" smtClean="0"/>
              <a:t>eger</a:t>
            </a:r>
            <a:r>
              <a:rPr lang="en-CA" sz="2400" dirty="0" smtClean="0"/>
              <a:t> as a parameter, you can pass a structure as a parameter.</a:t>
            </a:r>
            <a:endParaRPr lang="en-CA" sz="2400" noProof="0" dirty="0" smtClean="0"/>
          </a:p>
          <a:p>
            <a:pPr>
              <a:buNone/>
            </a:pPr>
            <a:r>
              <a:rPr lang="en-CA" sz="2400" noProof="0" dirty="0" smtClean="0"/>
              <a:t>Value parameter:</a:t>
            </a:r>
          </a:p>
          <a:p>
            <a:pPr>
              <a:buNone/>
            </a:pPr>
            <a:r>
              <a:rPr lang="en-CA" sz="2400" noProof="0" dirty="0" smtClean="0"/>
              <a:t>Function header:</a:t>
            </a:r>
          </a:p>
          <a:p>
            <a:pPr>
              <a:buNone/>
            </a:pPr>
            <a:r>
              <a:rPr lang="en-CA" sz="2400" noProof="0" dirty="0" smtClean="0"/>
              <a:t>	type </a:t>
            </a:r>
            <a:r>
              <a:rPr lang="en-CA" sz="2400" noProof="0" dirty="0" err="1" smtClean="0"/>
              <a:t>functionName</a:t>
            </a:r>
            <a:r>
              <a:rPr lang="en-CA" sz="2400" noProof="0" dirty="0" smtClean="0"/>
              <a:t>(</a:t>
            </a:r>
            <a:r>
              <a:rPr lang="en-CA" sz="2400" noProof="0" dirty="0" err="1" smtClean="0"/>
              <a:t>structureType</a:t>
            </a:r>
            <a:r>
              <a:rPr lang="en-CA" sz="2400" noProof="0" dirty="0" smtClean="0"/>
              <a:t> </a:t>
            </a:r>
            <a:r>
              <a:rPr lang="en-CA" sz="2400" noProof="0" dirty="0" err="1" smtClean="0"/>
              <a:t>parameterName</a:t>
            </a:r>
            <a:r>
              <a:rPr lang="en-CA" sz="2400" noProof="0" dirty="0" smtClean="0"/>
              <a:t>){</a:t>
            </a:r>
          </a:p>
          <a:p>
            <a:pPr>
              <a:buNone/>
            </a:pPr>
            <a:r>
              <a:rPr lang="en-CA" sz="2400" noProof="0" dirty="0" smtClean="0"/>
              <a:t>		...</a:t>
            </a:r>
          </a:p>
          <a:p>
            <a:pPr>
              <a:buNone/>
            </a:pPr>
            <a:r>
              <a:rPr lang="en-CA" sz="2400" noProof="0" dirty="0" smtClean="0"/>
              <a:t>	}</a:t>
            </a:r>
          </a:p>
          <a:p>
            <a:pPr>
              <a:buNone/>
            </a:pPr>
            <a:endParaRPr lang="en-CA" sz="2400" noProof="0" dirty="0" smtClean="0"/>
          </a:p>
          <a:p>
            <a:pPr>
              <a:buNone/>
            </a:pPr>
            <a:endParaRPr lang="en-CA" sz="2400" noProof="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solidFill>
                  <a:srgbClr val="0000FF"/>
                </a:solidFill>
                <a:latin typeface="Consolas"/>
              </a:rPr>
              <a:t>void</a:t>
            </a:r>
            <a:r>
              <a:rPr lang="en-CA" sz="2400" noProof="0" dirty="0" smtClean="0">
                <a:solidFill>
                  <a:srgbClr val="000000"/>
                </a:solidFill>
                <a:latin typeface="Consolas"/>
              </a:rPr>
              <a:t> display(</a:t>
            </a:r>
            <a:r>
              <a:rPr lang="en-CA" sz="2400" noProof="0" dirty="0" smtClean="0">
                <a:solidFill>
                  <a:srgbClr val="2B91AF"/>
                </a:solidFill>
                <a:latin typeface="Consolas"/>
              </a:rPr>
              <a:t>product</a:t>
            </a:r>
            <a:r>
              <a:rPr lang="en-CA" sz="2400" noProof="0" dirty="0" smtClean="0">
                <a:solidFill>
                  <a:srgbClr val="000000"/>
                </a:solidFill>
                <a:latin typeface="Consolas"/>
              </a:rPr>
              <a:t> </a:t>
            </a:r>
            <a:r>
              <a:rPr lang="en-CA" sz="2400" noProof="0" dirty="0" err="1" smtClean="0">
                <a:solidFill>
                  <a:srgbClr val="808080"/>
                </a:solidFill>
                <a:latin typeface="Consolas"/>
              </a:rPr>
              <a:t>aProduct</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"Name: "</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.name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"Price: "</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.price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"Quantity: "</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.quantity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endParaRPr lang="en-CA" sz="2400" noProof="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Function calls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err="1" smtClean="0"/>
              <a:t>functionName</a:t>
            </a:r>
            <a:r>
              <a:rPr lang="en-CA" sz="2400" noProof="0" dirty="0" smtClean="0"/>
              <a:t>(</a:t>
            </a:r>
            <a:r>
              <a:rPr lang="en-CA" sz="2400" noProof="0" dirty="0" err="1" smtClean="0"/>
              <a:t>structTypeVariable</a:t>
            </a:r>
            <a:r>
              <a:rPr lang="en-CA" sz="2400" noProof="0" dirty="0" smtClean="0"/>
              <a:t>);</a:t>
            </a:r>
          </a:p>
          <a:p>
            <a:pPr>
              <a:buNone/>
            </a:pPr>
            <a:endParaRPr lang="en-CA" sz="2400" noProof="0" dirty="0" smtClean="0"/>
          </a:p>
          <a:p>
            <a:pPr>
              <a:buNone/>
            </a:pPr>
            <a:r>
              <a:rPr lang="en-CA" sz="2400" noProof="0" dirty="0" smtClean="0"/>
              <a:t>Example: </a:t>
            </a:r>
            <a:r>
              <a:rPr lang="en-CA" sz="2400" noProof="0" dirty="0" smtClean="0">
                <a:solidFill>
                  <a:srgbClr val="000000"/>
                </a:solidFill>
                <a:latin typeface="Consolas"/>
              </a:rPr>
              <a:t>display(article1);</a:t>
            </a:r>
          </a:p>
          <a:p>
            <a:pPr>
              <a:buNone/>
            </a:pPr>
            <a:endParaRPr lang="en-CA" sz="2400" noProof="0" dirty="0" smtClean="0">
              <a:solidFill>
                <a:srgbClr val="000000"/>
              </a:solidFill>
              <a:latin typeface="Consolas"/>
            </a:endParaRPr>
          </a:p>
          <a:p>
            <a:pPr marL="0">
              <a:buNone/>
            </a:pPr>
            <a:r>
              <a:rPr lang="en-CA" sz="2400" noProof="0" dirty="0" smtClean="0"/>
              <a:t>This works if article1 is declared and initialized in the function making the call, or if the function making the call received article1 as a parameter itself. </a:t>
            </a:r>
            <a:endParaRPr lang="en-CA" sz="2400" noProof="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Reference parameters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t>Function header:</a:t>
            </a:r>
          </a:p>
          <a:p>
            <a:pPr>
              <a:buNone/>
            </a:pPr>
            <a:r>
              <a:rPr lang="en-CA" sz="2400" noProof="0" dirty="0" smtClean="0"/>
              <a:t>	type </a:t>
            </a:r>
            <a:r>
              <a:rPr lang="en-CA" sz="2400" noProof="0" dirty="0" err="1" smtClean="0"/>
              <a:t>functionName</a:t>
            </a:r>
            <a:r>
              <a:rPr lang="en-CA" sz="2400" noProof="0" dirty="0" smtClean="0"/>
              <a:t>(</a:t>
            </a:r>
            <a:r>
              <a:rPr lang="en-CA" sz="2400" noProof="0" dirty="0" err="1" smtClean="0"/>
              <a:t>structureType</a:t>
            </a:r>
            <a:r>
              <a:rPr lang="en-CA" sz="2400" noProof="0" dirty="0" smtClean="0"/>
              <a:t> </a:t>
            </a:r>
            <a:r>
              <a:rPr lang="en-CA" sz="2400" b="1" noProof="0" dirty="0" smtClean="0"/>
              <a:t>&amp;</a:t>
            </a:r>
            <a:r>
              <a:rPr lang="en-CA" sz="2400" b="1" noProof="0" dirty="0" err="1" smtClean="0"/>
              <a:t>parameterName</a:t>
            </a:r>
            <a:r>
              <a:rPr lang="en-CA" sz="2400" noProof="0" dirty="0" smtClean="0"/>
              <a:t>){</a:t>
            </a:r>
          </a:p>
          <a:p>
            <a:pPr>
              <a:buNone/>
            </a:pPr>
            <a:r>
              <a:rPr lang="en-CA" sz="2400" noProof="0" dirty="0" smtClean="0"/>
              <a:t>		...</a:t>
            </a:r>
          </a:p>
          <a:p>
            <a:pPr>
              <a:buNone/>
            </a:pPr>
            <a:r>
              <a:rPr lang="en-CA" sz="2400" noProof="0" dirty="0" smtClean="0"/>
              <a:t>	}</a:t>
            </a:r>
            <a:endParaRPr lang="en-CA" sz="2400" noProof="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92500" lnSpcReduction="10000"/>
          </a:bodyPr>
          <a:lstStyle/>
          <a:p>
            <a:pPr>
              <a:buNone/>
            </a:pPr>
            <a:r>
              <a:rPr lang="en-CA" sz="2400" noProof="0" dirty="0" smtClean="0">
                <a:solidFill>
                  <a:srgbClr val="0000FF"/>
                </a:solidFill>
                <a:latin typeface="Consolas"/>
              </a:rPr>
              <a:t>void</a:t>
            </a:r>
            <a:r>
              <a:rPr lang="en-CA" sz="2400" noProof="0" dirty="0" smtClean="0">
                <a:solidFill>
                  <a:srgbClr val="000000"/>
                </a:solidFill>
                <a:latin typeface="Consolas"/>
              </a:rPr>
              <a:t> read(</a:t>
            </a:r>
            <a:r>
              <a:rPr lang="en-CA" sz="2400" noProof="0" dirty="0" smtClean="0">
                <a:solidFill>
                  <a:srgbClr val="2B91AF"/>
                </a:solidFill>
                <a:latin typeface="Consolas"/>
              </a:rPr>
              <a:t>product</a:t>
            </a:r>
            <a:r>
              <a:rPr lang="en-CA" sz="2400" noProof="0" dirty="0" smtClean="0">
                <a:solidFill>
                  <a:srgbClr val="000000"/>
                </a:solidFill>
                <a:latin typeface="Consolas"/>
              </a:rPr>
              <a:t> &amp;</a:t>
            </a:r>
            <a:r>
              <a:rPr lang="en-CA" sz="2400" dirty="0">
                <a:solidFill>
                  <a:srgbClr val="80808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"Name: "</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cin.getline</a:t>
            </a:r>
            <a:r>
              <a:rPr lang="en-CA" sz="2400" noProof="0" dirty="0" smtClean="0">
                <a:solidFill>
                  <a:srgbClr val="000000"/>
                </a:solidFill>
                <a:latin typeface="Consolas"/>
              </a:rPr>
              <a:t>(</a:t>
            </a:r>
            <a:r>
              <a:rPr lang="en-CA" sz="2400" dirty="0" err="1">
                <a:solidFill>
                  <a:srgbClr val="808080"/>
                </a:solidFill>
                <a:latin typeface="Consolas"/>
              </a:rPr>
              <a:t>aProduct</a:t>
            </a:r>
            <a:r>
              <a:rPr lang="en-CA" sz="2400" noProof="0" dirty="0" smtClean="0">
                <a:solidFill>
                  <a:srgbClr val="000000"/>
                </a:solidFill>
                <a:latin typeface="Consolas"/>
              </a:rPr>
              <a:t>.name, 31);</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"Price: "</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cin</a:t>
            </a:r>
            <a:r>
              <a:rPr lang="en-CA" sz="2400" noProof="0" dirty="0" smtClean="0">
                <a:solidFill>
                  <a:srgbClr val="000000"/>
                </a:solidFill>
                <a:latin typeface="Consolas"/>
              </a:rPr>
              <a:t> </a:t>
            </a:r>
            <a:r>
              <a:rPr lang="en-CA" sz="2400" noProof="0" dirty="0" smtClean="0">
                <a:solidFill>
                  <a:srgbClr val="008080"/>
                </a:solidFill>
                <a:latin typeface="Consolas"/>
              </a:rPr>
              <a:t>&gt;&gt;</a:t>
            </a:r>
            <a:r>
              <a:rPr lang="en-CA" sz="2400" noProof="0" dirty="0" smtClean="0">
                <a:solidFill>
                  <a:srgbClr val="00000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.price;</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"Quantity: "</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cin</a:t>
            </a:r>
            <a:r>
              <a:rPr lang="en-CA" sz="2400" noProof="0" dirty="0" smtClean="0">
                <a:solidFill>
                  <a:srgbClr val="000000"/>
                </a:solidFill>
                <a:latin typeface="Consolas"/>
              </a:rPr>
              <a:t> </a:t>
            </a:r>
            <a:r>
              <a:rPr lang="en-CA" sz="2400" noProof="0" dirty="0" smtClean="0">
                <a:solidFill>
                  <a:srgbClr val="008080"/>
                </a:solidFill>
                <a:latin typeface="Consolas"/>
              </a:rPr>
              <a:t>&gt;&gt;</a:t>
            </a:r>
            <a:r>
              <a:rPr lang="en-CA" sz="2400" noProof="0" dirty="0" smtClean="0">
                <a:solidFill>
                  <a:srgbClr val="000000"/>
                </a:solidFill>
                <a:latin typeface="Consolas"/>
              </a:rPr>
              <a:t> </a:t>
            </a:r>
            <a:r>
              <a:rPr lang="en-CA" sz="2400" dirty="0" err="1">
                <a:solidFill>
                  <a:srgbClr val="808080"/>
                </a:solidFill>
                <a:latin typeface="Consolas"/>
              </a:rPr>
              <a:t>aProduct</a:t>
            </a:r>
            <a:r>
              <a:rPr lang="en-CA" sz="2400" noProof="0" dirty="0" smtClean="0">
                <a:solidFill>
                  <a:srgbClr val="000000"/>
                </a:solidFill>
                <a:latin typeface="Consolas"/>
              </a:rPr>
              <a:t>.quantity;</a:t>
            </a:r>
          </a:p>
          <a:p>
            <a:pPr>
              <a:buNone/>
            </a:pP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r>
              <a:rPr lang="en-CA" sz="2400" noProof="0" dirty="0" smtClean="0">
                <a:solidFill>
                  <a:srgbClr val="000000"/>
                </a:solidFill>
                <a:latin typeface="Consolas"/>
              </a:rPr>
              <a:t>Function call: read(article1);</a:t>
            </a:r>
          </a:p>
          <a:p>
            <a:pPr>
              <a:buNone/>
            </a:pPr>
            <a:endParaRPr lang="en-CA" sz="2400" noProof="0" dirty="0" smtClean="0">
              <a:solidFill>
                <a:srgbClr val="000000"/>
              </a:solidFill>
              <a:latin typeface="Consolas"/>
            </a:endParaRPr>
          </a:p>
          <a:p>
            <a:pPr marL="0">
              <a:buNone/>
            </a:pPr>
            <a:r>
              <a:rPr lang="en-CA" sz="2400" noProof="0" dirty="0" smtClean="0"/>
              <a:t>article1 is declared in the function making the call (but not necessarily initialized).</a:t>
            </a:r>
            <a:endParaRPr lang="en-CA" sz="2400" noProof="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err="1" smtClean="0"/>
              <a:t>struct</a:t>
            </a:r>
            <a:r>
              <a:rPr lang="en-CA" noProof="0" dirty="0" smtClean="0"/>
              <a:t> and function returns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70000" lnSpcReduction="20000"/>
          </a:bodyPr>
          <a:lstStyle/>
          <a:p>
            <a:pPr marL="0">
              <a:buNone/>
            </a:pPr>
            <a:r>
              <a:rPr lang="en-CA" sz="2800" noProof="0" dirty="0" smtClean="0"/>
              <a:t>In addition, functions can also return structures. </a:t>
            </a:r>
            <a:r>
              <a:rPr lang="en-CA" sz="2800" dirty="0" smtClean="0"/>
              <a:t>Grouping multiple variables into a structure is the only way a function return can contain multiple variables of different types.</a:t>
            </a:r>
            <a:endParaRPr lang="en-CA" sz="2800" noProof="0" dirty="0" smtClean="0">
              <a:solidFill>
                <a:srgbClr val="2B91AF"/>
              </a:solidFill>
              <a:latin typeface="Consolas"/>
            </a:endParaRPr>
          </a:p>
          <a:p>
            <a:pPr>
              <a:buNone/>
            </a:pPr>
            <a:endParaRPr lang="en-CA" sz="2400" noProof="0" dirty="0" smtClean="0">
              <a:solidFill>
                <a:srgbClr val="2B91AF"/>
              </a:solidFill>
              <a:latin typeface="Consolas"/>
            </a:endParaRP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t>
            </a:r>
            <a:r>
              <a:rPr lang="en-CA" sz="2400" noProof="0" dirty="0" err="1" smtClean="0">
                <a:solidFill>
                  <a:srgbClr val="000000"/>
                </a:solidFill>
                <a:latin typeface="Consolas"/>
              </a:rPr>
              <a:t>newProduct</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product</a:t>
            </a:r>
            <a:r>
              <a:rPr lang="en-CA" sz="2400" noProof="0" dirty="0" smtClean="0">
                <a:solidFill>
                  <a:srgbClr val="000000"/>
                </a:solidFill>
                <a:latin typeface="Consolas"/>
              </a:rPr>
              <a:t> </a:t>
            </a:r>
            <a:r>
              <a:rPr lang="en-CA" sz="2400" noProof="0" dirty="0" err="1" smtClean="0">
                <a:solidFill>
                  <a:srgbClr val="000000"/>
                </a:solidFill>
                <a:latin typeface="Consolas"/>
              </a:rPr>
              <a:t>aProduct</a:t>
            </a:r>
            <a:r>
              <a:rPr lang="en-CA" sz="2400" noProof="0" dirty="0" smtClean="0">
                <a:solidFill>
                  <a:srgbClr val="000000"/>
                </a:solidFill>
                <a:latin typeface="Consolas"/>
              </a:rPr>
              <a:t>; </a:t>
            </a:r>
            <a:r>
              <a:rPr lang="en-CA" sz="2400" noProof="0" dirty="0" smtClean="0">
                <a:solidFill>
                  <a:srgbClr val="008000"/>
                </a:solidFill>
                <a:latin typeface="Consolas"/>
              </a:rPr>
              <a:t>// declaring a local variable</a:t>
            </a:r>
            <a:endParaRPr lang="en-CA" sz="2400" noProof="0" dirty="0" smtClean="0">
              <a:solidFill>
                <a:srgbClr val="000000"/>
              </a:solidFill>
              <a:latin typeface="Consolas"/>
            </a:endParaRPr>
          </a:p>
          <a:p>
            <a:endParaRPr lang="en-CA" sz="2400" noProof="0" dirty="0" smtClean="0">
              <a:solidFill>
                <a:srgbClr val="000000"/>
              </a:solidFill>
              <a:latin typeface="Consolas"/>
            </a:endParaRP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"Name: "</a:t>
            </a:r>
            <a:r>
              <a:rPr lang="en-CA" sz="2400" noProof="0" dirty="0" smtClean="0">
                <a:solidFill>
                  <a:srgbClr val="000000"/>
                </a:solidFill>
                <a:latin typeface="Consolas"/>
              </a:rPr>
              <a:t>;</a:t>
            </a:r>
          </a:p>
          <a:p>
            <a:pPr>
              <a:buNone/>
            </a:pPr>
            <a:r>
              <a:rPr lang="en-CA" sz="2400" dirty="0">
                <a:solidFill>
                  <a:srgbClr val="000000"/>
                </a:solidFill>
                <a:latin typeface="Consolas"/>
              </a:rPr>
              <a:t>	</a:t>
            </a:r>
            <a:r>
              <a:rPr lang="en-CA" sz="2400" dirty="0" err="1">
                <a:solidFill>
                  <a:srgbClr val="000000"/>
                </a:solidFill>
                <a:latin typeface="Consolas"/>
              </a:rPr>
              <a:t>cin.getline</a:t>
            </a:r>
            <a:r>
              <a:rPr lang="en-CA" sz="2400" dirty="0">
                <a:solidFill>
                  <a:srgbClr val="000000"/>
                </a:solidFill>
                <a:latin typeface="Consolas"/>
              </a:rPr>
              <a:t>(aProduct.name</a:t>
            </a:r>
            <a:r>
              <a:rPr lang="en-CA" sz="2400" noProof="0" dirty="0" smtClean="0">
                <a:solidFill>
                  <a:srgbClr val="000000"/>
                </a:solidFill>
                <a:latin typeface="Consolas"/>
              </a:rPr>
              <a:t>, 31);</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"Price: "</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cin</a:t>
            </a:r>
            <a:r>
              <a:rPr lang="en-CA" sz="2400" noProof="0" dirty="0" smtClean="0">
                <a:solidFill>
                  <a:srgbClr val="000000"/>
                </a:solidFill>
                <a:latin typeface="Consolas"/>
              </a:rPr>
              <a:t> </a:t>
            </a:r>
            <a:r>
              <a:rPr lang="en-CA" sz="2400" noProof="0" dirty="0" smtClean="0">
                <a:solidFill>
                  <a:srgbClr val="008080"/>
                </a:solidFill>
                <a:latin typeface="Consolas"/>
              </a:rPr>
              <a:t>&gt;&gt;</a:t>
            </a:r>
            <a:r>
              <a:rPr lang="en-CA" sz="2400" dirty="0">
                <a:solidFill>
                  <a:srgbClr val="000000"/>
                </a:solidFill>
                <a:latin typeface="Consolas"/>
              </a:rPr>
              <a:t> </a:t>
            </a:r>
            <a:r>
              <a:rPr lang="en-CA" sz="2400" dirty="0" err="1">
                <a:solidFill>
                  <a:srgbClr val="000000"/>
                </a:solidFill>
                <a:latin typeface="Consolas"/>
              </a:rPr>
              <a:t>aProduct.price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"Quantity: "</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cin</a:t>
            </a:r>
            <a:r>
              <a:rPr lang="en-CA" sz="2400" noProof="0" dirty="0" smtClean="0">
                <a:solidFill>
                  <a:srgbClr val="000000"/>
                </a:solidFill>
                <a:latin typeface="Consolas"/>
              </a:rPr>
              <a:t> </a:t>
            </a:r>
            <a:r>
              <a:rPr lang="en-CA" sz="2400" noProof="0" dirty="0" smtClean="0">
                <a:solidFill>
                  <a:srgbClr val="008080"/>
                </a:solidFill>
                <a:latin typeface="Consolas"/>
              </a:rPr>
              <a:t>&gt;&gt;</a:t>
            </a:r>
            <a:r>
              <a:rPr lang="en-CA" sz="2400" dirty="0">
                <a:solidFill>
                  <a:srgbClr val="000000"/>
                </a:solidFill>
                <a:latin typeface="Consolas"/>
              </a:rPr>
              <a:t> </a:t>
            </a:r>
            <a:r>
              <a:rPr lang="en-CA" sz="2400" dirty="0" err="1">
                <a:solidFill>
                  <a:srgbClr val="000000"/>
                </a:solidFill>
                <a:latin typeface="Consolas"/>
              </a:rPr>
              <a:t>aProduct.quantity</a:t>
            </a:r>
            <a:r>
              <a:rPr lang="en-CA" sz="2400" noProof="0" dirty="0" smtClean="0">
                <a:solidFill>
                  <a:srgbClr val="000000"/>
                </a:solidFill>
                <a:latin typeface="Consolas"/>
              </a:rPr>
              <a:t>;</a:t>
            </a:r>
          </a:p>
          <a:p>
            <a:endParaRPr lang="en-CA" sz="2400" noProof="0" dirty="0" smtClean="0">
              <a:solidFill>
                <a:srgbClr val="000000"/>
              </a:solidFill>
              <a:latin typeface="Consolas"/>
            </a:endParaRPr>
          </a:p>
          <a:p>
            <a:pPr>
              <a:buNone/>
            </a:pPr>
            <a:r>
              <a:rPr lang="en-CA" sz="2400" noProof="0" dirty="0" smtClean="0">
                <a:solidFill>
                  <a:srgbClr val="0000FF"/>
                </a:solidFill>
                <a:latin typeface="Consolas"/>
              </a:rPr>
              <a:t>	return</a:t>
            </a:r>
            <a:r>
              <a:rPr lang="en-CA" sz="2400" dirty="0">
                <a:solidFill>
                  <a:srgbClr val="000000"/>
                </a:solidFill>
                <a:latin typeface="Consolas"/>
              </a:rPr>
              <a:t> </a:t>
            </a:r>
            <a:r>
              <a:rPr lang="en-CA" sz="2400" dirty="0" err="1">
                <a:solidFill>
                  <a:srgbClr val="000000"/>
                </a:solidFill>
                <a:latin typeface="Consolas"/>
              </a:rPr>
              <a:t>aProduct</a:t>
            </a:r>
            <a:r>
              <a:rPr lang="en-CA" sz="2400" dirty="0">
                <a:solidFill>
                  <a:srgbClr val="000000"/>
                </a:solidFill>
                <a:latin typeface="Consolas"/>
              </a:rPr>
              <a:t>; </a:t>
            </a:r>
            <a:r>
              <a:rPr lang="en-CA" sz="2400" noProof="0" dirty="0" smtClean="0">
                <a:solidFill>
                  <a:srgbClr val="008000"/>
                </a:solidFill>
                <a:latin typeface="Consolas"/>
              </a:rPr>
              <a:t>// return the structure</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p>
          <a:p>
            <a:pPr>
              <a:buNone/>
            </a:pPr>
            <a:r>
              <a:rPr lang="en-CA" noProof="0" dirty="0" smtClean="0"/>
              <a:t>And now the function call: </a:t>
            </a:r>
            <a:r>
              <a:rPr lang="en-CA" sz="2400" noProof="0" dirty="0" smtClean="0">
                <a:solidFill>
                  <a:srgbClr val="000000"/>
                </a:solidFill>
                <a:latin typeface="Consolas"/>
              </a:rPr>
              <a:t>article1 = </a:t>
            </a:r>
            <a:r>
              <a:rPr lang="en-CA" sz="2400" noProof="0" dirty="0" err="1" smtClean="0">
                <a:solidFill>
                  <a:srgbClr val="000000"/>
                </a:solidFill>
                <a:latin typeface="Consolas"/>
              </a:rPr>
              <a:t>newProduct</a:t>
            </a:r>
            <a:r>
              <a:rPr lang="en-CA" sz="2400" noProof="0" dirty="0" smtClean="0">
                <a:solidFill>
                  <a:srgbClr val="000000"/>
                </a:solidFill>
                <a:latin typeface="Consolas"/>
              </a:rPr>
              <a:t>();</a:t>
            </a:r>
          </a:p>
          <a:p>
            <a:pPr>
              <a:buNone/>
            </a:pPr>
            <a:endParaRPr lang="en-CA" sz="2400" noProof="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Structure fields can themselves be of any type, including structure and array.</a:t>
            </a:r>
          </a:p>
          <a:p>
            <a:pPr>
              <a:buNone/>
            </a:pPr>
            <a:endParaRPr lang="en-CA" sz="2400" noProof="0" dirty="0" smtClean="0"/>
          </a:p>
          <a:p>
            <a:pPr>
              <a:buNone/>
            </a:pPr>
            <a:r>
              <a:rPr lang="en-CA" sz="2400" noProof="0" dirty="0" smtClean="0"/>
              <a:t>Example:</a:t>
            </a:r>
          </a:p>
          <a:p>
            <a:pPr marL="0">
              <a:buNone/>
            </a:pPr>
            <a:r>
              <a:rPr lang="en-CA" sz="2400" noProof="0" dirty="0" smtClean="0"/>
              <a:t>Imagine an invoice with its invoice number, amount, and date of issue. But the date is itself composed of the day, month, and year, 3 independent integers.</a:t>
            </a:r>
          </a:p>
          <a:p>
            <a:pPr>
              <a:buNone/>
            </a:pPr>
            <a:endParaRPr lang="en-CA" sz="2400" noProof="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err="1" smtClean="0">
                <a:solidFill>
                  <a:srgbClr val="0000FF"/>
                </a:solidFill>
                <a:latin typeface="Consolas"/>
              </a:rPr>
              <a:t>struct</a:t>
            </a:r>
            <a:r>
              <a:rPr lang="en-CA" sz="2400" noProof="0" dirty="0" smtClean="0">
                <a:solidFill>
                  <a:srgbClr val="000000"/>
                </a:solidFill>
                <a:latin typeface="Consolas"/>
              </a:rPr>
              <a:t> </a:t>
            </a:r>
            <a:r>
              <a:rPr lang="en-CA" sz="2400" noProof="0" dirty="0" smtClean="0">
                <a:solidFill>
                  <a:srgbClr val="2B91AF"/>
                </a:solidFill>
                <a:latin typeface="Consolas"/>
              </a:rPr>
              <a:t>date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day, month, year;</a:t>
            </a:r>
          </a:p>
          <a:p>
            <a:pPr>
              <a:buNone/>
            </a:pPr>
            <a:r>
              <a:rPr lang="en-CA" sz="2400" noProof="0" dirty="0" smtClean="0">
                <a:solidFill>
                  <a:srgbClr val="000000"/>
                </a:solidFill>
                <a:latin typeface="Consolas"/>
              </a:rPr>
              <a:t>};</a:t>
            </a:r>
          </a:p>
          <a:p>
            <a:endParaRPr lang="en-CA" sz="2400" noProof="0" dirty="0" smtClean="0">
              <a:solidFill>
                <a:srgbClr val="000000"/>
              </a:solidFill>
              <a:latin typeface="Consolas"/>
            </a:endParaRPr>
          </a:p>
          <a:p>
            <a:pPr>
              <a:buNone/>
            </a:pPr>
            <a:r>
              <a:rPr lang="en-CA" sz="2400" noProof="0" dirty="0" err="1" smtClean="0">
                <a:solidFill>
                  <a:srgbClr val="0000FF"/>
                </a:solidFill>
                <a:latin typeface="Consolas"/>
              </a:rPr>
              <a:t>struct</a:t>
            </a:r>
            <a:r>
              <a:rPr lang="en-CA" sz="2400" noProof="0" dirty="0" smtClean="0">
                <a:solidFill>
                  <a:srgbClr val="000000"/>
                </a:solidFill>
                <a:latin typeface="Consolas"/>
              </a:rPr>
              <a:t> </a:t>
            </a:r>
            <a:r>
              <a:rPr lang="en-CA" sz="2400" noProof="0" dirty="0" smtClean="0">
                <a:solidFill>
                  <a:srgbClr val="2B91AF"/>
                </a:solidFill>
                <a:latin typeface="Consolas"/>
              </a:rPr>
              <a:t>invoice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number;</a:t>
            </a:r>
          </a:p>
          <a:p>
            <a:pPr>
              <a:buNone/>
            </a:pPr>
            <a:r>
              <a:rPr lang="en-CA" sz="2400" noProof="0" dirty="0" smtClean="0">
                <a:solidFill>
                  <a:srgbClr val="0000FF"/>
                </a:solidFill>
                <a:latin typeface="Consolas"/>
              </a:rPr>
              <a:t>	double</a:t>
            </a:r>
            <a:r>
              <a:rPr lang="en-CA" sz="2400" noProof="0" dirty="0" smtClean="0">
                <a:solidFill>
                  <a:srgbClr val="000000"/>
                </a:solidFill>
                <a:latin typeface="Consolas"/>
              </a:rPr>
              <a:t> amount;</a:t>
            </a:r>
          </a:p>
          <a:p>
            <a:pPr>
              <a:buNone/>
            </a:pPr>
            <a:r>
              <a:rPr lang="en-CA" sz="2400" noProof="0" dirty="0" smtClean="0">
                <a:solidFill>
                  <a:srgbClr val="2B91AF"/>
                </a:solidFill>
                <a:latin typeface="Consolas"/>
              </a:rPr>
              <a:t>	date</a:t>
            </a:r>
            <a:r>
              <a:rPr lang="en-CA" sz="2400" noProof="0" dirty="0" smtClean="0">
                <a:solidFill>
                  <a:srgbClr val="000000"/>
                </a:solidFill>
                <a:latin typeface="Consolas"/>
              </a:rPr>
              <a:t> </a:t>
            </a:r>
            <a:r>
              <a:rPr lang="en-CA" sz="2400" dirty="0" err="1" smtClean="0">
                <a:solidFill>
                  <a:srgbClr val="000000"/>
                </a:solidFill>
                <a:latin typeface="Consolas"/>
              </a:rPr>
              <a:t>dateOfIssue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endParaRPr lang="en-CA" sz="2400" noProof="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5143512"/>
          </a:xfrm>
        </p:spPr>
        <p:txBody>
          <a:bodyPr>
            <a:normAutofit/>
          </a:bodyPr>
          <a:lstStyle/>
          <a:p>
            <a:pPr marL="0" indent="0">
              <a:buNone/>
            </a:pPr>
            <a:r>
              <a:rPr lang="en-CA" sz="2400" noProof="0" dirty="0" smtClean="0"/>
              <a:t>1) Imagine that we are now handling 50 products. The solution would be to declare arrays:</a:t>
            </a:r>
            <a:endParaRPr lang="en-CA" sz="2400" dirty="0"/>
          </a:p>
          <a:p>
            <a:pPr marL="0" indent="0">
              <a:buNone/>
            </a:pPr>
            <a:r>
              <a:rPr lang="en-CA" sz="2400" noProof="0" dirty="0" smtClean="0">
                <a:solidFill>
                  <a:srgbClr val="0000FF"/>
                </a:solidFill>
                <a:latin typeface="Consolas"/>
              </a:rPr>
              <a:t>char</a:t>
            </a:r>
            <a:r>
              <a:rPr lang="en-CA" sz="2400" noProof="0" dirty="0" smtClean="0">
                <a:solidFill>
                  <a:srgbClr val="000000"/>
                </a:solidFill>
                <a:latin typeface="Consolas"/>
              </a:rPr>
              <a:t> name[50][31];</a:t>
            </a:r>
          </a:p>
          <a:p>
            <a:pPr>
              <a:buNone/>
            </a:pPr>
            <a:r>
              <a:rPr lang="en-CA" sz="2400" noProof="0" dirty="0" smtClean="0">
                <a:solidFill>
                  <a:srgbClr val="0000FF"/>
                </a:solidFill>
                <a:latin typeface="Consolas"/>
              </a:rPr>
              <a:t>double</a:t>
            </a:r>
            <a:r>
              <a:rPr lang="en-CA" sz="2400" noProof="0" dirty="0" smtClean="0">
                <a:solidFill>
                  <a:srgbClr val="000000"/>
                </a:solidFill>
                <a:latin typeface="Consolas"/>
              </a:rPr>
              <a:t> price[50];</a:t>
            </a:r>
          </a:p>
          <a:p>
            <a:pPr>
              <a:buNone/>
            </a:pPr>
            <a:r>
              <a:rPr lang="en-CA" sz="2400" noProof="0" dirty="0" err="1" smtClean="0">
                <a:solidFill>
                  <a:srgbClr val="0000FF"/>
                </a:solidFill>
                <a:latin typeface="Consolas"/>
              </a:rPr>
              <a:t>int</a:t>
            </a:r>
            <a:r>
              <a:rPr lang="en-CA" sz="2400" noProof="0" dirty="0" smtClean="0">
                <a:solidFill>
                  <a:srgbClr val="000000"/>
                </a:solidFill>
                <a:latin typeface="Consolas"/>
              </a:rPr>
              <a:t> quantity[50];</a:t>
            </a:r>
          </a:p>
          <a:p>
            <a:pPr marL="0">
              <a:buNone/>
            </a:pPr>
            <a:r>
              <a:rPr lang="en-CA" sz="2400" noProof="0" dirty="0" smtClean="0"/>
              <a:t>This solution is not too satisfactory, since we’re grouping data by type (names, prices, and quantities). This means that, when you want to manipulate all the data of a single product instance, you have to access an element from each one of the arrays. It would be much more natural to group all the data of a product together, which can not be done in an array (all elements in an array must be of the same type).</a:t>
            </a:r>
            <a:endParaRPr lang="en-CA" sz="2400" noProof="0" dirty="0" smtClean="0">
              <a:solidFill>
                <a:srgbClr val="000000"/>
              </a:solidFill>
              <a:latin typeface="Consolas"/>
            </a:endParaRPr>
          </a:p>
          <a:p>
            <a:pPr>
              <a:buNone/>
            </a:pPr>
            <a:endParaRPr lang="en-CA" sz="2400" noProof="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t>If we declare a variable of type invoice:</a:t>
            </a:r>
          </a:p>
          <a:p>
            <a:pPr>
              <a:buNone/>
            </a:pPr>
            <a:endParaRPr lang="en-CA" sz="2400" noProof="0" dirty="0" smtClean="0"/>
          </a:p>
          <a:p>
            <a:pPr>
              <a:buNone/>
            </a:pPr>
            <a:r>
              <a:rPr lang="en-CA" sz="2400" noProof="0" dirty="0" smtClean="0">
                <a:solidFill>
                  <a:srgbClr val="2B91AF"/>
                </a:solidFill>
                <a:latin typeface="Consolas"/>
              </a:rPr>
              <a:t>invoice</a:t>
            </a:r>
            <a:r>
              <a:rPr lang="en-CA" sz="2400" noProof="0" dirty="0" smtClean="0">
                <a:solidFill>
                  <a:srgbClr val="000000"/>
                </a:solidFill>
                <a:latin typeface="Consolas"/>
              </a:rPr>
              <a:t> </a:t>
            </a:r>
            <a:r>
              <a:rPr lang="en-CA" sz="2400" noProof="0" dirty="0" err="1" smtClean="0">
                <a:solidFill>
                  <a:srgbClr val="000000"/>
                </a:solidFill>
                <a:latin typeface="Consolas"/>
              </a:rPr>
              <a:t>toPay</a:t>
            </a: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r>
              <a:rPr lang="en-CA" sz="2400" noProof="0" dirty="0" smtClean="0"/>
              <a:t>The different fields will be:</a:t>
            </a:r>
          </a:p>
          <a:p>
            <a:pPr>
              <a:buNone/>
            </a:pPr>
            <a:endParaRPr lang="en-CA" sz="2400" noProof="0" dirty="0" smtClean="0"/>
          </a:p>
          <a:p>
            <a:pPr>
              <a:buNone/>
            </a:pPr>
            <a:r>
              <a:rPr lang="en-CA" sz="2400" noProof="0" dirty="0" err="1" smtClean="0"/>
              <a:t>toPay.number</a:t>
            </a:r>
            <a:endParaRPr lang="en-CA" sz="2400" dirty="0"/>
          </a:p>
          <a:p>
            <a:pPr>
              <a:buNone/>
            </a:pPr>
            <a:r>
              <a:rPr lang="en-CA" sz="2400" noProof="0" dirty="0" err="1" smtClean="0"/>
              <a:t>toPay.amount</a:t>
            </a:r>
            <a:endParaRPr lang="en-CA" sz="2400" dirty="0"/>
          </a:p>
          <a:p>
            <a:pPr>
              <a:buNone/>
            </a:pPr>
            <a:r>
              <a:rPr lang="en-CA" sz="2400" noProof="0" dirty="0" err="1" smtClean="0"/>
              <a:t>toPay.dateOfIssue.day</a:t>
            </a:r>
            <a:endParaRPr lang="en-CA" sz="2400" dirty="0"/>
          </a:p>
          <a:p>
            <a:pPr>
              <a:buNone/>
            </a:pPr>
            <a:r>
              <a:rPr lang="en-CA" sz="2400" noProof="0" dirty="0" err="1" smtClean="0"/>
              <a:t>toPay.dateOfIssue.month</a:t>
            </a:r>
            <a:endParaRPr lang="en-CA" sz="2400" noProof="0" dirty="0" smtClean="0"/>
          </a:p>
          <a:p>
            <a:pPr>
              <a:buNone/>
            </a:pPr>
            <a:r>
              <a:rPr lang="en-CA" sz="2400" dirty="0" err="1" smtClean="0"/>
              <a:t>toPay.dateOfIssue.year</a:t>
            </a:r>
            <a:endParaRPr lang="en-CA"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b="1" noProof="0" dirty="0" err="1" smtClean="0"/>
              <a:t>dateOfIssue</a:t>
            </a:r>
            <a:r>
              <a:rPr lang="en-CA" sz="2400" noProof="0" dirty="0" smtClean="0"/>
              <a:t> is a field of </a:t>
            </a:r>
            <a:r>
              <a:rPr lang="en-CA" sz="2400" b="1" noProof="0" dirty="0" err="1" smtClean="0"/>
              <a:t>toPay</a:t>
            </a:r>
            <a:r>
              <a:rPr lang="en-CA" sz="2400" noProof="0" dirty="0" smtClean="0"/>
              <a:t>, but is itself a structure, and so its fields can be accessed just like any other structure.</a:t>
            </a:r>
          </a:p>
          <a:p>
            <a:pPr>
              <a:buNone/>
            </a:pPr>
            <a:endParaRPr lang="en-CA" sz="2400" noProof="0" dirty="0" smtClean="0"/>
          </a:p>
          <a:p>
            <a:pPr>
              <a:buNone/>
            </a:pPr>
            <a:endParaRPr lang="en-CA" sz="2400" noProof="0" dirty="0"/>
          </a:p>
        </p:txBody>
      </p:sp>
      <p:graphicFrame>
        <p:nvGraphicFramePr>
          <p:cNvPr id="4" name="Object 3"/>
          <p:cNvGraphicFramePr>
            <a:graphicFrameLocks noChangeAspect="1"/>
          </p:cNvGraphicFramePr>
          <p:nvPr>
            <p:extLst>
              <p:ext uri="{D42A27DB-BD31-4B8C-83A1-F6EECF244321}">
                <p14:modId xmlns:p14="http://schemas.microsoft.com/office/powerpoint/2010/main" val="1858833812"/>
              </p:ext>
            </p:extLst>
          </p:nvPr>
        </p:nvGraphicFramePr>
        <p:xfrm>
          <a:off x="328838" y="2852936"/>
          <a:ext cx="8815162" cy="3401789"/>
        </p:xfrm>
        <a:graphic>
          <a:graphicData uri="http://schemas.openxmlformats.org/presentationml/2006/ole">
            <mc:AlternateContent xmlns:mc="http://schemas.openxmlformats.org/markup-compatibility/2006">
              <mc:Choice xmlns:v="urn:schemas-microsoft-com:vml" Requires="v">
                <p:oleObj spid="_x0000_s3077" r:id="rId3" imgW="10628280" imgH="4101480" progId="">
                  <p:embed/>
                </p:oleObj>
              </mc:Choice>
              <mc:Fallback>
                <p:oleObj r:id="rId3" imgW="10628280" imgH="4101480" progId="">
                  <p:embed/>
                  <p:pic>
                    <p:nvPicPr>
                      <p:cNvPr id="0" name=""/>
                      <p:cNvPicPr/>
                      <p:nvPr/>
                    </p:nvPicPr>
                    <p:blipFill>
                      <a:blip r:embed="rId4"/>
                      <a:stretch>
                        <a:fillRect/>
                      </a:stretch>
                    </p:blipFill>
                    <p:spPr>
                      <a:xfrm>
                        <a:off x="328838" y="2852936"/>
                        <a:ext cx="8815162" cy="340178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Number, amount, and date of issue are 1</a:t>
            </a:r>
            <a:r>
              <a:rPr lang="en-CA" sz="2400" baseline="30000" noProof="0" dirty="0" smtClean="0"/>
              <a:t>st</a:t>
            </a:r>
            <a:r>
              <a:rPr lang="en-CA" sz="2400" noProof="0" dirty="0" smtClean="0"/>
              <a:t> level fields (accessible with a point), while day, month, and year are 2</a:t>
            </a:r>
            <a:r>
              <a:rPr lang="en-CA" sz="2400" baseline="30000" noProof="0" dirty="0" smtClean="0"/>
              <a:t>nd</a:t>
            </a:r>
            <a:r>
              <a:rPr lang="en-CA" sz="2400" noProof="0" dirty="0" smtClean="0"/>
              <a:t> level fields (accessible with two points)</a:t>
            </a:r>
          </a:p>
          <a:p>
            <a:pPr>
              <a:buNone/>
            </a:pPr>
            <a:endParaRPr lang="en-CA" sz="2400" noProof="0" dirty="0" smtClean="0"/>
          </a:p>
          <a:p>
            <a:pPr marL="0">
              <a:buNone/>
            </a:pPr>
            <a:r>
              <a:rPr lang="en-CA" sz="2400" noProof="0" dirty="0" smtClean="0"/>
              <a:t>We can have as many such levels as we want, with the only limit being the available memory space when declaring the variables</a:t>
            </a:r>
            <a:endParaRPr lang="en-CA" sz="2400" noProof="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Structures as members of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a:buNone/>
            </a:pPr>
            <a:r>
              <a:rPr lang="en-CA" sz="2400" noProof="0" dirty="0" smtClean="0"/>
              <a:t>Note that we could also have declared the invoice in the following way:</a:t>
            </a:r>
          </a:p>
          <a:p>
            <a:pPr>
              <a:buNone/>
            </a:pPr>
            <a:endParaRPr lang="en-CA" sz="2400" noProof="0" dirty="0" smtClean="0"/>
          </a:p>
          <a:p>
            <a:pPr>
              <a:buNone/>
            </a:pPr>
            <a:r>
              <a:rPr lang="en-CA" sz="2400" noProof="0" dirty="0" err="1" smtClean="0">
                <a:solidFill>
                  <a:srgbClr val="0000FF"/>
                </a:solidFill>
                <a:latin typeface="Consolas"/>
              </a:rPr>
              <a:t>struct</a:t>
            </a:r>
            <a:r>
              <a:rPr lang="en-CA" sz="2400" noProof="0" dirty="0" smtClean="0">
                <a:solidFill>
                  <a:srgbClr val="000000"/>
                </a:solidFill>
                <a:latin typeface="Consolas"/>
              </a:rPr>
              <a:t> </a:t>
            </a:r>
            <a:r>
              <a:rPr lang="en-CA" sz="2400" noProof="0" dirty="0" smtClean="0">
                <a:solidFill>
                  <a:srgbClr val="2B91AF"/>
                </a:solidFill>
                <a:latin typeface="Consolas"/>
              </a:rPr>
              <a:t>invoice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number;</a:t>
            </a:r>
          </a:p>
          <a:p>
            <a:pPr>
              <a:buNone/>
            </a:pPr>
            <a:r>
              <a:rPr lang="en-CA" sz="2400" noProof="0" dirty="0" smtClean="0">
                <a:solidFill>
                  <a:srgbClr val="0000FF"/>
                </a:solidFill>
                <a:latin typeface="Consolas"/>
              </a:rPr>
              <a:t>	double</a:t>
            </a:r>
            <a:r>
              <a:rPr lang="en-CA" sz="2400" noProof="0" dirty="0" smtClean="0">
                <a:solidFill>
                  <a:srgbClr val="000000"/>
                </a:solidFill>
                <a:latin typeface="Consolas"/>
              </a:rPr>
              <a:t> amount;</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struct</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day, month, year;</a:t>
            </a:r>
          </a:p>
          <a:p>
            <a:pPr>
              <a:buNone/>
            </a:pPr>
            <a:r>
              <a:rPr lang="en-CA" sz="2400" noProof="0" dirty="0" smtClean="0">
                <a:solidFill>
                  <a:srgbClr val="000000"/>
                </a:solidFill>
                <a:latin typeface="Consolas"/>
              </a:rPr>
              <a:t>	} </a:t>
            </a:r>
            <a:r>
              <a:rPr lang="en-CA" sz="2400" noProof="0" dirty="0" err="1" smtClean="0">
                <a:solidFill>
                  <a:srgbClr val="000000"/>
                </a:solidFill>
                <a:latin typeface="Consolas"/>
              </a:rPr>
              <a:t>dateOfIssue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endParaRPr lang="en-CA" sz="2400" noProof="0" dirty="0" smtClean="0"/>
          </a:p>
          <a:p>
            <a:pPr>
              <a:buNone/>
            </a:pPr>
            <a:endParaRPr lang="en-CA" sz="2400" noProof="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Pointers that point at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The rules surrounding structure pointers are the same as the rules of any other kinds of pointers.</a:t>
            </a:r>
          </a:p>
          <a:p>
            <a:pPr>
              <a:buNone/>
            </a:pPr>
            <a:endParaRPr lang="en-CA" sz="2400" noProof="0" dirty="0" smtClean="0"/>
          </a:p>
          <a:p>
            <a:pPr>
              <a:buNone/>
            </a:pPr>
            <a:r>
              <a:rPr lang="en-CA" sz="2400" noProof="0" dirty="0" smtClean="0"/>
              <a:t>Declaring a structure pointer:</a:t>
            </a:r>
          </a:p>
          <a:p>
            <a:pPr>
              <a:buNone/>
            </a:pPr>
            <a:r>
              <a:rPr lang="en-CA" sz="2400" noProof="0" dirty="0" err="1" smtClean="0"/>
              <a:t>structureType</a:t>
            </a:r>
            <a:r>
              <a:rPr lang="en-CA" sz="2400" noProof="0" dirty="0" smtClean="0"/>
              <a:t>* </a:t>
            </a:r>
            <a:r>
              <a:rPr lang="en-CA" sz="2400" noProof="0" dirty="0" err="1" smtClean="0"/>
              <a:t>pointerName</a:t>
            </a:r>
            <a:r>
              <a:rPr lang="en-CA" sz="2400" noProof="0" dirty="0" smtClean="0"/>
              <a:t>;</a:t>
            </a:r>
          </a:p>
          <a:p>
            <a:pPr>
              <a:buNone/>
            </a:pPr>
            <a:endParaRPr lang="en-CA" sz="2400" noProof="0" dirty="0" smtClean="0"/>
          </a:p>
          <a:p>
            <a:pPr>
              <a:buNone/>
            </a:pPr>
            <a:r>
              <a:rPr lang="en-CA" sz="2400" noProof="0" dirty="0" smtClean="0"/>
              <a:t>Example: </a:t>
            </a:r>
            <a:r>
              <a:rPr lang="en-CA" sz="2400" noProof="0" dirty="0" smtClean="0">
                <a:solidFill>
                  <a:srgbClr val="2B91AF"/>
                </a:solidFill>
                <a:latin typeface="Consolas"/>
              </a:rPr>
              <a:t>product</a:t>
            </a:r>
            <a:r>
              <a:rPr lang="en-CA" sz="2400" noProof="0" dirty="0" smtClean="0">
                <a:solidFill>
                  <a:srgbClr val="000000"/>
                </a:solidFill>
                <a:latin typeface="Consolas"/>
              </a:rPr>
              <a:t>* </a:t>
            </a:r>
            <a:r>
              <a:rPr lang="en-CA" sz="2400" noProof="0" dirty="0" err="1" smtClean="0">
                <a:solidFill>
                  <a:srgbClr val="000000"/>
                </a:solidFill>
                <a:latin typeface="Consolas"/>
              </a:rPr>
              <a:t>pArticle</a:t>
            </a:r>
            <a:r>
              <a:rPr lang="en-CA" sz="2400" noProof="0" dirty="0" smtClean="0">
                <a:solidFill>
                  <a:srgbClr val="000000"/>
                </a:solidFill>
                <a:latin typeface="Consolas"/>
              </a:rPr>
              <a:t>;</a:t>
            </a:r>
          </a:p>
          <a:p>
            <a:pPr>
              <a:buNone/>
            </a:pPr>
            <a:endParaRPr lang="en-CA" sz="2400" noProof="0" dirty="0" smtClean="0"/>
          </a:p>
          <a:p>
            <a:pPr>
              <a:buNone/>
            </a:pPr>
            <a:endParaRPr lang="en-CA" sz="2400" noProof="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Pointers that point at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We can get the address of a structure type variable using the </a:t>
            </a:r>
            <a:r>
              <a:rPr lang="en-CA" sz="2400" b="1" noProof="0" dirty="0" smtClean="0"/>
              <a:t>reference</a:t>
            </a:r>
            <a:r>
              <a:rPr lang="en-CA" sz="2400" noProof="0" dirty="0" smtClean="0"/>
              <a:t> operator (</a:t>
            </a:r>
            <a:r>
              <a:rPr lang="en-CA" sz="2400" b="1" noProof="0" dirty="0" smtClean="0"/>
              <a:t>&amp;</a:t>
            </a:r>
            <a:r>
              <a:rPr lang="en-CA" sz="2400" noProof="0" dirty="0" smtClean="0"/>
              <a:t>).</a:t>
            </a:r>
          </a:p>
          <a:p>
            <a:pPr>
              <a:buNone/>
            </a:pPr>
            <a:endParaRPr lang="en-CA" sz="2400" noProof="0" dirty="0" smtClean="0"/>
          </a:p>
          <a:p>
            <a:pPr>
              <a:buNone/>
            </a:pPr>
            <a:r>
              <a:rPr lang="en-CA" sz="2400" noProof="0" dirty="0" smtClean="0"/>
              <a:t>Example: </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t>
            </a:r>
            <a:r>
              <a:rPr lang="en-CA" sz="2400" noProof="0" dirty="0" err="1" smtClean="0">
                <a:solidFill>
                  <a:srgbClr val="000000"/>
                </a:solidFill>
                <a:latin typeface="Consolas"/>
              </a:rPr>
              <a:t>pArticle</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article1;</a:t>
            </a:r>
          </a:p>
          <a:p>
            <a:pPr>
              <a:buNone/>
            </a:pPr>
            <a:r>
              <a:rPr lang="en-CA" sz="2400" noProof="0" dirty="0" err="1" smtClean="0">
                <a:solidFill>
                  <a:srgbClr val="000000"/>
                </a:solidFill>
                <a:latin typeface="Consolas"/>
              </a:rPr>
              <a:t>pArticle</a:t>
            </a:r>
            <a:r>
              <a:rPr lang="en-CA" sz="2400" noProof="0" dirty="0" smtClean="0">
                <a:solidFill>
                  <a:srgbClr val="000000"/>
                </a:solidFill>
                <a:latin typeface="Consolas"/>
              </a:rPr>
              <a:t> = &amp;article1;</a:t>
            </a:r>
            <a:endParaRPr lang="en-CA" sz="2400" noProof="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Pointers that point at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We can access the structure that a pointer points to with the </a:t>
            </a:r>
            <a:r>
              <a:rPr lang="en-CA" sz="2400" b="1" noProof="0" dirty="0" smtClean="0"/>
              <a:t>dereference</a:t>
            </a:r>
            <a:r>
              <a:rPr lang="en-CA" sz="2400" noProof="0" dirty="0" smtClean="0"/>
              <a:t> operator (</a:t>
            </a:r>
            <a:r>
              <a:rPr lang="en-CA" sz="2400" b="1" noProof="0" dirty="0" smtClean="0"/>
              <a:t>*</a:t>
            </a:r>
            <a:r>
              <a:rPr lang="en-CA" sz="2400" noProof="0" dirty="0" smtClean="0"/>
              <a:t>).</a:t>
            </a:r>
          </a:p>
          <a:p>
            <a:pPr>
              <a:buNone/>
            </a:pPr>
            <a:endParaRPr lang="en-CA" sz="2400" noProof="0" dirty="0" smtClean="0"/>
          </a:p>
          <a:p>
            <a:pPr>
              <a:buNone/>
            </a:pPr>
            <a:r>
              <a:rPr lang="en-CA" sz="2400" noProof="0" dirty="0" smtClean="0"/>
              <a:t>Example: </a:t>
            </a:r>
            <a:r>
              <a:rPr lang="en-CA" sz="2400" noProof="0" dirty="0" smtClean="0">
                <a:solidFill>
                  <a:srgbClr val="000000"/>
                </a:solidFill>
                <a:latin typeface="Consolas"/>
              </a:rPr>
              <a:t>display(*</a:t>
            </a:r>
            <a:r>
              <a:rPr lang="en-CA" sz="2400" noProof="0" dirty="0" err="1" smtClean="0">
                <a:solidFill>
                  <a:srgbClr val="000000"/>
                </a:solidFill>
                <a:latin typeface="Consolas"/>
              </a:rPr>
              <a:t>pArticle</a:t>
            </a:r>
            <a:r>
              <a:rPr lang="en-CA" sz="2400" noProof="0" dirty="0" smtClean="0">
                <a:solidFill>
                  <a:srgbClr val="000000"/>
                </a:solidFill>
                <a:latin typeface="Consolas"/>
              </a:rPr>
              <a:t>);</a:t>
            </a:r>
            <a:endParaRPr lang="en-CA" sz="2400" noProof="0" dirty="0" smtClean="0"/>
          </a:p>
          <a:p>
            <a:pPr>
              <a:buNone/>
            </a:pPr>
            <a:r>
              <a:rPr lang="en-CA" sz="2400" noProof="0" dirty="0" smtClean="0"/>
              <a:t>Example 2: </a:t>
            </a:r>
            <a:r>
              <a:rPr lang="en-CA" sz="2400" noProof="0" dirty="0" smtClean="0">
                <a:solidFill>
                  <a:srgbClr val="000000"/>
                </a:solidFill>
                <a:latin typeface="Consolas"/>
              </a:rPr>
              <a:t>(*</a:t>
            </a:r>
            <a:r>
              <a:rPr lang="en-CA" sz="2400" noProof="0" dirty="0" err="1" smtClean="0">
                <a:solidFill>
                  <a:srgbClr val="000000"/>
                </a:solidFill>
                <a:latin typeface="Consolas"/>
              </a:rPr>
              <a:t>pArticle</a:t>
            </a:r>
            <a:r>
              <a:rPr lang="en-CA" sz="2400" noProof="0" dirty="0" smtClean="0">
                <a:solidFill>
                  <a:srgbClr val="000000"/>
                </a:solidFill>
                <a:latin typeface="Consolas"/>
              </a:rPr>
              <a:t>).price = 19.95;</a:t>
            </a:r>
          </a:p>
          <a:p>
            <a:pPr>
              <a:buNone/>
            </a:pPr>
            <a:endParaRPr lang="en-CA" sz="2400" noProof="0" dirty="0" smtClean="0">
              <a:solidFill>
                <a:srgbClr val="000000"/>
              </a:solidFill>
              <a:latin typeface="Consolas"/>
            </a:endParaRPr>
          </a:p>
          <a:p>
            <a:pPr>
              <a:buNone/>
            </a:pPr>
            <a:r>
              <a:rPr lang="en-CA" sz="2400" noProof="0" dirty="0" err="1" smtClean="0"/>
              <a:t>pArticle</a:t>
            </a:r>
            <a:r>
              <a:rPr lang="en-CA" sz="2400" noProof="0" dirty="0" smtClean="0"/>
              <a:t> is the </a:t>
            </a:r>
            <a:r>
              <a:rPr lang="en-CA" sz="2400" b="1" noProof="0" dirty="0" smtClean="0"/>
              <a:t>address of the structure</a:t>
            </a:r>
            <a:r>
              <a:rPr lang="en-CA" sz="2400" noProof="0" dirty="0" smtClean="0"/>
              <a:t>, so *</a:t>
            </a:r>
            <a:r>
              <a:rPr lang="en-CA" sz="2400" noProof="0" dirty="0" err="1" smtClean="0"/>
              <a:t>pArticle</a:t>
            </a:r>
            <a:r>
              <a:rPr lang="en-CA" sz="2400" noProof="0" dirty="0" smtClean="0"/>
              <a:t> </a:t>
            </a:r>
            <a:r>
              <a:rPr lang="en-CA" sz="2400" dirty="0" err="1"/>
              <a:t>i</a:t>
            </a:r>
            <a:r>
              <a:rPr lang="en-CA" sz="2400" noProof="0" dirty="0" smtClean="0"/>
              <a:t>s the </a:t>
            </a:r>
            <a:r>
              <a:rPr lang="en-CA" sz="2400" b="1" noProof="0" dirty="0" smtClean="0"/>
              <a:t>structure</a:t>
            </a:r>
            <a:r>
              <a:rPr lang="en-CA" sz="2400" noProof="0" dirty="0" smtClean="0"/>
              <a:t>.</a:t>
            </a:r>
            <a:endParaRPr lang="en-CA" sz="2400" noProof="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Pointers that point at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dirty="0" smtClean="0"/>
              <a:t>For accessing the fields of a structure to which a pointer points, there is a simpler, more natural alternative to </a:t>
            </a:r>
            <a:r>
              <a:rPr lang="en-CA" sz="2400" b="1" dirty="0" smtClean="0"/>
              <a:t>(*pointer).field</a:t>
            </a:r>
            <a:r>
              <a:rPr lang="en-CA" sz="2400" dirty="0" smtClean="0"/>
              <a:t>. This alternative consists of using a new operator, indicated by a dash (</a:t>
            </a:r>
            <a:r>
              <a:rPr lang="en-CA" sz="2400" b="1" dirty="0" smtClean="0"/>
              <a:t>-</a:t>
            </a:r>
            <a:r>
              <a:rPr lang="en-CA" sz="2400" dirty="0" smtClean="0"/>
              <a:t>), followed by a greater-than sign (</a:t>
            </a:r>
            <a:r>
              <a:rPr lang="en-CA" sz="2400" b="1" dirty="0" smtClean="0"/>
              <a:t>&gt;</a:t>
            </a:r>
            <a:r>
              <a:rPr lang="en-CA" sz="2400" dirty="0" smtClean="0"/>
              <a:t>). Together, they form something that looks like an arrow: </a:t>
            </a:r>
            <a:r>
              <a:rPr lang="en-CA" sz="2400" b="1" dirty="0" smtClean="0"/>
              <a:t>-&gt;</a:t>
            </a:r>
            <a:endParaRPr lang="en-CA" sz="2400" noProof="0" dirty="0" smtClean="0"/>
          </a:p>
          <a:p>
            <a:pPr>
              <a:buNone/>
            </a:pPr>
            <a:endParaRPr lang="en-CA" sz="2400" noProof="0" dirty="0" smtClean="0"/>
          </a:p>
          <a:p>
            <a:pPr>
              <a:buNone/>
            </a:pPr>
            <a:r>
              <a:rPr lang="en-CA" sz="2400" noProof="0" dirty="0" err="1" smtClean="0">
                <a:solidFill>
                  <a:srgbClr val="000000"/>
                </a:solidFill>
                <a:latin typeface="Consolas"/>
              </a:rPr>
              <a:t>pArticle</a:t>
            </a:r>
            <a:r>
              <a:rPr lang="en-CA" sz="2400" noProof="0" dirty="0" smtClean="0">
                <a:solidFill>
                  <a:srgbClr val="000000"/>
                </a:solidFill>
                <a:latin typeface="Consolas"/>
              </a:rPr>
              <a:t>-&gt;price = 19.95;</a:t>
            </a:r>
          </a:p>
          <a:p>
            <a:pPr>
              <a:buNone/>
            </a:pPr>
            <a:endParaRPr lang="en-CA" sz="2400" noProof="0" dirty="0" smtClean="0">
              <a:solidFill>
                <a:srgbClr val="000000"/>
              </a:solidFill>
              <a:latin typeface="Consolas"/>
            </a:endParaRPr>
          </a:p>
          <a:p>
            <a:pPr>
              <a:buNone/>
            </a:pPr>
            <a:r>
              <a:rPr lang="en-CA" sz="2400" noProof="0" dirty="0" smtClean="0">
                <a:solidFill>
                  <a:srgbClr val="000000"/>
                </a:solidFill>
                <a:latin typeface="Consolas"/>
              </a:rPr>
              <a:t>Equivalent to:</a:t>
            </a:r>
          </a:p>
          <a:p>
            <a:pPr>
              <a:buNone/>
            </a:pP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r>
              <a:rPr lang="en-CA" sz="2400" noProof="0" dirty="0" err="1" smtClean="0">
                <a:solidFill>
                  <a:srgbClr val="000000"/>
                </a:solidFill>
                <a:latin typeface="Consolas"/>
              </a:rPr>
              <a:t>pArticle</a:t>
            </a:r>
            <a:r>
              <a:rPr lang="en-CA" sz="2400" noProof="0" dirty="0" smtClean="0">
                <a:solidFill>
                  <a:srgbClr val="000000"/>
                </a:solidFill>
                <a:latin typeface="Consolas"/>
              </a:rPr>
              <a:t>).price = 19.95;</a:t>
            </a:r>
            <a:endParaRPr lang="en-CA" sz="2400" noProof="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Pointers that point at structures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a:bodyPr>
          <a:lstStyle/>
          <a:p>
            <a:pPr marL="0">
              <a:buNone/>
            </a:pPr>
            <a:r>
              <a:rPr lang="en-CA" sz="2400" noProof="0" dirty="0" smtClean="0"/>
              <a:t>So, to access the fields of a structure through a variable of type structure, we use the point (</a:t>
            </a:r>
            <a:r>
              <a:rPr lang="en-CA" sz="2400" b="1" noProof="0" dirty="0" smtClean="0"/>
              <a:t>.</a:t>
            </a:r>
            <a:r>
              <a:rPr lang="en-CA" sz="2400" noProof="0" dirty="0" smtClean="0"/>
              <a:t>). To access the fields of a structure using a structure pointer, we use the arrow (</a:t>
            </a:r>
            <a:r>
              <a:rPr lang="en-CA" sz="2400" b="1" noProof="0" dirty="0" smtClean="0"/>
              <a:t>-&gt;</a:t>
            </a:r>
            <a:r>
              <a:rPr lang="en-CA" sz="2400" noProof="0" dirty="0" smtClean="0"/>
              <a:t>).</a:t>
            </a:r>
          </a:p>
          <a:p>
            <a:pPr>
              <a:buNone/>
            </a:pPr>
            <a:endParaRPr lang="en-CA" sz="2400" noProof="0" dirty="0" smtClean="0"/>
          </a:p>
          <a:p>
            <a:pPr>
              <a:buNone/>
            </a:pPr>
            <a:endParaRPr lang="en-CA" sz="2400" noProof="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Pointers that point at structures</a:t>
            </a:r>
            <a:endParaRPr lang="en-CA" noProof="0" dirty="0"/>
          </a:p>
        </p:txBody>
      </p:sp>
      <p:graphicFrame>
        <p:nvGraphicFramePr>
          <p:cNvPr id="4" name="Object 3"/>
          <p:cNvGraphicFramePr>
            <a:graphicFrameLocks noChangeAspect="1"/>
          </p:cNvGraphicFramePr>
          <p:nvPr>
            <p:extLst>
              <p:ext uri="{D42A27DB-BD31-4B8C-83A1-F6EECF244321}">
                <p14:modId xmlns:p14="http://schemas.microsoft.com/office/powerpoint/2010/main" val="3840542188"/>
              </p:ext>
            </p:extLst>
          </p:nvPr>
        </p:nvGraphicFramePr>
        <p:xfrm>
          <a:off x="611560" y="4558570"/>
          <a:ext cx="4248472" cy="2299430"/>
        </p:xfrm>
        <a:graphic>
          <a:graphicData uri="http://schemas.openxmlformats.org/presentationml/2006/ole">
            <mc:AlternateContent xmlns:mc="http://schemas.openxmlformats.org/markup-compatibility/2006">
              <mc:Choice xmlns:v="urn:schemas-microsoft-com:vml" Requires="v">
                <p:oleObj spid="_x0000_s4100" r:id="rId3" imgW="4926960" imgH="2666520" progId="">
                  <p:embed/>
                </p:oleObj>
              </mc:Choice>
              <mc:Fallback>
                <p:oleObj r:id="rId3" imgW="4926960" imgH="2666520" progId="">
                  <p:embed/>
                  <p:pic>
                    <p:nvPicPr>
                      <p:cNvPr id="0" name=""/>
                      <p:cNvPicPr/>
                      <p:nvPr/>
                    </p:nvPicPr>
                    <p:blipFill>
                      <a:blip r:embed="rId4"/>
                      <a:stretch>
                        <a:fillRect/>
                      </a:stretch>
                    </p:blipFill>
                    <p:spPr>
                      <a:xfrm>
                        <a:off x="611560" y="4558570"/>
                        <a:ext cx="4248472" cy="2299430"/>
                      </a:xfrm>
                      <a:prstGeom prst="rect">
                        <a:avLst/>
                      </a:prstGeom>
                    </p:spPr>
                  </p:pic>
                </p:oleObj>
              </mc:Fallback>
            </mc:AlternateContent>
          </a:graphicData>
        </a:graphic>
      </p:graphicFrame>
      <p:sp>
        <p:nvSpPr>
          <p:cNvPr id="3" name="Espace réservé du contenu 2"/>
          <p:cNvSpPr>
            <a:spLocks noGrp="1"/>
          </p:cNvSpPr>
          <p:nvPr>
            <p:ph sz="quarter" idx="1"/>
          </p:nvPr>
        </p:nvSpPr>
        <p:spPr>
          <a:xfrm>
            <a:off x="142844" y="1556792"/>
            <a:ext cx="8929718" cy="5301208"/>
          </a:xfrm>
        </p:spPr>
        <p:txBody>
          <a:bodyPr>
            <a:normAutofit/>
          </a:bodyPr>
          <a:lstStyle/>
          <a:p>
            <a:pPr>
              <a:buNone/>
            </a:pPr>
            <a:r>
              <a:rPr lang="en-CA" sz="2400" noProof="0" dirty="0" smtClean="0"/>
              <a:t>Example:</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t>
            </a:r>
            <a:r>
              <a:rPr lang="en-CA" sz="2400" noProof="0" dirty="0" err="1" smtClean="0">
                <a:solidFill>
                  <a:srgbClr val="000000"/>
                </a:solidFill>
                <a:latin typeface="Consolas"/>
              </a:rPr>
              <a:t>pArticle</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product</a:t>
            </a:r>
            <a:r>
              <a:rPr lang="en-CA" sz="2400" noProof="0" dirty="0" smtClean="0">
                <a:solidFill>
                  <a:srgbClr val="000000"/>
                </a:solidFill>
                <a:latin typeface="Consolas"/>
              </a:rPr>
              <a:t> article1;</a:t>
            </a:r>
          </a:p>
          <a:p>
            <a:pPr>
              <a:buNone/>
            </a:pPr>
            <a:r>
              <a:rPr lang="en-CA" sz="2400" noProof="0" dirty="0" err="1" smtClean="0">
                <a:solidFill>
                  <a:srgbClr val="000000"/>
                </a:solidFill>
                <a:latin typeface="Consolas"/>
              </a:rPr>
              <a:t>pArticle</a:t>
            </a:r>
            <a:r>
              <a:rPr lang="en-CA" sz="2400" noProof="0" dirty="0" smtClean="0">
                <a:solidFill>
                  <a:srgbClr val="000000"/>
                </a:solidFill>
                <a:latin typeface="Consolas"/>
              </a:rPr>
              <a:t> = &amp;article1;</a:t>
            </a:r>
          </a:p>
          <a:p>
            <a:pPr>
              <a:buNone/>
            </a:pP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article1.price</a:t>
            </a:r>
            <a:r>
              <a:rPr lang="en-CA" sz="2400" noProof="0" dirty="0" smtClean="0"/>
              <a:t>   is the same memory block as:</a:t>
            </a:r>
          </a:p>
          <a:p>
            <a:pPr>
              <a:buNone/>
            </a:pPr>
            <a:r>
              <a:rPr lang="en-CA" sz="2400" noProof="0" dirty="0" err="1" smtClean="0">
                <a:solidFill>
                  <a:srgbClr val="000000"/>
                </a:solidFill>
                <a:latin typeface="Consolas"/>
              </a:rPr>
              <a:t>pArticle</a:t>
            </a:r>
            <a:r>
              <a:rPr lang="en-CA" sz="2400" noProof="0" dirty="0" smtClean="0">
                <a:solidFill>
                  <a:srgbClr val="000000"/>
                </a:solidFill>
                <a:latin typeface="Consolas"/>
              </a:rPr>
              <a:t>-&gt;price</a:t>
            </a:r>
            <a:r>
              <a:rPr lang="en-CA" sz="2400" noProof="0" dirty="0" smtClean="0"/>
              <a:t>.</a:t>
            </a:r>
          </a:p>
          <a:p>
            <a:pPr>
              <a:buNone/>
            </a:pPr>
            <a:endParaRPr lang="en-CA" sz="2400" noProof="0" dirty="0" smtClean="0"/>
          </a:p>
          <a:p>
            <a:pPr>
              <a:buNone/>
            </a:pPr>
            <a:endParaRPr lang="en-CA" sz="2400"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5143512"/>
          </a:xfrm>
        </p:spPr>
        <p:txBody>
          <a:bodyPr>
            <a:normAutofit/>
          </a:bodyPr>
          <a:lstStyle/>
          <a:p>
            <a:pPr marL="0" indent="0">
              <a:buNone/>
            </a:pPr>
            <a:r>
              <a:rPr lang="en-CA" sz="2800" noProof="0" dirty="0" smtClean="0"/>
              <a:t>2) Imagine now that each product has many more data members (name, price, quantity, final sales price, serial number, vendor name, vendor address, vendor city, vendor postal code, vendor phone number, etc.). Say, for example, there are 15 data members per product.</a:t>
            </a:r>
          </a:p>
          <a:p>
            <a:pPr marL="0" indent="0">
              <a:buNone/>
            </a:pPr>
            <a:endParaRPr lang="en-CA" sz="2800" noProof="0" dirty="0" smtClean="0"/>
          </a:p>
          <a:p>
            <a:pPr marL="0" indent="0">
              <a:buNone/>
            </a:pPr>
            <a:r>
              <a:rPr lang="en-CA" sz="2800" dirty="0" smtClean="0"/>
              <a:t>Imagine how many parameters you would have to write whenever you want a function that processes an entire product (read function, display function, etc.)!</a:t>
            </a:r>
            <a:endParaRPr lang="en-CA" sz="2800" noProof="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5143512"/>
          </a:xfrm>
        </p:spPr>
        <p:txBody>
          <a:bodyPr>
            <a:normAutofit lnSpcReduction="10000"/>
          </a:bodyPr>
          <a:lstStyle/>
          <a:p>
            <a:pPr marL="0" indent="0">
              <a:buNone/>
            </a:pPr>
            <a:r>
              <a:rPr lang="en-CA" sz="2800" noProof="0" dirty="0" smtClean="0"/>
              <a:t>Now let’s combine these two complications together: we need to have </a:t>
            </a:r>
            <a:r>
              <a:rPr lang="en-CA" sz="2800" b="1" noProof="0" dirty="0" smtClean="0"/>
              <a:t>15 arrays</a:t>
            </a:r>
            <a:r>
              <a:rPr lang="en-CA" sz="2800" noProof="0" dirty="0" smtClean="0"/>
              <a:t> (one for all the names, one for all the prices, one for all the quantities, one for all the final sales prices, </a:t>
            </a:r>
            <a:r>
              <a:rPr lang="en-CA" sz="2800" noProof="0" dirty="0" err="1" smtClean="0"/>
              <a:t>etc</a:t>
            </a:r>
            <a:r>
              <a:rPr lang="en-CA" sz="2800" noProof="0" dirty="0" smtClean="0"/>
              <a:t>). We </a:t>
            </a:r>
            <a:r>
              <a:rPr lang="en-CA" sz="2800" dirty="0" err="1"/>
              <a:t>n</a:t>
            </a:r>
            <a:r>
              <a:rPr lang="en-CA" sz="2800" noProof="0" dirty="0" err="1" smtClean="0"/>
              <a:t>eed</a:t>
            </a:r>
            <a:r>
              <a:rPr lang="en-CA" sz="2800" noProof="0" dirty="0" smtClean="0"/>
              <a:t> to pass </a:t>
            </a:r>
            <a:r>
              <a:rPr lang="en-CA" sz="2800" b="1" noProof="0" dirty="0" smtClean="0"/>
              <a:t>15 </a:t>
            </a:r>
            <a:r>
              <a:rPr lang="en-CA" sz="2800" noProof="0" dirty="0" smtClean="0"/>
              <a:t>parameters to each function that processes all the data of one product.</a:t>
            </a:r>
          </a:p>
          <a:p>
            <a:pPr marL="0" indent="0">
              <a:buNone/>
            </a:pPr>
            <a:r>
              <a:rPr lang="en-CA" sz="2800" noProof="0" dirty="0" smtClean="0"/>
              <a:t>Imagine moreover that we want to display the products in alphabetical order of names: the sorting function would receive the 15 arrays, and sort the name array while sorting the corresponding elements of the other 14 arrays into the same order. This is feasible, but it is undesirably expensive to run.</a:t>
            </a:r>
            <a:endParaRPr lang="en-CA" sz="2800"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indent="0">
              <a:buNone/>
            </a:pPr>
            <a:r>
              <a:rPr lang="en-CA" sz="2800" noProof="0" dirty="0" smtClean="0"/>
              <a:t>This is why we have </a:t>
            </a:r>
            <a:r>
              <a:rPr lang="en-CA" sz="2800" b="1" noProof="0" dirty="0" smtClean="0"/>
              <a:t>structures</a:t>
            </a:r>
            <a:r>
              <a:rPr lang="en-CA" sz="2800" noProof="0" dirty="0" smtClean="0"/>
              <a:t>. They allow us to group data, but unlike arrays, the data can be of different types. </a:t>
            </a:r>
            <a:endParaRPr lang="en-CA" sz="2800" noProof="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Important points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indent="0">
              <a:buNone/>
            </a:pPr>
            <a:r>
              <a:rPr lang="en-CA" sz="2800" noProof="0" dirty="0" smtClean="0"/>
              <a:t>Structures can be used in C as well as in C++. The C++ version of structures work in a very similar way to classes, but there are some differences that will be seen in more depth when we use classes.</a:t>
            </a:r>
            <a:endParaRPr lang="en-CA" sz="2800"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Defining types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a:bodyPr>
          <a:lstStyle/>
          <a:p>
            <a:pPr marL="0" indent="0">
              <a:buNone/>
            </a:pPr>
            <a:r>
              <a:rPr lang="en-CA" sz="2800" noProof="0" dirty="0" smtClean="0"/>
              <a:t>Let’s use the basic problem from the introduction: suppose we want to store the data members of two products (name, price, and quantity) in memory. With a structure, we can do it in the following way:</a:t>
            </a:r>
          </a:p>
          <a:p>
            <a:pPr marL="0" indent="0">
              <a:buNone/>
            </a:pPr>
            <a:endParaRPr lang="en-CA" sz="2800" noProof="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Defining types</a:t>
            </a:r>
            <a:endParaRPr lang="en-CA" noProof="0" dirty="0"/>
          </a:p>
        </p:txBody>
      </p:sp>
      <p:sp>
        <p:nvSpPr>
          <p:cNvPr id="3" name="Espace réservé du contenu 2"/>
          <p:cNvSpPr>
            <a:spLocks noGrp="1"/>
          </p:cNvSpPr>
          <p:nvPr>
            <p:ph sz="quarter" idx="1"/>
          </p:nvPr>
        </p:nvSpPr>
        <p:spPr>
          <a:xfrm>
            <a:off x="214282" y="1714488"/>
            <a:ext cx="8715436" cy="5143512"/>
          </a:xfrm>
        </p:spPr>
        <p:txBody>
          <a:bodyPr>
            <a:normAutofit fontScale="85000" lnSpcReduction="10000"/>
          </a:bodyPr>
          <a:lstStyle/>
          <a:p>
            <a:pPr>
              <a:buNone/>
            </a:pPr>
            <a:r>
              <a:rPr lang="en-CA" sz="2800" noProof="0" dirty="0" err="1" smtClean="0">
                <a:solidFill>
                  <a:srgbClr val="0000FF"/>
                </a:solidFill>
                <a:latin typeface="Consolas"/>
              </a:rPr>
              <a:t>struct</a:t>
            </a:r>
            <a:r>
              <a:rPr lang="en-CA" sz="2800" noProof="0" dirty="0" smtClean="0">
                <a:solidFill>
                  <a:srgbClr val="000000"/>
                </a:solidFill>
                <a:latin typeface="Consolas"/>
              </a:rPr>
              <a:t> </a:t>
            </a:r>
            <a:r>
              <a:rPr lang="en-CA" sz="2800" noProof="0" dirty="0" smtClean="0">
                <a:solidFill>
                  <a:srgbClr val="2B91AF"/>
                </a:solidFill>
                <a:latin typeface="Consolas"/>
              </a:rPr>
              <a:t>product</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char</a:t>
            </a:r>
            <a:r>
              <a:rPr lang="en-CA" sz="2800" noProof="0" dirty="0" smtClean="0">
                <a:solidFill>
                  <a:srgbClr val="000000"/>
                </a:solidFill>
                <a:latin typeface="Consolas"/>
              </a:rPr>
              <a:t> name[31];</a:t>
            </a:r>
          </a:p>
          <a:p>
            <a:pPr>
              <a:buNone/>
            </a:pPr>
            <a:r>
              <a:rPr lang="en-CA" sz="2800" noProof="0" dirty="0" smtClean="0">
                <a:solidFill>
                  <a:srgbClr val="0000FF"/>
                </a:solidFill>
                <a:latin typeface="Consolas"/>
              </a:rPr>
              <a:t>	double</a:t>
            </a:r>
            <a:r>
              <a:rPr lang="en-CA" sz="2800" noProof="0" dirty="0" smtClean="0">
                <a:solidFill>
                  <a:srgbClr val="000000"/>
                </a:solidFill>
                <a:latin typeface="Consolas"/>
              </a:rPr>
              <a:t> price;</a:t>
            </a:r>
          </a:p>
          <a:p>
            <a:pPr>
              <a:buNone/>
            </a:pPr>
            <a:r>
              <a:rPr lang="en-CA" sz="2800" noProof="0" dirty="0" smtClean="0">
                <a:solidFill>
                  <a:srgbClr val="0000FF"/>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quantity;</a:t>
            </a:r>
          </a:p>
          <a:p>
            <a:pPr>
              <a:buNone/>
            </a:pPr>
            <a:r>
              <a:rPr lang="en-CA" sz="2800" noProof="0" dirty="0" smtClean="0">
                <a:solidFill>
                  <a:srgbClr val="000000"/>
                </a:solidFill>
                <a:latin typeface="Consolas"/>
              </a:rPr>
              <a:t>};</a:t>
            </a:r>
          </a:p>
          <a:p>
            <a:pPr>
              <a:buNone/>
            </a:pPr>
            <a:endParaRPr lang="en-CA" sz="2800" noProof="0" dirty="0" smtClean="0">
              <a:solidFill>
                <a:srgbClr val="000000"/>
              </a:solidFill>
              <a:latin typeface="Consolas"/>
            </a:endParaRPr>
          </a:p>
          <a:p>
            <a:pPr marL="0">
              <a:buNone/>
            </a:pPr>
            <a:r>
              <a:rPr lang="en-CA" sz="2800" noProof="0" dirty="0" smtClean="0"/>
              <a:t>Here, </a:t>
            </a:r>
            <a:r>
              <a:rPr lang="en-CA" sz="2800" b="1" noProof="0" dirty="0" err="1" smtClean="0"/>
              <a:t>struct</a:t>
            </a:r>
            <a:r>
              <a:rPr lang="en-CA" sz="2800" noProof="0" dirty="0" smtClean="0"/>
              <a:t> is a reserved word that defines a new type and indicates that it is a structure. </a:t>
            </a:r>
            <a:r>
              <a:rPr lang="en-CA" sz="2800" b="1" dirty="0" smtClean="0"/>
              <a:t>p</a:t>
            </a:r>
            <a:r>
              <a:rPr lang="en-CA" sz="2800" b="1" noProof="0" dirty="0" err="1" smtClean="0"/>
              <a:t>roduct</a:t>
            </a:r>
            <a:r>
              <a:rPr lang="en-CA" sz="2800" dirty="0"/>
              <a:t> </a:t>
            </a:r>
            <a:r>
              <a:rPr lang="en-CA" sz="2800" dirty="0" smtClean="0"/>
              <a:t>is the name we have given to this type (we can give any name to our type, so long as it respects the usual rules of identifiers). </a:t>
            </a:r>
            <a:r>
              <a:rPr lang="en-CA" sz="2800" noProof="0" dirty="0" smtClean="0"/>
              <a:t> The region between the braces represents all of the variables that constitute the </a:t>
            </a:r>
            <a:r>
              <a:rPr lang="en-CA" sz="2800" b="1" noProof="0" dirty="0" smtClean="0"/>
              <a:t>product</a:t>
            </a:r>
            <a:r>
              <a:rPr lang="en-CA" sz="2800" noProof="0" dirty="0" smtClean="0"/>
              <a:t> type.</a:t>
            </a:r>
          </a:p>
          <a:p>
            <a:pPr>
              <a:buNone/>
            </a:pPr>
            <a:r>
              <a:rPr lang="en-CA" sz="2800" noProof="0" dirty="0" smtClean="0"/>
              <a:t/>
            </a:r>
            <a:br>
              <a:rPr lang="en-CA" sz="2800" noProof="0" dirty="0" smtClean="0"/>
            </a:br>
            <a:endParaRPr lang="en-CA" sz="2800"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20781</TotalTime>
  <Words>1656</Words>
  <Application>Microsoft Office PowerPoint</Application>
  <PresentationFormat>On-screen Show (4:3)</PresentationFormat>
  <Paragraphs>274</Paragraphs>
  <Slides>39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39</vt:i4>
      </vt:variant>
    </vt:vector>
  </HeadingPairs>
  <TitlesOfParts>
    <vt:vector size="44" baseType="lpstr">
      <vt:lpstr>Consolas</vt:lpstr>
      <vt:lpstr>Tw Cen MT</vt:lpstr>
      <vt:lpstr>Wingdings</vt:lpstr>
      <vt:lpstr>Wingdings 2</vt:lpstr>
      <vt:lpstr>Médian</vt:lpstr>
      <vt:lpstr>Introduction to object-oriented programming  </vt:lpstr>
      <vt:lpstr>Introduction</vt:lpstr>
      <vt:lpstr>Introduction</vt:lpstr>
      <vt:lpstr>Introduction</vt:lpstr>
      <vt:lpstr>Introduction</vt:lpstr>
      <vt:lpstr>Introduction</vt:lpstr>
      <vt:lpstr>Important points</vt:lpstr>
      <vt:lpstr>Defining types</vt:lpstr>
      <vt:lpstr>Defining types</vt:lpstr>
      <vt:lpstr>Defining types</vt:lpstr>
      <vt:lpstr>Declaring variables</vt:lpstr>
      <vt:lpstr>Declaring variables</vt:lpstr>
      <vt:lpstr>Some variants of declarations</vt:lpstr>
      <vt:lpstr>Some variants of declarations</vt:lpstr>
      <vt:lpstr>Some variants of declarations</vt:lpstr>
      <vt:lpstr>Some variants of declarations</vt:lpstr>
      <vt:lpstr>Accessing fields</vt:lpstr>
      <vt:lpstr>Accessing fields</vt:lpstr>
      <vt:lpstr>Examples</vt:lpstr>
      <vt:lpstr>Examples</vt:lpstr>
      <vt:lpstr>Examples</vt:lpstr>
      <vt:lpstr>Structures passed as parameters</vt:lpstr>
      <vt:lpstr>Example</vt:lpstr>
      <vt:lpstr>Function calls</vt:lpstr>
      <vt:lpstr>Reference parameters</vt:lpstr>
      <vt:lpstr>Example</vt:lpstr>
      <vt:lpstr>struct and function returns</vt:lpstr>
      <vt:lpstr>Structures as members of structures</vt:lpstr>
      <vt:lpstr>Structures as members of structures</vt:lpstr>
      <vt:lpstr>Structures as members of structures</vt:lpstr>
      <vt:lpstr>Structures as members of structures</vt:lpstr>
      <vt:lpstr>Structures as members of structures</vt:lpstr>
      <vt:lpstr>Structures as members of structures</vt:lpstr>
      <vt:lpstr>Pointers that point at structures</vt:lpstr>
      <vt:lpstr>Pointers that point at structures</vt:lpstr>
      <vt:lpstr>Pointers that point at structures</vt:lpstr>
      <vt:lpstr>Pointers that point at structures</vt:lpstr>
      <vt:lpstr>Pointers that point at structures</vt:lpstr>
      <vt:lpstr>Pointers that point at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Braden</cp:lastModifiedBy>
  <cp:revision>122</cp:revision>
  <dcterms:created xsi:type="dcterms:W3CDTF">2018-07-19T18:09:45Z</dcterms:created>
  <dcterms:modified xsi:type="dcterms:W3CDTF">2019-03-19T20:56:57Z</dcterms:modified>
</cp:coreProperties>
</file>