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36960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26120" y="160020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127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36960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126120" y="3948480"/>
            <a:ext cx="26251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12720" y="228600"/>
            <a:ext cx="8152920" cy="459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44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90520" y="394848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127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0520" y="1600200"/>
            <a:ext cx="397836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12720" y="3948480"/>
            <a:ext cx="8152920" cy="214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5f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dd8047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94b6d2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970960"/>
            <a:ext cx="9143640" cy="886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-9000" y="6053400"/>
            <a:ext cx="2248920" cy="712800"/>
          </a:xfrm>
          <a:prstGeom prst="rect">
            <a:avLst/>
          </a:prstGeom>
          <a:solidFill>
            <a:srgbClr val="dd8047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359080" y="6044040"/>
            <a:ext cx="6784560" cy="712800"/>
          </a:xfrm>
          <a:prstGeom prst="rect">
            <a:avLst/>
          </a:prstGeom>
          <a:solidFill>
            <a:srgbClr val="94b6d2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362320" y="4038480"/>
            <a:ext cx="6476760" cy="18284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 cap="all">
                <a:solidFill>
                  <a:srgbClr val="ebddc3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76320" y="6068520"/>
            <a:ext cx="2057040" cy="6854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8F4C04B-6F32-451A-A472-85DE1612C378}" type="datetime">
              <a:rPr b="0" lang="en-US" sz="2000" spc="-1" strike="noStrike">
                <a:solidFill>
                  <a:srgbClr val="ffffff"/>
                </a:solidFill>
                <a:latin typeface="Tw Cen MT"/>
              </a:rPr>
              <a:t>2/9/20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2085480" y="236520"/>
            <a:ext cx="58669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001000" y="228600"/>
            <a:ext cx="837720" cy="3805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49111DE-AD95-4E87-8F5C-06BCDA20D905}" type="slidenum">
              <a:rPr b="1" lang="en-US" sz="1400" spc="-1" strike="noStrike">
                <a:solidFill>
                  <a:srgbClr val="ebddc3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fr-FR" sz="29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fr-FR" sz="23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fr-FR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dd8047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94b6d2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271DDBE-F44B-497D-B78A-854A8CB7999C}" type="datetime">
              <a:rPr b="0" lang="en-US" sz="1400" spc="-1" strike="noStrike">
                <a:solidFill>
                  <a:srgbClr val="775f55"/>
                </a:solidFill>
                <a:latin typeface="Tw Cen MT"/>
              </a:rPr>
              <a:t>2/9/20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1145CF1-128A-454B-AA95-53D742493C0D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612720" y="1600200"/>
            <a:ext cx="8152920" cy="4495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modifier les styles du texte du 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234440"/>
            <a:ext cx="9143640" cy="3196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0" y="1280160"/>
            <a:ext cx="533160" cy="228240"/>
          </a:xfrm>
          <a:prstGeom prst="rect">
            <a:avLst/>
          </a:prstGeom>
          <a:solidFill>
            <a:srgbClr val="dd8047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90400" y="1280160"/>
            <a:ext cx="8553240" cy="228240"/>
          </a:xfrm>
          <a:prstGeom prst="rect">
            <a:avLst/>
          </a:prstGeom>
          <a:solidFill>
            <a:srgbClr val="94b6d2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920" cy="9903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589400"/>
            <a:ext cx="38858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modifier les styles du texte du 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844880" y="1589400"/>
            <a:ext cx="38858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Cliquez pour modifier les styles du texte du masque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Deuxième niveau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Troisième niveau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Quatrième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lvl="4" marL="1828800" indent="-228240">
              <a:lnSpc>
                <a:spcPct val="100000"/>
              </a:lnSpc>
              <a:spcBef>
                <a:spcPts val="400"/>
              </a:spcBef>
              <a:buClr>
                <a:srgbClr val="d8b25c"/>
              </a:buClr>
              <a:buSzPct val="65000"/>
              <a:buFont typeface="Wingdings" charset="2"/>
              <a:buChar char=""/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Cinquième niveau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/>
          </p:nvPr>
        </p:nvSpPr>
        <p:spPr>
          <a:xfrm>
            <a:off x="6095880" y="6248520"/>
            <a:ext cx="266652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EDC57912-3DBA-4247-9BF3-A52A3C08CDEE}" type="datetime">
              <a:rPr b="0" lang="en-US" sz="1400" spc="-1" strike="noStrike">
                <a:solidFill>
                  <a:srgbClr val="775f55"/>
                </a:solidFill>
                <a:latin typeface="Tw Cen MT"/>
              </a:rPr>
              <a:t>2/9/20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0" y="1272240"/>
            <a:ext cx="533160" cy="244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B23ED6D-8FAB-4759-9A65-0CEEAFBB3A8A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609480" y="6248160"/>
            <a:ext cx="542088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362320" y="6050160"/>
            <a:ext cx="670536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Tw Cen MT"/>
              </a:rPr>
              <a:t>Object-oriented programming in Java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428000" y="1340640"/>
            <a:ext cx="3960000" cy="35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6000"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ebddc3"/>
                </a:solidFill>
                <a:latin typeface="Tw Cen MT"/>
              </a:rPr>
              <a:t>420-D04-SU</a:t>
            </a:r>
            <a:endParaRPr b="0" lang="en-US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ebddc3"/>
                </a:solidFill>
                <a:latin typeface="Tw Cen MT"/>
              </a:rPr>
              <a:t>Object-oriented programming I</a:t>
            </a:r>
            <a:br/>
            <a:br/>
            <a:r>
              <a:rPr b="0" lang="en-US" sz="3600" spc="-1" strike="noStrike">
                <a:solidFill>
                  <a:srgbClr val="ebddc3"/>
                </a:solidFill>
                <a:latin typeface="Tw Cen MT"/>
              </a:rPr>
              <a:t>Java I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Method parameters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1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If a parameter is of a 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primitive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 type, then the method will receive a copy of the value.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If a parameter is of an 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Object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 type, then the method will receive a copy of the reference value, which points to the same object as the original reference. (The object itself is not copied.)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800" spc="-1" strike="noStrike">
                <a:solidFill>
                  <a:srgbClr val="000000"/>
                </a:solidFill>
                <a:latin typeface="Tw Cen MT"/>
              </a:rPr>
              <a:t>The method can access/modify the object’s members using the new, equivalent reference.</a:t>
            </a: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In all cases, it is impossible to modify (reassign) the original variable passed to the method by reassigning the parameter from inside the method.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Static methods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52720" y="1600200"/>
            <a:ext cx="4390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College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static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i="1" lang="fr-FR" sz="2000" spc="-1" strike="noStrike">
                <a:solidFill>
                  <a:srgbClr val="0000c0"/>
                </a:solidFill>
                <a:latin typeface="Tw Cen MT"/>
              </a:rPr>
              <a:t>studentsCount</a:t>
            </a:r>
            <a:r>
              <a:rPr b="1" i="1" lang="fr-FR" sz="2000" spc="-1" strike="noStrike">
                <a:solidFill>
                  <a:srgbClr val="000000"/>
                </a:solidFill>
                <a:latin typeface="Tw Cen MT"/>
              </a:rPr>
              <a:t> = 100;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static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getStudentsCount()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000" spc="-1" strike="noStrike">
                <a:solidFill>
                  <a:srgbClr val="7f0055"/>
                </a:solidFill>
                <a:latin typeface="Tw Cen MT"/>
              </a:rPr>
              <a:t>return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 College.</a:t>
            </a:r>
            <a:r>
              <a:rPr b="1" i="1" lang="fr-FR" sz="2000" spc="-1" strike="noStrike">
                <a:solidFill>
                  <a:srgbClr val="0000c0"/>
                </a:solidFill>
                <a:latin typeface="Tw Cen MT"/>
              </a:rPr>
              <a:t>studentsCount</a:t>
            </a:r>
            <a:r>
              <a:rPr b="1" i="1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00000" y="1600200"/>
            <a:ext cx="460800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5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use the </a:t>
            </a:r>
            <a:r>
              <a:rPr b="1" lang="en-US" sz="2800" spc="-1" strike="noStrike">
                <a:solidFill>
                  <a:srgbClr val="000000"/>
                </a:solidFill>
                <a:latin typeface="Tw Cen MT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 keyword to declare static fields and methods.</a:t>
            </a:r>
            <a:endParaRPr b="0" lang="en-US" sz="28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Static members belong to the class, not to an object of the class.</a:t>
            </a:r>
            <a:endParaRPr b="0" lang="en-US" sz="28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This is why we also call them class variables and class methods.</a:t>
            </a:r>
            <a:endParaRPr b="0" lang="en-US" sz="28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can call a static method directly with the class name, without needing to create an instance of the class.</a:t>
            </a:r>
            <a:endParaRPr b="0" lang="en-US" sz="28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en-US" sz="19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0" lang="en-US" sz="19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19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900" spc="-1" strike="noStrike">
                <a:solidFill>
                  <a:srgbClr val="6a3e3e"/>
                </a:solidFill>
                <a:latin typeface="Consolas"/>
              </a:rPr>
              <a:t>studentsCount</a:t>
            </a:r>
            <a:r>
              <a:rPr b="0" lang="en-US" sz="1900" spc="-1" strike="noStrike">
                <a:solidFill>
                  <a:srgbClr val="000000"/>
                </a:solidFill>
                <a:latin typeface="Consolas"/>
              </a:rPr>
              <a:t> = College.</a:t>
            </a:r>
            <a:r>
              <a:rPr b="0" i="1" lang="en-US" sz="1900" spc="-1" strike="noStrike">
                <a:solidFill>
                  <a:srgbClr val="000000"/>
                </a:solidFill>
                <a:latin typeface="Consolas"/>
              </a:rPr>
              <a:t>getStudentsCount();</a:t>
            </a:r>
            <a:endParaRPr b="0" lang="en-US" sz="19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must stay inside the static context. If we use fields defined in the class, they must be static.</a:t>
            </a:r>
            <a:endParaRPr b="0" lang="en-US" sz="2800" spc="-1" strike="noStrike">
              <a:latin typeface="Arial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We cannot use the </a:t>
            </a:r>
            <a:r>
              <a:rPr b="1" lang="en-US" sz="2800" spc="-1" strike="noStrike">
                <a:solidFill>
                  <a:srgbClr val="000000"/>
                </a:solidFill>
                <a:latin typeface="Tw Cen MT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 keyword. There is no current object for it to refer to.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Overloading methods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7000"/>
          </a:bodyPr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Car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double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400" spc="-1" strike="noStrike">
                <a:solidFill>
                  <a:srgbClr val="0000c0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void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accelerate()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1" lang="fr-FR" sz="2400" spc="-1" strike="noStrike">
                <a:solidFill>
                  <a:srgbClr val="0000c0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+= 10.5;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void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accelerate(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double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400" spc="-1" strike="noStrike">
                <a:solidFill>
                  <a:srgbClr val="6a3e3e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)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1" lang="fr-FR" sz="2400" spc="-1" strike="noStrike">
                <a:solidFill>
                  <a:srgbClr val="0000c0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+= </a:t>
            </a:r>
            <a:r>
              <a:rPr b="1" lang="fr-FR" sz="2400" spc="-1" strike="noStrike">
                <a:solidFill>
                  <a:srgbClr val="6a3e3e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void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accelerate(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double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400" spc="-1" strike="noStrike">
                <a:solidFill>
                  <a:srgbClr val="6a3e3e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2400" spc="-1" strike="noStrike">
                <a:solidFill>
                  <a:srgbClr val="6a3e3e"/>
                </a:solidFill>
                <a:latin typeface="Tw Cen MT"/>
              </a:rPr>
              <a:t>maxSpeed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)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if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(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1" lang="fr-FR" sz="2400" spc="-1" strike="noStrike">
                <a:solidFill>
                  <a:srgbClr val="0000c0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&lt;= </a:t>
            </a:r>
            <a:r>
              <a:rPr b="1" lang="fr-FR" sz="2400" spc="-1" strike="noStrike">
                <a:solidFill>
                  <a:srgbClr val="6a3e3e"/>
                </a:solidFill>
                <a:latin typeface="Tw Cen MT"/>
              </a:rPr>
              <a:t>maxSpeed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)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1" lang="fr-FR" sz="2400" spc="-1" strike="noStrike">
                <a:solidFill>
                  <a:srgbClr val="0000c0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 += </a:t>
            </a:r>
            <a:r>
              <a:rPr b="1" lang="fr-FR" sz="2400" spc="-1" strike="noStrike">
                <a:solidFill>
                  <a:srgbClr val="6a3e3e"/>
                </a:solidFill>
                <a:latin typeface="Tw Cen MT"/>
              </a:rPr>
              <a:t>speed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3800" spc="-1" strike="noStrike">
                <a:solidFill>
                  <a:srgbClr val="000000"/>
                </a:solidFill>
                <a:latin typeface="Tw Cen MT"/>
              </a:rPr>
              <a:t>Same method name, but different parameters.</a:t>
            </a:r>
            <a:endParaRPr b="0" lang="fr-FR" sz="3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Non-access modifiers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graphicFrame>
        <p:nvGraphicFramePr>
          <p:cNvPr id="164" name="Table 2"/>
          <p:cNvGraphicFramePr/>
          <p:nvPr/>
        </p:nvGraphicFramePr>
        <p:xfrm>
          <a:off x="611640" y="1845000"/>
          <a:ext cx="8064000" cy="4335120"/>
        </p:xfrm>
        <a:graphic>
          <a:graphicData uri="http://schemas.openxmlformats.org/drawingml/2006/table">
            <a:tbl>
              <a:tblPr/>
              <a:tblGrid>
                <a:gridCol w="1008000"/>
                <a:gridCol w="2376000"/>
                <a:gridCol w="2304000"/>
                <a:gridCol w="2376360"/>
              </a:tblGrid>
              <a:tr h="370440">
                <a:tc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class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member field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member method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20040"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abstract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Cannot be instantiated, must be inherited from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Must be defined in a subclass; the class itself must also be abstract.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24960"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final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Cannot be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inherited from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Must be initialized at declaration or in constructor, and cannot be modified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Cannot be redefined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(no polymorphism)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20040"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static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Class variable: must be used with class name, not an object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4080" rIns="64080" tIns="0" bIns="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w Cen MT"/>
                          <a:ea typeface="Calibri"/>
                        </a:rPr>
                        <a:t>Class method: must be called with class name, not an object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4080" marR="64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The constructor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5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Student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String </a:t>
            </a:r>
            <a:r>
              <a:rPr b="0" lang="fr-FR" sz="2400" spc="-1" strike="noStrike">
                <a:solidFill>
                  <a:srgbClr val="0000c0"/>
                </a:solidFill>
                <a:latin typeface="Tw Cen MT"/>
              </a:rPr>
              <a:t>name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0000c0"/>
                </a:solidFill>
                <a:latin typeface="Tw Cen MT"/>
              </a:rPr>
              <a:t>age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= 20;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Student() { } </a:t>
            </a:r>
            <a:r>
              <a:rPr b="0" lang="fr-FR" sz="2400" spc="-1" strike="noStrike">
                <a:solidFill>
                  <a:srgbClr val="3f7f5f"/>
                </a:solidFill>
                <a:latin typeface="Tw Cen MT"/>
              </a:rPr>
              <a:t>//default constructor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Student(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6a3e3e"/>
                </a:solidFill>
                <a:latin typeface="Tw Cen MT"/>
              </a:rPr>
              <a:t>id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, String </a:t>
            </a:r>
            <a:r>
              <a:rPr b="0" lang="fr-FR" sz="2400" spc="-1" strike="noStrike">
                <a:solidFill>
                  <a:srgbClr val="6a3e3e"/>
                </a:solidFill>
                <a:latin typeface="Tw Cen MT"/>
              </a:rPr>
              <a:t>name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400" spc="-1" strike="noStrike">
                <a:solidFill>
                  <a:srgbClr val="6a3e3e"/>
                </a:solidFill>
                <a:latin typeface="Tw Cen MT"/>
              </a:rPr>
              <a:t>age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) </a:t>
            </a:r>
            <a:r>
              <a:rPr b="0" lang="fr-FR" sz="2400" spc="-1" strike="noStrike">
                <a:solidFill>
                  <a:srgbClr val="3f7f5f"/>
                </a:solidFill>
                <a:latin typeface="Tw Cen MT"/>
              </a:rPr>
              <a:t>//constructor with parameters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0" lang="fr-FR" sz="24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2400" spc="-1" strike="noStrike">
                <a:solidFill>
                  <a:srgbClr val="6a3e3e"/>
                </a:solidFill>
                <a:latin typeface="Tw Cen MT"/>
              </a:rPr>
              <a:t>id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0" lang="fr-FR" sz="2400" spc="-1" strike="noStrike">
                <a:solidFill>
                  <a:srgbClr val="0000c0"/>
                </a:solidFill>
                <a:latin typeface="Tw Cen MT"/>
              </a:rPr>
              <a:t>name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2400" spc="-1" strike="noStrike">
                <a:solidFill>
                  <a:srgbClr val="6a3e3e"/>
                </a:solidFill>
                <a:latin typeface="Tw Cen MT"/>
              </a:rPr>
              <a:t>name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0" lang="fr-FR" sz="2400" spc="-1" strike="noStrike">
                <a:solidFill>
                  <a:srgbClr val="0000c0"/>
                </a:solidFill>
                <a:latin typeface="Tw Cen MT"/>
              </a:rPr>
              <a:t>age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2400" spc="-1" strike="noStrike">
                <a:solidFill>
                  <a:srgbClr val="6a3e3e"/>
                </a:solidFill>
                <a:latin typeface="Tw Cen MT"/>
              </a:rPr>
              <a:t>age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Initialize a new instance of the class by using 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new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and calling a constructor.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Arrays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12720" y="1600200"/>
            <a:ext cx="8152920" cy="499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8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fr-FR" sz="3200" spc="-1" strike="noStrike">
                <a:solidFill>
                  <a:srgbClr val="6a3e3e"/>
                </a:solidFill>
                <a:latin typeface="Consolas"/>
              </a:rPr>
              <a:t>array1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[] =  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String[10];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String[] </a:t>
            </a:r>
            <a:r>
              <a:rPr b="0" lang="fr-FR" sz="3200" spc="-1" strike="noStrike">
                <a:solidFill>
                  <a:srgbClr val="6a3e3e"/>
                </a:solidFill>
                <a:latin typeface="Consolas"/>
              </a:rPr>
              <a:t>array2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 =  {</a:t>
            </a:r>
            <a:r>
              <a:rPr b="0" lang="fr-FR" sz="3200" spc="-1" strike="noStrike">
                <a:solidFill>
                  <a:srgbClr val="2a00ff"/>
                </a:solidFill>
                <a:latin typeface="Consolas"/>
              </a:rPr>
              <a:t>"12345"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fr-FR" sz="3200" spc="-1" strike="noStrike">
                <a:solidFill>
                  <a:srgbClr val="2a00ff"/>
                </a:solidFill>
                <a:latin typeface="Consolas"/>
              </a:rPr>
              <a:t>"abc"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fr-FR" sz="3200" spc="-1" strike="noStrike">
                <a:solidFill>
                  <a:srgbClr val="2a00ff"/>
                </a:solidFill>
                <a:latin typeface="Consolas"/>
              </a:rPr>
              <a:t>"xyz"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4000" spc="-1" strike="noStrike">
                <a:solidFill>
                  <a:srgbClr val="000000"/>
                </a:solidFill>
                <a:latin typeface="Tw Cen MT"/>
              </a:rPr>
              <a:t>Java uses zero-based indexing.</a:t>
            </a:r>
            <a:endParaRPr b="0" lang="fr-FR" sz="4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4000" spc="-1" strike="noStrike">
                <a:solidFill>
                  <a:srgbClr val="000000"/>
                </a:solidFill>
                <a:latin typeface="Tw Cen MT"/>
              </a:rPr>
              <a:t>Accessing the third element in </a:t>
            </a:r>
            <a:r>
              <a:rPr b="1" lang="fr-FR" sz="4000" spc="-1" strike="noStrike">
                <a:solidFill>
                  <a:srgbClr val="000000"/>
                </a:solidFill>
                <a:latin typeface="Tw Cen MT"/>
              </a:rPr>
              <a:t>array1</a:t>
            </a:r>
            <a:r>
              <a:rPr b="0" lang="fr-FR" sz="4000" spc="-1" strike="noStrike">
                <a:solidFill>
                  <a:srgbClr val="000000"/>
                </a:solidFill>
                <a:latin typeface="Tw Cen MT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3200" spc="-1" strike="noStrike">
                <a:solidFill>
                  <a:srgbClr val="6a3e3e"/>
                </a:solidFill>
                <a:latin typeface="Consolas"/>
              </a:rPr>
              <a:t>array1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[2]);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4000" spc="-1" strike="noStrike">
                <a:solidFill>
                  <a:srgbClr val="000000"/>
                </a:solidFill>
                <a:latin typeface="Tw Cen MT"/>
              </a:rPr>
              <a:t>Warning:</a:t>
            </a:r>
            <a:endParaRPr b="0" lang="fr-FR" sz="4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3200" spc="-1" strike="noStrike">
                <a:solidFill>
                  <a:srgbClr val="6a3e3e"/>
                </a:solidFill>
                <a:latin typeface="Consolas"/>
              </a:rPr>
              <a:t>array1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[10]);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4000" spc="-1" strike="noStrike">
                <a:solidFill>
                  <a:srgbClr val="000000"/>
                </a:solidFill>
                <a:latin typeface="Tw Cen MT"/>
              </a:rPr>
              <a:t>Will throw an exception:</a:t>
            </a:r>
            <a:endParaRPr b="0" lang="fr-FR" sz="4000" spc="-1" strike="noStrike">
              <a:solidFill>
                <a:srgbClr val="000000"/>
              </a:solidFill>
              <a:latin typeface="Tw Cen MT"/>
            </a:endParaRPr>
          </a:p>
          <a:p>
            <a:pPr marL="717480" indent="-31860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b="0" lang="fr-FR" sz="3200" spc="-1" strike="noStrike" u="sng">
                <a:solidFill>
                  <a:srgbClr val="0066cc"/>
                </a:solidFill>
                <a:uFillTx/>
                <a:latin typeface="Consolas"/>
              </a:rPr>
              <a:t>java.lang.ArrayIndexOutOfBoundsException</a:t>
            </a:r>
            <a:r>
              <a:rPr b="0" lang="fr-FR" sz="3200" spc="-1" strike="noStrike" u="sng">
                <a:solidFill>
                  <a:srgbClr val="ff0000"/>
                </a:solidFill>
                <a:uFillTx/>
                <a:latin typeface="Consolas"/>
              </a:rPr>
              <a:t>: 10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717480" indent="-31860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ff0000"/>
                </a:solidFill>
                <a:latin typeface="Consolas"/>
              </a:rPr>
              <a:t>at main.Start2.main(</a:t>
            </a:r>
            <a:r>
              <a:rPr b="0" lang="fr-FR" sz="3200" spc="-1" strike="noStrike" u="sng">
                <a:solidFill>
                  <a:srgbClr val="0066cc"/>
                </a:solidFill>
                <a:uFillTx/>
                <a:latin typeface="Consolas"/>
              </a:rPr>
              <a:t>Start2.java:22</a:t>
            </a:r>
            <a:r>
              <a:rPr b="0" lang="fr-FR" sz="3200" spc="-1" strike="noStrike" u="sng">
                <a:solidFill>
                  <a:srgbClr val="ff0000"/>
                </a:solidFill>
                <a:uFillTx/>
                <a:latin typeface="Consolas"/>
              </a:rPr>
              <a:t>)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Looping through arrays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4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For loop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String[] </a:t>
            </a:r>
            <a:r>
              <a:rPr b="0" lang="fr-FR" sz="3500" spc="-1" strike="noStrike">
                <a:solidFill>
                  <a:srgbClr val="6a3e3e"/>
                </a:solidFill>
                <a:latin typeface="Tw Cen MT"/>
              </a:rPr>
              <a:t>array2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 =  {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"orange"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"peach"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"apple"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};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500" spc="-1" strike="noStrike">
                <a:solidFill>
                  <a:srgbClr val="7f0055"/>
                </a:solidFill>
                <a:latin typeface="Tw Cen MT"/>
              </a:rPr>
              <a:t>for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(</a:t>
            </a:r>
            <a:r>
              <a:rPr b="1" lang="fr-FR" sz="35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3500" spc="-1" strike="noStrike">
                <a:solidFill>
                  <a:srgbClr val="6a3e3e"/>
                </a:solidFill>
                <a:latin typeface="Tw Cen MT"/>
              </a:rPr>
              <a:t>i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 = 0; </a:t>
            </a:r>
            <a:r>
              <a:rPr b="1" lang="fr-FR" sz="3500" spc="-1" strike="noStrike">
                <a:solidFill>
                  <a:srgbClr val="6a3e3e"/>
                </a:solidFill>
                <a:latin typeface="Tw Cen MT"/>
              </a:rPr>
              <a:t>i 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&lt; </a:t>
            </a:r>
            <a:r>
              <a:rPr b="1" lang="fr-FR" sz="3500" spc="-1" strike="noStrike">
                <a:solidFill>
                  <a:srgbClr val="6a3e3e"/>
                </a:solidFill>
                <a:latin typeface="Tw Cen MT"/>
              </a:rPr>
              <a:t>array2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1" lang="fr-FR" sz="3500" spc="-1" strike="noStrike">
                <a:solidFill>
                  <a:srgbClr val="0000c0"/>
                </a:solidFill>
                <a:latin typeface="Tw Cen MT"/>
              </a:rPr>
              <a:t>length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; </a:t>
            </a:r>
            <a:r>
              <a:rPr b="1" lang="fr-FR" sz="3500" spc="-1" strike="noStrike">
                <a:solidFill>
                  <a:srgbClr val="6a3e3e"/>
                </a:solidFill>
                <a:latin typeface="Tw Cen MT"/>
              </a:rPr>
              <a:t>i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++) {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System.</a:t>
            </a:r>
            <a:r>
              <a:rPr b="1" i="1" lang="fr-FR" sz="3500" spc="-1" strike="noStrike">
                <a:solidFill>
                  <a:srgbClr val="0000c0"/>
                </a:solidFill>
                <a:latin typeface="Tw Cen MT"/>
              </a:rPr>
              <a:t>out</a:t>
            </a:r>
            <a:r>
              <a:rPr b="1" i="1" lang="fr-FR" sz="3500" spc="-1" strike="noStrike">
                <a:solidFill>
                  <a:srgbClr val="000000"/>
                </a:solidFill>
                <a:latin typeface="Tw Cen MT"/>
              </a:rPr>
              <a:t>.println(</a:t>
            </a:r>
            <a:r>
              <a:rPr b="1" i="1" lang="fr-FR" sz="3500" spc="-1" strike="noStrike">
                <a:solidFill>
                  <a:srgbClr val="6a3e3e"/>
                </a:solidFill>
                <a:latin typeface="Tw Cen MT"/>
              </a:rPr>
              <a:t>array2</a:t>
            </a:r>
            <a:r>
              <a:rPr b="1" i="1" lang="fr-FR" sz="3500" spc="-1" strike="noStrike">
                <a:solidFill>
                  <a:srgbClr val="000000"/>
                </a:solidFill>
                <a:latin typeface="Tw Cen MT"/>
              </a:rPr>
              <a:t>[</a:t>
            </a:r>
            <a:r>
              <a:rPr b="1" i="1" lang="fr-FR" sz="3500" spc="-1" strike="noStrike">
                <a:solidFill>
                  <a:srgbClr val="6a3e3e"/>
                </a:solidFill>
                <a:latin typeface="Tw Cen MT"/>
              </a:rPr>
              <a:t>i</a:t>
            </a:r>
            <a:r>
              <a:rPr b="1" i="1" lang="fr-FR" sz="3500" spc="-1" strike="noStrike">
                <a:solidFill>
                  <a:srgbClr val="000000"/>
                </a:solidFill>
                <a:latin typeface="Tw Cen MT"/>
              </a:rPr>
              <a:t>]);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Foreach loop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String[] </a:t>
            </a:r>
            <a:r>
              <a:rPr b="0" lang="fr-FR" sz="3500" spc="-1" strike="noStrike">
                <a:solidFill>
                  <a:srgbClr val="6a3e3e"/>
                </a:solidFill>
                <a:latin typeface="Tw Cen MT"/>
              </a:rPr>
              <a:t>names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 = {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"Yves"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"Jacques"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"Pierre"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"Mireille"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, </a:t>
            </a:r>
            <a:r>
              <a:rPr b="0" lang="fr-FR" sz="3500" spc="-1" strike="noStrike">
                <a:solidFill>
                  <a:srgbClr val="2a00ff"/>
                </a:solidFill>
                <a:latin typeface="Tw Cen MT"/>
              </a:rPr>
              <a:t>"Anne-Hélène"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};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500" spc="-1" strike="noStrike">
                <a:solidFill>
                  <a:srgbClr val="7f0055"/>
                </a:solidFill>
                <a:latin typeface="Tw Cen MT"/>
              </a:rPr>
              <a:t>for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 (String </a:t>
            </a:r>
            <a:r>
              <a:rPr b="1" lang="fr-FR" sz="3500" spc="-1" strike="noStrike">
                <a:solidFill>
                  <a:srgbClr val="6a3e3e"/>
                </a:solidFill>
                <a:latin typeface="Tw Cen MT"/>
              </a:rPr>
              <a:t>s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 : </a:t>
            </a:r>
            <a:r>
              <a:rPr b="1" lang="fr-FR" sz="3500" spc="-1" strike="noStrike">
                <a:solidFill>
                  <a:srgbClr val="6a3e3e"/>
                </a:solidFill>
                <a:latin typeface="Tw Cen MT"/>
              </a:rPr>
              <a:t>names</a:t>
            </a:r>
            <a:r>
              <a:rPr b="1" lang="fr-FR" sz="3500" spc="-1" strike="noStrike">
                <a:solidFill>
                  <a:srgbClr val="000000"/>
                </a:solidFill>
                <a:latin typeface="Tw Cen MT"/>
              </a:rPr>
              <a:t>) {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System.</a:t>
            </a:r>
            <a:r>
              <a:rPr b="1" i="1" lang="fr-FR" sz="3500" spc="-1" strike="noStrike">
                <a:solidFill>
                  <a:srgbClr val="0000c0"/>
                </a:solidFill>
                <a:latin typeface="Tw Cen MT"/>
              </a:rPr>
              <a:t>out</a:t>
            </a:r>
            <a:r>
              <a:rPr b="1" i="1" lang="fr-FR" sz="3500" spc="-1" strike="noStrike">
                <a:solidFill>
                  <a:srgbClr val="000000"/>
                </a:solidFill>
                <a:latin typeface="Tw Cen MT"/>
              </a:rPr>
              <a:t>.println(</a:t>
            </a:r>
            <a:r>
              <a:rPr b="1" i="1" lang="fr-FR" sz="3500" spc="-1" strike="noStrike">
                <a:solidFill>
                  <a:srgbClr val="6a3e3e"/>
                </a:solidFill>
                <a:latin typeface="Tw Cen MT"/>
              </a:rPr>
              <a:t>s</a:t>
            </a:r>
            <a:r>
              <a:rPr b="1" i="1" lang="fr-FR" sz="3500" spc="-1" strike="noStrike">
                <a:solidFill>
                  <a:srgbClr val="000000"/>
                </a:solidFill>
                <a:latin typeface="Tw Cen MT"/>
              </a:rPr>
              <a:t>);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5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5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Inheritance 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45480" y="1589400"/>
            <a:ext cx="5258160" cy="526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15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5000" spc="-1" strike="noStrike">
                <a:solidFill>
                  <a:srgbClr val="000000"/>
                </a:solidFill>
                <a:latin typeface="Tw Cen MT"/>
              </a:rPr>
              <a:t>Java only allows single inheritance.</a:t>
            </a:r>
            <a:endParaRPr b="0" lang="fr-FR" sz="5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5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Animal {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600" spc="-1" strike="noStrike">
                <a:solidFill>
                  <a:srgbClr val="0000c0"/>
                </a:solidFill>
                <a:latin typeface="Consolas"/>
              </a:rPr>
              <a:t>age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600" spc="-1" strike="noStrike">
                <a:solidFill>
                  <a:srgbClr val="0000c0"/>
                </a:solidFill>
                <a:latin typeface="Consolas"/>
              </a:rPr>
              <a:t>nbLegs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Classification </a:t>
            </a:r>
            <a:r>
              <a:rPr b="1" lang="fr-FR" sz="3600" spc="-1" strike="noStrike">
                <a:solidFill>
                  <a:srgbClr val="0000c0"/>
                </a:solidFill>
                <a:latin typeface="Consolas"/>
              </a:rPr>
              <a:t>classification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Animal() {}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Animal(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600" spc="-1" strike="noStrike">
                <a:solidFill>
                  <a:srgbClr val="6a3e3e"/>
                </a:solidFill>
                <a:latin typeface="Consolas"/>
              </a:rPr>
              <a:t>age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600" spc="-1" strike="noStrike">
                <a:solidFill>
                  <a:srgbClr val="6a3e3e"/>
                </a:solidFill>
                <a:latin typeface="Consolas"/>
              </a:rPr>
              <a:t>nbLegs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, Classification </a:t>
            </a:r>
            <a:r>
              <a:rPr b="1" lang="fr-FR" sz="3600" spc="-1" strike="noStrike">
                <a:solidFill>
                  <a:srgbClr val="6a3e3e"/>
                </a:solidFill>
                <a:latin typeface="Consolas"/>
              </a:rPr>
              <a:t>classification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) {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600" spc="-1" strike="noStrike">
                <a:solidFill>
                  <a:srgbClr val="0000c0"/>
                </a:solidFill>
                <a:latin typeface="Consolas"/>
              </a:rPr>
              <a:t>age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600" spc="-1" strike="noStrike">
                <a:solidFill>
                  <a:srgbClr val="6a3e3e"/>
                </a:solidFill>
                <a:latin typeface="Consolas"/>
              </a:rPr>
              <a:t>age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600" spc="-1" strike="noStrike">
                <a:solidFill>
                  <a:srgbClr val="0000c0"/>
                </a:solidFill>
                <a:latin typeface="Consolas"/>
              </a:rPr>
              <a:t>nbLegs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600" spc="-1" strike="noStrike">
                <a:solidFill>
                  <a:srgbClr val="6a3e3e"/>
                </a:solidFill>
                <a:latin typeface="Consolas"/>
              </a:rPr>
              <a:t>nbLegs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600" spc="-1" strike="noStrike">
                <a:solidFill>
                  <a:srgbClr val="0000c0"/>
                </a:solidFill>
                <a:latin typeface="Consolas"/>
              </a:rPr>
              <a:t>classification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600" spc="-1" strike="noStrike">
                <a:solidFill>
                  <a:srgbClr val="6a3e3e"/>
                </a:solidFill>
                <a:latin typeface="Consolas"/>
              </a:rPr>
              <a:t>classification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String eat(){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600" spc="-1" strike="noStrike">
                <a:solidFill>
                  <a:srgbClr val="2a00ff"/>
                </a:solidFill>
                <a:latin typeface="Consolas"/>
              </a:rPr>
              <a:t>"I am an animal who eats."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6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5292000" y="1589400"/>
            <a:ext cx="360000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enum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Classification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i="1" lang="fr-FR" sz="1800" spc="-1" strike="noStrike">
                <a:solidFill>
                  <a:srgbClr val="0000c0"/>
                </a:solidFill>
                <a:latin typeface="Consolas"/>
              </a:rPr>
              <a:t>	</a:t>
            </a:r>
            <a:r>
              <a:rPr b="1" i="1" lang="fr-FR" sz="1800" spc="-1" strike="noStrike">
                <a:solidFill>
                  <a:srgbClr val="0000c0"/>
                </a:solidFill>
                <a:latin typeface="Consolas"/>
              </a:rPr>
              <a:t>ANIMALIA</a:t>
            </a:r>
            <a:r>
              <a:rPr b="1" i="1" lang="fr-FR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i="1" lang="fr-FR" sz="1800" spc="-1" strike="noStrike">
                <a:solidFill>
                  <a:srgbClr val="0000c0"/>
                </a:solidFill>
                <a:latin typeface="Consolas"/>
              </a:rPr>
              <a:t>PLANTAE</a:t>
            </a:r>
            <a:r>
              <a:rPr b="1" i="1" lang="fr-FR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i="1" lang="fr-FR" sz="1800" spc="-1" strike="noStrike">
                <a:solidFill>
                  <a:srgbClr val="0000c0"/>
                </a:solidFill>
                <a:latin typeface="Consolas"/>
              </a:rPr>
              <a:t>FUNGI</a:t>
            </a:r>
            <a:r>
              <a:rPr b="1" i="1" lang="fr-FR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i="1" lang="fr-FR" sz="1800" spc="-1" strike="noStrike">
                <a:solidFill>
                  <a:srgbClr val="0000c0"/>
                </a:solidFill>
                <a:latin typeface="Consolas"/>
              </a:rPr>
              <a:t>BACTERIA</a:t>
            </a:r>
            <a:r>
              <a:rPr b="1" i="1" lang="fr-FR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i="1" lang="fr-FR" sz="1800" spc="-1" strike="noStrike">
                <a:solidFill>
                  <a:srgbClr val="0000c0"/>
                </a:solidFill>
                <a:latin typeface="Consolas"/>
              </a:rPr>
              <a:t>ARCHAEA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Be careful not to confuse 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enum</a:t>
            </a: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, which is a data type, with 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Enumerations</a:t>
            </a: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 and Collections.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Line 4"/>
          <p:cNvSpPr/>
          <p:nvPr/>
        </p:nvSpPr>
        <p:spPr>
          <a:xfrm>
            <a:off x="5292000" y="1484640"/>
            <a:ext cx="0" cy="5373360"/>
          </a:xfrm>
          <a:prstGeom prst="line">
            <a:avLst/>
          </a:prstGeom>
          <a:ln w="10080">
            <a:solidFill>
              <a:srgbClr val="94b6d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Inheritance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23640" y="1700640"/>
            <a:ext cx="4172040" cy="49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Dog 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Animal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String </a:t>
            </a:r>
            <a:r>
              <a:rPr b="1" lang="fr-FR" sz="18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String </a:t>
            </a:r>
            <a:r>
              <a:rPr b="1" lang="fr-FR" sz="1800" spc="-1" strike="noStrike">
                <a:solidFill>
                  <a:srgbClr val="0000c0"/>
                </a:solidFill>
                <a:latin typeface="Consolas"/>
              </a:rPr>
              <a:t>color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Dog(String </a:t>
            </a:r>
            <a:r>
              <a:rPr b="1" lang="fr-FR" sz="1800" spc="-1" strike="noStrike">
                <a:solidFill>
                  <a:srgbClr val="6a3e3e"/>
                </a:solidFill>
                <a:latin typeface="Consolas"/>
              </a:rPr>
              <a:t>breed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, String </a:t>
            </a:r>
            <a:r>
              <a:rPr b="1" lang="fr-FR" sz="1800" spc="-1" strike="noStrike">
                <a:solidFill>
                  <a:srgbClr val="6a3e3e"/>
                </a:solidFill>
                <a:latin typeface="Consolas"/>
              </a:rPr>
              <a:t>color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18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1800" spc="-1" strike="noStrike">
                <a:solidFill>
                  <a:srgbClr val="6a3e3e"/>
                </a:solidFill>
                <a:latin typeface="Consolas"/>
              </a:rPr>
              <a:t>breed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1800" spc="-1" strike="noStrike">
                <a:solidFill>
                  <a:srgbClr val="0000c0"/>
                </a:solidFill>
                <a:latin typeface="Consolas"/>
              </a:rPr>
              <a:t>color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1800" spc="-1" strike="noStrike">
                <a:solidFill>
                  <a:srgbClr val="6a3e3e"/>
                </a:solidFill>
                <a:latin typeface="Consolas"/>
              </a:rPr>
              <a:t>color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We use the keyword </a:t>
            </a:r>
            <a:r>
              <a:rPr b="1" lang="fr-FR" sz="2400" spc="-1" strike="noStrike">
                <a:solidFill>
                  <a:srgbClr val="000000"/>
                </a:solidFill>
                <a:latin typeface="Tw Cen MT"/>
              </a:rPr>
              <a:t>extends</a:t>
            </a:r>
            <a:r>
              <a:rPr b="0" lang="fr-FR" sz="2400" spc="-1" strike="noStrike">
                <a:solidFill>
                  <a:srgbClr val="000000"/>
                </a:solidFill>
                <a:latin typeface="Tw Cen MT"/>
              </a:rPr>
              <a:t> to inherit from a class.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4572000" y="2066400"/>
            <a:ext cx="4571640" cy="47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Dog rex =  new Dog(</a:t>
            </a:r>
            <a:r>
              <a:rPr b="0" lang="fr-FR" sz="1600" spc="-1" strike="noStrike">
                <a:solidFill>
                  <a:srgbClr val="2a00ff"/>
                </a:solidFill>
                <a:latin typeface="Consolas"/>
              </a:rPr>
              <a:t>"Labrador"</a:t>
            </a: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fr-FR" sz="1600" spc="-1" strike="noStrike">
                <a:solidFill>
                  <a:srgbClr val="2a00ff"/>
                </a:solidFill>
                <a:latin typeface="Consolas"/>
              </a:rPr>
              <a:t>"Beige"</a:t>
            </a: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0" i="1" lang="fr-FR" sz="16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fr-FR" sz="1600" spc="-1" strike="noStrike">
                <a:solidFill>
                  <a:srgbClr val="6a3e3e"/>
                </a:solidFill>
                <a:latin typeface="Consolas"/>
              </a:rPr>
              <a:t>rex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i="1" lang="fr-FR" sz="1600" spc="-1" strike="noStrike">
                <a:solidFill>
                  <a:srgbClr val="0000c0"/>
                </a:solidFill>
                <a:latin typeface="Consolas"/>
              </a:rPr>
              <a:t>classification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0" i="1" lang="fr-FR" sz="16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fr-FR" sz="1600" spc="-1" strike="noStrike">
                <a:solidFill>
                  <a:srgbClr val="6a3e3e"/>
                </a:solidFill>
                <a:latin typeface="Consolas"/>
              </a:rPr>
              <a:t>rex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i="1" lang="fr-FR" sz="16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0" i="1" lang="fr-FR" sz="16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i="1" lang="fr-FR" sz="1600" spc="-1" strike="noStrike">
                <a:solidFill>
                  <a:srgbClr val="6a3e3e"/>
                </a:solidFill>
                <a:latin typeface="Consolas"/>
              </a:rPr>
              <a:t>rex</a:t>
            </a:r>
            <a:r>
              <a:rPr b="0" i="1" lang="fr-FR" sz="1600" spc="-1" strike="noStrike">
                <a:solidFill>
                  <a:srgbClr val="000000"/>
                </a:solidFill>
                <a:latin typeface="Consolas"/>
              </a:rPr>
              <a:t>.eat());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i="1" lang="fr-FR" sz="2400" spc="-1" strike="noStrike">
                <a:solidFill>
                  <a:srgbClr val="000000"/>
                </a:solidFill>
                <a:latin typeface="Tw Cen MT"/>
              </a:rPr>
              <a:t>Console output: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onsolas"/>
              </a:rPr>
              <a:t>null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onsolas"/>
              </a:rPr>
              <a:t>Labrador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onsolas"/>
              </a:rPr>
              <a:t>I am an animal who eats.</a:t>
            </a: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Line 4"/>
          <p:cNvSpPr/>
          <p:nvPr/>
        </p:nvSpPr>
        <p:spPr>
          <a:xfrm>
            <a:off x="4572000" y="1412640"/>
            <a:ext cx="0" cy="5445360"/>
          </a:xfrm>
          <a:prstGeom prst="line">
            <a:avLst/>
          </a:prstGeom>
          <a:ln w="10080">
            <a:solidFill>
              <a:srgbClr val="94b6d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Inheritance:  parent class / super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0" y="1589400"/>
            <a:ext cx="4824000" cy="50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0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Dog 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Animal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String </a:t>
            </a:r>
            <a:r>
              <a:rPr b="1" lang="fr-FR" sz="32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String </a:t>
            </a:r>
            <a:r>
              <a:rPr b="1" lang="fr-FR" sz="3200" spc="-1" strike="noStrike">
                <a:solidFill>
                  <a:srgbClr val="0000c0"/>
                </a:solidFill>
                <a:latin typeface="Consolas"/>
              </a:rPr>
              <a:t>color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Dog(String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String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color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2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200" spc="-1" strike="noStrike">
                <a:solidFill>
                  <a:srgbClr val="0000c0"/>
                </a:solidFill>
                <a:latin typeface="Consolas"/>
              </a:rPr>
              <a:t>color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color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717480" indent="-71712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Dog(String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String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color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age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nbLegs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Classification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classification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{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super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age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nbLegs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classification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2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200" spc="-1" strike="noStrike">
                <a:solidFill>
                  <a:srgbClr val="6a3e3e"/>
                </a:solidFill>
                <a:latin typeface="Consolas"/>
              </a:rPr>
              <a:t>breed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lang="fr-FR" sz="3200" spc="-1" strike="noStrike">
                <a:solidFill>
                  <a:srgbClr val="0000c0"/>
                </a:solidFill>
                <a:latin typeface="Consolas"/>
              </a:rPr>
              <a:t>color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= color;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4605480" y="1589400"/>
            <a:ext cx="4536000" cy="479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28000"/>
          </a:bodyPr>
          <a:p>
            <a:pPr marL="320040" indent="-319680">
              <a:lnSpc>
                <a:spcPct val="120000"/>
              </a:lnSpc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Dog 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doggo</a:t>
            </a: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32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 Dog(</a:t>
            </a:r>
            <a:r>
              <a:rPr b="1" lang="fr-FR" sz="3200" spc="-1" strike="noStrike">
                <a:solidFill>
                  <a:srgbClr val="2a00ff"/>
                </a:solidFill>
                <a:latin typeface="Consolas"/>
              </a:rPr>
              <a:t>“Chow-Chow"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fr-FR" sz="3200" spc="-1" strike="noStrike">
                <a:solidFill>
                  <a:srgbClr val="2a00ff"/>
                </a:solidFill>
                <a:latin typeface="Consolas"/>
              </a:rPr>
              <a:t>“Beige"</a:t>
            </a:r>
            <a:r>
              <a:rPr b="1" lang="fr-FR" sz="3200" spc="-1" strike="noStrike">
                <a:solidFill>
                  <a:srgbClr val="000000"/>
                </a:solidFill>
                <a:latin typeface="Consolas"/>
              </a:rPr>
              <a:t>, 8, 4, Classification.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ANIMALIA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3200" spc="-1" strike="noStrike">
                <a:solidFill>
                  <a:srgbClr val="6a3e3e"/>
                </a:solidFill>
                <a:latin typeface="Consolas"/>
              </a:rPr>
              <a:t>doggo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classification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3200" spc="-1" strike="noStrike">
                <a:solidFill>
                  <a:srgbClr val="6a3e3e"/>
                </a:solidFill>
                <a:latin typeface="Consolas"/>
              </a:rPr>
              <a:t>doggo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breed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32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3200" spc="-1" strike="noStrike">
                <a:solidFill>
                  <a:srgbClr val="6a3e3e"/>
                </a:solidFill>
                <a:latin typeface="Consolas"/>
              </a:rPr>
              <a:t>doggo</a:t>
            </a:r>
            <a:r>
              <a:rPr b="1" i="1" lang="fr-FR" sz="3200" spc="-1" strike="noStrike">
                <a:solidFill>
                  <a:srgbClr val="000000"/>
                </a:solidFill>
                <a:latin typeface="Consolas"/>
              </a:rPr>
              <a:t>.eat());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1" i="1" lang="fr-FR" sz="4200" spc="-1" strike="noStrike">
                <a:solidFill>
                  <a:srgbClr val="000000"/>
                </a:solidFill>
                <a:latin typeface="Tw Cen MT"/>
              </a:rPr>
              <a:t>Console output:</a:t>
            </a: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4200" spc="-1" strike="noStrike">
                <a:solidFill>
                  <a:srgbClr val="000000"/>
                </a:solidFill>
                <a:latin typeface="Consolas"/>
              </a:rPr>
              <a:t>ANIMALIA</a:t>
            </a: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4200" spc="-1" strike="noStrike">
                <a:solidFill>
                  <a:srgbClr val="000000"/>
                </a:solidFill>
                <a:latin typeface="Consolas"/>
              </a:rPr>
              <a:t>Chow-Chow</a:t>
            </a: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20000"/>
              </a:lnSpc>
            </a:pPr>
            <a:r>
              <a:rPr b="0" lang="fr-FR" sz="4200" spc="-1" strike="noStrike">
                <a:solidFill>
                  <a:srgbClr val="000000"/>
                </a:solidFill>
                <a:latin typeface="Consolas"/>
              </a:rPr>
              <a:t>I am an animal who eats.</a:t>
            </a: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fr-FR" sz="4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2" name="Line 4"/>
          <p:cNvSpPr/>
          <p:nvPr/>
        </p:nvSpPr>
        <p:spPr>
          <a:xfrm>
            <a:off x="4644000" y="1412640"/>
            <a:ext cx="0" cy="5688720"/>
          </a:xfrm>
          <a:prstGeom prst="line">
            <a:avLst/>
          </a:prstGeom>
          <a:ln w="10080">
            <a:solidFill>
              <a:srgbClr val="94b6d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800" spc="-1" strike="noStrike">
                <a:solidFill>
                  <a:srgbClr val="775f55"/>
                </a:solidFill>
                <a:latin typeface="Tw Cen MT"/>
              </a:rPr>
              <a:t>Object-oriented programming (OOP)</a:t>
            </a:r>
            <a:endParaRPr b="0" lang="fr-FR" sz="3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3000"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The 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main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 method declared in a class (static method)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Everything is an 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Object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 except for primitive types.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All variables, except for those of primitive types, are references to objects.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56000"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Inheritance:  overriding methods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23640" y="1589400"/>
            <a:ext cx="4172040" cy="50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Human {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eat() {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14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14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1400" spc="-1" strike="noStrike">
                <a:solidFill>
                  <a:srgbClr val="2a00ff"/>
                </a:solidFill>
                <a:latin typeface="Consolas"/>
              </a:rPr>
              <a:t>"Human : I like food."</a:t>
            </a:r>
            <a:r>
              <a:rPr b="1" i="1" lang="fr-FR" sz="14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Woman 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Human {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Tw Cen MT"/>
              </a:rPr>
              <a:t>If we override the method: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Woman 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Human {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646464"/>
                </a:solidFill>
                <a:latin typeface="Consolas"/>
              </a:rPr>
              <a:t>	</a:t>
            </a:r>
            <a:r>
              <a:rPr b="0" lang="fr-FR" sz="1400" spc="-1" strike="noStrike">
                <a:solidFill>
                  <a:srgbClr val="646464"/>
                </a:solidFill>
                <a:latin typeface="Consolas"/>
              </a:rPr>
              <a:t>@Override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 eat() {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	</a:t>
            </a:r>
            <a:r>
              <a:rPr b="1" lang="fr-FR" sz="1400" spc="-1" strike="noStrike">
                <a:solidFill>
                  <a:srgbClr val="7f0055"/>
                </a:solidFill>
                <a:latin typeface="Consolas"/>
              </a:rPr>
              <a:t>super</a:t>
            </a:r>
            <a:r>
              <a:rPr b="1" lang="fr-FR" sz="1400" spc="-1" strike="noStrike">
                <a:solidFill>
                  <a:srgbClr val="000000"/>
                </a:solidFill>
                <a:latin typeface="Consolas"/>
              </a:rPr>
              <a:t>.eat();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fr-FR" sz="14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fr-FR" sz="14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fr-FR" sz="1400" spc="-1" strike="noStrike">
                <a:solidFill>
                  <a:srgbClr val="2a00ff"/>
                </a:solidFill>
                <a:latin typeface="Consolas"/>
              </a:rPr>
              <a:t>“Woman : I like chocolate."</a:t>
            </a:r>
            <a:r>
              <a:rPr b="1" i="1" lang="fr-FR" sz="14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fr-FR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844880" y="1589400"/>
            <a:ext cx="3885840" cy="507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Human </a:t>
            </a:r>
            <a:r>
              <a:rPr b="0" lang="fr-FR" sz="1600" spc="-1" strike="noStrike">
                <a:solidFill>
                  <a:srgbClr val="6a3e3e"/>
                </a:solidFill>
                <a:latin typeface="Consolas"/>
              </a:rPr>
              <a:t>h</a:t>
            </a: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16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fr-FR" sz="1600" spc="-1" strike="noStrike">
                <a:solidFill>
                  <a:srgbClr val="000000"/>
                </a:solidFill>
                <a:latin typeface="Consolas"/>
              </a:rPr>
              <a:t> Human();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6a3e3e"/>
                </a:solidFill>
                <a:latin typeface="Consolas"/>
              </a:rPr>
              <a:t>h</a:t>
            </a: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.eat();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i="1" lang="fr-FR" sz="1600" spc="-1" strike="noStrike">
                <a:solidFill>
                  <a:srgbClr val="000000"/>
                </a:solidFill>
                <a:latin typeface="Tw Cen MT"/>
              </a:rPr>
              <a:t>Console output: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Tw Cen MT"/>
              </a:rPr>
              <a:t>Human : I like food.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Woman w = </a:t>
            </a:r>
            <a:r>
              <a:rPr b="1" lang="fr-FR" sz="16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fr-FR" sz="1600" spc="-1" strike="noStrike">
                <a:solidFill>
                  <a:srgbClr val="000000"/>
                </a:solidFill>
                <a:latin typeface="Consolas"/>
              </a:rPr>
              <a:t> Woman();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6a3e3e"/>
                </a:solidFill>
                <a:latin typeface="Consolas"/>
              </a:rPr>
              <a:t>w</a:t>
            </a:r>
            <a:r>
              <a:rPr b="0" lang="fr-FR" sz="1600" spc="-1" strike="noStrike">
                <a:solidFill>
                  <a:srgbClr val="000000"/>
                </a:solidFill>
                <a:latin typeface="Consolas"/>
              </a:rPr>
              <a:t>.eat();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i="1" lang="fr-FR" sz="1600" spc="-1" strike="noStrike">
                <a:solidFill>
                  <a:srgbClr val="000000"/>
                </a:solidFill>
                <a:latin typeface="Tw Cen MT"/>
              </a:rPr>
              <a:t>Console output: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Tw Cen MT"/>
              </a:rPr>
              <a:t>Human : I like food.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000000"/>
                </a:solidFill>
                <a:latin typeface="Tw Cen MT"/>
              </a:rPr>
              <a:t>Woman : I like chocolate.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6" name="Line 4"/>
          <p:cNvSpPr/>
          <p:nvPr/>
        </p:nvSpPr>
        <p:spPr>
          <a:xfrm>
            <a:off x="4716000" y="1412640"/>
            <a:ext cx="0" cy="5976720"/>
          </a:xfrm>
          <a:prstGeom prst="line">
            <a:avLst/>
          </a:prstGeom>
          <a:ln w="10080">
            <a:solidFill>
              <a:srgbClr val="94b6d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Pillars of OOP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251640" y="1628640"/>
            <a:ext cx="8784720" cy="50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9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4 pillars of object-oriented programming: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Encapsulation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Data, and methods that operate on that data, are bundled together inside classes/objects. This enables information hiding through access control, where we restrict direct access to the object’s data and methods, preventing external software from using or modifying them.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Inheritance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Classes can be derived from other classes, building a subclass based on a (single) superclass. Interfaces can inherit from (multiple) other interfaces. Descendants inherit the (visible) fields and methods of their ancestors.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Pillars of OOP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251640" y="1628640"/>
            <a:ext cx="8784720" cy="50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7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4 pillars of object-oriented programming: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Polymorphism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Generally, means processing objects differently depending on their type, while adhering to the same interface.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Subtype polymorphism allows us to give methods </a:t>
            </a:r>
            <a:r>
              <a:rPr b="0" i="1" lang="fr-FR" sz="2300" spc="-1" strike="noStrike">
                <a:solidFill>
                  <a:srgbClr val="000000"/>
                </a:solidFill>
                <a:latin typeface="Tw Cen MT"/>
              </a:rPr>
              <a:t>multiple forms</a:t>
            </a: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 by redefining them in subclasses, thereby overriding the parent methods (for instance methods) or hiding them (for class methods). For a method call on a supertype variable, it is determined at runtime which version of the method to call, depending on the object subtype.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Generics (parametric polymorphism)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Overloading (ad-hoc polymorphism)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Pillars of OOP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251640" y="1628640"/>
            <a:ext cx="8784720" cy="507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4 pillars of object-oriented programming: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Abstraction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Abstraction involves hiding internal details and exposing only essential functionality. We abstract away the details of particular implementations, to obtain an abstracted interface through which objects can effectively communicate/interact, regardless of implementation. Using abstraction helps to minimize coupling of implementations.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Upcasting / Downcasting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932000" y="2349000"/>
            <a:ext cx="1728000" cy="1079640"/>
          </a:xfrm>
          <a:prstGeom prst="roundRect">
            <a:avLst>
              <a:gd name="adj" fmla="val 16667"/>
            </a:avLst>
          </a:prstGeom>
          <a:solidFill>
            <a:srgbClr val="94b6d2"/>
          </a:solidFill>
          <a:ln w="19080">
            <a:solidFill>
              <a:srgbClr val="6d86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w Cen MT"/>
              </a:rPr>
              <a:t>Human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441240" y="4903200"/>
            <a:ext cx="1728000" cy="1079640"/>
          </a:xfrm>
          <a:prstGeom prst="roundRect">
            <a:avLst>
              <a:gd name="adj" fmla="val 16667"/>
            </a:avLst>
          </a:prstGeom>
          <a:solidFill>
            <a:srgbClr val="94b6d2"/>
          </a:solidFill>
          <a:ln w="19080">
            <a:solidFill>
              <a:srgbClr val="6d86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w Cen MT"/>
              </a:rPr>
              <a:t>Woman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478200" y="4903200"/>
            <a:ext cx="1728000" cy="1079640"/>
          </a:xfrm>
          <a:prstGeom prst="roundRect">
            <a:avLst>
              <a:gd name="adj" fmla="val 16667"/>
            </a:avLst>
          </a:prstGeom>
          <a:solidFill>
            <a:srgbClr val="94b6d2"/>
          </a:solidFill>
          <a:ln w="19080">
            <a:solidFill>
              <a:srgbClr val="6d869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w Cen MT"/>
              </a:rPr>
              <a:t>Man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 flipV="1">
            <a:off x="4305240" y="3428640"/>
            <a:ext cx="1221480" cy="14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0000"/>
            </a:solidFill>
            <a:round/>
            <a:tailEnd len="lg" type="stealth" w="lg"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 flipH="1" flipV="1">
            <a:off x="6066000" y="3429000"/>
            <a:ext cx="1275840" cy="14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000000"/>
            </a:solidFill>
            <a:round/>
            <a:tailEnd len="lg" type="stealth" w="lg"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" name="CustomShape 7"/>
          <p:cNvSpPr/>
          <p:nvPr/>
        </p:nvSpPr>
        <p:spPr>
          <a:xfrm>
            <a:off x="2771640" y="2205000"/>
            <a:ext cx="360" cy="38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80">
            <a:solidFill>
              <a:srgbClr val="dd8047"/>
            </a:solidFill>
            <a:round/>
            <a:headEnd len="lg" type="stealth" w="lg"/>
            <a:tailEnd len="lg" type="stealth" w="lg"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395640" y="2721600"/>
            <a:ext cx="21135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Upcasting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79640" y="4858200"/>
            <a:ext cx="23295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Downcasting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Upcasting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12720" y="1600200"/>
            <a:ext cx="835164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Upcasting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: Storing the reference to an object of a derived type in a reference variable of a base type.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Woman </a:t>
            </a:r>
            <a:r>
              <a:rPr b="0" lang="fr-FR" sz="2800" spc="-1" strike="noStrike">
                <a:solidFill>
                  <a:srgbClr val="6a3e3e"/>
                </a:solidFill>
                <a:latin typeface="Consolas"/>
              </a:rPr>
              <a:t>w</a:t>
            </a: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fr-FR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fr-FR" sz="2800" spc="-1" strike="noStrike">
                <a:solidFill>
                  <a:srgbClr val="000000"/>
                </a:solidFill>
                <a:latin typeface="Consolas"/>
              </a:rPr>
              <a:t> Woman();</a:t>
            </a: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Human </a:t>
            </a:r>
            <a:r>
              <a:rPr b="0" lang="fr-FR" sz="2800" spc="-1" strike="noStrike">
                <a:solidFill>
                  <a:srgbClr val="6a3e3e"/>
                </a:solidFill>
                <a:latin typeface="Consolas"/>
              </a:rPr>
              <a:t>h</a:t>
            </a: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 = (Human)</a:t>
            </a:r>
            <a:r>
              <a:rPr b="0" lang="fr-FR" sz="2800" spc="-1" strike="noStrike">
                <a:solidFill>
                  <a:srgbClr val="6a3e3e"/>
                </a:solidFill>
                <a:latin typeface="Consolas"/>
              </a:rPr>
              <a:t>w</a:t>
            </a: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Human </a:t>
            </a:r>
            <a:r>
              <a:rPr b="0" lang="fr-FR" sz="2800" spc="-1" strike="noStrike">
                <a:solidFill>
                  <a:srgbClr val="6a3e3e"/>
                </a:solidFill>
                <a:latin typeface="Consolas"/>
              </a:rPr>
              <a:t>h</a:t>
            </a: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fr-FR" sz="2800" spc="-1" strike="noStrike">
                <a:solidFill>
                  <a:srgbClr val="6a3e3e"/>
                </a:solidFill>
                <a:latin typeface="Consolas"/>
              </a:rPr>
              <a:t>w</a:t>
            </a:r>
            <a:r>
              <a:rPr b="0" lang="fr-FR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Downcasting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12720" y="1600200"/>
            <a:ext cx="8152920" cy="49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40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fr-FR" sz="3600" spc="-1" strike="noStrike">
                <a:solidFill>
                  <a:srgbClr val="000000"/>
                </a:solidFill>
                <a:latin typeface="Tw Cen MT"/>
              </a:rPr>
              <a:t>Downcasting: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 “Converting” a base type into a derived type.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When downcasting occurs, the object is not modified.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You cannot downcast further down than the actual type of the object itself.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You cannot downcast implicitly.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Man </a:t>
            </a:r>
            <a:r>
              <a:rPr b="0" lang="fr-FR" sz="3600" spc="-1" strike="noStrike">
                <a:solidFill>
                  <a:srgbClr val="6a3e3e"/>
                </a:solidFill>
                <a:latin typeface="Tw Cen MT"/>
              </a:rPr>
              <a:t>man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3600" spc="-1" strike="noStrike">
                <a:solidFill>
                  <a:srgbClr val="7f0055"/>
                </a:solidFill>
                <a:latin typeface="Tw Cen MT"/>
              </a:rPr>
              <a:t>new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 Man();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Human </a:t>
            </a:r>
            <a:r>
              <a:rPr b="0" lang="fr-FR" sz="3600" spc="-1" strike="noStrike">
                <a:solidFill>
                  <a:srgbClr val="6a3e3e"/>
                </a:solidFill>
                <a:latin typeface="Tw Cen MT"/>
              </a:rPr>
              <a:t>human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3600" spc="-1" strike="noStrike">
                <a:solidFill>
                  <a:srgbClr val="6a3e3e"/>
                </a:solidFill>
                <a:latin typeface="Tw Cen MT"/>
              </a:rPr>
              <a:t>man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; </a:t>
            </a: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// implicit upcasting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Man </a:t>
            </a:r>
            <a:r>
              <a:rPr b="0" lang="fr-FR" sz="3600" spc="-1" strike="noStrike">
                <a:solidFill>
                  <a:srgbClr val="6a3e3e"/>
                </a:solidFill>
                <a:latin typeface="Tw Cen MT"/>
              </a:rPr>
              <a:t>man2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 = (Man) </a:t>
            </a:r>
            <a:r>
              <a:rPr b="0" lang="fr-FR" sz="3600" spc="-1" strike="noStrike">
                <a:solidFill>
                  <a:srgbClr val="6a3e3e"/>
                </a:solidFill>
                <a:latin typeface="Tw Cen MT"/>
              </a:rPr>
              <a:t>human</a:t>
            </a: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; </a:t>
            </a: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// explicit downcasting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instanceof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12720" y="1600200"/>
            <a:ext cx="8152920" cy="499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7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100" spc="-1" strike="noStrike">
                <a:solidFill>
                  <a:srgbClr val="7f0055"/>
                </a:solidFill>
                <a:latin typeface="Courier New"/>
              </a:rPr>
              <a:t>if</a:t>
            </a:r>
            <a:r>
              <a:rPr b="1" lang="fr-FR" sz="3100" spc="-1" strike="noStrike">
                <a:solidFill>
                  <a:srgbClr val="000000"/>
                </a:solidFill>
                <a:latin typeface="Courier New"/>
              </a:rPr>
              <a:t> (</a:t>
            </a:r>
            <a:r>
              <a:rPr b="1" lang="fr-FR" sz="3100" spc="-1" strike="noStrike">
                <a:solidFill>
                  <a:srgbClr val="6a3e3e"/>
                </a:solidFill>
                <a:latin typeface="Courier New"/>
              </a:rPr>
              <a:t>human</a:t>
            </a:r>
            <a:r>
              <a:rPr b="1" lang="fr-FR" sz="31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fr-FR" sz="3100" spc="-1" strike="noStrike">
                <a:solidFill>
                  <a:srgbClr val="7f0055"/>
                </a:solidFill>
                <a:latin typeface="Courier New"/>
              </a:rPr>
              <a:t>instanceof</a:t>
            </a:r>
            <a:r>
              <a:rPr b="1" lang="fr-FR" sz="3100" spc="-1" strike="noStrike">
                <a:solidFill>
                  <a:srgbClr val="000000"/>
                </a:solidFill>
                <a:latin typeface="Courier New"/>
              </a:rPr>
              <a:t> Woman)</a:t>
            </a:r>
            <a:endParaRPr b="0" lang="fr-FR" sz="31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1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fr-FR" sz="31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3100" spc="-1" strike="noStrike">
                <a:solidFill>
                  <a:srgbClr val="000000"/>
                </a:solidFill>
                <a:latin typeface="Courier New"/>
              </a:rPr>
              <a:t>Woman </a:t>
            </a:r>
            <a:r>
              <a:rPr b="0" lang="fr-FR" sz="3100" spc="-1" strike="noStrike">
                <a:solidFill>
                  <a:srgbClr val="6a3e3e"/>
                </a:solidFill>
                <a:latin typeface="Courier New"/>
              </a:rPr>
              <a:t>woman</a:t>
            </a:r>
            <a:r>
              <a:rPr b="0" lang="fr-FR" sz="3100" spc="-1" strike="noStrike">
                <a:solidFill>
                  <a:srgbClr val="000000"/>
                </a:solidFill>
                <a:latin typeface="Courier New"/>
              </a:rPr>
              <a:t> = (Woman) </a:t>
            </a:r>
            <a:r>
              <a:rPr b="0" lang="fr-FR" sz="3100" spc="-1" strike="noStrike">
                <a:solidFill>
                  <a:srgbClr val="6a3e3e"/>
                </a:solidFill>
                <a:latin typeface="Courier New"/>
              </a:rPr>
              <a:t>human</a:t>
            </a:r>
            <a:r>
              <a:rPr b="0" lang="fr-FR" sz="31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fr-FR" sz="31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100" spc="-1" strike="noStrike">
                <a:solidFill>
                  <a:srgbClr val="00b050"/>
                </a:solidFill>
                <a:latin typeface="Courier New"/>
              </a:rPr>
              <a:t>	</a:t>
            </a:r>
            <a:r>
              <a:rPr b="0" lang="fr-FR" sz="3100" spc="-1" strike="noStrike">
                <a:solidFill>
                  <a:srgbClr val="00b050"/>
                </a:solidFill>
                <a:latin typeface="Courier New"/>
              </a:rPr>
              <a:t>	</a:t>
            </a:r>
            <a:r>
              <a:rPr b="0" lang="fr-FR" sz="3100" spc="-1" strike="noStrike">
                <a:solidFill>
                  <a:srgbClr val="00b050"/>
                </a:solidFill>
                <a:latin typeface="Courier New"/>
              </a:rPr>
              <a:t>// code</a:t>
            </a:r>
            <a:endParaRPr b="0" lang="fr-FR" sz="31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1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fr-FR" sz="31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The </a:t>
            </a: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instanceof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operator is a type comparison operator, allowing us to compare an object’s type with a specified type.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If the specified type is a class, then the operator returns </a:t>
            </a: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true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if and only if the object is an instance of the class or one of its subclasses.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If the specified type is an interface, then the operator returns </a:t>
            </a: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true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if and only if the object is an instance of any class that implements the interface.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Abstract classes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76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Abstract classes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Similar to non-abstract (concrete) classes, except that they cannot be instantiated.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Only their concrete subclasses can be instantiated.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We use the </a:t>
            </a: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extends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 keyword to inherit from them. As always, a subclass can only derive from one parent.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Can possess abstract methods (no body defined), as well as non-abstract methods.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If a class contains any abstract methods, then the class must be abstract.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Can contain instance variables and static variables.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Interfaces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12720" y="1600200"/>
            <a:ext cx="8351640" cy="52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97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Interfaces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Reference types, similar to classes.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Cannot be instantiated.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Can contain </a:t>
            </a: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only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Method signatures, default methods, static methods, nested types, and constants.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While </a:t>
            </a: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default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 methods and </a:t>
            </a: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static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 methods do have method bodies, all other methods are expressed only as a signature, with no body.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All of these methods must be defined when a class implements the interface.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Access modifiers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12720" y="1600200"/>
            <a:ext cx="8351640" cy="485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4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Access modifiers allow us to control the visibility range of our classes, methods, and data – to control who is given access to them.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There exist 4 levels of access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private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accessible only from inside the class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i="1" lang="fr-FR" sz="2600" spc="-1" strike="noStrike">
                <a:solidFill>
                  <a:srgbClr val="000000"/>
                </a:solidFill>
                <a:latin typeface="Tw Cen MT"/>
              </a:rPr>
              <a:t>package-private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 (default): accessible only from inside the same package.</a:t>
            </a:r>
            <a:br/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This is the default level of access (no keyword).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protected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accessible from the package or from any subclass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public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: accessible from anywhere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Interfaces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612720" y="1600200"/>
            <a:ext cx="8351640" cy="52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59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Interfaces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: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Using the keyword </a:t>
            </a: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implements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, a class can implement multiple interfaces.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All subclasses of the class will also implement the interface.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Using the keyword </a:t>
            </a:r>
            <a:r>
              <a:rPr b="1" lang="fr-FR" sz="2600" spc="-1" strike="noStrike">
                <a:solidFill>
                  <a:srgbClr val="000000"/>
                </a:solidFill>
                <a:latin typeface="Tw Cen MT"/>
              </a:rPr>
              <a:t>extends</a:t>
            </a: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, an interface can inherit from multiple parent interfaces.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600" spc="-1" strike="noStrike">
                <a:solidFill>
                  <a:srgbClr val="000000"/>
                </a:solidFill>
                <a:latin typeface="Tw Cen MT"/>
              </a:rPr>
              <a:t>Interface variables can store references to any object whose class implements the interface, and can be used to invoke any methods (or access any constants) declared in the interface – and only those members.</a:t>
            </a:r>
            <a:endParaRPr b="0" lang="fr-FR" sz="26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Other members of the object are hidden, as if private.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2300" spc="-1" strike="noStrike">
                <a:solidFill>
                  <a:srgbClr val="000000"/>
                </a:solidFill>
                <a:latin typeface="Tw Cen MT"/>
              </a:rPr>
              <a:t>Interface variables can also be used to invoke any method in the java.lang.Object class. Every class inherits from Object, and so every object is guaranteed to have those methods.</a:t>
            </a:r>
            <a:endParaRPr b="0" lang="fr-FR" sz="23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Class definitions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12720" y="1600200"/>
            <a:ext cx="8152920" cy="514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82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1600" spc="-1" strike="noStrike">
                <a:solidFill>
                  <a:srgbClr val="000000"/>
                </a:solidFill>
                <a:latin typeface="Tw Cen MT"/>
              </a:rPr>
              <a:t>Class structure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Student {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1600" spc="-1" strike="noStrike">
                <a:solidFill>
                  <a:srgbClr val="3f7f5f"/>
                </a:solidFill>
                <a:latin typeface="Tw Cen MT"/>
              </a:rPr>
              <a:t>	</a:t>
            </a:r>
            <a:r>
              <a:rPr b="0" lang="fr-FR" sz="1600" spc="-1" strike="noStrike">
                <a:solidFill>
                  <a:srgbClr val="3f7f5f"/>
                </a:solidFill>
                <a:latin typeface="Tw Cen MT"/>
              </a:rPr>
              <a:t>// Java code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1600" spc="-1" strike="noStrike">
                <a:solidFill>
                  <a:srgbClr val="000000"/>
                </a:solidFill>
                <a:latin typeface="Tw Cen MT"/>
              </a:rPr>
              <a:t>Instance variables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Student {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String 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name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age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boolean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isActive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1600" spc="-1" strike="noStrike">
                <a:solidFill>
                  <a:srgbClr val="000000"/>
                </a:solidFill>
                <a:latin typeface="Tw Cen MT"/>
              </a:rPr>
              <a:t>Class variables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College {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static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studentsCount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 = 100;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System.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out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.println(College.</a:t>
            </a:r>
            <a:r>
              <a:rPr b="1" lang="fr-FR" sz="1600" spc="-1" strike="noStrike">
                <a:solidFill>
                  <a:srgbClr val="0000c0"/>
                </a:solidFill>
                <a:latin typeface="Tw Cen MT"/>
              </a:rPr>
              <a:t>studentsCount</a:t>
            </a:r>
            <a:r>
              <a:rPr b="1" lang="fr-FR" sz="1600" spc="-1" strike="noStrike">
                <a:solidFill>
                  <a:srgbClr val="000000"/>
                </a:solidFill>
                <a:latin typeface="Tw Cen MT"/>
              </a:rPr>
              <a:t>);</a:t>
            </a:r>
            <a:endParaRPr b="0" lang="fr-FR" sz="1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Comments in Java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12720" y="1600200"/>
            <a:ext cx="8152920" cy="44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31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Single-line comment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//System.out.println(College.studentsCount);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We use // to mark the rest of the line as a comment.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Multi-line comment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	</a:t>
            </a: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/*private int id;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	</a:t>
            </a: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private String name;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	</a:t>
            </a:r>
            <a:r>
              <a:rPr b="0" lang="fr-FR" sz="3600" spc="-1" strike="noStrike">
                <a:solidFill>
                  <a:srgbClr val="3f7f5f"/>
                </a:solidFill>
                <a:latin typeface="Tw Cen MT"/>
              </a:rPr>
              <a:t>private int age;*/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Here we use /* and */ as delimiters to define the comment’s range.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600" spc="-1" strike="noStrike">
                <a:solidFill>
                  <a:srgbClr val="000000"/>
                </a:solidFill>
                <a:latin typeface="Tw Cen MT"/>
              </a:rPr>
              <a:t>Eclipse shortcut:  Ctrl + Shift + C</a:t>
            </a: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final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12720" y="1600200"/>
            <a:ext cx="8152920" cy="514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8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Student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final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String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name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final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age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= 20;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static final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count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Student(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6a3e3e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)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2000" spc="-1" strike="noStrike">
                <a:solidFill>
                  <a:srgbClr val="6a3e3e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3f7f5f"/>
                </a:solidFill>
                <a:latin typeface="Tw Cen MT"/>
              </a:rPr>
              <a:t>// static initializer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static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count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= 100;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56000" y="1600200"/>
            <a:ext cx="4608000" cy="51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final</a:t>
            </a:r>
            <a:endParaRPr b="0" lang="en-US" sz="2400" spc="-1" strike="noStrike">
              <a:latin typeface="Arial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Variables must be initialized, and cannot be modified after.</a:t>
            </a:r>
            <a:endParaRPr b="0" lang="en-US" sz="2400" spc="-1" strike="noStrike"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Declaration (age)</a:t>
            </a:r>
            <a:endParaRPr b="0" lang="en-US" sz="2400" spc="-1" strike="noStrike"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Constructor (id)</a:t>
            </a:r>
            <a:endParaRPr b="0" lang="en-US" sz="2400" spc="-1" strike="noStrike">
              <a:latin typeface="Arial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100" spc="-1" strike="noStrike">
                <a:solidFill>
                  <a:srgbClr val="000000"/>
                </a:solidFill>
                <a:latin typeface="Tw Cen MT"/>
              </a:rPr>
              <a:t>Instance variables </a:t>
            </a:r>
            <a:endParaRPr b="0" lang="en-US" sz="2100" spc="-1" strike="noStrike"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Static initializer (count)</a:t>
            </a:r>
            <a:endParaRPr b="0" lang="en-US" sz="2400" spc="-1" strike="noStrike">
              <a:latin typeface="Arial"/>
            </a:endParaRPr>
          </a:p>
          <a:p>
            <a:pPr lvl="3" marL="1371600" indent="-228240">
              <a:lnSpc>
                <a:spcPct val="100000"/>
              </a:lnSpc>
              <a:spcBef>
                <a:spcPts val="400"/>
              </a:spcBef>
              <a:buClr>
                <a:srgbClr val="a5ab81"/>
              </a:buClr>
              <a:buSzPct val="75000"/>
              <a:buFont typeface="Wingdings" charset="2"/>
              <a:buChar char=""/>
            </a:pPr>
            <a:r>
              <a:rPr b="0" lang="en-US" sz="2100" spc="-1" strike="noStrike">
                <a:solidFill>
                  <a:srgbClr val="000000"/>
                </a:solidFill>
                <a:latin typeface="Tw Cen MT"/>
              </a:rPr>
              <a:t>Class variables</a:t>
            </a:r>
            <a:endParaRPr b="0" lang="en-US" sz="2100" spc="-1" strike="noStrike">
              <a:latin typeface="Arial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Final methods cannot be redefined.</a:t>
            </a:r>
            <a:endParaRPr b="0" lang="en-US" sz="2400" spc="-1" strike="noStrike">
              <a:latin typeface="Arial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Final classes cannot be inherited from.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this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12720" y="1600200"/>
            <a:ext cx="8152920" cy="514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8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class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Student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final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String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name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final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age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= 20;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private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static final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count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Student(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int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2000" spc="-1" strike="noStrike">
                <a:solidFill>
                  <a:srgbClr val="6a3e3e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)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7f0055"/>
                </a:solidFill>
                <a:latin typeface="Tw Cen MT"/>
              </a:rPr>
              <a:t>this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.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= </a:t>
            </a:r>
            <a:r>
              <a:rPr b="0" lang="fr-FR" sz="2000" spc="-1" strike="noStrike">
                <a:solidFill>
                  <a:srgbClr val="6a3e3e"/>
                </a:solidFill>
                <a:latin typeface="Tw Cen MT"/>
              </a:rPr>
              <a:t>id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3f7f5f"/>
                </a:solidFill>
                <a:latin typeface="Tw Cen MT"/>
              </a:rPr>
              <a:t>// static initializer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static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c0"/>
                </a:solidFill>
                <a:latin typeface="Tw Cen MT"/>
              </a:rPr>
              <a:t>count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 = 100;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2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56000" y="1600200"/>
            <a:ext cx="4752000" cy="51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this</a:t>
            </a:r>
            <a:endParaRPr b="0" lang="en-US" sz="2400" spc="-1" strike="noStrike">
              <a:latin typeface="Arial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Within an instance method or a constructor,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is a reference to the current object, whose method/constructor is being called.</a:t>
            </a:r>
            <a:endParaRPr b="0" lang="en-US" sz="2400" spc="-1" strike="noStrike">
              <a:latin typeface="Arial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Cannot be used in static contexts.</a:t>
            </a:r>
            <a:endParaRPr b="0" lang="en-US" sz="2400" spc="-1" strike="noStrike">
              <a:latin typeface="Arial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In non-static contexts, it shouldn’t be used to refer to static members.</a:t>
            </a:r>
            <a:endParaRPr b="0" lang="en-US" sz="2400" spc="-1" strike="noStrike">
              <a:latin typeface="Arial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en-US" sz="2100" spc="-1" strike="noStrike">
                <a:solidFill>
                  <a:srgbClr val="000000"/>
                </a:solidFill>
                <a:latin typeface="Tw Cen MT"/>
              </a:rPr>
              <a:t>However, doing so only generates a warning, not an error.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Method declarations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solidFill>
              <a:srgbClr val="94b6d2"/>
            </a:solidFill>
          </a:ln>
        </p:spPr>
        <p:txBody>
          <a:bodyPr lIns="90000" rIns="90000" tIns="45000" bIns="45000">
            <a:normAutofit fontScale="38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7f0055"/>
                </a:solidFill>
                <a:latin typeface="Tw Cen MT"/>
              </a:rPr>
              <a:t>public</a:t>
            </a: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fr-FR" sz="3200" spc="-1" strike="noStrike">
                <a:solidFill>
                  <a:srgbClr val="7f0055"/>
                </a:solidFill>
                <a:latin typeface="Tw Cen MT"/>
              </a:rPr>
              <a:t>void</a:t>
            </a: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 addStudent(Student </a:t>
            </a:r>
            <a:r>
              <a:rPr b="1" lang="fr-FR" sz="3200" spc="-1" strike="noStrike">
                <a:solidFill>
                  <a:srgbClr val="6a3e3e"/>
                </a:solidFill>
                <a:latin typeface="Tw Cen MT"/>
              </a:rPr>
              <a:t>stu</a:t>
            </a: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) throws Exception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{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3f7f5f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3f7f5f"/>
                </a:solidFill>
                <a:latin typeface="Tw Cen MT"/>
              </a:rPr>
              <a:t>// code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}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Method declarations consist of up to 6 components: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public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: access modifier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void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: return type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addStudent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: method name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(Student stu)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: parameter list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1" lang="fr-FR" sz="3200" spc="-1" strike="noStrike">
                <a:solidFill>
                  <a:srgbClr val="000000"/>
                </a:solidFill>
                <a:latin typeface="Tw Cen MT"/>
              </a:rPr>
              <a:t>throws Exception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: exception list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  <a:p>
            <a:pPr lvl="2" marL="914400" indent="-22824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{ //code }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: method body</a:t>
            </a:r>
            <a:endParaRPr b="0" lang="fr-FR" sz="3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1272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</a:rPr>
              <a:t>Method parameters</a:t>
            </a:r>
            <a:endParaRPr b="0" lang="fr-FR" sz="4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12720" y="1600200"/>
            <a:ext cx="8152920" cy="50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 fontScale="68000"/>
          </a:bodyPr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Primitive types are 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value types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, whereas Object types are </a:t>
            </a:r>
            <a:r>
              <a:rPr b="1" lang="fr-FR" sz="2900" spc="-1" strike="noStrike">
                <a:solidFill>
                  <a:srgbClr val="000000"/>
                </a:solidFill>
                <a:latin typeface="Tw Cen MT"/>
              </a:rPr>
              <a:t>reference types</a:t>
            </a: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The value in memory of a value-type variable is the actual value.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2900" spc="-1" strike="noStrike">
                <a:solidFill>
                  <a:srgbClr val="000000"/>
                </a:solidFill>
                <a:latin typeface="Tw Cen MT"/>
              </a:rPr>
              <a:t>The value in memory of a reference-type variable is not an object, but a reference to an object.</a:t>
            </a:r>
            <a:endParaRPr b="0" lang="fr-FR" sz="2900" spc="-1" strike="noStrike">
              <a:solidFill>
                <a:srgbClr val="000000"/>
              </a:solidFill>
              <a:latin typeface="Tw Cen MT"/>
            </a:endParaRPr>
          </a:p>
          <a:p>
            <a:pPr lvl="1" marL="640080" indent="-27396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 2" charset="2"/>
              <a:buChar char=""/>
            </a:pPr>
            <a:r>
              <a:rPr b="0" lang="fr-FR" sz="2800" spc="-1" strike="noStrike">
                <a:solidFill>
                  <a:srgbClr val="000000"/>
                </a:solidFill>
                <a:latin typeface="Tw Cen MT"/>
              </a:rPr>
              <a:t>The object itself is stored elsewhere in memory (on the Heap).</a:t>
            </a:r>
            <a:endParaRPr b="0" lang="fr-FR" sz="2800" spc="-1" strike="noStrike">
              <a:solidFill>
                <a:srgbClr val="000000"/>
              </a:solidFill>
              <a:latin typeface="Tw Cen MT"/>
            </a:endParaRPr>
          </a:p>
          <a:p>
            <a:pPr marL="320040" indent="-31968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100" spc="-1" strike="noStrike">
                <a:solidFill>
                  <a:srgbClr val="000000"/>
                </a:solidFill>
                <a:latin typeface="Tw Cen MT"/>
              </a:rPr>
              <a:t>In Java, method parameters are exclusively </a:t>
            </a:r>
            <a:r>
              <a:rPr b="1" lang="fr-FR" sz="3100" spc="-1" strike="noStrike">
                <a:solidFill>
                  <a:srgbClr val="000000"/>
                </a:solidFill>
                <a:latin typeface="Tw Cen MT"/>
              </a:rPr>
              <a:t>passed by value</a:t>
            </a:r>
            <a:r>
              <a:rPr b="0" lang="fr-FR" sz="3100" spc="-1" strike="noStrike">
                <a:solidFill>
                  <a:srgbClr val="000000"/>
                </a:solidFill>
                <a:latin typeface="Tw Cen MT"/>
              </a:rPr>
              <a:t>, not passed by reference. Therefore:</a:t>
            </a:r>
            <a:endParaRPr b="0" lang="fr-FR" sz="31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11849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2016-02-08T15:32:11Z</dcterms:created>
  <dc:creator>Jean-François Lidou</dc:creator>
  <dc:description/>
  <dc:language>en-US</dc:language>
  <cp:lastModifiedBy/>
  <dcterms:modified xsi:type="dcterms:W3CDTF">2020-02-09T16:51:29Z</dcterms:modified>
  <cp:revision>323</cp:revision>
  <dc:subject/>
  <dc:title>420-P32-SU Programmation orientée objets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