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57" r:id="rId3"/>
    <p:sldId id="295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63" autoAdjust="0"/>
    <p:restoredTop sz="94660"/>
  </p:normalViewPr>
  <p:slideViewPr>
    <p:cSldViewPr>
      <p:cViewPr varScale="1">
        <p:scale>
          <a:sx n="84" d="100"/>
          <a:sy n="84" d="100"/>
        </p:scale>
        <p:origin x="12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33CC3-147B-4CE2-8CE6-61DA3CBF3546}" type="datetimeFigureOut">
              <a:rPr lang="en-CA" smtClean="0"/>
              <a:t>2019-01-17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7D75-9554-409A-8068-BC0FA3153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11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7D75-9554-409A-8068-BC0FA315343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67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7D75-9554-409A-8068-BC0FA315343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60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17/01/2019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mtClean="0"/>
              <a:t>Character strings</a:t>
            </a:r>
            <a:endParaRPr lang="fr-CA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95310" y="1295384"/>
            <a:ext cx="7772400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Introduction to Structured Programming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z="2800" smtClean="0"/>
              <a:t>When requesting a value by input, we have gotten in the habit of using </a:t>
            </a:r>
            <a:r>
              <a:rPr lang="fr-CA" sz="2800" b="1" smtClean="0"/>
              <a:t>cin</a:t>
            </a:r>
            <a:r>
              <a:rPr lang="fr-CA" sz="2800" smtClean="0"/>
              <a:t> to accomplish the task, but in the case of character </a:t>
            </a:r>
            <a:r>
              <a:rPr lang="fr-CA" sz="2800" smtClean="0"/>
              <a:t>strings</a:t>
            </a:r>
            <a:r>
              <a:rPr lang="fr-CA" sz="2800" smtClean="0"/>
              <a:t>, </a:t>
            </a:r>
            <a:r>
              <a:rPr lang="fr-CA" sz="2800" b="1" smtClean="0"/>
              <a:t>cin</a:t>
            </a:r>
            <a:r>
              <a:rPr lang="fr-CA" sz="2800" smtClean="0"/>
              <a:t> is not adapted for the task.</a:t>
            </a:r>
          </a:p>
          <a:p>
            <a:endParaRPr lang="fr-CA" sz="2800"/>
          </a:p>
          <a:p>
            <a:r>
              <a:rPr lang="fr-CA" sz="2800" smtClean="0"/>
              <a:t>In a </a:t>
            </a:r>
            <a:r>
              <a:rPr lang="fr-CA" sz="2800" smtClean="0"/>
              <a:t>string, </a:t>
            </a:r>
            <a:r>
              <a:rPr lang="fr-CA" sz="2800" smtClean="0"/>
              <a:t>there are often spaces and tabulations (tabs). The </a:t>
            </a:r>
            <a:r>
              <a:rPr lang="fr-CA" sz="2800" b="1" smtClean="0"/>
              <a:t>cin</a:t>
            </a:r>
            <a:r>
              <a:rPr lang="fr-CA" sz="2800" smtClean="0"/>
              <a:t> object considers these characters as field separators, or field delimiters (characters prompting the termination of reading from a variable).</a:t>
            </a:r>
            <a:endParaRPr lang="fr-CA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CA" sz="2800" smtClean="0"/>
              <a:t>For the following code, if we input </a:t>
            </a:r>
            <a:r>
              <a:rPr lang="fr-CA" sz="2800" b="1" smtClean="0"/>
              <a:t>Hello World</a:t>
            </a:r>
            <a:r>
              <a:rPr lang="fr-CA" sz="2800" smtClean="0"/>
              <a:t>…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2800" smtClean="0"/>
              <a:t>…We obtain the following result:</a:t>
            </a: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r>
              <a:rPr lang="fr-CA" sz="2800" smtClean="0"/>
              <a:t>Only </a:t>
            </a:r>
            <a:r>
              <a:rPr lang="fr-CA" sz="2800" b="1" smtClean="0"/>
              <a:t>Hello</a:t>
            </a:r>
            <a:r>
              <a:rPr lang="fr-CA" sz="2800" smtClean="0"/>
              <a:t> is displayed, since the space in the input message (between </a:t>
            </a:r>
            <a:r>
              <a:rPr lang="fr-CA" sz="2800" b="1" smtClean="0"/>
              <a:t>Hello</a:t>
            </a:r>
            <a:r>
              <a:rPr lang="fr-CA" sz="2800" smtClean="0"/>
              <a:t> and </a:t>
            </a:r>
            <a:r>
              <a:rPr lang="fr-CA" sz="2800" b="1" smtClean="0"/>
              <a:t>World</a:t>
            </a:r>
            <a:r>
              <a:rPr lang="fr-CA" sz="2800" smtClean="0"/>
              <a:t>) is treated as an end-of-field character (separator/delimiter). But what happens to the other characters that remain in the buffer?</a:t>
            </a:r>
            <a:endParaRPr lang="fr-CA" sz="2800" dirty="0" smtClean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3074" name="Picture 2" descr="C:\Users\fcapone\Documents\420-D02-Programmation structurée\screenshots\Screenshot_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2285992"/>
            <a:ext cx="8874050" cy="2555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CA" sz="2800" smtClean="0"/>
              <a:t>For the following code, if we input </a:t>
            </a:r>
            <a:r>
              <a:rPr lang="fr-CA" sz="2800" b="1" smtClean="0"/>
              <a:t>Hello World</a:t>
            </a:r>
            <a:r>
              <a:rPr lang="fr-CA" sz="2800" smtClean="0"/>
              <a:t>…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another message: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sz="2800" smtClean="0"/>
              <a:t>…We obtain the following result:</a:t>
            </a: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/>
          </a:p>
          <a:p>
            <a:pPr marL="0" indent="0">
              <a:buNone/>
            </a:pPr>
            <a:r>
              <a:rPr lang="fr-CA" sz="2800" smtClean="0"/>
              <a:t>The other characters remaining in the buffer are automatically sent to the next input, and cause a failure: the </a:t>
            </a:r>
            <a:r>
              <a:rPr lang="fr-CA" sz="2800" b="1" smtClean="0"/>
              <a:t>cin</a:t>
            </a:r>
            <a:r>
              <a:rPr lang="fr-CA" sz="2800" smtClean="0"/>
              <a:t> object is in semi-fail mode, for </a:t>
            </a:r>
            <a:r>
              <a:rPr lang="fr-CA" sz="2800" b="1" smtClean="0"/>
              <a:t>cin.peek()</a:t>
            </a:r>
            <a:r>
              <a:rPr lang="fr-CA" sz="2800" smtClean="0"/>
              <a:t> would return us a character different than ‘</a:t>
            </a:r>
            <a:r>
              <a:rPr lang="fr-CA" sz="2800" b="1" smtClean="0"/>
              <a:t>\n</a:t>
            </a:r>
            <a:r>
              <a:rPr lang="fr-CA" sz="2800" smtClean="0"/>
              <a:t>’ (character 32 in fact, which is the Space character).</a:t>
            </a:r>
          </a:p>
        </p:txBody>
      </p:sp>
      <p:pic>
        <p:nvPicPr>
          <p:cNvPr id="4098" name="Picture 2" descr="C:\Users\fcapone\Documents\420-D02-Programmation structurée\screenshots\Screenshot_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0" y="2143116"/>
            <a:ext cx="7286644" cy="2360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smtClean="0"/>
              <a:t>But how can we input a value in the form of a character </a:t>
            </a:r>
            <a:r>
              <a:rPr lang="fr-CA" sz="2800" smtClean="0"/>
              <a:t>string </a:t>
            </a:r>
            <a:r>
              <a:rPr lang="fr-CA" sz="2800" smtClean="0"/>
              <a:t>when the input contains spaces or tabs?</a:t>
            </a:r>
          </a:p>
          <a:p>
            <a:pPr marL="0" indent="0">
              <a:buNone/>
            </a:pPr>
            <a:endParaRPr lang="fr-CA" sz="2800" smtClean="0"/>
          </a:p>
          <a:p>
            <a:pPr marL="0" indent="0">
              <a:buNone/>
            </a:pPr>
            <a:r>
              <a:rPr lang="fr-CA" sz="2800" smtClean="0"/>
              <a:t>By replacing the use of </a:t>
            </a:r>
            <a:r>
              <a:rPr lang="fr-CA" sz="2800" b="1" smtClean="0"/>
              <a:t>cin &gt;&gt;</a:t>
            </a:r>
            <a:r>
              <a:rPr lang="fr-CA" sz="2800" smtClean="0"/>
              <a:t> with the use of the </a:t>
            </a:r>
            <a:r>
              <a:rPr lang="fr-CA" sz="2800" b="1" smtClean="0"/>
              <a:t>cin.getline()</a:t>
            </a:r>
            <a:r>
              <a:rPr lang="fr-CA" sz="2800" smtClean="0"/>
              <a:t> function. This function takes </a:t>
            </a:r>
            <a:r>
              <a:rPr lang="fr-CA" sz="2800"/>
              <a:t>a pointer to a </a:t>
            </a:r>
            <a:r>
              <a:rPr lang="fr-CA" sz="2800" b="1"/>
              <a:t>char</a:t>
            </a:r>
            <a:r>
              <a:rPr lang="fr-CA" sz="2800" smtClean="0"/>
              <a:t> as its first parameter, and takes the maximum size of the </a:t>
            </a:r>
            <a:r>
              <a:rPr lang="fr-CA" sz="2800" smtClean="0"/>
              <a:t>string </a:t>
            </a:r>
            <a:r>
              <a:rPr lang="fr-CA" sz="2800" smtClean="0"/>
              <a:t>as its second parameter: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sz="28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another message: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800" smtClean="0"/>
              <a:t>Now we obtain the following result:</a:t>
            </a:r>
            <a:endParaRPr lang="fr-CA" sz="2800" dirty="0" smtClean="0"/>
          </a:p>
        </p:txBody>
      </p:sp>
      <p:pic>
        <p:nvPicPr>
          <p:cNvPr id="5122" name="Picture 2" descr="C:\Users\fcapone\Documents\420-D02-Programmation structurée\screenshots\Screenshot_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55839"/>
            <a:ext cx="7295376" cy="2244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smtClean="0"/>
              <a:t>But what happens when the user inputs too many characters given the size of the array?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28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4714908"/>
          </a:xfrm>
        </p:spPr>
        <p:txBody>
          <a:bodyPr>
            <a:normAutofit/>
          </a:bodyPr>
          <a:lstStyle/>
          <a:p>
            <a:r>
              <a:rPr lang="fr-CA" sz="2800" smtClean="0"/>
              <a:t>In programming, a </a:t>
            </a:r>
            <a:r>
              <a:rPr lang="fr-CA" sz="2800" smtClean="0"/>
              <a:t>string </a:t>
            </a:r>
            <a:r>
              <a:rPr lang="fr-CA" sz="2800" smtClean="0"/>
              <a:t>contains a </a:t>
            </a:r>
            <a:r>
              <a:rPr lang="fr-CA" sz="2800" smtClean="0"/>
              <a:t>sequence </a:t>
            </a:r>
            <a:r>
              <a:rPr lang="fr-CA" sz="2800" smtClean="0"/>
              <a:t>of characters, one after the other, for the purpose of storing textual information in memory (for example, a given name, a family name, an address, etc</a:t>
            </a:r>
            <a:r>
              <a:rPr lang="fr-CA" sz="2800" smtClean="0"/>
              <a:t>…)</a:t>
            </a:r>
          </a:p>
          <a:p>
            <a:endParaRPr lang="fr-CA" sz="2800" smtClean="0"/>
          </a:p>
          <a:p>
            <a:r>
              <a:rPr lang="fr-CA" sz="2800" smtClean="0"/>
              <a:t>In the context of this course, a string is in fact an </a:t>
            </a:r>
            <a:r>
              <a:rPr lang="fr-CA" sz="2800" smtClean="0"/>
              <a:t>array that can contain values of type </a:t>
            </a:r>
            <a:r>
              <a:rPr lang="fr-CA" sz="2800" b="1" smtClean="0"/>
              <a:t>char</a:t>
            </a:r>
            <a:r>
              <a:rPr lang="fr-CA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smtClean="0"/>
              <a:t>On the face of it, the only problem that has occurred is that only one part of the </a:t>
            </a:r>
            <a:r>
              <a:rPr lang="fr-CA" sz="2800" smtClean="0"/>
              <a:t>string </a:t>
            </a:r>
            <a:r>
              <a:rPr lang="fr-CA" sz="2800" smtClean="0"/>
              <a:t>is copied into the array.</a:t>
            </a:r>
          </a:p>
          <a:p>
            <a:pPr marL="0" indent="0">
              <a:buNone/>
            </a:pPr>
            <a:r>
              <a:rPr lang="fr-CA" sz="2800" smtClean="0"/>
              <a:t>But in the background, something else has happened!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6146" name="Picture 2" descr="C:\Users\fcapone\Documents\420-D02-Programmation structurée\screenshots\Screenshot_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14752"/>
            <a:ext cx="8770971" cy="1702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sz="28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another message: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smtClean="0"/>
              <a:t>The </a:t>
            </a:r>
            <a:r>
              <a:rPr lang="fr-CA" sz="2800" b="1" smtClean="0"/>
              <a:t>cin</a:t>
            </a:r>
            <a:r>
              <a:rPr lang="fr-CA" sz="2800" smtClean="0"/>
              <a:t> object has fallen into fail mode…</a:t>
            </a:r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r>
              <a:rPr lang="fr-CA" sz="2800" smtClean="0"/>
              <a:t>Thus we need to apply an input validation to prevent this kind of problem.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7170" name="Picture 2" descr="C:\Users\fcapone\Documents\420-D02-Programmation structurée\screenshots\Screenshot_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164378" cy="1857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55000" lnSpcReduction="20000"/>
          </a:bodyPr>
          <a:lstStyle/>
          <a:p>
            <a:pPr defTabSz="720725">
              <a:buNone/>
            </a:pPr>
            <a:r>
              <a:rPr lang="fr-FR" sz="28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 defTabSz="720725"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720725"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 defTabSz="720725"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 defTabSz="720725"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720725"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fr-FR" sz="2800" err="1" smtClean="0">
                <a:solidFill>
                  <a:srgbClr val="000000"/>
                </a:solidFill>
                <a:latin typeface="Consolas"/>
              </a:rPr>
              <a:t>cin.fail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defTabSz="720725"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 defTabSz="720725"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cin.clear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cin.ignore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(512,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'\n'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 defTabSz="720725"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smtClean="0"/>
              <a:t>We can see that the first message we give as input causes the code to enter into the </a:t>
            </a:r>
            <a:r>
              <a:rPr lang="fr-CA" sz="2800" b="1" smtClean="0"/>
              <a:t>while</a:t>
            </a:r>
            <a:r>
              <a:rPr lang="fr-CA" sz="2800" smtClean="0"/>
              <a:t> loop and to ask again for input.</a:t>
            </a:r>
          </a:p>
          <a:p>
            <a:pPr marL="0" indent="0">
              <a:buNone/>
            </a:pPr>
            <a:r>
              <a:rPr lang="fr-CA" sz="2800" smtClean="0"/>
              <a:t>If we then enter a shorter message that doesn’t exceed the limit of 20 characters, our message will be displayed properly: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8194" name="Picture 2" descr="C:\Users\fcapone\Documents\420-D02-Programmation structurée\screenshots\Screenshot_3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852608"/>
            <a:ext cx="7715304" cy="2648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sz="2800" smtClean="0"/>
              <a:t>Do you recall, from when we discussed validating values input with </a:t>
            </a:r>
            <a:r>
              <a:rPr lang="fr-CA" sz="2800" b="1" smtClean="0"/>
              <a:t>cin</a:t>
            </a:r>
            <a:r>
              <a:rPr lang="fr-CA" sz="2800" smtClean="0"/>
              <a:t>, how we placed an extra </a:t>
            </a:r>
            <a:r>
              <a:rPr lang="fr-CA" sz="2800" b="1" smtClean="0"/>
              <a:t>cin.ignore(512, ‘\n’);</a:t>
            </a:r>
            <a:r>
              <a:rPr lang="fr-CA" sz="2800" smtClean="0"/>
              <a:t> following the end of the input and validation?</a:t>
            </a:r>
          </a:p>
          <a:p>
            <a:pPr>
              <a:buNone/>
            </a:pPr>
            <a:r>
              <a:rPr lang="fr-CA" sz="2800" smtClean="0"/>
              <a:t> 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cin.fail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() ||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cin.peek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() !=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'\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n'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fr-FR" sz="280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cin.clear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cin.ignore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(512,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'\n'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cin.ignore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(512,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'\n'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 </a:t>
            </a:r>
            <a:endParaRPr lang="fr-CA" sz="2800" dirty="0" smtClean="0">
              <a:solidFill>
                <a:srgbClr val="808080"/>
              </a:solidFill>
              <a:latin typeface="Consolas"/>
            </a:endParaRPr>
          </a:p>
          <a:p>
            <a:pPr>
              <a:buNone/>
            </a:pP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rot="10800000">
            <a:off x="4736536" y="6525344"/>
            <a:ext cx="2571768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/>
              <a:t>A</a:t>
            </a:r>
            <a:r>
              <a:rPr lang="fr-CA" sz="2800" smtClean="0"/>
              <a:t>dding this command was specifically in anticipation of our future use of </a:t>
            </a:r>
            <a:r>
              <a:rPr lang="fr-CA" sz="2800" b="1" smtClean="0"/>
              <a:t>cin.getline()</a:t>
            </a:r>
            <a:r>
              <a:rPr lang="fr-CA" sz="2800" smtClean="0"/>
              <a:t>.</a:t>
            </a:r>
          </a:p>
          <a:p>
            <a:pPr marL="0" indent="0">
              <a:buNone/>
            </a:pPr>
            <a:r>
              <a:rPr lang="fr-CA" sz="2800" smtClean="0"/>
              <a:t>Let’s take the following code: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28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number: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800" smtClean="0"/>
              <a:t>All seems to be going well:</a:t>
            </a:r>
            <a:endParaRPr lang="fr-CA" sz="2800" dirty="0" smtClean="0"/>
          </a:p>
          <a:p>
            <a:pPr>
              <a:buNone/>
            </a:pPr>
            <a:endParaRPr lang="fr-CA" sz="2800" dirty="0" smtClean="0"/>
          </a:p>
          <a:p>
            <a:pPr>
              <a:buNone/>
            </a:pPr>
            <a:endParaRPr lang="fr-CA" sz="2800" dirty="0" smtClean="0"/>
          </a:p>
          <a:p>
            <a:pPr>
              <a:buNone/>
            </a:pPr>
            <a:endParaRPr lang="fr-CA" sz="2800" dirty="0" smtClean="0"/>
          </a:p>
          <a:p>
            <a:pPr>
              <a:buNone/>
            </a:pPr>
            <a:endParaRPr lang="fr-CA" sz="2800" dirty="0" smtClean="0"/>
          </a:p>
          <a:p>
            <a:pPr>
              <a:buNone/>
            </a:pPr>
            <a:endParaRPr lang="fr-CA" sz="2800" dirty="0" smtClean="0"/>
          </a:p>
          <a:p>
            <a:pPr>
              <a:buNone/>
            </a:pPr>
            <a:endParaRPr lang="fr-CA" sz="2800" smtClean="0"/>
          </a:p>
          <a:p>
            <a:pPr>
              <a:buNone/>
            </a:pPr>
            <a:r>
              <a:rPr lang="fr-CA" sz="2800" smtClean="0"/>
              <a:t>But if we invert the order of execution of </a:t>
            </a:r>
            <a:r>
              <a:rPr lang="fr-CA" sz="2800" b="1" smtClean="0"/>
              <a:t>cin</a:t>
            </a:r>
            <a:r>
              <a:rPr lang="fr-CA" sz="2800" smtClean="0"/>
              <a:t> and </a:t>
            </a:r>
            <a:r>
              <a:rPr lang="fr-CA" sz="2800" b="1" smtClean="0"/>
              <a:t>cin.getline()</a:t>
            </a:r>
            <a:r>
              <a:rPr lang="fr-CA" sz="2800" smtClean="0"/>
              <a:t>:</a:t>
            </a:r>
            <a:endParaRPr lang="fr-CA" sz="2800" dirty="0" smtClean="0"/>
          </a:p>
        </p:txBody>
      </p:sp>
      <p:pic>
        <p:nvPicPr>
          <p:cNvPr id="9218" name="Picture 2" descr="C:\Users\fcapone\Documents\420-D02-Programmation structurée\screenshots\Screenshot_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613" y="2583144"/>
            <a:ext cx="7072973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28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number: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CA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098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/>
              <a:t>Important terminology note:</a:t>
            </a:r>
          </a:p>
          <a:p>
            <a:endParaRPr lang="en-CA" smtClean="0"/>
          </a:p>
          <a:p>
            <a:r>
              <a:rPr lang="en-CA" smtClean="0"/>
              <a:t>In </a:t>
            </a:r>
            <a:r>
              <a:rPr lang="en-CA"/>
              <a:t>the context of this course, “string</a:t>
            </a:r>
            <a:r>
              <a:rPr lang="en-CA"/>
              <a:t>” </a:t>
            </a:r>
            <a:r>
              <a:rPr lang="en-CA" smtClean="0"/>
              <a:t>will always mean </a:t>
            </a:r>
            <a:r>
              <a:rPr lang="en-CA"/>
              <a:t>“</a:t>
            </a:r>
            <a:r>
              <a:rPr lang="en-CA"/>
              <a:t>character </a:t>
            </a:r>
            <a:r>
              <a:rPr lang="en-CA" smtClean="0"/>
              <a:t>string” – in other words, a </a:t>
            </a:r>
            <a:r>
              <a:rPr lang="en-CA" b="1" smtClean="0"/>
              <a:t>char</a:t>
            </a:r>
            <a:r>
              <a:rPr lang="en-CA" smtClean="0"/>
              <a:t> array.</a:t>
            </a:r>
          </a:p>
          <a:p>
            <a:endParaRPr lang="en-CA"/>
          </a:p>
          <a:p>
            <a:r>
              <a:rPr lang="en-CA" smtClean="0"/>
              <a:t>It </a:t>
            </a:r>
            <a:r>
              <a:rPr lang="en-CA"/>
              <a:t>is very </a:t>
            </a:r>
            <a:r>
              <a:rPr lang="en-CA"/>
              <a:t>important </a:t>
            </a:r>
            <a:r>
              <a:rPr lang="en-CA" smtClean="0"/>
              <a:t>not to confuse these character strings in C/C++ with C++ standard library strings, which we will not be studying in this course.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0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smtClean="0"/>
              <a:t>This behaviour is not correct. The program does not give us the time to enter a message to fill the </a:t>
            </a:r>
            <a:r>
              <a:rPr lang="fr-CA" sz="2800" smtClean="0"/>
              <a:t>string </a:t>
            </a:r>
            <a:r>
              <a:rPr lang="fr-CA" sz="2800" smtClean="0"/>
              <a:t>with.</a:t>
            </a:r>
          </a:p>
          <a:p>
            <a:pPr marL="0" indent="0">
              <a:buNone/>
            </a:pPr>
            <a:r>
              <a:rPr lang="fr-CA" sz="2800" smtClean="0"/>
              <a:t>The reason is that, when we use the </a:t>
            </a:r>
            <a:r>
              <a:rPr lang="fr-CA" sz="2800" b="1" smtClean="0"/>
              <a:t>cin</a:t>
            </a:r>
            <a:r>
              <a:rPr lang="fr-CA" sz="2800" smtClean="0"/>
              <a:t> object to input numerical values, after the input, there remains in the buffer the character ‘</a:t>
            </a:r>
            <a:r>
              <a:rPr lang="fr-CA" sz="2800" b="1" smtClean="0"/>
              <a:t>\n</a:t>
            </a:r>
            <a:r>
              <a:rPr lang="fr-CA" sz="2800" smtClean="0"/>
              <a:t>’ (which is in fact a line return). 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11266" name="Picture 2" descr="C:\Users\fcapone\Documents\420-D02-Programmation structurée\screenshots\Screenshot_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853" y="4714884"/>
            <a:ext cx="7487047" cy="202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smtClean="0"/>
              <a:t>Upon subsequently calling </a:t>
            </a:r>
            <a:r>
              <a:rPr lang="fr-CA" sz="2800" b="1" smtClean="0"/>
              <a:t>cin.getline()</a:t>
            </a:r>
            <a:r>
              <a:rPr lang="fr-CA" sz="2800" smtClean="0"/>
              <a:t>, this remaining character is automatically interpreted by the function, and applies a line return without giving the user the opportunity to input anything.</a:t>
            </a:r>
          </a:p>
          <a:p>
            <a:pPr marL="0" indent="0">
              <a:buNone/>
            </a:pPr>
            <a:endParaRPr lang="fr-CA" sz="2800" smtClean="0"/>
          </a:p>
          <a:p>
            <a:pPr marL="0" indent="0">
              <a:buNone/>
            </a:pPr>
            <a:r>
              <a:rPr lang="fr-CA" sz="2800" smtClean="0"/>
              <a:t>It is for this reason that we need to add the call to </a:t>
            </a:r>
            <a:r>
              <a:rPr lang="fr-CA" sz="2800" b="1" smtClean="0"/>
              <a:t>cin.ignore()</a:t>
            </a:r>
            <a:r>
              <a:rPr lang="fr-CA" sz="2800" smtClean="0"/>
              <a:t> after using a </a:t>
            </a:r>
            <a:r>
              <a:rPr lang="fr-CA" sz="2800" b="1" smtClean="0"/>
              <a:t>cin</a:t>
            </a:r>
            <a:r>
              <a:rPr lang="fr-CA" sz="2800" smtClean="0"/>
              <a:t>: it is in order to ensure that nothing remains left over in the buffer after using the </a:t>
            </a:r>
            <a:r>
              <a:rPr lang="fr-CA" sz="2800" b="1" smtClean="0"/>
              <a:t>cin</a:t>
            </a:r>
            <a:r>
              <a:rPr lang="fr-CA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643050"/>
            <a:ext cx="9144000" cy="531434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sz="2800" dirty="0" smtClean="0">
                <a:solidFill>
                  <a:srgbClr val="808080"/>
                </a:solidFill>
                <a:latin typeface="Consolas"/>
              </a:rPr>
              <a:t>#</a:t>
            </a:r>
            <a:r>
              <a:rPr lang="fr-FR" sz="2800" dirty="0" err="1" smtClean="0">
                <a:solidFill>
                  <a:srgbClr val="808080"/>
                </a:solidFill>
                <a:latin typeface="Consolas"/>
              </a:rPr>
              <a:t>include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fr-FR" sz="2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main()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number: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8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&gt;&gt;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val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cin.ignore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(512, 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'\n'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str[20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smtClean="0">
                <a:solidFill>
                  <a:srgbClr val="A31515"/>
                </a:solidFill>
                <a:latin typeface="Consolas"/>
              </a:rPr>
              <a:t>"Enter a message (max 20 characters): "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smtClean="0">
                <a:solidFill>
                  <a:srgbClr val="000000"/>
                </a:solidFill>
                <a:latin typeface="Consolas"/>
              </a:rPr>
              <a:t>	cin.getline(str,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20);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28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28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	system(</a:t>
            </a:r>
            <a:r>
              <a:rPr lang="fr-FR" sz="2800" dirty="0" smtClean="0">
                <a:solidFill>
                  <a:srgbClr val="A31515"/>
                </a:solidFill>
                <a:latin typeface="Consolas"/>
              </a:rPr>
              <a:t>"pause"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FR" sz="2800" dirty="0" smtClean="0">
              <a:solidFill>
                <a:srgbClr val="80808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pic>
        <p:nvPicPr>
          <p:cNvPr id="10242" name="Picture 2" descr="C:\Users\fcapone\Documents\420-D02-Programmation structurée\screenshots\Screenshot_3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8066157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4714908"/>
          </a:xfrm>
        </p:spPr>
        <p:txBody>
          <a:bodyPr>
            <a:normAutofit/>
          </a:bodyPr>
          <a:lstStyle/>
          <a:p>
            <a:r>
              <a:rPr lang="fr-CA" sz="2800" smtClean="0"/>
              <a:t>The declaration of a </a:t>
            </a:r>
            <a:r>
              <a:rPr lang="fr-CA" sz="2800" smtClean="0"/>
              <a:t>character string </a:t>
            </a:r>
            <a:r>
              <a:rPr lang="fr-CA" sz="2800" smtClean="0"/>
              <a:t>is written as follows:</a:t>
            </a:r>
            <a:endParaRPr lang="fr-CA" sz="2800" dirty="0" smtClean="0"/>
          </a:p>
          <a:p>
            <a:pPr lvl="1"/>
            <a:r>
              <a:rPr lang="fr-FR" sz="28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str[</a:t>
            </a:r>
            <a:r>
              <a:rPr lang="fr-FR" sz="280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8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 MAX_SIZE </a:t>
            </a:r>
            <a:r>
              <a:rPr lang="fr-FR" sz="2800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fr-FR" sz="2800" smtClean="0">
                <a:solidFill>
                  <a:srgbClr val="000000"/>
                </a:solidFill>
                <a:latin typeface="Consolas"/>
              </a:rPr>
              <a:t>1];</a:t>
            </a:r>
          </a:p>
          <a:p>
            <a:pPr lvl="1">
              <a:buNone/>
            </a:pPr>
            <a:r>
              <a:rPr lang="fr-CA" sz="2800" smtClean="0">
                <a:solidFill>
                  <a:srgbClr val="000000"/>
                </a:solidFill>
                <a:latin typeface="Consolas"/>
              </a:rPr>
              <a:t>	</a:t>
            </a:r>
            <a:br>
              <a:rPr lang="fr-CA" sz="2800" smtClean="0">
                <a:solidFill>
                  <a:srgbClr val="000000"/>
                </a:solidFill>
                <a:latin typeface="Consolas"/>
              </a:rPr>
            </a:br>
            <a:r>
              <a:rPr lang="fr-CA" sz="2400"/>
              <a:t>D</a:t>
            </a:r>
            <a:r>
              <a:rPr lang="fr-CA" sz="2400" smtClean="0"/>
              <a:t>eclarations </a:t>
            </a:r>
            <a:r>
              <a:rPr lang="fr-CA" sz="2400" smtClean="0"/>
              <a:t>of </a:t>
            </a:r>
            <a:r>
              <a:rPr lang="fr-CA" sz="2400" smtClean="0"/>
              <a:t>character strings </a:t>
            </a:r>
            <a:r>
              <a:rPr lang="fr-CA" sz="2400" smtClean="0"/>
              <a:t>and of arrays follow the same rules, but </a:t>
            </a:r>
            <a:r>
              <a:rPr lang="fr-CA" sz="2400" smtClean="0"/>
              <a:t>strings</a:t>
            </a:r>
            <a:r>
              <a:rPr lang="fr-CA" sz="2400" smtClean="0"/>
              <a:t> </a:t>
            </a:r>
            <a:r>
              <a:rPr lang="fr-CA" sz="2400" smtClean="0"/>
              <a:t>require us to take another point into consideration as well.</a:t>
            </a:r>
            <a:br>
              <a:rPr lang="fr-CA" sz="2400" smtClean="0"/>
            </a:br>
            <a:r>
              <a:rPr lang="fr-CA" sz="2400" smtClean="0"/>
              <a:t/>
            </a:r>
            <a:br>
              <a:rPr lang="fr-CA" sz="2400" smtClean="0"/>
            </a:br>
            <a:r>
              <a:rPr lang="fr-CA" sz="2400" smtClean="0"/>
              <a:t>If we want to have a </a:t>
            </a:r>
            <a:r>
              <a:rPr lang="fr-CA" sz="2400" smtClean="0"/>
              <a:t>string </a:t>
            </a:r>
            <a:r>
              <a:rPr lang="fr-CA" sz="2400" smtClean="0"/>
              <a:t>with a maximum size of 9 characters, we must create a </a:t>
            </a:r>
            <a:r>
              <a:rPr lang="fr-CA" sz="2400" smtClean="0"/>
              <a:t>string </a:t>
            </a:r>
            <a:r>
              <a:rPr lang="fr-CA" sz="2400" smtClean="0"/>
              <a:t>of size </a:t>
            </a:r>
            <a:r>
              <a:rPr lang="fr-CA" sz="2400" b="1" smtClean="0"/>
              <a:t>[10]</a:t>
            </a:r>
            <a:r>
              <a:rPr lang="fr-CA" sz="2400" smtClean="0"/>
              <a:t> to be able to accommodate our 9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4714908"/>
          </a:xfrm>
        </p:spPr>
        <p:txBody>
          <a:bodyPr>
            <a:normAutofit/>
          </a:bodyPr>
          <a:lstStyle/>
          <a:p>
            <a:r>
              <a:rPr lang="fr-CA" sz="2800" smtClean="0"/>
              <a:t>Some examples of the declaration and assignment of </a:t>
            </a:r>
            <a:r>
              <a:rPr lang="fr-CA" sz="2800" smtClean="0"/>
              <a:t>character strings:</a:t>
            </a:r>
            <a:endParaRPr lang="fr-CA" sz="2800" dirty="0" smtClean="0"/>
          </a:p>
          <a:p>
            <a:pPr>
              <a:buNone/>
            </a:pPr>
            <a:endParaRPr lang="fr-CA" sz="2800" dirty="0" smtClean="0"/>
          </a:p>
          <a:p>
            <a:pPr lvl="1"/>
            <a:r>
              <a:rPr lang="fr-FR" sz="20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fr-FR" sz="20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 smtClean="0">
                <a:solidFill>
                  <a:srgbClr val="000000"/>
                </a:solidFill>
                <a:latin typeface="Consolas"/>
              </a:rPr>
              <a:t>] 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= {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'W'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'A'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'R'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'N'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'I'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'N'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'G'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'!'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'!'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};</a:t>
            </a:r>
            <a:endParaRPr lang="fr-FR" sz="2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 str[] = {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'W'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'A'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'R'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'N'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'I'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'N'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'G'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'!'</a:t>
            </a:r>
            <a:r>
              <a:rPr lang="fr-FR" sz="2000">
                <a:solidFill>
                  <a:srgbClr val="000000"/>
                </a:solidFill>
                <a:latin typeface="Consolas"/>
              </a:rPr>
              <a:t>,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'!'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};</a:t>
            </a:r>
            <a:endParaRPr lang="fr-FR" sz="2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 smtClean="0">
                <a:solidFill>
                  <a:srgbClr val="000000"/>
                </a:solidFill>
                <a:latin typeface="Consolas"/>
              </a:rPr>
              <a:t>] 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"Warning!!"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 smtClean="0">
                <a:solidFill>
                  <a:srgbClr val="000000"/>
                </a:solidFill>
                <a:latin typeface="Consolas"/>
              </a:rPr>
              <a:t>] 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fr-FR" sz="2000" dirty="0" smtClean="0">
                <a:solidFill>
                  <a:srgbClr val="008000"/>
                </a:solidFill>
                <a:latin typeface="Consolas"/>
              </a:rPr>
              <a:t>// DANGER!!!</a:t>
            </a:r>
            <a:endParaRPr lang="fr-FR" sz="2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 str[] = </a:t>
            </a:r>
            <a:r>
              <a:rPr lang="fr-FR" sz="200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;   </a:t>
            </a:r>
            <a:r>
              <a:rPr lang="fr-FR" sz="2000" smtClean="0">
                <a:solidFill>
                  <a:srgbClr val="008000"/>
                </a:solidFill>
                <a:latin typeface="Consolas"/>
              </a:rPr>
              <a:t>// NO DANGER</a:t>
            </a:r>
            <a:endParaRPr lang="fr-FR" sz="20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fr-FR" sz="20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 str[] = 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"Warning!!"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;</a:t>
            </a:r>
            <a:endParaRPr lang="fr-FR" sz="2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fr-FR" sz="200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 str[10</a:t>
            </a:r>
            <a:r>
              <a:rPr lang="fr-FR" sz="2000" dirty="0" smtClean="0">
                <a:solidFill>
                  <a:srgbClr val="000000"/>
                </a:solidFill>
                <a:latin typeface="Consolas"/>
              </a:rPr>
              <a:t>] 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fr-FR" sz="2000" smtClean="0">
                <a:solidFill>
                  <a:srgbClr val="A31515"/>
                </a:solidFill>
                <a:latin typeface="Consolas"/>
              </a:rPr>
              <a:t>"HELLO"</a:t>
            </a:r>
            <a:r>
              <a:rPr lang="fr-FR" sz="2000" smtClean="0">
                <a:solidFill>
                  <a:srgbClr val="000000"/>
                </a:solidFill>
                <a:latin typeface="Consolas"/>
              </a:rPr>
              <a:t>;        </a:t>
            </a:r>
            <a:r>
              <a:rPr lang="fr-FR" sz="200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2000" dirty="0" smtClean="0">
                <a:solidFill>
                  <a:srgbClr val="008000"/>
                </a:solidFill>
                <a:latin typeface="Consolas"/>
              </a:rPr>
              <a:t>?</a:t>
            </a:r>
            <a:endParaRPr lang="fr-C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fontScale="85000" lnSpcReduction="20000"/>
          </a:bodyPr>
          <a:lstStyle/>
          <a:p>
            <a:r>
              <a:rPr lang="fr-CA" sz="2800" smtClean="0"/>
              <a:t>Some examples of using </a:t>
            </a:r>
            <a:r>
              <a:rPr lang="fr-CA" sz="2800" smtClean="0"/>
              <a:t>character strings</a:t>
            </a:r>
            <a:endParaRPr lang="fr-CA" sz="2800" dirty="0" smtClean="0"/>
          </a:p>
          <a:p>
            <a:pPr>
              <a:buNone/>
            </a:pPr>
            <a:endParaRPr lang="fr-CA" sz="2800" dirty="0" smtClean="0"/>
          </a:p>
          <a:p>
            <a:pPr>
              <a:buNone/>
            </a:pPr>
            <a:r>
              <a:rPr lang="fr-CA" sz="2800" dirty="0" smtClean="0"/>
              <a:t>	</a:t>
            </a:r>
            <a:r>
              <a:rPr lang="fr-FR" sz="2800" smtClean="0">
                <a:solidFill>
                  <a:srgbClr val="008000"/>
                </a:solidFill>
                <a:latin typeface="Consolas"/>
              </a:rPr>
              <a:t>// not efficient at all,</a:t>
            </a:r>
            <a:br>
              <a:rPr lang="fr-FR" sz="2800" smtClean="0">
                <a:solidFill>
                  <a:srgbClr val="008000"/>
                </a:solidFill>
                <a:latin typeface="Consolas"/>
              </a:rPr>
            </a:br>
            <a:r>
              <a:rPr lang="fr-FR" sz="2800" smtClean="0">
                <a:solidFill>
                  <a:srgbClr val="008000"/>
                </a:solidFill>
                <a:latin typeface="Consolas"/>
              </a:rPr>
              <a:t>// and moreover not useful for display purposes</a:t>
            </a:r>
            <a:endParaRPr lang="fr-CA" sz="2800" smtClean="0"/>
          </a:p>
          <a:p>
            <a:pPr>
              <a:buNone/>
            </a:pPr>
            <a:r>
              <a:rPr lang="nn-NO" sz="3200" smtClean="0">
                <a:solidFill>
                  <a:srgbClr val="0000FF"/>
                </a:solidFill>
                <a:latin typeface="Consolas"/>
              </a:rPr>
              <a:t>	for</a:t>
            </a:r>
            <a:r>
              <a:rPr lang="nn-NO" sz="32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320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3200" smtClean="0">
                <a:solidFill>
                  <a:srgbClr val="000000"/>
                </a:solidFill>
                <a:latin typeface="Consolas"/>
              </a:rPr>
              <a:t> i = 0; i &lt; 10; i++)</a:t>
            </a:r>
          </a:p>
          <a:p>
            <a:pPr>
              <a:buNone/>
            </a:pPr>
            <a:r>
              <a:rPr lang="nn-NO" sz="3200">
                <a:solidFill>
                  <a:srgbClr val="000000"/>
                </a:solidFill>
                <a:latin typeface="Consolas"/>
              </a:rPr>
              <a:t>	</a:t>
            </a:r>
            <a:r>
              <a:rPr lang="nn-NO" sz="320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		cout </a:t>
            </a:r>
            <a:r>
              <a:rPr lang="fr-FR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str[i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];</a:t>
            </a:r>
          </a:p>
          <a:p>
            <a:pPr>
              <a:buNone/>
            </a:pP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32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fr-CA" sz="3200" dirty="0" smtClean="0">
                <a:solidFill>
                  <a:srgbClr val="000000"/>
                </a:solidFill>
                <a:latin typeface="Consolas"/>
              </a:rPr>
              <a:t>	…</a:t>
            </a:r>
            <a:endParaRPr lang="fr-FR" sz="32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	cout </a:t>
            </a:r>
            <a:r>
              <a:rPr lang="fr-FR" sz="320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smtClean="0">
                <a:solidFill>
                  <a:srgbClr val="000000"/>
                </a:solidFill>
                <a:latin typeface="Consolas"/>
              </a:rPr>
              <a:t> str </a:t>
            </a:r>
            <a:r>
              <a:rPr lang="fr-FR" sz="320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fr-FR" sz="3200" smtClean="0">
                <a:solidFill>
                  <a:srgbClr val="008000"/>
                </a:solidFill>
                <a:latin typeface="Consolas"/>
              </a:rPr>
              <a:t>// much better!</a:t>
            </a:r>
            <a:endParaRPr lang="fr-FR" sz="32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CA" sz="3200" dirty="0" smtClean="0">
                <a:solidFill>
                  <a:srgbClr val="000000"/>
                </a:solidFill>
                <a:latin typeface="Consolas"/>
              </a:rPr>
              <a:t>	…</a:t>
            </a:r>
            <a:endParaRPr lang="fr-FR" sz="32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3200" smtClean="0">
                <a:solidFill>
                  <a:srgbClr val="000000"/>
                </a:solidFill>
                <a:latin typeface="Consolas"/>
              </a:rPr>
              <a:t>	str[0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fr-FR" sz="3200" dirty="0" smtClean="0">
                <a:solidFill>
                  <a:srgbClr val="A31515"/>
                </a:solidFill>
                <a:latin typeface="Consolas"/>
              </a:rPr>
              <a:t>'B'</a:t>
            </a:r>
            <a:r>
              <a:rPr lang="fr-FR" sz="3200" dirty="0" smtClean="0">
                <a:solidFill>
                  <a:srgbClr val="000000"/>
                </a:solidFill>
                <a:latin typeface="Consolas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3786214"/>
          </a:xfrm>
        </p:spPr>
        <p:txBody>
          <a:bodyPr>
            <a:normAutofit fontScale="92500" lnSpcReduction="20000"/>
          </a:bodyPr>
          <a:lstStyle/>
          <a:p>
            <a:r>
              <a:rPr lang="en-CA" sz="2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CA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en-CA" sz="2800" dirty="0" smtClean="0">
                <a:solidFill>
                  <a:srgbClr val="000000"/>
                </a:solidFill>
                <a:latin typeface="Consolas"/>
              </a:rPr>
              <a:t>[10] = </a:t>
            </a:r>
            <a:r>
              <a:rPr lang="en-CA" sz="2800" dirty="0" smtClean="0">
                <a:solidFill>
                  <a:srgbClr val="A31515"/>
                </a:solidFill>
                <a:latin typeface="Consolas"/>
              </a:rPr>
              <a:t>"HELLO"</a:t>
            </a:r>
            <a:r>
              <a:rPr lang="en-CA" sz="28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54013" indent="0">
              <a:buNone/>
            </a:pPr>
            <a:endParaRPr lang="en-CA" sz="2800" smtClean="0"/>
          </a:p>
          <a:p>
            <a:pPr marL="354013" indent="0">
              <a:buNone/>
            </a:pPr>
            <a:r>
              <a:rPr lang="en-CA" sz="2800" smtClean="0"/>
              <a:t>For the </a:t>
            </a:r>
            <a:r>
              <a:rPr lang="en-CA" sz="2800" smtClean="0"/>
              <a:t>string </a:t>
            </a:r>
            <a:r>
              <a:rPr lang="en-CA" sz="2800" dirty="0" smtClean="0"/>
              <a:t>above, we </a:t>
            </a:r>
            <a:r>
              <a:rPr lang="en-CA" sz="2800" smtClean="0"/>
              <a:t>declare </a:t>
            </a:r>
            <a:r>
              <a:rPr lang="en-CA" sz="2800" smtClean="0"/>
              <a:t>a string </a:t>
            </a:r>
            <a:r>
              <a:rPr lang="en-CA" sz="2800" dirty="0" smtClean="0"/>
              <a:t>of size 10, and we </a:t>
            </a:r>
            <a:r>
              <a:rPr lang="en-CA" sz="2800" smtClean="0"/>
              <a:t>assign to it the value “HELLO”. What do you think will happen in memory?</a:t>
            </a:r>
          </a:p>
          <a:p>
            <a:pPr marL="354013" indent="0">
              <a:buNone/>
            </a:pPr>
            <a:endParaRPr lang="en-CA" sz="2800"/>
          </a:p>
          <a:p>
            <a:pPr marL="354013" indent="0">
              <a:buNone/>
            </a:pPr>
            <a:r>
              <a:rPr lang="en-CA" sz="2800" smtClean="0"/>
              <a:t>A character </a:t>
            </a:r>
            <a:r>
              <a:rPr lang="en-CA" sz="2800" smtClean="0"/>
              <a:t>string</a:t>
            </a:r>
            <a:r>
              <a:rPr lang="en-CA" sz="2800" smtClean="0"/>
              <a:t> </a:t>
            </a:r>
            <a:r>
              <a:rPr lang="en-CA" sz="2800" smtClean="0"/>
              <a:t>is an array, and when an array is partially initialized, the rest of its elements are initialized to the value 0. But what does the value 0 represent for a variable of type </a:t>
            </a:r>
            <a:r>
              <a:rPr lang="en-CA" sz="2800" b="1" smtClean="0"/>
              <a:t>char</a:t>
            </a:r>
            <a:r>
              <a:rPr lang="en-CA" sz="2800" smtClean="0"/>
              <a:t>?</a:t>
            </a:r>
            <a:r>
              <a:rPr lang="en-CA" sz="2800" dirty="0" smtClean="0">
                <a:solidFill>
                  <a:srgbClr val="000000"/>
                </a:solidFill>
                <a:latin typeface="Consolas"/>
              </a:rPr>
              <a:t>	</a:t>
            </a:r>
            <a:endParaRPr lang="en-CA" sz="2000" dirty="0" smtClean="0"/>
          </a:p>
        </p:txBody>
      </p:sp>
      <p:pic>
        <p:nvPicPr>
          <p:cNvPr id="1026" name="Picture 2" descr="C:\Users\fcapone\Documents\420-D02-Programmation structurée\screenshots\NULL_ASCI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429264"/>
            <a:ext cx="6709679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 lnSpcReduction="10000"/>
          </a:bodyPr>
          <a:lstStyle/>
          <a:p>
            <a:r>
              <a:rPr lang="en-CA" sz="2800" smtClean="0"/>
              <a:t>So for a </a:t>
            </a:r>
            <a:r>
              <a:rPr lang="en-CA" sz="2800" smtClean="0"/>
              <a:t>string</a:t>
            </a:r>
            <a:r>
              <a:rPr lang="en-CA" sz="2800" smtClean="0"/>
              <a:t> </a:t>
            </a:r>
            <a:r>
              <a:rPr lang="en-CA" sz="2800" dirty="0" smtClean="0"/>
              <a:t>of size 10 containing </a:t>
            </a:r>
            <a:r>
              <a:rPr lang="en-CA" sz="2800" smtClean="0"/>
              <a:t>the characters HELLO, the array in memory will resemble the following:</a:t>
            </a:r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sz="2800" dirty="0" smtClean="0"/>
          </a:p>
          <a:p>
            <a:pPr>
              <a:buNone/>
            </a:pPr>
            <a:r>
              <a:rPr lang="en-CA" sz="2800" smtClean="0"/>
              <a:t>	This point is very important, for it reveals a crucial piece of information: we know exactly at what index the </a:t>
            </a:r>
            <a:r>
              <a:rPr lang="en-CA" sz="2800" smtClean="0"/>
              <a:t>string </a:t>
            </a:r>
            <a:r>
              <a:rPr lang="en-CA" sz="2800" smtClean="0"/>
              <a:t>terminates, for in a </a:t>
            </a:r>
            <a:r>
              <a:rPr lang="en-CA" sz="2800" smtClean="0"/>
              <a:t>character string </a:t>
            </a:r>
            <a:r>
              <a:rPr lang="en-CA" sz="2800" smtClean="0"/>
              <a:t>there must always be a space provided in advance for the NULL character (‘</a:t>
            </a:r>
            <a:r>
              <a:rPr lang="en-CA" sz="2800" b="1" smtClean="0"/>
              <a:t>\0</a:t>
            </a:r>
            <a:r>
              <a:rPr lang="en-CA" sz="2800" smtClean="0"/>
              <a:t>’) at the end of the </a:t>
            </a:r>
            <a:r>
              <a:rPr lang="en-CA" sz="2800" smtClean="0"/>
              <a:t>string</a:t>
            </a:r>
            <a:r>
              <a:rPr lang="en-CA" sz="2800" smtClean="0"/>
              <a:t>!</a:t>
            </a:r>
            <a:endParaRPr lang="en-CA" sz="2800" dirty="0" smtClean="0"/>
          </a:p>
          <a:p>
            <a:pPr>
              <a:buNone/>
            </a:pPr>
            <a:endParaRPr lang="en-CA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5840"/>
              </p:ext>
            </p:extLst>
          </p:nvPr>
        </p:nvGraphicFramePr>
        <p:xfrm>
          <a:off x="71438" y="2795588"/>
          <a:ext cx="90011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3" imgW="11999880" imgH="1688760" progId="Photoshop.Image.16">
                  <p:embed/>
                </p:oleObj>
              </mc:Choice>
              <mc:Fallback>
                <p:oleObj name="Image" r:id="rId3" imgW="11999880" imgH="16887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8" y="2795588"/>
                        <a:ext cx="900112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/>
          <a:lstStyle/>
          <a:p>
            <a:r>
              <a:rPr lang="fr-CA" smtClean="0"/>
              <a:t>Character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2844" y="1643050"/>
            <a:ext cx="8786874" cy="5214950"/>
          </a:xfrm>
        </p:spPr>
        <p:txBody>
          <a:bodyPr>
            <a:normAutofit/>
          </a:bodyPr>
          <a:lstStyle/>
          <a:p>
            <a:r>
              <a:rPr lang="fr-CA" sz="2800" smtClean="0"/>
              <a:t>We will be able to exploit this information when moving within character </a:t>
            </a:r>
            <a:r>
              <a:rPr lang="fr-CA" sz="2800" smtClean="0"/>
              <a:t>strings </a:t>
            </a:r>
            <a:r>
              <a:rPr lang="fr-CA" sz="2800" smtClean="0"/>
              <a:t>in order to manipulate the data contained in them</a:t>
            </a:r>
            <a:endParaRPr lang="fr-CA" sz="2800" dirty="0" smtClean="0"/>
          </a:p>
          <a:p>
            <a:endParaRPr lang="fr-CA" sz="2800" dirty="0" smtClean="0"/>
          </a:p>
          <a:p>
            <a:endParaRPr lang="fr-CA" sz="2800" dirty="0" smtClean="0"/>
          </a:p>
          <a:p>
            <a:pPr>
              <a:buNone/>
            </a:pPr>
            <a:r>
              <a:rPr lang="fr-CA" sz="2800" dirty="0" smtClean="0"/>
              <a:t>	</a:t>
            </a:r>
          </a:p>
          <a:p>
            <a:pPr>
              <a:buNone/>
            </a:pPr>
            <a:endParaRPr lang="fr-CA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665969"/>
              </p:ext>
            </p:extLst>
          </p:nvPr>
        </p:nvGraphicFramePr>
        <p:xfrm>
          <a:off x="71438" y="3818359"/>
          <a:ext cx="90011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3" imgW="11999880" imgH="1688760" progId="Photoshop.Image.16">
                  <p:embed/>
                </p:oleObj>
              </mc:Choice>
              <mc:Fallback>
                <p:oleObj name="Image" r:id="rId3" imgW="11999880" imgH="16887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8" y="3818359"/>
                        <a:ext cx="900112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32384</TotalTime>
  <Words>1164</Words>
  <Application>Microsoft Office PowerPoint</Application>
  <PresentationFormat>On-screen Show (4:3)</PresentationFormat>
  <Paragraphs>282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Tw Cen MT</vt:lpstr>
      <vt:lpstr>Wingdings</vt:lpstr>
      <vt:lpstr>Wingdings 2</vt:lpstr>
      <vt:lpstr>Médian</vt:lpstr>
      <vt:lpstr>Image</vt:lpstr>
      <vt:lpstr>PowerPoint Presentation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  <vt:lpstr>Character strings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Jared Chevalier</cp:lastModifiedBy>
  <cp:revision>319</cp:revision>
  <dcterms:created xsi:type="dcterms:W3CDTF">2018-07-19T18:09:45Z</dcterms:created>
  <dcterms:modified xsi:type="dcterms:W3CDTF">2019-01-17T07:11:11Z</dcterms:modified>
</cp:coreProperties>
</file>