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69"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autoAdjust="0"/>
    <p:restoredTop sz="94660"/>
  </p:normalViewPr>
  <p:slideViewPr>
    <p:cSldViewPr>
      <p:cViewPr varScale="1">
        <p:scale>
          <a:sx n="106" d="100"/>
          <a:sy n="106" d="100"/>
        </p:scale>
        <p:origin x="189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19/01/2019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19/01/2019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19/01/2019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19/01/2019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19/01/2019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mtClean="0"/>
              <a:t>Arrays</a:t>
            </a:r>
            <a:endParaRPr lang="fr-CA" dirty="0" smtClean="0"/>
          </a:p>
        </p:txBody>
      </p:sp>
      <p:sp>
        <p:nvSpPr>
          <p:cNvPr id="4" name="Titre 1"/>
          <p:cNvSpPr txBox="1">
            <a:spLocks/>
          </p:cNvSpPr>
          <p:nvPr/>
        </p:nvSpPr>
        <p:spPr>
          <a:xfrm>
            <a:off x="795310" y="1295384"/>
            <a:ext cx="7772400" cy="1470025"/>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r>
              <a:rPr lang="en-CA" smtClean="0"/>
              <a:t>Introduction to Structured Programming</a:t>
            </a:r>
            <a:endParaRPr lang="en-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Syntax:</a:t>
            </a:r>
            <a:endParaRPr lang="fr-CA" sz="2800" dirty="0" smtClean="0"/>
          </a:p>
          <a:p>
            <a:pPr>
              <a:buNone/>
            </a:pPr>
            <a:r>
              <a:rPr lang="fr-CA"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result;</a:t>
            </a:r>
            <a:endParaRPr lang="fr-CA" sz="2500" dirty="0" smtClean="0"/>
          </a:p>
          <a:p>
            <a:pPr>
              <a:buNone/>
            </a:pPr>
            <a:r>
              <a:rPr lang="fr-CA" sz="2800" dirty="0" smtClean="0"/>
              <a:t>	</a:t>
            </a:r>
            <a:r>
              <a:rPr lang="fr-FR" sz="2800" err="1" smtClean="0">
                <a:solidFill>
                  <a:srgbClr val="0000FF"/>
                </a:solidFill>
                <a:latin typeface="Consolas"/>
              </a:rPr>
              <a:t>int</a:t>
            </a:r>
            <a:r>
              <a:rPr lang="fr-FR" sz="2800" smtClean="0">
                <a:solidFill>
                  <a:srgbClr val="000000"/>
                </a:solidFill>
                <a:latin typeface="Consolas"/>
              </a:rPr>
              <a:t> arr[5</a:t>
            </a:r>
            <a:r>
              <a:rPr lang="fr-FR" sz="2800" dirty="0" smtClean="0">
                <a:solidFill>
                  <a:srgbClr val="000000"/>
                </a:solidFill>
                <a:latin typeface="Consolas"/>
              </a:rPr>
              <a:t>] </a:t>
            </a:r>
            <a:r>
              <a:rPr lang="fr-FR" sz="2800" smtClean="0">
                <a:solidFill>
                  <a:srgbClr val="000000"/>
                </a:solidFill>
                <a:latin typeface="Consolas"/>
              </a:rPr>
              <a:t>= {5,10,15,20,25};</a:t>
            </a:r>
            <a:endParaRPr lang="fr-FR" sz="2800" dirty="0" smtClean="0">
              <a:solidFill>
                <a:srgbClr val="000000"/>
              </a:solidFill>
              <a:latin typeface="Consolas"/>
            </a:endParaRPr>
          </a:p>
          <a:p>
            <a:pPr>
              <a:buNone/>
            </a:pPr>
            <a:r>
              <a:rPr lang="fr-CA" sz="2800" dirty="0" smtClean="0">
                <a:solidFill>
                  <a:srgbClr val="000000"/>
                </a:solidFill>
                <a:latin typeface="Consolas"/>
              </a:rPr>
              <a:t>	</a:t>
            </a:r>
            <a:r>
              <a:rPr lang="fr-FR" sz="2800" dirty="0" smtClean="0">
                <a:solidFill>
                  <a:srgbClr val="000000"/>
                </a:solidFill>
                <a:latin typeface="Consolas"/>
              </a:rPr>
              <a:t>cout </a:t>
            </a:r>
            <a:r>
              <a:rPr lang="fr-FR" sz="2800" smtClean="0">
                <a:solidFill>
                  <a:srgbClr val="008080"/>
                </a:solidFill>
                <a:latin typeface="Consolas"/>
              </a:rPr>
              <a:t>&lt;&lt;</a:t>
            </a:r>
            <a:r>
              <a:rPr lang="fr-FR" sz="2800" smtClean="0">
                <a:solidFill>
                  <a:srgbClr val="000000"/>
                </a:solidFill>
                <a:latin typeface="Consolas"/>
              </a:rPr>
              <a:t> arr[0</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smtClean="0">
                <a:solidFill>
                  <a:srgbClr val="000000"/>
                </a:solidFill>
                <a:latin typeface="Consolas"/>
              </a:rPr>
              <a:t>; </a:t>
            </a:r>
            <a:r>
              <a:rPr lang="fr-FR" sz="2800" smtClean="0">
                <a:solidFill>
                  <a:srgbClr val="008000"/>
                </a:solidFill>
                <a:latin typeface="Consolas"/>
              </a:rPr>
              <a:t>//displays </a:t>
            </a:r>
            <a:r>
              <a:rPr lang="fr-FR" sz="2800" dirty="0" smtClean="0">
                <a:solidFill>
                  <a:srgbClr val="008000"/>
                </a:solidFill>
                <a:latin typeface="Consolas"/>
              </a:rPr>
              <a:t>5</a:t>
            </a:r>
          </a:p>
          <a:p>
            <a:pPr>
              <a:buNone/>
            </a:pPr>
            <a:r>
              <a:rPr lang="fr-CA" sz="2800" dirty="0" smtClean="0">
                <a:solidFill>
                  <a:srgbClr val="008000"/>
                </a:solidFill>
                <a:latin typeface="Consolas"/>
              </a:rPr>
              <a:t>	</a:t>
            </a:r>
            <a:r>
              <a:rPr lang="fr-FR" sz="2800" dirty="0" smtClean="0">
                <a:solidFill>
                  <a:srgbClr val="000000"/>
                </a:solidFill>
                <a:latin typeface="Consolas"/>
              </a:rPr>
              <a:t>cout </a:t>
            </a:r>
            <a:r>
              <a:rPr lang="fr-FR" sz="2800" smtClean="0">
                <a:solidFill>
                  <a:srgbClr val="008080"/>
                </a:solidFill>
                <a:latin typeface="Consolas"/>
              </a:rPr>
              <a:t>&lt;&lt;</a:t>
            </a:r>
            <a:r>
              <a:rPr lang="fr-FR" sz="2800" smtClean="0">
                <a:solidFill>
                  <a:srgbClr val="000000"/>
                </a:solidFill>
                <a:latin typeface="Consolas"/>
              </a:rPr>
              <a:t> arr[4</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smtClean="0">
                <a:solidFill>
                  <a:srgbClr val="000000"/>
                </a:solidFill>
                <a:latin typeface="Consolas"/>
              </a:rPr>
              <a:t>; </a:t>
            </a:r>
            <a:r>
              <a:rPr lang="fr-FR" sz="2800" smtClean="0">
                <a:solidFill>
                  <a:srgbClr val="008000"/>
                </a:solidFill>
                <a:latin typeface="Consolas"/>
              </a:rPr>
              <a:t>//displays 25</a:t>
            </a:r>
          </a:p>
          <a:p>
            <a:pPr>
              <a:buNone/>
            </a:pPr>
            <a:r>
              <a:rPr lang="fr-FR" sz="2800" smtClean="0">
                <a:solidFill>
                  <a:srgbClr val="000000"/>
                </a:solidFill>
                <a:latin typeface="Consolas"/>
              </a:rPr>
              <a:t>	result </a:t>
            </a:r>
            <a:r>
              <a:rPr lang="fr-FR" sz="2800">
                <a:solidFill>
                  <a:srgbClr val="000000"/>
                </a:solidFill>
                <a:latin typeface="Consolas"/>
              </a:rPr>
              <a:t>= 5 + </a:t>
            </a:r>
            <a:r>
              <a:rPr lang="fr-FR" sz="2800" smtClean="0">
                <a:solidFill>
                  <a:srgbClr val="000000"/>
                </a:solidFill>
                <a:latin typeface="Consolas"/>
              </a:rPr>
              <a:t>arr[0</a:t>
            </a:r>
            <a:r>
              <a:rPr lang="fr-FR" sz="2800">
                <a:solidFill>
                  <a:srgbClr val="000000"/>
                </a:solidFill>
                <a:latin typeface="Consolas"/>
              </a:rPr>
              <a:t>];</a:t>
            </a:r>
            <a:endParaRPr lang="fr-FR" sz="2800" dirty="0" smtClean="0">
              <a:solidFill>
                <a:srgbClr val="008000"/>
              </a:solidFill>
              <a:latin typeface="Consolas"/>
            </a:endParaRPr>
          </a:p>
          <a:p>
            <a:pPr>
              <a:buNone/>
            </a:pPr>
            <a:r>
              <a:rPr lang="fr-CA" sz="2800" dirty="0" smtClean="0">
                <a:solidFill>
                  <a:srgbClr val="008000"/>
                </a:solidFill>
                <a:latin typeface="Consolas"/>
              </a:rPr>
              <a:t>	</a:t>
            </a:r>
            <a:r>
              <a:rPr lang="fr-CA" sz="2800" smtClean="0">
                <a:solidFill>
                  <a:srgbClr val="008000"/>
                </a:solidFill>
                <a:latin typeface="Consolas"/>
              </a:rPr>
              <a:t>// in an arithmetic operation</a:t>
            </a:r>
            <a:endParaRPr lang="fr-CA" sz="2800" dirty="0" smtClean="0">
              <a:solidFill>
                <a:srgbClr val="008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arr[5</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smtClean="0">
                <a:solidFill>
                  <a:srgbClr val="000000"/>
                </a:solidFill>
                <a:latin typeface="Consolas"/>
              </a:rPr>
              <a:t>; </a:t>
            </a:r>
            <a:r>
              <a:rPr lang="fr-FR" sz="2800" smtClean="0">
                <a:solidFill>
                  <a:srgbClr val="008000"/>
                </a:solidFill>
                <a:latin typeface="Consolas"/>
              </a:rPr>
              <a:t>//common error!</a:t>
            </a:r>
            <a:endParaRPr lang="fr-FR" sz="2800" dirty="0" smtClean="0">
              <a:solidFill>
                <a:srgbClr val="008000"/>
              </a:solidFill>
              <a:latin typeface="Consolas"/>
            </a:endParaRPr>
          </a:p>
          <a:p>
            <a:pPr>
              <a:buNone/>
            </a:pPr>
            <a:r>
              <a:rPr lang="fr-CA" sz="2800" dirty="0" smtClean="0">
                <a:solidFill>
                  <a:srgbClr val="008000"/>
                </a:solidFill>
                <a:latin typeface="Consolas"/>
              </a:rPr>
              <a:t>		</a:t>
            </a:r>
            <a:endParaRPr lang="fr-CA" sz="2800" dirty="0" smtClean="0"/>
          </a:p>
          <a:p>
            <a:pPr>
              <a:buNone/>
            </a:pPr>
            <a:r>
              <a:rPr lang="fr-CA" sz="280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lnSpcReduction="10000"/>
          </a:bodyPr>
          <a:lstStyle/>
          <a:p>
            <a:r>
              <a:rPr lang="fr-CA" sz="2800" smtClean="0"/>
              <a:t>To go through all the elements of an array, we use loops.</a:t>
            </a:r>
          </a:p>
          <a:p>
            <a:endParaRPr lang="fr-CA" sz="2800" smtClean="0"/>
          </a:p>
          <a:p>
            <a:r>
              <a:rPr lang="fr-CA" sz="2800" smtClean="0"/>
              <a:t>If we want to go through (iterate through) every single element, we typically use a </a:t>
            </a:r>
            <a:r>
              <a:rPr lang="fr-CA" sz="2800" b="1" smtClean="0"/>
              <a:t>for</a:t>
            </a:r>
            <a:r>
              <a:rPr lang="fr-CA" sz="2800" smtClean="0"/>
              <a:t> loop.</a:t>
            </a:r>
          </a:p>
          <a:p>
            <a:endParaRPr lang="fr-CA" sz="2800" smtClean="0"/>
          </a:p>
          <a:p>
            <a:r>
              <a:rPr lang="fr-CA" sz="2800" smtClean="0"/>
              <a:t>If we want to iterate through the elements until a certain point at which we will want to exit the loop, we typically use a </a:t>
            </a:r>
            <a:r>
              <a:rPr lang="fr-CA" sz="2800" b="1" smtClean="0"/>
              <a:t>while</a:t>
            </a:r>
            <a:r>
              <a:rPr lang="fr-CA" sz="2800" smtClean="0"/>
              <a:t> loop.</a:t>
            </a:r>
          </a:p>
          <a:p>
            <a:endParaRPr lang="fr-CA" sz="2800" smtClean="0"/>
          </a:p>
          <a:p>
            <a:r>
              <a:rPr lang="fr-CA" sz="2800"/>
              <a:t>T</a:t>
            </a:r>
            <a:r>
              <a:rPr lang="fr-CA" sz="2800" smtClean="0"/>
              <a:t>he </a:t>
            </a:r>
            <a:r>
              <a:rPr lang="fr-CA" sz="2800" b="1" smtClean="0"/>
              <a:t>do…while</a:t>
            </a:r>
            <a:r>
              <a:rPr lang="fr-CA" sz="2800" smtClean="0"/>
              <a:t> loop is not typically used for iterating through arrays, although it is possible to do so.</a:t>
            </a:r>
            <a:endParaRPr lang="fr-CA"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lnSpcReduction="10000"/>
          </a:bodyPr>
          <a:lstStyle/>
          <a:p>
            <a:r>
              <a:rPr lang="fr-CA" sz="2800" smtClean="0"/>
              <a:t>Example </a:t>
            </a:r>
            <a:r>
              <a:rPr lang="fr-CA" sz="2800" dirty="0" smtClean="0"/>
              <a:t>:</a:t>
            </a:r>
          </a:p>
          <a:p>
            <a:pPr>
              <a:buNone/>
            </a:pPr>
            <a:r>
              <a:rPr lang="fr-CA" sz="2800" dirty="0" smtClean="0"/>
              <a:t>	</a:t>
            </a:r>
            <a:r>
              <a:rPr lang="fr-FR" sz="2800" err="1" smtClean="0">
                <a:solidFill>
                  <a:srgbClr val="0000FF"/>
                </a:solidFill>
                <a:latin typeface="Consolas"/>
              </a:rPr>
              <a:t>int</a:t>
            </a:r>
            <a:r>
              <a:rPr lang="fr-FR" sz="2800" smtClean="0">
                <a:solidFill>
                  <a:srgbClr val="000000"/>
                </a:solidFill>
                <a:latin typeface="Consolas"/>
              </a:rPr>
              <a:t> arr[5</a:t>
            </a:r>
            <a:r>
              <a:rPr lang="fr-FR" sz="2800" dirty="0" smtClean="0">
                <a:solidFill>
                  <a:srgbClr val="000000"/>
                </a:solidFill>
                <a:latin typeface="Consolas"/>
              </a:rPr>
              <a:t>] = {5,10,15,20,25};</a:t>
            </a:r>
          </a:p>
          <a:p>
            <a:pPr>
              <a:buNone/>
            </a:pPr>
            <a:r>
              <a:rPr lang="fr-CA" sz="2800" dirty="0" smtClean="0">
                <a:solidFill>
                  <a:srgbClr val="000000"/>
                </a:solidFill>
                <a:latin typeface="Consolas"/>
              </a:rPr>
              <a:t>	</a:t>
            </a:r>
            <a:r>
              <a:rPr lang="nn-NO" sz="2800" dirty="0" smtClean="0">
                <a:solidFill>
                  <a:srgbClr val="0000FF"/>
                </a:solidFill>
                <a:latin typeface="Consolas"/>
              </a:rPr>
              <a:t>for</a:t>
            </a:r>
            <a:r>
              <a:rPr lang="nn-NO" sz="2800" dirty="0" smtClean="0">
                <a:solidFill>
                  <a:srgbClr val="000000"/>
                </a:solidFill>
                <a:latin typeface="Consolas"/>
              </a:rPr>
              <a:t> (</a:t>
            </a:r>
            <a:r>
              <a:rPr lang="nn-NO" sz="2800" dirty="0" smtClean="0">
                <a:solidFill>
                  <a:srgbClr val="0000FF"/>
                </a:solidFill>
                <a:latin typeface="Consolas"/>
              </a:rPr>
              <a:t>int</a:t>
            </a:r>
            <a:r>
              <a:rPr lang="nn-NO" sz="2800" dirty="0" smtClean="0">
                <a:solidFill>
                  <a:srgbClr val="000000"/>
                </a:solidFill>
                <a:latin typeface="Consolas"/>
              </a:rPr>
              <a:t> i = 0; i &lt; 5; </a:t>
            </a:r>
            <a:r>
              <a:rPr lang="nn-NO" sz="2800" smtClean="0">
                <a:solidFill>
                  <a:srgbClr val="000000"/>
                </a:solidFill>
                <a:latin typeface="Consolas"/>
              </a:rPr>
              <a:t>i++)</a:t>
            </a:r>
          </a:p>
          <a:p>
            <a:pPr>
              <a:buNone/>
            </a:pPr>
            <a:r>
              <a:rPr lang="nn-NO" sz="2800">
                <a:solidFill>
                  <a:srgbClr val="000000"/>
                </a:solidFill>
                <a:latin typeface="Consolas"/>
              </a:rPr>
              <a:t>	</a:t>
            </a:r>
            <a:r>
              <a:rPr lang="nn-NO" sz="2800" smtClean="0">
                <a:solidFill>
                  <a:srgbClr val="000000"/>
                </a:solidFill>
                <a:latin typeface="Consolas"/>
              </a:rPr>
              <a:t>{</a:t>
            </a:r>
            <a:endParaRPr lang="nn-NO" sz="2800" dirty="0" smtClean="0">
              <a:solidFill>
                <a:srgbClr val="000000"/>
              </a:solidFill>
              <a:latin typeface="Consolas"/>
            </a:endParaRPr>
          </a:p>
          <a:p>
            <a:pPr>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i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smtClean="0">
                <a:solidFill>
                  <a:srgbClr val="A31515"/>
                </a:solidFill>
                <a:latin typeface="Consolas"/>
              </a:rPr>
              <a:t>" = "</a:t>
            </a:r>
            <a:r>
              <a:rPr lang="fr-FR" sz="2800" dirty="0" smtClean="0">
                <a:solidFill>
                  <a:srgbClr val="000000"/>
                </a:solidFill>
                <a:latin typeface="Consolas"/>
              </a:rPr>
              <a:t> </a:t>
            </a:r>
            <a:r>
              <a:rPr lang="fr-FR" sz="2800" smtClean="0">
                <a:solidFill>
                  <a:srgbClr val="008080"/>
                </a:solidFill>
                <a:latin typeface="Consolas"/>
              </a:rPr>
              <a:t>&lt;&lt;</a:t>
            </a:r>
            <a:r>
              <a:rPr lang="fr-FR" sz="2800" smtClean="0">
                <a:solidFill>
                  <a:srgbClr val="000000"/>
                </a:solidFill>
                <a:latin typeface="Consolas"/>
              </a:rPr>
              <a:t> arr[i</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00"/>
                </a:solidFill>
                <a:latin typeface="Consolas"/>
              </a:rPr>
              <a:t>	}</a:t>
            </a:r>
          </a:p>
          <a:p>
            <a:pPr>
              <a:buNone/>
            </a:pPr>
            <a:r>
              <a:rPr lang="fr-CA" sz="2800" dirty="0" smtClean="0">
                <a:solidFill>
                  <a:srgbClr val="000000"/>
                </a:solidFill>
                <a:latin typeface="Consolas"/>
              </a:rPr>
              <a:t>	</a:t>
            </a:r>
            <a:r>
              <a:rPr lang="fr-FR" sz="2800" smtClean="0">
                <a:solidFill>
                  <a:srgbClr val="008000"/>
                </a:solidFill>
                <a:latin typeface="Consolas"/>
              </a:rPr>
              <a:t>//or inverted</a:t>
            </a:r>
            <a:endParaRPr lang="fr-FR" sz="2800" dirty="0" smtClean="0">
              <a:solidFill>
                <a:srgbClr val="008000"/>
              </a:solidFill>
              <a:latin typeface="Consolas"/>
            </a:endParaRPr>
          </a:p>
          <a:p>
            <a:pPr>
              <a:buNone/>
            </a:pPr>
            <a:r>
              <a:rPr lang="fr-CA" sz="2800" dirty="0" smtClean="0">
                <a:solidFill>
                  <a:srgbClr val="008000"/>
                </a:solidFill>
                <a:latin typeface="Consolas"/>
              </a:rPr>
              <a:t>	</a:t>
            </a:r>
            <a:r>
              <a:rPr lang="nn-NO" sz="2800" dirty="0" smtClean="0">
                <a:solidFill>
                  <a:srgbClr val="0000FF"/>
                </a:solidFill>
                <a:latin typeface="Consolas"/>
              </a:rPr>
              <a:t>for</a:t>
            </a:r>
            <a:r>
              <a:rPr lang="nn-NO" sz="2800" dirty="0" smtClean="0">
                <a:solidFill>
                  <a:srgbClr val="000000"/>
                </a:solidFill>
                <a:latin typeface="Consolas"/>
              </a:rPr>
              <a:t> (</a:t>
            </a:r>
            <a:r>
              <a:rPr lang="nn-NO" sz="2800" dirty="0" smtClean="0">
                <a:solidFill>
                  <a:srgbClr val="0000FF"/>
                </a:solidFill>
                <a:latin typeface="Consolas"/>
              </a:rPr>
              <a:t>int</a:t>
            </a:r>
            <a:r>
              <a:rPr lang="nn-NO" sz="2800" dirty="0" smtClean="0">
                <a:solidFill>
                  <a:srgbClr val="000000"/>
                </a:solidFill>
                <a:latin typeface="Consolas"/>
              </a:rPr>
              <a:t> i = 4; i &lt;= 0; </a:t>
            </a:r>
            <a:r>
              <a:rPr lang="nn-NO" sz="2800" smtClean="0">
                <a:solidFill>
                  <a:srgbClr val="000000"/>
                </a:solidFill>
                <a:latin typeface="Consolas"/>
              </a:rPr>
              <a:t>i--)</a:t>
            </a:r>
          </a:p>
          <a:p>
            <a:pPr>
              <a:buNone/>
            </a:pPr>
            <a:r>
              <a:rPr lang="nn-NO" sz="2800" smtClean="0">
                <a:solidFill>
                  <a:srgbClr val="000000"/>
                </a:solidFill>
                <a:latin typeface="Consolas"/>
              </a:rPr>
              <a:t>	{</a:t>
            </a:r>
            <a:endParaRPr lang="nn-NO" sz="2800" dirty="0" smtClean="0">
              <a:solidFill>
                <a:srgbClr val="000000"/>
              </a:solidFill>
              <a:latin typeface="Consolas"/>
            </a:endParaRPr>
          </a:p>
          <a:p>
            <a:pPr>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i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smtClean="0">
                <a:solidFill>
                  <a:srgbClr val="A31515"/>
                </a:solidFill>
                <a:latin typeface="Consolas"/>
              </a:rPr>
              <a:t>" = "</a:t>
            </a:r>
            <a:r>
              <a:rPr lang="fr-FR" sz="2800" dirty="0" smtClean="0">
                <a:solidFill>
                  <a:srgbClr val="000000"/>
                </a:solidFill>
                <a:latin typeface="Consolas"/>
              </a:rPr>
              <a:t> </a:t>
            </a:r>
            <a:r>
              <a:rPr lang="fr-FR" sz="2800" smtClean="0">
                <a:solidFill>
                  <a:srgbClr val="008080"/>
                </a:solidFill>
                <a:latin typeface="Consolas"/>
              </a:rPr>
              <a:t>&lt;&lt;</a:t>
            </a:r>
            <a:r>
              <a:rPr lang="fr-FR" sz="2800" smtClean="0">
                <a:solidFill>
                  <a:srgbClr val="000000"/>
                </a:solidFill>
                <a:latin typeface="Consolas"/>
              </a:rPr>
              <a:t> arr[i</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00"/>
                </a:solidFill>
                <a:latin typeface="Consolas"/>
              </a:rPr>
              <a:t>	}</a:t>
            </a:r>
          </a:p>
          <a:p>
            <a:pPr>
              <a:buNone/>
            </a:pPr>
            <a:endParaRPr lang="fr-CA"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0000" lnSpcReduction="20000"/>
          </a:bodyPr>
          <a:lstStyle/>
          <a:p>
            <a:r>
              <a:rPr lang="fr-CA" sz="2800" smtClean="0"/>
              <a:t>Example with </a:t>
            </a:r>
            <a:r>
              <a:rPr lang="fr-CA" sz="2800" b="1" smtClean="0"/>
              <a:t>while</a:t>
            </a:r>
            <a:r>
              <a:rPr lang="fr-CA" sz="2800" smtClean="0"/>
              <a:t>:</a:t>
            </a:r>
            <a:r>
              <a:rPr lang="fr-CA" sz="2800" dirty="0" smtClean="0">
                <a:solidFill>
                  <a:srgbClr val="0000FF"/>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arr[5</a:t>
            </a:r>
            <a:r>
              <a:rPr lang="fr-FR" sz="2800" dirty="0" smtClean="0">
                <a:solidFill>
                  <a:srgbClr val="000000"/>
                </a:solidFill>
                <a:latin typeface="Consolas"/>
              </a:rPr>
              <a:t>] = {5,10,15,20,25};</a:t>
            </a: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index = </a:t>
            </a:r>
            <a:r>
              <a:rPr lang="fr-FR" sz="2800" dirty="0" smtClean="0">
                <a:solidFill>
                  <a:srgbClr val="000000"/>
                </a:solidFill>
                <a:latin typeface="Consolas"/>
              </a:rPr>
              <a:t>0;</a:t>
            </a:r>
            <a:endParaRPr lang="fr-FR" sz="2800" dirty="0" smtClean="0">
              <a:solidFill>
                <a:srgbClr val="0000FF"/>
              </a:solidFill>
              <a:latin typeface="Consolas"/>
            </a:endParaRPr>
          </a:p>
          <a:p>
            <a:pPr>
              <a:buNone/>
            </a:pPr>
            <a:r>
              <a:rPr lang="fr-FR" sz="2800" dirty="0" smtClean="0">
                <a:solidFill>
                  <a:srgbClr val="0000FF"/>
                </a:solidFill>
                <a:latin typeface="Consolas"/>
              </a:rPr>
              <a:t>	</a:t>
            </a:r>
            <a:r>
              <a:rPr lang="fr-FR" sz="2800" dirty="0" err="1" smtClean="0">
                <a:solidFill>
                  <a:srgbClr val="0000FF"/>
                </a:solidFill>
                <a:latin typeface="Consolas"/>
              </a:rPr>
              <a:t>while</a:t>
            </a:r>
            <a:r>
              <a:rPr lang="fr-FR" sz="2800" dirty="0" smtClean="0">
                <a:solidFill>
                  <a:srgbClr val="000000"/>
                </a:solidFill>
                <a:latin typeface="Consolas"/>
              </a:rPr>
              <a:t> </a:t>
            </a:r>
            <a:r>
              <a:rPr lang="fr-FR" sz="2800" smtClean="0">
                <a:solidFill>
                  <a:srgbClr val="000000"/>
                </a:solidFill>
                <a:latin typeface="Consolas"/>
              </a:rPr>
              <a:t>(index </a:t>
            </a:r>
            <a:r>
              <a:rPr lang="fr-FR" sz="2800" dirty="0" smtClean="0">
                <a:solidFill>
                  <a:srgbClr val="000000"/>
                </a:solidFill>
                <a:latin typeface="Consolas"/>
              </a:rPr>
              <a:t>&lt; </a:t>
            </a:r>
            <a:r>
              <a:rPr lang="fr-FR" sz="2800" smtClean="0">
                <a:solidFill>
                  <a:srgbClr val="000000"/>
                </a:solidFill>
                <a:latin typeface="Consolas"/>
              </a:rPr>
              <a:t>5)</a:t>
            </a:r>
          </a:p>
          <a:p>
            <a:pPr>
              <a:buNone/>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index </a:t>
            </a:r>
            <a:r>
              <a:rPr lang="fr-FR" sz="2800" smtClean="0">
                <a:solidFill>
                  <a:srgbClr val="008080"/>
                </a:solidFill>
                <a:latin typeface="Consolas"/>
              </a:rPr>
              <a:t>&lt;&lt;</a:t>
            </a:r>
            <a:r>
              <a:rPr lang="fr-FR" sz="2800" smtClean="0">
                <a:solidFill>
                  <a:srgbClr val="000000"/>
                </a:solidFill>
                <a:latin typeface="Consolas"/>
              </a:rPr>
              <a:t> arr[index]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00"/>
                </a:solidFill>
                <a:latin typeface="Consolas"/>
              </a:rPr>
              <a:t>	</a:t>
            </a:r>
            <a:r>
              <a:rPr lang="fr-FR" sz="2800" smtClean="0">
                <a:solidFill>
                  <a:srgbClr val="000000"/>
                </a:solidFill>
                <a:latin typeface="Consolas"/>
              </a:rPr>
              <a:t>	index++;</a:t>
            </a:r>
            <a:endParaRPr lang="fr-FR" sz="2800" dirty="0" smtClean="0">
              <a:solidFill>
                <a:srgbClr val="000000"/>
              </a:solidFill>
              <a:latin typeface="Consolas"/>
            </a:endParaRPr>
          </a:p>
          <a:p>
            <a:pPr>
              <a:buNone/>
            </a:pPr>
            <a:r>
              <a:rPr lang="fr-FR" sz="2800" dirty="0" smtClean="0">
                <a:solidFill>
                  <a:srgbClr val="000000"/>
                </a:solidFill>
                <a:latin typeface="Consolas"/>
              </a:rPr>
              <a:t>	}</a:t>
            </a:r>
            <a:r>
              <a:rPr lang="fr-CA" sz="2800" dirty="0" smtClean="0">
                <a:solidFill>
                  <a:srgbClr val="000000"/>
                </a:solidFill>
                <a:latin typeface="Consolas"/>
              </a:rPr>
              <a:t>	</a:t>
            </a:r>
          </a:p>
          <a:p>
            <a:pPr>
              <a:buNone/>
            </a:pPr>
            <a:r>
              <a:rPr lang="fr-CA" sz="2800" smtClean="0">
                <a:solidFill>
                  <a:srgbClr val="000000"/>
                </a:solidFill>
                <a:latin typeface="Consolas"/>
              </a:rPr>
              <a:t>	</a:t>
            </a:r>
            <a:r>
              <a:rPr lang="fr-FR" sz="2800" smtClean="0">
                <a:solidFill>
                  <a:srgbClr val="008000"/>
                </a:solidFill>
                <a:latin typeface="Consolas"/>
              </a:rPr>
              <a:t>//or </a:t>
            </a:r>
            <a:r>
              <a:rPr lang="fr-FR" sz="2800" smtClean="0">
                <a:solidFill>
                  <a:srgbClr val="008000"/>
                </a:solidFill>
                <a:latin typeface="Consolas"/>
              </a:rPr>
              <a:t>inverted</a:t>
            </a:r>
            <a:endParaRPr lang="fr-FR" sz="2800" dirty="0" smtClean="0">
              <a:solidFill>
                <a:srgbClr val="008000"/>
              </a:solidFill>
              <a:latin typeface="Consolas"/>
            </a:endParaRPr>
          </a:p>
          <a:p>
            <a:pPr>
              <a:buNone/>
            </a:pPr>
            <a:r>
              <a:rPr lang="fr-CA" sz="2800" dirty="0" smtClean="0">
                <a:solidFill>
                  <a:srgbClr val="008000"/>
                </a:solidFill>
                <a:latin typeface="Consolas"/>
              </a:rPr>
              <a:t>	</a:t>
            </a:r>
            <a:r>
              <a:rPr lang="fr-FR" sz="2800" err="1" smtClean="0">
                <a:solidFill>
                  <a:srgbClr val="0000FF"/>
                </a:solidFill>
                <a:latin typeface="Consolas"/>
              </a:rPr>
              <a:t>int</a:t>
            </a:r>
            <a:r>
              <a:rPr lang="fr-FR" sz="2800" smtClean="0">
                <a:solidFill>
                  <a:srgbClr val="000000"/>
                </a:solidFill>
                <a:latin typeface="Consolas"/>
              </a:rPr>
              <a:t> index </a:t>
            </a:r>
            <a:r>
              <a:rPr lang="fr-FR" sz="2800" dirty="0" smtClean="0">
                <a:solidFill>
                  <a:srgbClr val="000000"/>
                </a:solidFill>
                <a:latin typeface="Consolas"/>
              </a:rPr>
              <a:t>= 4;</a:t>
            </a:r>
            <a:endParaRPr lang="fr-FR" sz="2800" dirty="0" smtClean="0">
              <a:solidFill>
                <a:srgbClr val="0000FF"/>
              </a:solidFill>
              <a:latin typeface="Consolas"/>
            </a:endParaRPr>
          </a:p>
          <a:p>
            <a:pPr>
              <a:buNone/>
            </a:pPr>
            <a:r>
              <a:rPr lang="fr-FR" sz="2800" dirty="0" smtClean="0">
                <a:solidFill>
                  <a:srgbClr val="0000FF"/>
                </a:solidFill>
                <a:latin typeface="Consolas"/>
              </a:rPr>
              <a:t>	</a:t>
            </a:r>
            <a:r>
              <a:rPr lang="fr-FR" sz="2800" dirty="0" err="1" smtClean="0">
                <a:solidFill>
                  <a:srgbClr val="0000FF"/>
                </a:solidFill>
                <a:latin typeface="Consolas"/>
              </a:rPr>
              <a:t>while</a:t>
            </a:r>
            <a:r>
              <a:rPr lang="fr-FR" sz="2800" dirty="0" smtClean="0">
                <a:solidFill>
                  <a:srgbClr val="000000"/>
                </a:solidFill>
                <a:latin typeface="Consolas"/>
              </a:rPr>
              <a:t> </a:t>
            </a:r>
            <a:r>
              <a:rPr lang="fr-FR" sz="2800" smtClean="0">
                <a:solidFill>
                  <a:srgbClr val="000000"/>
                </a:solidFill>
                <a:latin typeface="Consolas"/>
              </a:rPr>
              <a:t>(index </a:t>
            </a:r>
            <a:r>
              <a:rPr lang="fr-FR" sz="2800" dirty="0" smtClean="0">
                <a:solidFill>
                  <a:srgbClr val="000000"/>
                </a:solidFill>
                <a:latin typeface="Consolas"/>
              </a:rPr>
              <a:t>&gt;= </a:t>
            </a:r>
            <a:r>
              <a:rPr lang="fr-FR" sz="2800" smtClean="0">
                <a:solidFill>
                  <a:srgbClr val="000000"/>
                </a:solidFill>
                <a:latin typeface="Consolas"/>
              </a:rPr>
              <a:t>0)</a:t>
            </a:r>
          </a:p>
          <a:p>
            <a:pPr>
              <a:buNone/>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index </a:t>
            </a:r>
            <a:r>
              <a:rPr lang="fr-FR" sz="2800" smtClean="0">
                <a:solidFill>
                  <a:srgbClr val="008080"/>
                </a:solidFill>
                <a:latin typeface="Consolas"/>
              </a:rPr>
              <a:t>&lt;&lt;</a:t>
            </a:r>
            <a:r>
              <a:rPr lang="fr-FR" sz="2800" smtClean="0">
                <a:solidFill>
                  <a:srgbClr val="000000"/>
                </a:solidFill>
                <a:latin typeface="Consolas"/>
              </a:rPr>
              <a:t> arr[index]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00"/>
                </a:solidFill>
                <a:latin typeface="Consolas"/>
              </a:rPr>
              <a:t>	</a:t>
            </a:r>
            <a:r>
              <a:rPr lang="fr-FR" sz="2800" smtClean="0">
                <a:solidFill>
                  <a:srgbClr val="000000"/>
                </a:solidFill>
                <a:latin typeface="Consolas"/>
              </a:rPr>
              <a:t>	index-</a:t>
            </a:r>
            <a:r>
              <a:rPr lang="fr-FR" sz="2800" dirty="0" smtClean="0">
                <a:solidFill>
                  <a:srgbClr val="000000"/>
                </a:solidFill>
                <a:latin typeface="Consolas"/>
              </a:rPr>
              <a:t>-;</a:t>
            </a:r>
          </a:p>
          <a:p>
            <a:pPr>
              <a:buNone/>
            </a:pPr>
            <a:r>
              <a:rPr lang="fr-FR" sz="2800" dirty="0" smtClean="0">
                <a:solidFill>
                  <a:srgbClr val="000000"/>
                </a:solidFill>
                <a:latin typeface="Consolas"/>
              </a:rPr>
              <a:t>	}</a:t>
            </a:r>
            <a:r>
              <a:rPr lang="fr-CA" sz="2800" dirty="0" smtClean="0">
                <a:solidFill>
                  <a:srgbClr val="000000"/>
                </a:solidFill>
                <a:latin typeface="Consolas"/>
              </a:rPr>
              <a:t>	</a:t>
            </a:r>
          </a:p>
          <a:p>
            <a:pPr>
              <a:buNone/>
            </a:pPr>
            <a:endParaRPr lang="fr-CA"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Warning: given that an array is a variable serving to declare multiple variables at once, each of these variables is governed by the same basic rule:</a:t>
            </a:r>
          </a:p>
          <a:p>
            <a:pPr lvl="1"/>
            <a:r>
              <a:rPr lang="fr-CA" sz="2800" smtClean="0"/>
              <a:t>you must always initialize a variable before using it, since upon declaration it may contain anything!</a:t>
            </a:r>
          </a:p>
          <a:p>
            <a:r>
              <a:rPr lang="fr-CA" sz="2800" smtClean="0"/>
              <a:t>We know how to initialize the elements of an array at the moment of declaration, but it is possible to allocate a new value to an array element after its declaration.</a:t>
            </a:r>
            <a:endParaRPr lang="fr-CA" sz="2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Syntax:</a:t>
            </a:r>
            <a:endParaRPr lang="fr-CA" sz="2800" dirty="0" smtClean="0"/>
          </a:p>
          <a:p>
            <a:pPr>
              <a:buNone/>
            </a:pPr>
            <a:r>
              <a:rPr lang="fr-CA" sz="2800" dirty="0" smtClean="0">
                <a:solidFill>
                  <a:srgbClr val="0000FF"/>
                </a:solidFill>
                <a:latin typeface="Consolas"/>
              </a:rPr>
              <a:t>	</a:t>
            </a:r>
            <a:endParaRPr lang="fr-CA" sz="2500" dirty="0" smtClean="0"/>
          </a:p>
          <a:p>
            <a:pPr>
              <a:buNone/>
            </a:pPr>
            <a:r>
              <a:rPr lang="fr-CA" sz="2800" dirty="0" smtClean="0"/>
              <a:t>	</a:t>
            </a:r>
            <a:r>
              <a:rPr lang="fr-FR" sz="2800" err="1" smtClean="0">
                <a:solidFill>
                  <a:srgbClr val="0000FF"/>
                </a:solidFill>
                <a:latin typeface="Consolas"/>
              </a:rPr>
              <a:t>int</a:t>
            </a:r>
            <a:r>
              <a:rPr lang="fr-FR" sz="2800" smtClean="0">
                <a:solidFill>
                  <a:srgbClr val="000000"/>
                </a:solidFill>
                <a:latin typeface="Consolas"/>
              </a:rPr>
              <a:t> arr[5</a:t>
            </a:r>
            <a:r>
              <a:rPr lang="fr-FR" sz="2800" dirty="0" smtClean="0">
                <a:solidFill>
                  <a:srgbClr val="000000"/>
                </a:solidFill>
                <a:latin typeface="Consolas"/>
              </a:rPr>
              <a:t>];</a:t>
            </a:r>
          </a:p>
          <a:p>
            <a:pPr>
              <a:buNone/>
            </a:pPr>
            <a:r>
              <a:rPr lang="fr-CA" sz="2800" smtClean="0">
                <a:solidFill>
                  <a:srgbClr val="000000"/>
                </a:solidFill>
                <a:latin typeface="Consolas"/>
              </a:rPr>
              <a:t>	</a:t>
            </a:r>
            <a:r>
              <a:rPr lang="fr-FR" sz="2800" smtClean="0">
                <a:solidFill>
                  <a:srgbClr val="000000"/>
                </a:solidFill>
                <a:latin typeface="Consolas"/>
              </a:rPr>
              <a:t>arr[0</a:t>
            </a:r>
            <a:r>
              <a:rPr lang="fr-FR" sz="2800" dirty="0" smtClean="0">
                <a:solidFill>
                  <a:srgbClr val="000000"/>
                </a:solidFill>
                <a:latin typeface="Consolas"/>
              </a:rPr>
              <a:t>] = 0;</a:t>
            </a:r>
          </a:p>
          <a:p>
            <a:pPr>
              <a:buNone/>
            </a:pPr>
            <a:r>
              <a:rPr lang="fr-FR" sz="2800" smtClean="0">
                <a:solidFill>
                  <a:srgbClr val="000000"/>
                </a:solidFill>
                <a:latin typeface="Consolas"/>
              </a:rPr>
              <a:t>	arr[1</a:t>
            </a:r>
            <a:r>
              <a:rPr lang="fr-FR" sz="2800" dirty="0" smtClean="0">
                <a:solidFill>
                  <a:srgbClr val="000000"/>
                </a:solidFill>
                <a:latin typeface="Consolas"/>
              </a:rPr>
              <a:t>] = 1;</a:t>
            </a:r>
          </a:p>
          <a:p>
            <a:pPr>
              <a:buNone/>
            </a:pPr>
            <a:r>
              <a:rPr lang="fr-FR" sz="2800" smtClean="0">
                <a:solidFill>
                  <a:srgbClr val="000000"/>
                </a:solidFill>
                <a:latin typeface="Consolas"/>
              </a:rPr>
              <a:t>	arr[2</a:t>
            </a:r>
            <a:r>
              <a:rPr lang="fr-FR" sz="2800" dirty="0" smtClean="0">
                <a:solidFill>
                  <a:srgbClr val="000000"/>
                </a:solidFill>
                <a:latin typeface="Consolas"/>
              </a:rPr>
              <a:t>] = 2;</a:t>
            </a:r>
          </a:p>
          <a:p>
            <a:pPr>
              <a:buNone/>
            </a:pPr>
            <a:r>
              <a:rPr lang="fr-FR" sz="2800" smtClean="0">
                <a:solidFill>
                  <a:srgbClr val="000000"/>
                </a:solidFill>
                <a:latin typeface="Consolas"/>
              </a:rPr>
              <a:t>	arr[3</a:t>
            </a:r>
            <a:r>
              <a:rPr lang="fr-FR" sz="2800" dirty="0" smtClean="0">
                <a:solidFill>
                  <a:srgbClr val="000000"/>
                </a:solidFill>
                <a:latin typeface="Consolas"/>
              </a:rPr>
              <a:t>] = 3;</a:t>
            </a:r>
          </a:p>
          <a:p>
            <a:pPr>
              <a:buNone/>
            </a:pPr>
            <a:r>
              <a:rPr lang="fr-FR" sz="2800" smtClean="0">
                <a:solidFill>
                  <a:srgbClr val="000000"/>
                </a:solidFill>
                <a:latin typeface="Consolas"/>
              </a:rPr>
              <a:t>	arr[4</a:t>
            </a:r>
            <a:r>
              <a:rPr lang="fr-FR" sz="2800" dirty="0" smtClean="0">
                <a:solidFill>
                  <a:srgbClr val="000000"/>
                </a:solidFill>
                <a:latin typeface="Consolas"/>
              </a:rPr>
              <a:t>] = 4; </a:t>
            </a:r>
            <a:r>
              <a:rPr lang="fr-CA" sz="2800"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Syntax (with loop):</a:t>
            </a:r>
            <a:endParaRPr lang="fr-CA" sz="2800" dirty="0" smtClean="0"/>
          </a:p>
          <a:p>
            <a:pPr>
              <a:buNone/>
            </a:pPr>
            <a:r>
              <a:rPr lang="fr-CA" sz="2800" dirty="0" smtClean="0">
                <a:solidFill>
                  <a:srgbClr val="0000FF"/>
                </a:solidFill>
                <a:latin typeface="Consolas"/>
              </a:rPr>
              <a:t>	</a:t>
            </a:r>
            <a:endParaRPr lang="fr-CA" sz="2500" dirty="0" smtClean="0"/>
          </a:p>
          <a:p>
            <a:pPr>
              <a:buNone/>
            </a:pPr>
            <a:r>
              <a:rPr lang="fr-CA" sz="2800" dirty="0" smtClean="0"/>
              <a:t>	</a:t>
            </a:r>
            <a:r>
              <a:rPr lang="fr-FR" sz="2800" err="1" smtClean="0">
                <a:solidFill>
                  <a:srgbClr val="0000FF"/>
                </a:solidFill>
                <a:latin typeface="Consolas"/>
              </a:rPr>
              <a:t>int</a:t>
            </a:r>
            <a:r>
              <a:rPr lang="fr-FR" sz="2800" smtClean="0">
                <a:solidFill>
                  <a:srgbClr val="000000"/>
                </a:solidFill>
                <a:latin typeface="Consolas"/>
              </a:rPr>
              <a:t> arr[5</a:t>
            </a:r>
            <a:r>
              <a:rPr lang="fr-FR" sz="2800" dirty="0" smtClean="0">
                <a:solidFill>
                  <a:srgbClr val="000000"/>
                </a:solidFill>
                <a:latin typeface="Consolas"/>
              </a:rPr>
              <a:t>];</a:t>
            </a:r>
          </a:p>
          <a:p>
            <a:pPr>
              <a:buNone/>
            </a:pPr>
            <a:r>
              <a:rPr lang="fr-CA" sz="2800" dirty="0" smtClean="0">
                <a:solidFill>
                  <a:srgbClr val="000000"/>
                </a:solidFill>
                <a:latin typeface="Consolas"/>
              </a:rPr>
              <a:t>	</a:t>
            </a:r>
            <a:r>
              <a:rPr lang="nn-NO" sz="2800" dirty="0" smtClean="0">
                <a:solidFill>
                  <a:srgbClr val="0000FF"/>
                </a:solidFill>
                <a:latin typeface="Consolas"/>
              </a:rPr>
              <a:t>for</a:t>
            </a:r>
            <a:r>
              <a:rPr lang="nn-NO" sz="2800" dirty="0" smtClean="0">
                <a:solidFill>
                  <a:srgbClr val="000000"/>
                </a:solidFill>
                <a:latin typeface="Consolas"/>
              </a:rPr>
              <a:t> (</a:t>
            </a:r>
            <a:r>
              <a:rPr lang="nn-NO" sz="2800" dirty="0" smtClean="0">
                <a:solidFill>
                  <a:srgbClr val="0000FF"/>
                </a:solidFill>
                <a:latin typeface="Consolas"/>
              </a:rPr>
              <a:t>int</a:t>
            </a:r>
            <a:r>
              <a:rPr lang="nn-NO" sz="2800" dirty="0" smtClean="0">
                <a:solidFill>
                  <a:srgbClr val="000000"/>
                </a:solidFill>
                <a:latin typeface="Consolas"/>
              </a:rPr>
              <a:t> i = 0; i &lt; 5; </a:t>
            </a:r>
            <a:r>
              <a:rPr lang="nn-NO" sz="2800" smtClean="0">
                <a:solidFill>
                  <a:srgbClr val="000000"/>
                </a:solidFill>
                <a:latin typeface="Consolas"/>
              </a:rPr>
              <a:t>i++)</a:t>
            </a:r>
          </a:p>
          <a:p>
            <a:pPr>
              <a:buNone/>
            </a:pPr>
            <a:r>
              <a:rPr lang="nn-NO" sz="2800">
                <a:solidFill>
                  <a:srgbClr val="000000"/>
                </a:solidFill>
                <a:latin typeface="Consolas"/>
              </a:rPr>
              <a:t>	</a:t>
            </a:r>
            <a:r>
              <a:rPr lang="nn-NO" sz="2800" smtClean="0">
                <a:solidFill>
                  <a:srgbClr val="000000"/>
                </a:solidFill>
                <a:latin typeface="Consolas"/>
              </a:rPr>
              <a:t>{</a:t>
            </a:r>
            <a:endParaRPr lang="nn-NO" sz="2800" dirty="0" smtClean="0">
              <a:solidFill>
                <a:srgbClr val="000000"/>
              </a:solidFill>
              <a:latin typeface="Consolas"/>
            </a:endParaRPr>
          </a:p>
          <a:p>
            <a:pPr>
              <a:buNone/>
            </a:pPr>
            <a:r>
              <a:rPr lang="fr-FR" sz="2800" dirty="0" smtClean="0">
                <a:solidFill>
                  <a:srgbClr val="000000"/>
                </a:solidFill>
                <a:latin typeface="Consolas"/>
              </a:rPr>
              <a:t>	</a:t>
            </a:r>
            <a:r>
              <a:rPr lang="fr-FR" sz="2800" smtClean="0">
                <a:solidFill>
                  <a:srgbClr val="000000"/>
                </a:solidFill>
                <a:latin typeface="Consolas"/>
              </a:rPr>
              <a:t>	arr[i</a:t>
            </a:r>
            <a:r>
              <a:rPr lang="fr-FR" sz="2800" dirty="0" smtClean="0">
                <a:solidFill>
                  <a:srgbClr val="000000"/>
                </a:solidFill>
                <a:latin typeface="Consolas"/>
              </a:rPr>
              <a:t>] = i;</a:t>
            </a:r>
          </a:p>
          <a:p>
            <a:pPr>
              <a:buNone/>
            </a:pPr>
            <a:r>
              <a:rPr lang="fr-FR" sz="2800" dirty="0" smtClean="0">
                <a:solidFill>
                  <a:srgbClr val="000000"/>
                </a:solidFill>
                <a:latin typeface="Consolas"/>
              </a:rPr>
              <a:t>	}</a:t>
            </a:r>
          </a:p>
          <a:p>
            <a:pPr>
              <a:buNone/>
            </a:pPr>
            <a:r>
              <a:rPr lang="fr-CA" sz="2800"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Review of arrays in C++:</a:t>
            </a:r>
            <a:endParaRPr lang="fr-CA" sz="2800" dirty="0" smtClean="0"/>
          </a:p>
          <a:p>
            <a:pPr lvl="1"/>
            <a:r>
              <a:rPr lang="fr-CA" sz="2500" smtClean="0"/>
              <a:t>The first index of the array is 0 (index origin).</a:t>
            </a:r>
          </a:p>
          <a:p>
            <a:pPr lvl="1"/>
            <a:r>
              <a:rPr lang="fr-CA" sz="2500" smtClean="0"/>
              <a:t>The last index of the array is (the size of the array – 1).</a:t>
            </a:r>
          </a:p>
          <a:p>
            <a:pPr lvl="1"/>
            <a:r>
              <a:rPr lang="fr-CA" sz="2500" smtClean="0"/>
              <a:t>You must not try to access elements in the array with indices outside of these limits. Otherwise, you risk causing failures or crashes due to the attempt to access regions of memory to which you do not have the right to access.</a:t>
            </a:r>
          </a:p>
          <a:p>
            <a:pPr lvl="1"/>
            <a:r>
              <a:rPr lang="fr-CA" sz="2500" smtClean="0"/>
              <a:t>Concretely, arrays gives us a syntax allowing us to declare multiple variables at the same time.</a:t>
            </a:r>
          </a:p>
          <a:p>
            <a:pPr lvl="1"/>
            <a:r>
              <a:rPr lang="fr-CA" sz="2500" smtClean="0"/>
              <a:t>When retrieving an element value via its index, this retrieval can be used as if it were a normal variable.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Arrays and functions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It is possible to use arrays with functions, but there are some very important concepts to understand when using them.</a:t>
            </a:r>
          </a:p>
          <a:p>
            <a:endParaRPr lang="fr-CA" sz="2800" smtClean="0"/>
          </a:p>
          <a:p>
            <a:r>
              <a:rPr lang="fr-CA" sz="2800" smtClean="0"/>
              <a:t>The size of an array is the most important piece of information that we must know when moving through an array and interacting with elements. Without this information, how would we know at what moment to stop iterating through an array?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 and functions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Once we’ve started to use functions, our code becomes cut up into multiple sub-programs, each of which permits us to accomplish a small and simple task.</a:t>
            </a:r>
          </a:p>
          <a:p>
            <a:r>
              <a:rPr lang="fr-CA" sz="2800" smtClean="0"/>
              <a:t>If one of these little tasks consists of using an array that has been declared in another context, we can create a function to perform the task, but we need to take certain points into consideration:</a:t>
            </a:r>
          </a:p>
          <a:p>
            <a:pPr lvl="1"/>
            <a:r>
              <a:rPr lang="fr-CA" sz="2500" smtClean="0"/>
              <a:t>We must always pass the size of the array as a parameter, except in the case of character arrays (</a:t>
            </a:r>
            <a:r>
              <a:rPr lang="fr-CA" sz="2500" b="1" smtClean="0"/>
              <a:t>char[]</a:t>
            </a:r>
            <a:r>
              <a:rPr lang="fr-CA" sz="2500" smtClean="0"/>
              <a:t>).</a:t>
            </a:r>
          </a:p>
          <a:p>
            <a:pPr lvl="1"/>
            <a:r>
              <a:rPr lang="fr-CA" sz="2500" smtClean="0"/>
              <a:t>We cannot return a static array created in a function.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smtClean="0"/>
              <a:t>Introduction</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Let’s take a simple example:</a:t>
            </a:r>
          </a:p>
          <a:p>
            <a:endParaRPr lang="fr-CA" sz="2800" smtClean="0"/>
          </a:p>
          <a:p>
            <a:r>
              <a:rPr lang="fr-CA" sz="2800" smtClean="0"/>
              <a:t>We want to build a program that stores the names of 3 students, as well as the final grade that each achieved in their exams.</a:t>
            </a:r>
          </a:p>
          <a:p>
            <a:r>
              <a:rPr lang="fr-CA" sz="2800" smtClean="0"/>
              <a:t>After this, we want to obtain the average of their grades, as well as the highest and the lowest.</a:t>
            </a:r>
          </a:p>
          <a:p>
            <a:endParaRPr lang="fr-CA" sz="2800"/>
          </a:p>
          <a:p>
            <a:r>
              <a:rPr lang="fr-CA" sz="2800" smtClean="0"/>
              <a:t>Without arrays, what should we do?</a:t>
            </a:r>
            <a:endParaRPr lang="fr-CA"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 and functions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500" smtClean="0"/>
              <a:t>The syntax for passing an array as a parameter is as follows:</a:t>
            </a:r>
            <a:endParaRPr lang="fr-CA" sz="2500" dirty="0" smtClean="0"/>
          </a:p>
          <a:p>
            <a:pPr>
              <a:spcBef>
                <a:spcPts val="1200"/>
              </a:spcBef>
              <a:spcAft>
                <a:spcPts val="1200"/>
              </a:spcAft>
              <a:buNone/>
            </a:pPr>
            <a:r>
              <a:rPr lang="fr-CA" sz="2400"/>
              <a:t>	</a:t>
            </a:r>
            <a:r>
              <a:rPr lang="fr-CA" sz="2400" b="1" smtClean="0"/>
              <a:t>returnType functionName(type arrayName[] </a:t>
            </a:r>
            <a:r>
              <a:rPr lang="fr-CA" sz="2400" b="1" smtClean="0"/>
              <a:t>[</a:t>
            </a:r>
            <a:r>
              <a:rPr lang="fr-CA" sz="2400" b="1" smtClean="0"/>
              <a:t>, </a:t>
            </a:r>
            <a:r>
              <a:rPr lang="fr-CA" sz="2400" b="1" smtClean="0"/>
              <a:t>integerType size])</a:t>
            </a:r>
          </a:p>
          <a:p>
            <a:pPr lvl="1"/>
            <a:r>
              <a:rPr lang="fr-CA" sz="2800" smtClean="0"/>
              <a:t>In the declaration and the definition of a function that takes an array as a parameter, we don’t place the size in the brackets </a:t>
            </a:r>
            <a:r>
              <a:rPr lang="fr-CA" sz="2800" b="1" smtClean="0"/>
              <a:t>[]</a:t>
            </a:r>
            <a:r>
              <a:rPr lang="fr-CA" sz="2800" smtClean="0"/>
              <a:t> for the array in question.</a:t>
            </a:r>
          </a:p>
          <a:p>
            <a:pPr lvl="1"/>
            <a:r>
              <a:rPr lang="fr-CA" sz="2800" smtClean="0"/>
              <a:t>We also pass the size of the array as a parameter, except if the array is of type </a:t>
            </a:r>
            <a:r>
              <a:rPr lang="fr-CA" sz="2800" b="1" smtClean="0"/>
              <a:t>char</a:t>
            </a:r>
            <a:r>
              <a:rPr lang="fr-CA" sz="2800" smtClean="0"/>
              <a:t>.</a:t>
            </a:r>
          </a:p>
          <a:p>
            <a:pPr lvl="1"/>
            <a:r>
              <a:rPr lang="fr-CA" sz="2800" smtClean="0"/>
              <a:t>The return type cannot be </a:t>
            </a:r>
            <a:r>
              <a:rPr lang="fr-CA" sz="2800" b="1" smtClean="0"/>
              <a:t>type[]</a:t>
            </a:r>
            <a:r>
              <a:rPr lang="fr-CA" sz="2800" smtClean="0"/>
              <a:t>. It is possible to return arrays by other means, but we will not see this immediately.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 and functions</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92500" lnSpcReduction="10000"/>
          </a:bodyPr>
          <a:lstStyle/>
          <a:p>
            <a:pPr>
              <a:buNone/>
            </a:pPr>
            <a:r>
              <a:rPr lang="fr-FR" sz="2200" err="1" smtClean="0">
                <a:solidFill>
                  <a:srgbClr val="0000FF"/>
                </a:solidFill>
                <a:latin typeface="Consolas"/>
              </a:rPr>
              <a:t>void</a:t>
            </a:r>
            <a:r>
              <a:rPr lang="fr-FR" sz="2200" smtClean="0">
                <a:solidFill>
                  <a:srgbClr val="000000"/>
                </a:solidFill>
                <a:latin typeface="Consolas"/>
              </a:rPr>
              <a:t> initialize(</a:t>
            </a:r>
            <a:r>
              <a:rPr lang="fr-FR" sz="2200" smtClean="0">
                <a:solidFill>
                  <a:srgbClr val="0000FF"/>
                </a:solidFill>
                <a:latin typeface="Consolas"/>
              </a:rPr>
              <a:t>int</a:t>
            </a:r>
            <a:r>
              <a:rPr lang="fr-FR" sz="2200" smtClean="0">
                <a:solidFill>
                  <a:srgbClr val="000000"/>
                </a:solidFill>
                <a:latin typeface="Consolas"/>
              </a:rPr>
              <a:t> </a:t>
            </a:r>
            <a:r>
              <a:rPr lang="fr-FR" sz="2200" smtClean="0">
                <a:solidFill>
                  <a:srgbClr val="808080"/>
                </a:solidFill>
                <a:latin typeface="Consolas"/>
              </a:rPr>
              <a:t>arr</a:t>
            </a:r>
            <a:r>
              <a:rPr lang="fr-FR" sz="2200" smtClean="0">
                <a:solidFill>
                  <a:srgbClr val="000000"/>
                </a:solidFill>
                <a:latin typeface="Consolas"/>
              </a:rPr>
              <a:t>[], </a:t>
            </a:r>
            <a:r>
              <a:rPr lang="fr-FR" sz="2200" dirty="0" err="1" smtClean="0">
                <a:solidFill>
                  <a:srgbClr val="0000FF"/>
                </a:solidFill>
                <a:latin typeface="Consolas"/>
              </a:rPr>
              <a:t>const</a:t>
            </a:r>
            <a:r>
              <a:rPr lang="fr-FR" sz="2200" dirty="0" smtClean="0">
                <a:solidFill>
                  <a:srgbClr val="000000"/>
                </a:solidFill>
                <a:latin typeface="Consolas"/>
              </a:rPr>
              <a:t> </a:t>
            </a:r>
            <a:r>
              <a:rPr lang="fr-FR" sz="2200" err="1" smtClean="0">
                <a:solidFill>
                  <a:srgbClr val="0000FF"/>
                </a:solidFill>
                <a:latin typeface="Consolas"/>
              </a:rPr>
              <a:t>int</a:t>
            </a:r>
            <a:r>
              <a:rPr lang="fr-FR" sz="2200" smtClean="0">
                <a:solidFill>
                  <a:srgbClr val="000000"/>
                </a:solidFill>
                <a:latin typeface="Consolas"/>
              </a:rPr>
              <a:t> </a:t>
            </a:r>
            <a:r>
              <a:rPr lang="fr-FR" sz="2200" smtClean="0">
                <a:solidFill>
                  <a:srgbClr val="808080"/>
                </a:solidFill>
                <a:latin typeface="Consolas"/>
              </a:rPr>
              <a:t>size</a:t>
            </a:r>
            <a:r>
              <a:rPr lang="fr-FR" sz="2200" smtClean="0">
                <a:solidFill>
                  <a:srgbClr val="000000"/>
                </a:solidFill>
                <a:latin typeface="Consolas"/>
              </a:rPr>
              <a:t>, </a:t>
            </a:r>
            <a:r>
              <a:rPr lang="fr-FR" sz="2200" smtClean="0">
                <a:solidFill>
                  <a:srgbClr val="0000FF"/>
                </a:solidFill>
                <a:latin typeface="Consolas"/>
              </a:rPr>
              <a:t>int</a:t>
            </a:r>
            <a:r>
              <a:rPr lang="fr-FR" sz="2200" smtClean="0">
                <a:solidFill>
                  <a:srgbClr val="000000"/>
                </a:solidFill>
                <a:latin typeface="Consolas"/>
              </a:rPr>
              <a:t> </a:t>
            </a:r>
            <a:r>
              <a:rPr lang="fr-FR" sz="2200" dirty="0" smtClean="0">
                <a:solidFill>
                  <a:srgbClr val="808080"/>
                </a:solidFill>
                <a:latin typeface="Consolas"/>
              </a:rPr>
              <a:t>val</a:t>
            </a:r>
            <a:r>
              <a:rPr lang="fr-FR" sz="2200" dirty="0" smtClean="0">
                <a:solidFill>
                  <a:srgbClr val="000000"/>
                </a:solidFill>
                <a:latin typeface="Consolas"/>
              </a:rPr>
              <a:t>);</a:t>
            </a:r>
          </a:p>
          <a:p>
            <a:pPr>
              <a:buNone/>
            </a:pPr>
            <a:r>
              <a:rPr lang="fr-FR" sz="2200" dirty="0" err="1" smtClean="0">
                <a:solidFill>
                  <a:srgbClr val="0000FF"/>
                </a:solidFill>
                <a:latin typeface="Consolas"/>
              </a:rPr>
              <a:t>int</a:t>
            </a:r>
            <a:r>
              <a:rPr lang="fr-FR" sz="2200" dirty="0" smtClean="0">
                <a:solidFill>
                  <a:srgbClr val="000000"/>
                </a:solidFill>
                <a:latin typeface="Consolas"/>
              </a:rPr>
              <a:t> </a:t>
            </a:r>
            <a:r>
              <a:rPr lang="fr-FR" sz="2200" smtClean="0">
                <a:solidFill>
                  <a:srgbClr val="000000"/>
                </a:solidFill>
                <a:latin typeface="Consolas"/>
              </a:rPr>
              <a:t>main()</a:t>
            </a:r>
          </a:p>
          <a:p>
            <a:pPr>
              <a:buNone/>
            </a:pPr>
            <a:r>
              <a:rPr lang="fr-FR" sz="2200" smtClean="0">
                <a:solidFill>
                  <a:srgbClr val="000000"/>
                </a:solidFill>
                <a:latin typeface="Consolas"/>
              </a:rPr>
              <a:t>{</a:t>
            </a:r>
            <a:endParaRPr lang="fr-FR" sz="2200" dirty="0" smtClean="0">
              <a:solidFill>
                <a:srgbClr val="000000"/>
              </a:solidFill>
              <a:latin typeface="Consolas"/>
            </a:endParaRPr>
          </a:p>
          <a:p>
            <a:pPr>
              <a:buNone/>
            </a:pPr>
            <a:r>
              <a:rPr lang="fr-FR" sz="2200" dirty="0" smtClean="0">
                <a:solidFill>
                  <a:srgbClr val="0000FF"/>
                </a:solidFill>
                <a:latin typeface="Consolas"/>
              </a:rPr>
              <a:t>	</a:t>
            </a:r>
            <a:r>
              <a:rPr lang="fr-FR" sz="2200" err="1" smtClean="0">
                <a:solidFill>
                  <a:srgbClr val="0000FF"/>
                </a:solidFill>
                <a:latin typeface="Consolas"/>
              </a:rPr>
              <a:t>int</a:t>
            </a:r>
            <a:r>
              <a:rPr lang="fr-FR" sz="2200" smtClean="0">
                <a:solidFill>
                  <a:srgbClr val="000000"/>
                </a:solidFill>
                <a:latin typeface="Consolas"/>
              </a:rPr>
              <a:t> arrVal[5</a:t>
            </a:r>
            <a:r>
              <a:rPr lang="fr-FR" sz="2200" dirty="0" smtClean="0">
                <a:solidFill>
                  <a:srgbClr val="000000"/>
                </a:solidFill>
                <a:latin typeface="Consolas"/>
              </a:rPr>
              <a:t>];</a:t>
            </a:r>
          </a:p>
          <a:p>
            <a:pPr>
              <a:buNone/>
            </a:pPr>
            <a:r>
              <a:rPr lang="fr-FR" sz="2200" smtClean="0">
                <a:solidFill>
                  <a:srgbClr val="000000"/>
                </a:solidFill>
                <a:latin typeface="Consolas"/>
              </a:rPr>
              <a:t>	initialize(arrVal</a:t>
            </a:r>
            <a:r>
              <a:rPr lang="fr-FR" sz="2200" dirty="0" smtClean="0">
                <a:solidFill>
                  <a:srgbClr val="000000"/>
                </a:solidFill>
                <a:latin typeface="Consolas"/>
              </a:rPr>
              <a:t>, 5, 0);</a:t>
            </a:r>
          </a:p>
          <a:p>
            <a:pPr>
              <a:buNone/>
            </a:pPr>
            <a:r>
              <a:rPr lang="fr-FR" sz="2200" dirty="0" smtClean="0">
                <a:solidFill>
                  <a:srgbClr val="0000FF"/>
                </a:solidFill>
                <a:latin typeface="Consolas"/>
              </a:rPr>
              <a:t>	return</a:t>
            </a:r>
            <a:r>
              <a:rPr lang="fr-FR" sz="2200" dirty="0" smtClean="0">
                <a:solidFill>
                  <a:srgbClr val="000000"/>
                </a:solidFill>
                <a:latin typeface="Consolas"/>
              </a:rPr>
              <a:t> 0;</a:t>
            </a:r>
          </a:p>
          <a:p>
            <a:pPr>
              <a:buNone/>
            </a:pPr>
            <a:r>
              <a:rPr lang="fr-FR" sz="2200" dirty="0" smtClean="0">
                <a:solidFill>
                  <a:srgbClr val="000000"/>
                </a:solidFill>
                <a:latin typeface="Consolas"/>
              </a:rPr>
              <a:t>}</a:t>
            </a:r>
          </a:p>
          <a:p>
            <a:pPr>
              <a:buNone/>
            </a:pPr>
            <a:r>
              <a:rPr lang="fr-FR" sz="2200" err="1" smtClean="0">
                <a:solidFill>
                  <a:srgbClr val="0000FF"/>
                </a:solidFill>
                <a:latin typeface="Consolas"/>
              </a:rPr>
              <a:t>void</a:t>
            </a:r>
            <a:r>
              <a:rPr lang="fr-FR" sz="2200" smtClean="0">
                <a:solidFill>
                  <a:srgbClr val="000000"/>
                </a:solidFill>
                <a:latin typeface="Consolas"/>
              </a:rPr>
              <a:t> initialize(</a:t>
            </a:r>
            <a:r>
              <a:rPr lang="fr-FR" sz="2200" smtClean="0">
                <a:solidFill>
                  <a:srgbClr val="0000FF"/>
                </a:solidFill>
                <a:latin typeface="Consolas"/>
              </a:rPr>
              <a:t>int</a:t>
            </a:r>
            <a:r>
              <a:rPr lang="fr-FR" sz="2200" smtClean="0">
                <a:solidFill>
                  <a:srgbClr val="000000"/>
                </a:solidFill>
                <a:latin typeface="Consolas"/>
              </a:rPr>
              <a:t> </a:t>
            </a:r>
            <a:r>
              <a:rPr lang="fr-FR" sz="2200" smtClean="0">
                <a:solidFill>
                  <a:srgbClr val="808080"/>
                </a:solidFill>
                <a:latin typeface="Consolas"/>
              </a:rPr>
              <a:t>arr</a:t>
            </a:r>
            <a:r>
              <a:rPr lang="fr-FR" sz="2200" smtClean="0">
                <a:solidFill>
                  <a:srgbClr val="000000"/>
                </a:solidFill>
                <a:latin typeface="Consolas"/>
              </a:rPr>
              <a:t>[], </a:t>
            </a:r>
            <a:r>
              <a:rPr lang="fr-FR" sz="2200" dirty="0" err="1" smtClean="0">
                <a:solidFill>
                  <a:srgbClr val="0000FF"/>
                </a:solidFill>
                <a:latin typeface="Consolas"/>
              </a:rPr>
              <a:t>const</a:t>
            </a:r>
            <a:r>
              <a:rPr lang="fr-FR" sz="2200" dirty="0" smtClean="0">
                <a:solidFill>
                  <a:srgbClr val="000000"/>
                </a:solidFill>
                <a:latin typeface="Consolas"/>
              </a:rPr>
              <a:t> </a:t>
            </a:r>
            <a:r>
              <a:rPr lang="fr-FR" sz="2200" err="1" smtClean="0">
                <a:solidFill>
                  <a:srgbClr val="0000FF"/>
                </a:solidFill>
                <a:latin typeface="Consolas"/>
              </a:rPr>
              <a:t>int</a:t>
            </a:r>
            <a:r>
              <a:rPr lang="fr-FR" sz="2200" smtClean="0">
                <a:solidFill>
                  <a:srgbClr val="000000"/>
                </a:solidFill>
                <a:latin typeface="Consolas"/>
              </a:rPr>
              <a:t> </a:t>
            </a:r>
            <a:r>
              <a:rPr lang="fr-FR" sz="2200" smtClean="0">
                <a:solidFill>
                  <a:srgbClr val="808080"/>
                </a:solidFill>
                <a:latin typeface="Consolas"/>
              </a:rPr>
              <a:t>SIZE</a:t>
            </a:r>
            <a:r>
              <a:rPr lang="fr-FR" sz="2200" smtClean="0">
                <a:solidFill>
                  <a:srgbClr val="000000"/>
                </a:solidFill>
                <a:latin typeface="Consolas"/>
              </a:rPr>
              <a:t>, </a:t>
            </a:r>
            <a:r>
              <a:rPr lang="fr-FR" sz="2200" dirty="0" err="1" smtClean="0">
                <a:solidFill>
                  <a:srgbClr val="0000FF"/>
                </a:solidFill>
                <a:latin typeface="Consolas"/>
              </a:rPr>
              <a:t>int</a:t>
            </a:r>
            <a:r>
              <a:rPr lang="fr-FR" sz="2200" dirty="0" smtClean="0">
                <a:solidFill>
                  <a:srgbClr val="000000"/>
                </a:solidFill>
                <a:latin typeface="Consolas"/>
              </a:rPr>
              <a:t> </a:t>
            </a:r>
            <a:r>
              <a:rPr lang="fr-FR" sz="2200" smtClean="0">
                <a:solidFill>
                  <a:srgbClr val="808080"/>
                </a:solidFill>
                <a:latin typeface="Consolas"/>
              </a:rPr>
              <a:t>val</a:t>
            </a:r>
            <a:r>
              <a:rPr lang="fr-FR" sz="2200" smtClean="0">
                <a:solidFill>
                  <a:srgbClr val="000000"/>
                </a:solidFill>
                <a:latin typeface="Consolas"/>
              </a:rPr>
              <a:t>)</a:t>
            </a:r>
          </a:p>
          <a:p>
            <a:pPr>
              <a:buNone/>
            </a:pPr>
            <a:r>
              <a:rPr lang="fr-FR" sz="2200" smtClean="0">
                <a:solidFill>
                  <a:srgbClr val="000000"/>
                </a:solidFill>
                <a:latin typeface="Consolas"/>
              </a:rPr>
              <a:t>{</a:t>
            </a:r>
            <a:endParaRPr lang="fr-FR" sz="2200" dirty="0" smtClean="0">
              <a:solidFill>
                <a:srgbClr val="000000"/>
              </a:solidFill>
              <a:latin typeface="Consolas"/>
            </a:endParaRPr>
          </a:p>
          <a:p>
            <a:pPr>
              <a:buNone/>
            </a:pPr>
            <a:r>
              <a:rPr lang="fr-FR" sz="2200" dirty="0" smtClean="0">
                <a:solidFill>
                  <a:srgbClr val="0000FF"/>
                </a:solidFill>
                <a:latin typeface="Consolas"/>
              </a:rPr>
              <a:t>	for</a:t>
            </a:r>
            <a:r>
              <a:rPr lang="fr-FR" sz="2200" dirty="0" smtClean="0">
                <a:solidFill>
                  <a:srgbClr val="000000"/>
                </a:solidFill>
                <a:latin typeface="Consolas"/>
              </a:rPr>
              <a:t> (</a:t>
            </a:r>
            <a:r>
              <a:rPr lang="fr-FR" sz="2200" dirty="0" err="1" smtClean="0">
                <a:solidFill>
                  <a:srgbClr val="0000FF"/>
                </a:solidFill>
                <a:latin typeface="Consolas"/>
              </a:rPr>
              <a:t>int</a:t>
            </a:r>
            <a:r>
              <a:rPr lang="fr-FR" sz="2200" dirty="0" smtClean="0">
                <a:solidFill>
                  <a:srgbClr val="000000"/>
                </a:solidFill>
                <a:latin typeface="Consolas"/>
              </a:rPr>
              <a:t> i = 0; i </a:t>
            </a:r>
            <a:r>
              <a:rPr lang="fr-FR" sz="2200" smtClean="0">
                <a:solidFill>
                  <a:srgbClr val="000000"/>
                </a:solidFill>
                <a:latin typeface="Consolas"/>
              </a:rPr>
              <a:t>&lt; </a:t>
            </a:r>
            <a:r>
              <a:rPr lang="fr-FR" sz="2200" smtClean="0">
                <a:solidFill>
                  <a:srgbClr val="808080"/>
                </a:solidFill>
                <a:latin typeface="Consolas"/>
              </a:rPr>
              <a:t>SIZE</a:t>
            </a:r>
            <a:r>
              <a:rPr lang="fr-FR" sz="2200" smtClean="0">
                <a:solidFill>
                  <a:srgbClr val="000000"/>
                </a:solidFill>
                <a:latin typeface="Consolas"/>
              </a:rPr>
              <a:t>; i++)</a:t>
            </a:r>
          </a:p>
          <a:p>
            <a:pPr>
              <a:buNone/>
            </a:pPr>
            <a:r>
              <a:rPr lang="fr-FR" sz="2200">
                <a:solidFill>
                  <a:srgbClr val="000000"/>
                </a:solidFill>
                <a:latin typeface="Consolas"/>
              </a:rPr>
              <a:t>	</a:t>
            </a:r>
            <a:r>
              <a:rPr lang="fr-FR" sz="2200" smtClean="0">
                <a:solidFill>
                  <a:srgbClr val="000000"/>
                </a:solidFill>
                <a:latin typeface="Consolas"/>
              </a:rPr>
              <a:t>{</a:t>
            </a:r>
            <a:endParaRPr lang="fr-FR" sz="2200" dirty="0" smtClean="0">
              <a:solidFill>
                <a:srgbClr val="000000"/>
              </a:solidFill>
              <a:latin typeface="Consolas"/>
            </a:endParaRPr>
          </a:p>
          <a:p>
            <a:pPr>
              <a:buNone/>
            </a:pPr>
            <a:r>
              <a:rPr lang="fr-FR" sz="2200" dirty="0" smtClean="0">
                <a:solidFill>
                  <a:srgbClr val="808080"/>
                </a:solidFill>
                <a:latin typeface="Consolas"/>
              </a:rPr>
              <a:t>	</a:t>
            </a:r>
            <a:r>
              <a:rPr lang="fr-FR" sz="2200" smtClean="0">
                <a:solidFill>
                  <a:srgbClr val="808080"/>
                </a:solidFill>
                <a:latin typeface="Consolas"/>
              </a:rPr>
              <a:t>	arr</a:t>
            </a:r>
            <a:r>
              <a:rPr lang="fr-FR" sz="2200" smtClean="0">
                <a:solidFill>
                  <a:srgbClr val="000000"/>
                </a:solidFill>
                <a:latin typeface="Consolas"/>
              </a:rPr>
              <a:t>[i</a:t>
            </a:r>
            <a:r>
              <a:rPr lang="fr-FR" sz="2200" dirty="0" smtClean="0">
                <a:solidFill>
                  <a:srgbClr val="000000"/>
                </a:solidFill>
                <a:latin typeface="Consolas"/>
              </a:rPr>
              <a:t>] = </a:t>
            </a:r>
            <a:r>
              <a:rPr lang="fr-FR" sz="2200" dirty="0" smtClean="0">
                <a:solidFill>
                  <a:srgbClr val="808080"/>
                </a:solidFill>
                <a:latin typeface="Consolas"/>
              </a:rPr>
              <a:t>val</a:t>
            </a:r>
            <a:r>
              <a:rPr lang="fr-FR" sz="2200" dirty="0" smtClean="0">
                <a:solidFill>
                  <a:srgbClr val="000000"/>
                </a:solidFill>
                <a:latin typeface="Consolas"/>
              </a:rPr>
              <a:t>;</a:t>
            </a:r>
          </a:p>
          <a:p>
            <a:pPr>
              <a:buNone/>
            </a:pPr>
            <a:r>
              <a:rPr lang="fr-FR" sz="2200" dirty="0" smtClean="0">
                <a:solidFill>
                  <a:srgbClr val="000000"/>
                </a:solidFill>
                <a:latin typeface="Consolas"/>
              </a:rPr>
              <a:t>	}	</a:t>
            </a:r>
          </a:p>
          <a:p>
            <a:pPr>
              <a:buNone/>
            </a:pPr>
            <a:r>
              <a:rPr lang="fr-FR" sz="2200" dirty="0" smtClean="0">
                <a:solidFill>
                  <a:srgbClr val="000000"/>
                </a:solidFill>
                <a:latin typeface="Consolas"/>
              </a:rPr>
              <a:t>}</a:t>
            </a:r>
            <a:endParaRPr lang="fr-CA" sz="2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 and functions</a:t>
            </a:r>
            <a:endParaRPr lang="fr-FR" dirty="0"/>
          </a:p>
        </p:txBody>
      </p:sp>
      <p:sp>
        <p:nvSpPr>
          <p:cNvPr id="3" name="Espace réservé du contenu 2"/>
          <p:cNvSpPr>
            <a:spLocks noGrp="1"/>
          </p:cNvSpPr>
          <p:nvPr>
            <p:ph sz="quarter" idx="1"/>
          </p:nvPr>
        </p:nvSpPr>
        <p:spPr>
          <a:xfrm>
            <a:off x="0" y="1643050"/>
            <a:ext cx="9144000" cy="5214950"/>
          </a:xfrm>
        </p:spPr>
        <p:txBody>
          <a:bodyPr>
            <a:normAutofit/>
          </a:bodyPr>
          <a:lstStyle/>
          <a:p>
            <a:pPr>
              <a:buNone/>
            </a:pPr>
            <a:r>
              <a:rPr lang="fr-CA" sz="2400" smtClean="0"/>
              <a:t>Illegal syntax:</a:t>
            </a:r>
            <a:endParaRPr lang="fr-FR" sz="2200" dirty="0" smtClean="0">
              <a:solidFill>
                <a:srgbClr val="0000FF"/>
              </a:solidFill>
              <a:latin typeface="Consolas"/>
            </a:endParaRPr>
          </a:p>
          <a:p>
            <a:pPr>
              <a:buNone/>
            </a:pPr>
            <a:endParaRPr lang="fr-FR" sz="2200" dirty="0" smtClean="0">
              <a:solidFill>
                <a:srgbClr val="0000FF"/>
              </a:solidFill>
              <a:latin typeface="Consolas"/>
            </a:endParaRPr>
          </a:p>
          <a:p>
            <a:pPr>
              <a:buNone/>
            </a:pPr>
            <a:r>
              <a:rPr lang="fr-FR" sz="2200" strike="sngStrike" dirty="0" err="1" smtClean="0">
                <a:solidFill>
                  <a:srgbClr val="0000FF"/>
                </a:solidFill>
                <a:latin typeface="Consolas"/>
              </a:rPr>
              <a:t>int</a:t>
            </a:r>
            <a:r>
              <a:rPr lang="fr-FR" sz="2200" strike="sngStrike" smtClean="0">
                <a:latin typeface="Consolas"/>
              </a:rPr>
              <a:t>[]</a:t>
            </a:r>
            <a:r>
              <a:rPr lang="fr-FR" sz="2200" smtClean="0">
                <a:solidFill>
                  <a:srgbClr val="000000"/>
                </a:solidFill>
                <a:latin typeface="Consolas"/>
              </a:rPr>
              <a:t> initialize(</a:t>
            </a:r>
            <a:r>
              <a:rPr lang="fr-FR" sz="2200" smtClean="0">
                <a:solidFill>
                  <a:srgbClr val="0000FF"/>
                </a:solidFill>
                <a:latin typeface="Consolas"/>
              </a:rPr>
              <a:t>int</a:t>
            </a:r>
            <a:r>
              <a:rPr lang="fr-FR" sz="2200" smtClean="0">
                <a:solidFill>
                  <a:srgbClr val="000000"/>
                </a:solidFill>
                <a:latin typeface="Consolas"/>
              </a:rPr>
              <a:t> </a:t>
            </a:r>
            <a:r>
              <a:rPr lang="fr-FR" sz="2200" smtClean="0">
                <a:solidFill>
                  <a:srgbClr val="808080"/>
                </a:solidFill>
                <a:latin typeface="Consolas"/>
              </a:rPr>
              <a:t>arr</a:t>
            </a:r>
            <a:r>
              <a:rPr lang="fr-FR" sz="2200" smtClean="0">
                <a:solidFill>
                  <a:srgbClr val="000000"/>
                </a:solidFill>
                <a:latin typeface="Consolas"/>
              </a:rPr>
              <a:t>[], </a:t>
            </a:r>
            <a:r>
              <a:rPr lang="fr-FR" sz="2200" dirty="0" err="1" smtClean="0">
                <a:solidFill>
                  <a:srgbClr val="0000FF"/>
                </a:solidFill>
                <a:latin typeface="Consolas"/>
              </a:rPr>
              <a:t>const</a:t>
            </a:r>
            <a:r>
              <a:rPr lang="fr-FR" sz="2200" dirty="0" smtClean="0">
                <a:solidFill>
                  <a:srgbClr val="000000"/>
                </a:solidFill>
                <a:latin typeface="Consolas"/>
              </a:rPr>
              <a:t> </a:t>
            </a:r>
            <a:r>
              <a:rPr lang="fr-FR" sz="2200" err="1" smtClean="0">
                <a:solidFill>
                  <a:srgbClr val="0000FF"/>
                </a:solidFill>
                <a:latin typeface="Consolas"/>
              </a:rPr>
              <a:t>int</a:t>
            </a:r>
            <a:r>
              <a:rPr lang="fr-FR" sz="2200" smtClean="0">
                <a:solidFill>
                  <a:srgbClr val="000000"/>
                </a:solidFill>
                <a:latin typeface="Consolas"/>
              </a:rPr>
              <a:t> </a:t>
            </a:r>
            <a:r>
              <a:rPr lang="fr-FR" sz="2200" smtClean="0">
                <a:solidFill>
                  <a:srgbClr val="808080"/>
                </a:solidFill>
                <a:latin typeface="Consolas"/>
              </a:rPr>
              <a:t>SIZE</a:t>
            </a:r>
            <a:r>
              <a:rPr lang="fr-FR" sz="2200" smtClean="0">
                <a:solidFill>
                  <a:srgbClr val="000000"/>
                </a:solidFill>
                <a:latin typeface="Consolas"/>
              </a:rPr>
              <a:t>,</a:t>
            </a:r>
            <a:r>
              <a:rPr lang="fr-FR" sz="2200" dirty="0">
                <a:solidFill>
                  <a:srgbClr val="000000"/>
                </a:solidFill>
                <a:latin typeface="Consolas"/>
              </a:rPr>
              <a:t> </a:t>
            </a:r>
            <a:r>
              <a:rPr lang="fr-FR" sz="2200" smtClean="0">
                <a:solidFill>
                  <a:srgbClr val="0000FF"/>
                </a:solidFill>
                <a:latin typeface="Consolas"/>
              </a:rPr>
              <a:t>int</a:t>
            </a:r>
            <a:r>
              <a:rPr lang="fr-FR" sz="2200" smtClean="0">
                <a:solidFill>
                  <a:srgbClr val="000000"/>
                </a:solidFill>
                <a:latin typeface="Consolas"/>
              </a:rPr>
              <a:t> </a:t>
            </a:r>
            <a:r>
              <a:rPr lang="fr-FR" sz="2200" dirty="0" smtClean="0">
                <a:solidFill>
                  <a:srgbClr val="808080"/>
                </a:solidFill>
                <a:latin typeface="Consolas"/>
              </a:rPr>
              <a:t>val</a:t>
            </a:r>
            <a:r>
              <a:rPr lang="fr-FR" sz="2200" dirty="0" smtClean="0">
                <a:solidFill>
                  <a:srgbClr val="000000"/>
                </a:solidFill>
                <a:latin typeface="Consolas"/>
              </a:rPr>
              <a:t>);</a:t>
            </a:r>
          </a:p>
          <a:p>
            <a:pPr>
              <a:buNone/>
            </a:pPr>
            <a:endParaRPr lang="fr-FR" sz="220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 and functions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When </a:t>
            </a:r>
            <a:r>
              <a:rPr lang="fr-CA" sz="2800"/>
              <a:t>passing an array as a parameter to </a:t>
            </a:r>
            <a:r>
              <a:rPr lang="fr-CA" sz="2800"/>
              <a:t>a </a:t>
            </a:r>
            <a:r>
              <a:rPr lang="fr-CA" sz="2800" smtClean="0"/>
              <a:t>function, another </a:t>
            </a:r>
            <a:r>
              <a:rPr lang="fr-CA" sz="2800" smtClean="0"/>
              <a:t>major point you need to take into </a:t>
            </a:r>
            <a:r>
              <a:rPr lang="fr-CA" sz="2800" smtClean="0"/>
              <a:t>consideration is the </a:t>
            </a:r>
            <a:r>
              <a:rPr lang="fr-CA" sz="2800" smtClean="0"/>
              <a:t>nature of an </a:t>
            </a:r>
            <a:r>
              <a:rPr lang="fr-CA" sz="2800" smtClean="0"/>
              <a:t>array:</a:t>
            </a:r>
          </a:p>
          <a:p>
            <a:endParaRPr lang="fr-CA" sz="2800" smtClean="0"/>
          </a:p>
          <a:p>
            <a:r>
              <a:rPr lang="fr-CA" sz="2800" smtClean="0"/>
              <a:t>W</a:t>
            </a:r>
            <a:r>
              <a:rPr lang="fr-CA" sz="2800" smtClean="0"/>
              <a:t>hat </a:t>
            </a:r>
            <a:r>
              <a:rPr lang="fr-CA" sz="2800" smtClean="0"/>
              <a:t>is an array in reality?</a:t>
            </a:r>
          </a:p>
          <a:p>
            <a:endParaRPr lang="fr-CA" sz="2800"/>
          </a:p>
          <a:p>
            <a:r>
              <a:rPr lang="fr-CA" sz="2800" smtClean="0"/>
              <a:t>In fact, an array is a …pointer that points to the first element of the array!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 and functions</a:t>
            </a:r>
            <a:endParaRPr lang="fr-FR" dirty="0"/>
          </a:p>
        </p:txBody>
      </p:sp>
      <p:sp>
        <p:nvSpPr>
          <p:cNvPr id="4" name="Espace réservé du contenu 3"/>
          <p:cNvSpPr>
            <a:spLocks noGrp="1"/>
          </p:cNvSpPr>
          <p:nvPr>
            <p:ph sz="quarter" idx="1"/>
          </p:nvPr>
        </p:nvSpPr>
        <p:spPr>
          <a:xfrm>
            <a:off x="214282" y="1600200"/>
            <a:ext cx="8551766" cy="5043510"/>
          </a:xfrm>
        </p:spPr>
        <p:txBody>
          <a:bodyPr/>
          <a:lstStyle/>
          <a:p>
            <a:r>
              <a:rPr lang="fr-CA" smtClean="0"/>
              <a:t>For example, for the following array:</a:t>
            </a:r>
            <a:endParaRPr lang="fr-CA" dirty="0" smtClean="0"/>
          </a:p>
          <a:p>
            <a:pPr>
              <a:buNone/>
            </a:pPr>
            <a:r>
              <a:rPr lang="fr-CA" dirty="0" smtClean="0"/>
              <a:t>		</a:t>
            </a:r>
            <a:r>
              <a:rPr lang="fr-CA" b="1" err="1" smtClean="0"/>
              <a:t>int</a:t>
            </a:r>
            <a:r>
              <a:rPr lang="fr-CA" b="1" smtClean="0"/>
              <a:t> arr[4</a:t>
            </a:r>
            <a:r>
              <a:rPr lang="fr-CA" b="1" dirty="0" smtClean="0"/>
              <a:t>];</a:t>
            </a:r>
          </a:p>
          <a:p>
            <a:pPr>
              <a:buNone/>
            </a:pPr>
            <a:r>
              <a:rPr lang="fr-CA" smtClean="0"/>
              <a:t>The array resembles this in memory:</a:t>
            </a:r>
            <a:endParaRPr lang="fr-FR" dirty="0"/>
          </a:p>
        </p:txBody>
      </p:sp>
      <p:graphicFrame>
        <p:nvGraphicFramePr>
          <p:cNvPr id="3" name="Object 2"/>
          <p:cNvGraphicFramePr>
            <a:graphicFrameLocks noChangeAspect="1"/>
          </p:cNvGraphicFramePr>
          <p:nvPr>
            <p:extLst>
              <p:ext uri="{D42A27DB-BD31-4B8C-83A1-F6EECF244321}">
                <p14:modId xmlns:p14="http://schemas.microsoft.com/office/powerpoint/2010/main" val="1130678008"/>
              </p:ext>
            </p:extLst>
          </p:nvPr>
        </p:nvGraphicFramePr>
        <p:xfrm>
          <a:off x="1801091" y="3238765"/>
          <a:ext cx="5541818" cy="3502603"/>
        </p:xfrm>
        <a:graphic>
          <a:graphicData uri="http://schemas.openxmlformats.org/presentationml/2006/ole">
            <mc:AlternateContent xmlns:mc="http://schemas.openxmlformats.org/markup-compatibility/2006">
              <mc:Choice xmlns:v="urn:schemas-microsoft-com:vml" Requires="v">
                <p:oleObj spid="_x0000_s1033" name="Image" r:id="rId3" imgW="17777520" imgH="11237760" progId="Photoshop.Image.16">
                  <p:embed/>
                </p:oleObj>
              </mc:Choice>
              <mc:Fallback>
                <p:oleObj name="Image" r:id="rId3" imgW="17777520" imgH="11237760" progId="Photoshop.Image.16">
                  <p:embed/>
                  <p:pic>
                    <p:nvPicPr>
                      <p:cNvPr id="0" name=""/>
                      <p:cNvPicPr/>
                      <p:nvPr/>
                    </p:nvPicPr>
                    <p:blipFill>
                      <a:blip r:embed="rId4"/>
                      <a:stretch>
                        <a:fillRect/>
                      </a:stretch>
                    </p:blipFill>
                    <p:spPr>
                      <a:xfrm>
                        <a:off x="1801091" y="3238765"/>
                        <a:ext cx="5541818" cy="350260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 and functions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92500" lnSpcReduction="20000"/>
          </a:bodyPr>
          <a:lstStyle/>
          <a:p>
            <a:r>
              <a:rPr lang="fr-CA" sz="2500" smtClean="0"/>
              <a:t>A pointer contains as information an address in memory. So when we pass an array as a parameter to a function, what we are passing is, concretely, an address. In this case we say that the parameter is passed by address, and not by value. The difference between the two is very important.</a:t>
            </a:r>
          </a:p>
          <a:p>
            <a:r>
              <a:rPr lang="fr-CA" sz="2500" smtClean="0"/>
              <a:t>Let’s take the following prototype and definition:</a:t>
            </a:r>
            <a:endParaRPr lang="fr-CA" sz="2500" dirty="0" smtClean="0"/>
          </a:p>
          <a:p>
            <a:pPr>
              <a:buNone/>
            </a:pPr>
            <a:r>
              <a:rPr lang="fr-FR" sz="2400" err="1" smtClean="0">
                <a:solidFill>
                  <a:srgbClr val="0000FF"/>
                </a:solidFill>
                <a:latin typeface="Consolas"/>
              </a:rPr>
              <a:t>void</a:t>
            </a:r>
            <a:r>
              <a:rPr lang="fr-FR" sz="2400" smtClean="0">
                <a:solidFill>
                  <a:srgbClr val="000000"/>
                </a:solidFill>
                <a:latin typeface="Consolas"/>
              </a:rPr>
              <a:t> initialize(</a:t>
            </a:r>
            <a:r>
              <a:rPr lang="fr-FR" sz="2400" smtClean="0">
                <a:solidFill>
                  <a:srgbClr val="0000FF"/>
                </a:solidFill>
                <a:latin typeface="Consolas"/>
              </a:rPr>
              <a:t>int</a:t>
            </a:r>
            <a:r>
              <a:rPr lang="fr-FR" sz="2400" smtClean="0">
                <a:solidFill>
                  <a:srgbClr val="000000"/>
                </a:solidFill>
                <a:latin typeface="Consolas"/>
              </a:rPr>
              <a:t> </a:t>
            </a:r>
            <a:r>
              <a:rPr lang="fr-FR" sz="2400" smtClean="0">
                <a:solidFill>
                  <a:srgbClr val="808080"/>
                </a:solidFill>
                <a:latin typeface="Consolas"/>
              </a:rPr>
              <a:t>tab</a:t>
            </a:r>
            <a:r>
              <a:rPr lang="fr-FR" sz="2400" smtClean="0">
                <a:solidFill>
                  <a:srgbClr val="000000"/>
                </a:solidFill>
                <a:latin typeface="Consolas"/>
              </a:rPr>
              <a:t>[], </a:t>
            </a:r>
            <a:r>
              <a:rPr lang="fr-FR" sz="2400" dirty="0" err="1" smtClean="0">
                <a:solidFill>
                  <a:srgbClr val="0000FF"/>
                </a:solidFill>
                <a:latin typeface="Consolas"/>
              </a:rPr>
              <a:t>const</a:t>
            </a:r>
            <a:r>
              <a:rPr lang="fr-FR" sz="2400" dirty="0" smtClean="0">
                <a:solidFill>
                  <a:srgbClr val="000000"/>
                </a:solidFill>
                <a:latin typeface="Consolas"/>
              </a:rPr>
              <a:t> </a:t>
            </a:r>
            <a:r>
              <a:rPr lang="fr-FR" sz="2400" err="1" smtClean="0">
                <a:solidFill>
                  <a:srgbClr val="0000FF"/>
                </a:solidFill>
                <a:latin typeface="Consolas"/>
              </a:rPr>
              <a:t>int</a:t>
            </a:r>
            <a:r>
              <a:rPr lang="fr-FR" sz="2400" smtClean="0">
                <a:solidFill>
                  <a:srgbClr val="000000"/>
                </a:solidFill>
                <a:latin typeface="Consolas"/>
              </a:rPr>
              <a:t> </a:t>
            </a:r>
            <a:r>
              <a:rPr lang="fr-FR" sz="2400" smtClean="0">
                <a:solidFill>
                  <a:srgbClr val="808080"/>
                </a:solidFill>
                <a:latin typeface="Consolas"/>
              </a:rPr>
              <a:t>SIZE</a:t>
            </a:r>
            <a:r>
              <a:rPr lang="fr-FR" sz="2400" smtClean="0">
                <a:solidFill>
                  <a:srgbClr val="000000"/>
                </a:solidFill>
                <a:latin typeface="Consolas"/>
              </a:rPr>
              <a:t>, </a:t>
            </a:r>
            <a:r>
              <a:rPr lang="fr-FR" sz="2400" dirty="0" err="1" smtClean="0">
                <a:solidFill>
                  <a:srgbClr val="0000FF"/>
                </a:solidFill>
                <a:latin typeface="Consolas"/>
              </a:rPr>
              <a:t>int</a:t>
            </a:r>
            <a:r>
              <a:rPr lang="fr-FR" sz="2400" dirty="0" smtClean="0">
                <a:solidFill>
                  <a:srgbClr val="000000"/>
                </a:solidFill>
                <a:latin typeface="Consolas"/>
              </a:rPr>
              <a:t> </a:t>
            </a:r>
            <a:r>
              <a:rPr lang="fr-FR" sz="2400" dirty="0" smtClean="0">
                <a:solidFill>
                  <a:srgbClr val="808080"/>
                </a:solidFill>
                <a:latin typeface="Consolas"/>
              </a:rPr>
              <a:t>val</a:t>
            </a:r>
            <a:r>
              <a:rPr lang="fr-FR" sz="2400" dirty="0" smtClean="0">
                <a:solidFill>
                  <a:srgbClr val="000000"/>
                </a:solidFill>
                <a:latin typeface="Consolas"/>
              </a:rPr>
              <a:t>);</a:t>
            </a:r>
          </a:p>
          <a:p>
            <a:pPr>
              <a:buNone/>
            </a:pPr>
            <a:endParaRPr lang="fr-CA" sz="2400" dirty="0" smtClean="0">
              <a:solidFill>
                <a:srgbClr val="000000"/>
              </a:solidFill>
              <a:latin typeface="Consolas"/>
            </a:endParaRPr>
          </a:p>
          <a:p>
            <a:pPr>
              <a:buNone/>
            </a:pPr>
            <a:r>
              <a:rPr lang="fr-FR" sz="2400" err="1" smtClean="0">
                <a:solidFill>
                  <a:srgbClr val="0000FF"/>
                </a:solidFill>
                <a:latin typeface="Consolas"/>
              </a:rPr>
              <a:t>void</a:t>
            </a:r>
            <a:r>
              <a:rPr lang="fr-FR" sz="2400" smtClean="0">
                <a:solidFill>
                  <a:srgbClr val="000000"/>
                </a:solidFill>
                <a:latin typeface="Consolas"/>
              </a:rPr>
              <a:t> initialize(</a:t>
            </a:r>
            <a:r>
              <a:rPr lang="fr-FR" sz="2400" smtClean="0">
                <a:solidFill>
                  <a:srgbClr val="0000FF"/>
                </a:solidFill>
                <a:latin typeface="Consolas"/>
              </a:rPr>
              <a:t>int</a:t>
            </a:r>
            <a:r>
              <a:rPr lang="fr-FR" sz="2400" smtClean="0">
                <a:solidFill>
                  <a:srgbClr val="000000"/>
                </a:solidFill>
                <a:latin typeface="Consolas"/>
              </a:rPr>
              <a:t> </a:t>
            </a:r>
            <a:r>
              <a:rPr lang="fr-FR" sz="2400" smtClean="0">
                <a:solidFill>
                  <a:srgbClr val="808080"/>
                </a:solidFill>
                <a:latin typeface="Consolas"/>
              </a:rPr>
              <a:t>tab</a:t>
            </a:r>
            <a:r>
              <a:rPr lang="fr-FR" sz="2400" smtClean="0">
                <a:solidFill>
                  <a:srgbClr val="000000"/>
                </a:solidFill>
                <a:latin typeface="Consolas"/>
              </a:rPr>
              <a:t>[], </a:t>
            </a:r>
            <a:r>
              <a:rPr lang="fr-FR" sz="2400" dirty="0" err="1" smtClean="0">
                <a:solidFill>
                  <a:srgbClr val="0000FF"/>
                </a:solidFill>
                <a:latin typeface="Consolas"/>
              </a:rPr>
              <a:t>const</a:t>
            </a:r>
            <a:r>
              <a:rPr lang="fr-FR" sz="2400" dirty="0" smtClean="0">
                <a:solidFill>
                  <a:srgbClr val="000000"/>
                </a:solidFill>
                <a:latin typeface="Consolas"/>
              </a:rPr>
              <a:t> </a:t>
            </a:r>
            <a:r>
              <a:rPr lang="fr-FR" sz="2400" err="1" smtClean="0">
                <a:solidFill>
                  <a:srgbClr val="0000FF"/>
                </a:solidFill>
                <a:latin typeface="Consolas"/>
              </a:rPr>
              <a:t>int</a:t>
            </a:r>
            <a:r>
              <a:rPr lang="fr-FR" sz="2400" smtClean="0">
                <a:solidFill>
                  <a:srgbClr val="000000"/>
                </a:solidFill>
                <a:latin typeface="Consolas"/>
              </a:rPr>
              <a:t> </a:t>
            </a:r>
            <a:r>
              <a:rPr lang="fr-FR" sz="2400" smtClean="0">
                <a:solidFill>
                  <a:srgbClr val="808080"/>
                </a:solidFill>
                <a:latin typeface="Consolas"/>
              </a:rPr>
              <a:t>SIZE</a:t>
            </a:r>
            <a:r>
              <a:rPr lang="fr-FR" sz="2400" smtClean="0">
                <a:solidFill>
                  <a:srgbClr val="000000"/>
                </a:solidFill>
                <a:latin typeface="Consolas"/>
              </a:rPr>
              <a:t>, </a:t>
            </a:r>
            <a:r>
              <a:rPr lang="fr-FR" sz="2400" err="1" smtClean="0">
                <a:solidFill>
                  <a:srgbClr val="0000FF"/>
                </a:solidFill>
                <a:latin typeface="Consolas"/>
              </a:rPr>
              <a:t>int</a:t>
            </a:r>
            <a:r>
              <a:rPr lang="fr-FR" sz="2400" smtClean="0">
                <a:solidFill>
                  <a:srgbClr val="000000"/>
                </a:solidFill>
                <a:latin typeface="Consolas"/>
              </a:rPr>
              <a:t> </a:t>
            </a:r>
            <a:r>
              <a:rPr lang="fr-FR" sz="2400" smtClean="0">
                <a:solidFill>
                  <a:srgbClr val="808080"/>
                </a:solidFill>
                <a:latin typeface="Consolas"/>
              </a:rPr>
              <a:t>val</a:t>
            </a:r>
            <a:r>
              <a:rPr lang="fr-FR" sz="2400" smtClean="0">
                <a:solidFill>
                  <a:srgbClr val="000000"/>
                </a:solidFill>
                <a:latin typeface="Consolas"/>
              </a:rPr>
              <a:t>)</a:t>
            </a:r>
          </a:p>
          <a:p>
            <a:pPr>
              <a:buNone/>
            </a:pP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FF"/>
                </a:solidFill>
                <a:latin typeface="Consolas"/>
              </a:rPr>
              <a:t>	for</a:t>
            </a:r>
            <a:r>
              <a:rPr lang="fr-FR" sz="2400" dirty="0" smtClean="0">
                <a:solidFill>
                  <a:srgbClr val="000000"/>
                </a:solidFill>
                <a:latin typeface="Consolas"/>
              </a:rPr>
              <a:t> (</a:t>
            </a:r>
            <a:r>
              <a:rPr lang="fr-FR" sz="2400" dirty="0" err="1" smtClean="0">
                <a:solidFill>
                  <a:srgbClr val="0000FF"/>
                </a:solidFill>
                <a:latin typeface="Consolas"/>
              </a:rPr>
              <a:t>int</a:t>
            </a:r>
            <a:r>
              <a:rPr lang="fr-FR" sz="2400" dirty="0" smtClean="0">
                <a:solidFill>
                  <a:srgbClr val="000000"/>
                </a:solidFill>
                <a:latin typeface="Consolas"/>
              </a:rPr>
              <a:t> i = 0; i </a:t>
            </a:r>
            <a:r>
              <a:rPr lang="fr-FR" sz="2400" smtClean="0">
                <a:solidFill>
                  <a:srgbClr val="000000"/>
                </a:solidFill>
                <a:latin typeface="Consolas"/>
              </a:rPr>
              <a:t>&lt; </a:t>
            </a:r>
            <a:r>
              <a:rPr lang="fr-FR" sz="2400" smtClean="0">
                <a:solidFill>
                  <a:srgbClr val="808080"/>
                </a:solidFill>
                <a:latin typeface="Consolas"/>
              </a:rPr>
              <a:t>SIZE</a:t>
            </a:r>
            <a:r>
              <a:rPr lang="fr-FR" sz="2400" smtClean="0">
                <a:solidFill>
                  <a:srgbClr val="000000"/>
                </a:solidFill>
                <a:latin typeface="Consolas"/>
              </a:rPr>
              <a:t>; i++)</a:t>
            </a:r>
          </a:p>
          <a:p>
            <a:pPr>
              <a:buNone/>
            </a:pPr>
            <a:r>
              <a:rPr lang="fr-FR" sz="2400">
                <a:solidFill>
                  <a:srgbClr val="000000"/>
                </a:solidFill>
                <a:latin typeface="Consolas"/>
              </a:rPr>
              <a:t>	</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808080"/>
                </a:solidFill>
                <a:latin typeface="Consolas"/>
              </a:rPr>
              <a:t>	</a:t>
            </a:r>
            <a:r>
              <a:rPr lang="fr-FR" sz="2400" smtClean="0">
                <a:solidFill>
                  <a:srgbClr val="808080"/>
                </a:solidFill>
                <a:latin typeface="Consolas"/>
              </a:rPr>
              <a:t>	tab</a:t>
            </a:r>
            <a:r>
              <a:rPr lang="fr-FR" sz="2400" smtClean="0">
                <a:solidFill>
                  <a:srgbClr val="000000"/>
                </a:solidFill>
                <a:latin typeface="Consolas"/>
              </a:rPr>
              <a:t>[i</a:t>
            </a:r>
            <a:r>
              <a:rPr lang="fr-FR" sz="2400" dirty="0" smtClean="0">
                <a:solidFill>
                  <a:srgbClr val="000000"/>
                </a:solidFill>
                <a:latin typeface="Consolas"/>
              </a:rPr>
              <a:t>] = </a:t>
            </a:r>
            <a:r>
              <a:rPr lang="fr-FR" sz="2400" dirty="0" smtClean="0">
                <a:solidFill>
                  <a:srgbClr val="808080"/>
                </a:solidFill>
                <a:latin typeface="Consolas"/>
              </a:rPr>
              <a:t>val</a:t>
            </a:r>
            <a:r>
              <a:rPr lang="fr-FR" sz="2400" dirty="0" smtClean="0">
                <a:solidFill>
                  <a:srgbClr val="000000"/>
                </a:solidFill>
                <a:latin typeface="Consolas"/>
              </a:rPr>
              <a:t>;</a:t>
            </a:r>
          </a:p>
          <a:p>
            <a:pPr>
              <a:buNone/>
            </a:pPr>
            <a:r>
              <a:rPr lang="fr-FR" sz="2400" dirty="0" smtClean="0">
                <a:solidFill>
                  <a:srgbClr val="000000"/>
                </a:solidFill>
                <a:latin typeface="Consolas"/>
              </a:rPr>
              <a:t>	}</a:t>
            </a:r>
          </a:p>
          <a:p>
            <a:pPr>
              <a:buNone/>
            </a:pPr>
            <a:r>
              <a:rPr lang="fr-FR" sz="2400" dirty="0" smtClean="0">
                <a:solidFill>
                  <a:srgbClr val="000000"/>
                </a:solidFill>
                <a:latin typeface="Consolas"/>
              </a:rPr>
              <a:t>}</a:t>
            </a:r>
            <a:endParaRPr lang="fr-CA" sz="22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 and functions</a:t>
            </a:r>
            <a:endParaRPr lang="fr-FR" dirty="0"/>
          </a:p>
        </p:txBody>
      </p:sp>
      <p:sp>
        <p:nvSpPr>
          <p:cNvPr id="3" name="Espace réservé du contenu 2"/>
          <p:cNvSpPr>
            <a:spLocks noGrp="1"/>
          </p:cNvSpPr>
          <p:nvPr>
            <p:ph sz="quarter" idx="1"/>
          </p:nvPr>
        </p:nvSpPr>
        <p:spPr>
          <a:xfrm>
            <a:off x="142844" y="1643050"/>
            <a:ext cx="8786874" cy="4450246"/>
          </a:xfrm>
        </p:spPr>
        <p:txBody>
          <a:bodyPr>
            <a:normAutofit fontScale="92500" lnSpcReduction="10000"/>
          </a:bodyPr>
          <a:lstStyle/>
          <a:p>
            <a:r>
              <a:rPr lang="fr-CA" sz="2500" smtClean="0"/>
              <a:t>What does the following code display?</a:t>
            </a:r>
            <a:endParaRPr lang="fr-CA" sz="2500" dirty="0" smtClean="0"/>
          </a:p>
          <a:p>
            <a:pPr>
              <a:buNone/>
            </a:pPr>
            <a:r>
              <a:rPr lang="fr-FR" sz="2400" dirty="0" smtClean="0">
                <a:solidFill>
                  <a:srgbClr val="0000FF"/>
                </a:solidFill>
                <a:latin typeface="Consolas"/>
              </a:rPr>
              <a:t>	</a:t>
            </a:r>
            <a:r>
              <a:rPr lang="fr-FR" sz="2400" dirty="0" err="1" smtClean="0">
                <a:solidFill>
                  <a:srgbClr val="0000FF"/>
                </a:solidFill>
                <a:latin typeface="Consolas"/>
              </a:rPr>
              <a:t>int</a:t>
            </a:r>
            <a:r>
              <a:rPr lang="fr-FR" sz="2400" dirty="0" smtClean="0">
                <a:solidFill>
                  <a:srgbClr val="000000"/>
                </a:solidFill>
                <a:latin typeface="Consolas"/>
              </a:rPr>
              <a:t> </a:t>
            </a:r>
            <a:r>
              <a:rPr lang="fr-FR" sz="2400" smtClean="0">
                <a:solidFill>
                  <a:srgbClr val="000000"/>
                </a:solidFill>
                <a:latin typeface="Consolas"/>
              </a:rPr>
              <a:t>main()</a:t>
            </a:r>
          </a:p>
          <a:p>
            <a:pPr>
              <a:buNone/>
            </a:pPr>
            <a:r>
              <a:rPr lang="fr-FR" sz="2400">
                <a:solidFill>
                  <a:srgbClr val="000000"/>
                </a:solidFill>
                <a:latin typeface="Consolas"/>
              </a:rPr>
              <a:t>	</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FF"/>
                </a:solidFill>
                <a:latin typeface="Consolas"/>
              </a:rPr>
              <a:t>		</a:t>
            </a:r>
            <a:r>
              <a:rPr lang="fr-FR" sz="2400" err="1" smtClean="0">
                <a:solidFill>
                  <a:srgbClr val="0000FF"/>
                </a:solidFill>
                <a:latin typeface="Consolas"/>
              </a:rPr>
              <a:t>int</a:t>
            </a:r>
            <a:r>
              <a:rPr lang="fr-FR" sz="2400" smtClean="0">
                <a:solidFill>
                  <a:srgbClr val="000000"/>
                </a:solidFill>
                <a:latin typeface="Consolas"/>
              </a:rPr>
              <a:t> arrVal[5</a:t>
            </a:r>
            <a:r>
              <a:rPr lang="fr-FR" sz="2400" dirty="0" smtClean="0">
                <a:solidFill>
                  <a:srgbClr val="000000"/>
                </a:solidFill>
                <a:latin typeface="Consolas"/>
              </a:rPr>
              <a:t>];</a:t>
            </a:r>
          </a:p>
          <a:p>
            <a:pPr>
              <a:buNone/>
            </a:pPr>
            <a:r>
              <a:rPr lang="fr-FR" sz="2400" dirty="0" smtClean="0">
                <a:solidFill>
                  <a:srgbClr val="000000"/>
                </a:solidFill>
                <a:latin typeface="Consolas"/>
              </a:rPr>
              <a:t>	</a:t>
            </a:r>
            <a:r>
              <a:rPr lang="fr-FR" sz="2400" smtClean="0">
                <a:solidFill>
                  <a:srgbClr val="000000"/>
                </a:solidFill>
                <a:latin typeface="Consolas"/>
              </a:rPr>
              <a:t>	initialize(arrVal</a:t>
            </a:r>
            <a:r>
              <a:rPr lang="fr-FR" sz="2400" dirty="0" smtClean="0">
                <a:solidFill>
                  <a:srgbClr val="000000"/>
                </a:solidFill>
                <a:latin typeface="Consolas"/>
              </a:rPr>
              <a:t>, 5, 1);</a:t>
            </a:r>
          </a:p>
          <a:p>
            <a:pPr>
              <a:buNone/>
            </a:pPr>
            <a:r>
              <a:rPr lang="nn-NO" sz="2400" dirty="0" smtClean="0">
                <a:solidFill>
                  <a:srgbClr val="0000FF"/>
                </a:solidFill>
                <a:latin typeface="Consolas"/>
              </a:rPr>
              <a:t>		for</a:t>
            </a:r>
            <a:r>
              <a:rPr lang="nn-NO" sz="2400" dirty="0" smtClean="0">
                <a:solidFill>
                  <a:srgbClr val="000000"/>
                </a:solidFill>
                <a:latin typeface="Consolas"/>
              </a:rPr>
              <a:t> (</a:t>
            </a:r>
            <a:r>
              <a:rPr lang="nn-NO" sz="2400" dirty="0" smtClean="0">
                <a:solidFill>
                  <a:srgbClr val="0000FF"/>
                </a:solidFill>
                <a:latin typeface="Consolas"/>
              </a:rPr>
              <a:t>int</a:t>
            </a:r>
            <a:r>
              <a:rPr lang="nn-NO" sz="2400" dirty="0" smtClean="0">
                <a:solidFill>
                  <a:srgbClr val="000000"/>
                </a:solidFill>
                <a:latin typeface="Consolas"/>
              </a:rPr>
              <a:t> i = 0; i &lt; 5; </a:t>
            </a:r>
            <a:r>
              <a:rPr lang="nn-NO" sz="2400" smtClean="0">
                <a:solidFill>
                  <a:srgbClr val="000000"/>
                </a:solidFill>
                <a:latin typeface="Consolas"/>
              </a:rPr>
              <a:t>i++)</a:t>
            </a:r>
          </a:p>
          <a:p>
            <a:pPr>
              <a:buNone/>
            </a:pPr>
            <a:r>
              <a:rPr lang="nn-NO" sz="2400">
                <a:solidFill>
                  <a:srgbClr val="000000"/>
                </a:solidFill>
                <a:latin typeface="Consolas"/>
              </a:rPr>
              <a:t>	</a:t>
            </a:r>
            <a:r>
              <a:rPr lang="nn-NO" sz="2400" smtClean="0">
                <a:solidFill>
                  <a:srgbClr val="000000"/>
                </a:solidFill>
                <a:latin typeface="Consolas"/>
              </a:rPr>
              <a:t>	{</a:t>
            </a:r>
            <a:endParaRPr lang="nn-NO" sz="2400" dirty="0" smtClean="0">
              <a:solidFill>
                <a:srgbClr val="000000"/>
              </a:solidFill>
              <a:latin typeface="Consolas"/>
            </a:endParaRP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arrVal[i</a:t>
            </a:r>
            <a:r>
              <a:rPr lang="fr-FR" sz="2400" dirty="0" smtClean="0">
                <a:solidFill>
                  <a:srgbClr val="000000"/>
                </a:solidFill>
                <a:latin typeface="Consolas"/>
              </a:rPr>
              <a:t>]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smtClean="0">
                <a:solidFill>
                  <a:srgbClr val="A31515"/>
                </a:solidFill>
                <a:latin typeface="Consolas"/>
              </a:rPr>
              <a:t>" "</a:t>
            </a:r>
            <a:r>
              <a:rPr lang="fr-FR" sz="2400" dirty="0" smtClean="0">
                <a:solidFill>
                  <a:srgbClr val="000000"/>
                </a:solidFill>
                <a:latin typeface="Consolas"/>
              </a:rPr>
              <a:t>;</a:t>
            </a:r>
          </a:p>
          <a:p>
            <a:pPr>
              <a:buNone/>
            </a:pPr>
            <a:r>
              <a:rPr lang="fr-FR" sz="2400" dirty="0" smtClean="0">
                <a:solidFill>
                  <a:srgbClr val="000000"/>
                </a:solidFill>
                <a:latin typeface="Consolas"/>
              </a:rPr>
              <a:t>		}</a:t>
            </a:r>
          </a:p>
          <a:p>
            <a:pPr>
              <a:buNone/>
            </a:pPr>
            <a:r>
              <a:rPr lang="fr-FR" sz="2400" dirty="0" smtClean="0">
                <a:solidFill>
                  <a:srgbClr val="0000FF"/>
                </a:solidFill>
                <a:latin typeface="Consolas"/>
              </a:rPr>
              <a:t>		return</a:t>
            </a:r>
            <a:r>
              <a:rPr lang="fr-FR" sz="2400" dirty="0" smtClean="0">
                <a:solidFill>
                  <a:srgbClr val="000000"/>
                </a:solidFill>
                <a:latin typeface="Consolas"/>
              </a:rPr>
              <a:t> 0;</a:t>
            </a:r>
          </a:p>
          <a:p>
            <a:pPr>
              <a:buNone/>
            </a:pPr>
            <a:r>
              <a:rPr lang="fr-FR" sz="2400" dirty="0" smtClean="0">
                <a:solidFill>
                  <a:srgbClr val="000000"/>
                </a:solidFill>
                <a:latin typeface="Consolas"/>
              </a:rPr>
              <a:t>	}</a:t>
            </a:r>
            <a:endParaRPr lang="fr-CA" sz="2200" dirty="0" smtClean="0"/>
          </a:p>
        </p:txBody>
      </p:sp>
      <p:sp>
        <p:nvSpPr>
          <p:cNvPr id="4" name="ZoneTexte 3"/>
          <p:cNvSpPr txBox="1"/>
          <p:nvPr/>
        </p:nvSpPr>
        <p:spPr>
          <a:xfrm>
            <a:off x="500034" y="5929330"/>
            <a:ext cx="5643602" cy="523220"/>
          </a:xfrm>
          <a:prstGeom prst="rect">
            <a:avLst/>
          </a:prstGeom>
          <a:noFill/>
        </p:spPr>
        <p:txBody>
          <a:bodyPr wrap="square" rtlCol="0">
            <a:spAutoFit/>
          </a:bodyPr>
          <a:lstStyle/>
          <a:p>
            <a:r>
              <a:rPr lang="fr-CA" sz="2800" smtClean="0"/>
              <a:t>It displays:	</a:t>
            </a:r>
            <a:r>
              <a:rPr lang="fr-CA" sz="2800" b="1" smtClean="0"/>
              <a:t>1 </a:t>
            </a:r>
            <a:r>
              <a:rPr lang="fr-CA" sz="2800" b="1" dirty="0" smtClean="0"/>
              <a:t>1 1 1 1</a:t>
            </a:r>
            <a:endParaRPr lang="fr-FR"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smtClean="0"/>
              <a:t>Introduction</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Declare 3 variables for the names</a:t>
            </a:r>
          </a:p>
          <a:p>
            <a:r>
              <a:rPr lang="fr-CA" sz="2800" smtClean="0"/>
              <a:t>Declare 3 variables for the grades of each student</a:t>
            </a:r>
          </a:p>
          <a:p>
            <a:r>
              <a:rPr lang="fr-CA" sz="2800" smtClean="0"/>
              <a:t>Add the 3 grades</a:t>
            </a:r>
          </a:p>
          <a:p>
            <a:r>
              <a:rPr lang="fr-CA" sz="2800" smtClean="0"/>
              <a:t>Divide the result by 3 to obtain the average</a:t>
            </a:r>
          </a:p>
          <a:p>
            <a:r>
              <a:rPr lang="fr-CA" sz="2800"/>
              <a:t>e</a:t>
            </a:r>
            <a:r>
              <a:rPr lang="fr-CA" sz="2800" smtClean="0"/>
              <a:t>tc.</a:t>
            </a:r>
          </a:p>
          <a:p>
            <a:endParaRPr lang="fr-CA" sz="2800" dirty="0" smtClean="0"/>
          </a:p>
          <a:p>
            <a:pPr marL="0" indent="0">
              <a:buNone/>
            </a:pPr>
            <a:r>
              <a:rPr lang="fr-CA" sz="2800" smtClean="0"/>
              <a:t>But if we want to obtain the same result for 10, </a:t>
            </a:r>
            <a:r>
              <a:rPr lang="fr-CA" sz="2800" dirty="0" smtClean="0"/>
              <a:t>15</a:t>
            </a:r>
            <a:r>
              <a:rPr lang="fr-CA" sz="2800" smtClean="0"/>
              <a:t>, 60, 1000+ students!?</a:t>
            </a:r>
            <a:endParaRPr lang="fr-CA" sz="2800" dirty="0" smtClean="0"/>
          </a:p>
          <a:p>
            <a:pPr marL="0" indent="0">
              <a:buNone/>
            </a:pPr>
            <a:endParaRPr lang="fr-CA" sz="2800" dirty="0" smtClean="0"/>
          </a:p>
          <a:p>
            <a:pPr marL="0" indent="0">
              <a:buNone/>
            </a:pPr>
            <a:r>
              <a:rPr lang="fr-CA" sz="2800" smtClean="0"/>
              <a:t>We can achieve this by using arrays.</a:t>
            </a:r>
            <a:endParaRPr lang="fr-CA"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By definition, ordinary simple variables are scalar, which means that they can contain one single value of one single type at a time.</a:t>
            </a:r>
          </a:p>
          <a:p>
            <a:endParaRPr lang="fr-CA" sz="2800" dirty="0" smtClean="0"/>
          </a:p>
          <a:p>
            <a:r>
              <a:rPr lang="fr-CA" sz="2800" smtClean="0"/>
              <a:t>An array is a non-scalar variable, which means that it can contain multiple values simultaneously. These values are all of the same type, and are placed side-by-side in memory.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92500"/>
          </a:bodyPr>
          <a:lstStyle/>
          <a:p>
            <a:r>
              <a:rPr lang="fr-CA" sz="2800" smtClean="0"/>
              <a:t>Syntax:</a:t>
            </a:r>
            <a:endParaRPr lang="fr-CA" sz="2800" dirty="0" smtClean="0"/>
          </a:p>
          <a:p>
            <a:pPr lvl="1"/>
            <a:r>
              <a:rPr lang="fr-CA" sz="2500" b="1" smtClean="0"/>
              <a:t>type arrayName[size];</a:t>
            </a:r>
          </a:p>
          <a:p>
            <a:pPr lvl="1"/>
            <a:r>
              <a:rPr lang="fr-CA" sz="2500" smtClean="0"/>
              <a:t>where </a:t>
            </a:r>
            <a:r>
              <a:rPr lang="fr-CA" sz="2500" b="1" smtClean="0"/>
              <a:t>size</a:t>
            </a:r>
            <a:r>
              <a:rPr lang="fr-CA" sz="2500" smtClean="0"/>
              <a:t> is an integer greater than 0</a:t>
            </a:r>
            <a:endParaRPr lang="fr-CA" sz="2500" dirty="0" smtClean="0"/>
          </a:p>
          <a:p>
            <a:pPr lvl="1"/>
            <a:endParaRPr lang="fr-CA" sz="2500" dirty="0" smtClean="0"/>
          </a:p>
          <a:p>
            <a:pPr>
              <a:buNone/>
            </a:pPr>
            <a:r>
              <a:rPr lang="fr-CA" sz="2800" smtClean="0"/>
              <a:t>	Example:</a:t>
            </a:r>
            <a:endParaRPr lang="fr-CA" sz="2800" dirty="0" smtClean="0"/>
          </a:p>
          <a:p>
            <a:pPr>
              <a:buNone/>
            </a:pPr>
            <a:r>
              <a:rPr lang="fr-FR" sz="2800" dirty="0" smtClean="0">
                <a:solidFill>
                  <a:srgbClr val="008000"/>
                </a:solidFill>
                <a:latin typeface="Consolas"/>
              </a:rPr>
              <a:t>	</a:t>
            </a:r>
            <a:r>
              <a:rPr lang="fr-FR" sz="2800" smtClean="0">
                <a:solidFill>
                  <a:srgbClr val="008000"/>
                </a:solidFill>
                <a:latin typeface="Consolas"/>
              </a:rPr>
              <a:t>//declaration of an array of 5 ints</a:t>
            </a:r>
            <a:endParaRPr lang="fr-CA" sz="2800" dirty="0" smtClean="0"/>
          </a:p>
          <a:p>
            <a:pPr>
              <a:buNone/>
            </a:pPr>
            <a:r>
              <a:rPr lang="fr-CA" sz="2800" dirty="0" smtClean="0"/>
              <a:t>	</a:t>
            </a:r>
            <a:r>
              <a:rPr lang="fr-FR" sz="2800" err="1" smtClean="0">
                <a:solidFill>
                  <a:srgbClr val="0000FF"/>
                </a:solidFill>
                <a:latin typeface="Consolas"/>
              </a:rPr>
              <a:t>int</a:t>
            </a:r>
            <a:r>
              <a:rPr lang="fr-FR" sz="2800" smtClean="0">
                <a:solidFill>
                  <a:srgbClr val="000000"/>
                </a:solidFill>
                <a:latin typeface="Consolas"/>
              </a:rPr>
              <a:t> arr[5</a:t>
            </a:r>
            <a:r>
              <a:rPr lang="fr-FR" sz="2800" dirty="0" smtClean="0">
                <a:solidFill>
                  <a:srgbClr val="000000"/>
                </a:solidFill>
                <a:latin typeface="Consolas"/>
              </a:rPr>
              <a:t>]; </a:t>
            </a:r>
          </a:p>
          <a:p>
            <a:pPr>
              <a:buNone/>
            </a:pPr>
            <a:r>
              <a:rPr lang="fr-CA" sz="2800" smtClean="0">
                <a:solidFill>
                  <a:srgbClr val="000000"/>
                </a:solidFill>
                <a:latin typeface="Consolas"/>
              </a:rPr>
              <a:t>	</a:t>
            </a:r>
            <a:r>
              <a:rPr lang="fr-FR" sz="2800" smtClean="0">
                <a:solidFill>
                  <a:srgbClr val="008000"/>
                </a:solidFill>
                <a:latin typeface="Consolas"/>
              </a:rPr>
              <a:t>//declaration of an array of 5 ints as a function of a size set by a constant variable</a:t>
            </a:r>
          </a:p>
          <a:p>
            <a:pPr>
              <a:buNone/>
            </a:pPr>
            <a:r>
              <a:rPr lang="fr-CA" sz="2800" dirty="0" smtClean="0">
                <a:solidFill>
                  <a:srgbClr val="000000"/>
                </a:solidFill>
                <a:latin typeface="Consolas"/>
              </a:rPr>
              <a:t>	</a:t>
            </a:r>
            <a:r>
              <a:rPr lang="fr-FR" sz="2800" dirty="0" err="1" smtClean="0">
                <a:solidFill>
                  <a:srgbClr val="0000FF"/>
                </a:solidFill>
                <a:latin typeface="Consolas"/>
              </a:rPr>
              <a:t>const</a:t>
            </a:r>
            <a:r>
              <a:rPr lang="fr-FR" sz="2800" dirty="0" smtClean="0">
                <a:solidFill>
                  <a:srgbClr val="000000"/>
                </a:solidFill>
                <a:latin typeface="Consolas"/>
              </a:rPr>
              <a:t> </a:t>
            </a:r>
            <a:r>
              <a:rPr lang="fr-FR" sz="2800" err="1" smtClean="0">
                <a:solidFill>
                  <a:srgbClr val="0000FF"/>
                </a:solidFill>
                <a:latin typeface="Consolas"/>
              </a:rPr>
              <a:t>int</a:t>
            </a:r>
            <a:r>
              <a:rPr lang="fr-FR" sz="2800" smtClean="0">
                <a:solidFill>
                  <a:srgbClr val="000000"/>
                </a:solidFill>
                <a:latin typeface="Consolas"/>
              </a:rPr>
              <a:t> SIZE </a:t>
            </a:r>
            <a:r>
              <a:rPr lang="fr-FR" sz="2800" dirty="0" smtClean="0">
                <a:solidFill>
                  <a:srgbClr val="000000"/>
                </a:solidFill>
                <a:latin typeface="Consolas"/>
              </a:rPr>
              <a:t>= 5;</a:t>
            </a: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arr[SIZE];</a:t>
            </a:r>
            <a:endParaRPr lang="fr-CA"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Example (continued):</a:t>
            </a:r>
            <a:endParaRPr lang="fr-CA" sz="2800" dirty="0" smtClean="0"/>
          </a:p>
          <a:p>
            <a:pPr>
              <a:buNone/>
            </a:pPr>
            <a:r>
              <a:rPr lang="fr-CA" sz="2800" dirty="0" smtClean="0">
                <a:solidFill>
                  <a:srgbClr val="008000"/>
                </a:solidFill>
                <a:latin typeface="Consolas"/>
              </a:rPr>
              <a:t>	</a:t>
            </a:r>
            <a:r>
              <a:rPr lang="fr-FR" sz="2800" smtClean="0">
                <a:solidFill>
                  <a:srgbClr val="008000"/>
                </a:solidFill>
                <a:latin typeface="Consolas"/>
              </a:rPr>
              <a:t>//declaration of an array of ints with</a:t>
            </a:r>
          </a:p>
          <a:p>
            <a:pPr>
              <a:buNone/>
            </a:pPr>
            <a:r>
              <a:rPr lang="fr-FR" sz="2800">
                <a:solidFill>
                  <a:srgbClr val="008000"/>
                </a:solidFill>
                <a:latin typeface="Consolas"/>
              </a:rPr>
              <a:t>	</a:t>
            </a:r>
            <a:r>
              <a:rPr lang="fr-FR" sz="2800" smtClean="0">
                <a:solidFill>
                  <a:srgbClr val="008000"/>
                </a:solidFill>
                <a:latin typeface="Consolas"/>
              </a:rPr>
              <a:t>//assignment of values upon declaration</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arr3[5</a:t>
            </a:r>
            <a:r>
              <a:rPr lang="fr-FR" sz="2800" dirty="0" smtClean="0">
                <a:solidFill>
                  <a:srgbClr val="000000"/>
                </a:solidFill>
                <a:latin typeface="Consolas"/>
              </a:rPr>
              <a:t>] = {5,10,15,20,25};</a:t>
            </a:r>
          </a:p>
          <a:p>
            <a:pPr>
              <a:buNone/>
            </a:pPr>
            <a:endParaRPr lang="fr-CA" sz="2800" dirty="0" smtClean="0">
              <a:solidFill>
                <a:srgbClr val="000000"/>
              </a:solidFill>
              <a:latin typeface="Consolas"/>
            </a:endParaRPr>
          </a:p>
          <a:p>
            <a:pPr>
              <a:buNone/>
            </a:pPr>
            <a:r>
              <a:rPr lang="fr-CA" sz="2800" smtClean="0">
                <a:solidFill>
                  <a:srgbClr val="000000"/>
                </a:solidFill>
                <a:latin typeface="Consolas"/>
              </a:rPr>
              <a:t>	</a:t>
            </a:r>
            <a:r>
              <a:rPr lang="fr-FR" sz="2800" smtClean="0">
                <a:solidFill>
                  <a:srgbClr val="008000"/>
                </a:solidFill>
                <a:latin typeface="Consolas"/>
              </a:rPr>
              <a:t>//</a:t>
            </a:r>
            <a:r>
              <a:rPr lang="fr-FR" sz="2800">
                <a:solidFill>
                  <a:srgbClr val="008000"/>
                </a:solidFill>
                <a:latin typeface="Consolas"/>
              </a:rPr>
              <a:t>declaration of an array of ints </a:t>
            </a:r>
            <a:r>
              <a:rPr lang="fr-FR" sz="2800" smtClean="0">
                <a:solidFill>
                  <a:srgbClr val="008000"/>
                </a:solidFill>
                <a:latin typeface="Consolas"/>
              </a:rPr>
              <a:t>with</a:t>
            </a:r>
            <a:endParaRPr lang="fr-FR" sz="2800">
              <a:solidFill>
                <a:srgbClr val="008000"/>
              </a:solidFill>
              <a:latin typeface="Consolas"/>
            </a:endParaRPr>
          </a:p>
          <a:p>
            <a:pPr>
              <a:buNone/>
            </a:pPr>
            <a:r>
              <a:rPr lang="fr-FR" sz="2800">
                <a:solidFill>
                  <a:srgbClr val="008000"/>
                </a:solidFill>
                <a:latin typeface="Consolas"/>
              </a:rPr>
              <a:t>	//assignment of </a:t>
            </a:r>
            <a:r>
              <a:rPr lang="fr-FR" sz="2800" smtClean="0">
                <a:solidFill>
                  <a:srgbClr val="008000"/>
                </a:solidFill>
                <a:latin typeface="Consolas"/>
              </a:rPr>
              <a:t>values </a:t>
            </a:r>
            <a:r>
              <a:rPr lang="fr-FR" sz="2800">
                <a:solidFill>
                  <a:srgbClr val="008000"/>
                </a:solidFill>
                <a:latin typeface="Consolas"/>
              </a:rPr>
              <a:t>upon </a:t>
            </a:r>
            <a:r>
              <a:rPr lang="fr-FR" sz="2800" smtClean="0">
                <a:solidFill>
                  <a:srgbClr val="008000"/>
                </a:solidFill>
                <a:latin typeface="Consolas"/>
              </a:rPr>
              <a:t>declaration,</a:t>
            </a:r>
            <a:endParaRPr lang="fr-FR" sz="2800">
              <a:solidFill>
                <a:srgbClr val="000000"/>
              </a:solidFill>
              <a:latin typeface="Consolas"/>
            </a:endParaRPr>
          </a:p>
          <a:p>
            <a:pPr>
              <a:buNone/>
            </a:pPr>
            <a:r>
              <a:rPr lang="fr-FR" sz="2800">
                <a:solidFill>
                  <a:srgbClr val="008000"/>
                </a:solidFill>
                <a:latin typeface="Consolas"/>
              </a:rPr>
              <a:t>	</a:t>
            </a:r>
            <a:r>
              <a:rPr lang="fr-FR" sz="2800" smtClean="0">
                <a:solidFill>
                  <a:srgbClr val="008000"/>
                </a:solidFill>
                <a:latin typeface="Consolas"/>
              </a:rPr>
              <a:t>//without assigning the size (bad idea)</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arr4</a:t>
            </a:r>
            <a:r>
              <a:rPr lang="fr-FR" sz="2800" dirty="0" smtClean="0">
                <a:solidFill>
                  <a:srgbClr val="000000"/>
                </a:solidFill>
                <a:latin typeface="Consolas"/>
              </a:rPr>
              <a:t>[] = {25,20,15,10,5};</a:t>
            </a:r>
            <a:endParaRPr lang="fr-CA" sz="2800" dirty="0" smtClean="0"/>
          </a:p>
          <a:p>
            <a:endParaRPr lang="fr-CA"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92500"/>
          </a:bodyPr>
          <a:lstStyle/>
          <a:p>
            <a:r>
              <a:rPr lang="fr-CA" sz="2800"/>
              <a:t>Example (continued):</a:t>
            </a:r>
          </a:p>
          <a:p>
            <a:pPr>
              <a:buNone/>
            </a:pPr>
            <a:r>
              <a:rPr lang="fr-CA" sz="2800">
                <a:solidFill>
                  <a:srgbClr val="008000"/>
                </a:solidFill>
                <a:latin typeface="Consolas"/>
              </a:rPr>
              <a:t>	</a:t>
            </a:r>
            <a:r>
              <a:rPr lang="fr-FR" sz="2800">
                <a:solidFill>
                  <a:srgbClr val="008000"/>
                </a:solidFill>
                <a:latin typeface="Consolas"/>
              </a:rPr>
              <a:t>//declaration of an array of ints </a:t>
            </a:r>
            <a:r>
              <a:rPr lang="fr-FR" sz="2800" smtClean="0">
                <a:solidFill>
                  <a:srgbClr val="008000"/>
                </a:solidFill>
                <a:latin typeface="Consolas"/>
              </a:rPr>
              <a:t>with</a:t>
            </a:r>
            <a:br>
              <a:rPr lang="fr-FR" sz="2800" smtClean="0">
                <a:solidFill>
                  <a:srgbClr val="008000"/>
                </a:solidFill>
                <a:latin typeface="Consolas"/>
              </a:rPr>
            </a:br>
            <a:r>
              <a:rPr lang="fr-FR" sz="2800" smtClean="0">
                <a:solidFill>
                  <a:srgbClr val="008000"/>
                </a:solidFill>
                <a:latin typeface="Consolas"/>
              </a:rPr>
              <a:t>//</a:t>
            </a:r>
            <a:r>
              <a:rPr lang="fr-FR" sz="2800">
                <a:solidFill>
                  <a:srgbClr val="008000"/>
                </a:solidFill>
                <a:latin typeface="Consolas"/>
              </a:rPr>
              <a:t>assignment of </a:t>
            </a:r>
            <a:r>
              <a:rPr lang="fr-FR" sz="2800" smtClean="0">
                <a:solidFill>
                  <a:srgbClr val="008000"/>
                </a:solidFill>
                <a:latin typeface="Consolas"/>
              </a:rPr>
              <a:t>values only for some of the</a:t>
            </a:r>
            <a:br>
              <a:rPr lang="fr-FR" sz="2800" smtClean="0">
                <a:solidFill>
                  <a:srgbClr val="008000"/>
                </a:solidFill>
                <a:latin typeface="Consolas"/>
              </a:rPr>
            </a:br>
            <a:r>
              <a:rPr lang="fr-FR" sz="2800" smtClean="0">
                <a:solidFill>
                  <a:srgbClr val="008000"/>
                </a:solidFill>
                <a:latin typeface="Consolas"/>
              </a:rPr>
              <a:t>//array elements. The unassigned elements //will be given the value 0 by default in</a:t>
            </a:r>
            <a:br>
              <a:rPr lang="fr-FR" sz="2800" smtClean="0">
                <a:solidFill>
                  <a:srgbClr val="008000"/>
                </a:solidFill>
                <a:latin typeface="Consolas"/>
              </a:rPr>
            </a:br>
            <a:r>
              <a:rPr lang="fr-FR" sz="2800" smtClean="0">
                <a:solidFill>
                  <a:srgbClr val="008000"/>
                </a:solidFill>
                <a:latin typeface="Consolas"/>
              </a:rPr>
              <a:t>//this case.</a:t>
            </a:r>
            <a:endParaRPr lang="fr-FR" sz="280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arr5[5</a:t>
            </a:r>
            <a:r>
              <a:rPr lang="fr-FR" sz="2800" dirty="0" smtClean="0">
                <a:solidFill>
                  <a:srgbClr val="000000"/>
                </a:solidFill>
                <a:latin typeface="Consolas"/>
              </a:rPr>
              <a:t>] = {0,1,2};</a:t>
            </a:r>
            <a:endParaRPr lang="fr-CA" sz="2800" dirty="0" smtClean="0">
              <a:solidFill>
                <a:srgbClr val="000000"/>
              </a:solidFill>
              <a:latin typeface="Consolas"/>
            </a:endParaRPr>
          </a:p>
          <a:p>
            <a:pPr>
              <a:buNone/>
            </a:pPr>
            <a:r>
              <a:rPr lang="fr-CA" sz="2800" dirty="0" smtClean="0">
                <a:solidFill>
                  <a:srgbClr val="000000"/>
                </a:solidFill>
                <a:latin typeface="Consolas"/>
              </a:rPr>
              <a:t>	</a:t>
            </a:r>
          </a:p>
          <a:p>
            <a:pPr>
              <a:buNone/>
            </a:pPr>
            <a:r>
              <a:rPr lang="fr-CA" sz="2800" smtClean="0">
                <a:solidFill>
                  <a:srgbClr val="000000"/>
                </a:solidFill>
                <a:latin typeface="Consolas"/>
              </a:rPr>
              <a:t>	</a:t>
            </a:r>
            <a:r>
              <a:rPr lang="fr-FR" sz="2800" smtClean="0">
                <a:solidFill>
                  <a:srgbClr val="008000"/>
                </a:solidFill>
                <a:latin typeface="Consolas"/>
              </a:rPr>
              <a:t>//declaration of an array of ints with</a:t>
            </a:r>
            <a:br>
              <a:rPr lang="fr-FR" sz="2800" smtClean="0">
                <a:solidFill>
                  <a:srgbClr val="008000"/>
                </a:solidFill>
                <a:latin typeface="Consolas"/>
              </a:rPr>
            </a:br>
            <a:r>
              <a:rPr lang="fr-FR" sz="2800" smtClean="0">
                <a:solidFill>
                  <a:srgbClr val="008000"/>
                </a:solidFill>
                <a:latin typeface="Consolas"/>
              </a:rPr>
              <a:t>//assignment of all elements to 0 by default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arr6[5</a:t>
            </a:r>
            <a:r>
              <a:rPr lang="fr-FR" sz="2800" dirty="0" smtClean="0">
                <a:solidFill>
                  <a:srgbClr val="000000"/>
                </a:solidFill>
                <a:latin typeface="Consolas"/>
              </a:rPr>
              <a:t>] = {};</a:t>
            </a:r>
            <a:endParaRPr lang="fr-CA"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When retrieving the values of an array, it is important to understand how the array index (plural: indices) system works.</a:t>
            </a:r>
          </a:p>
          <a:p>
            <a:r>
              <a:rPr lang="fr-CA" sz="2800" smtClean="0"/>
              <a:t>The indices of an array generally start at the index 0 (index origin = 0). This is the case in C/C++, Java, C#, Python, JavaScript, etc., and while it is not always the case, it is the most common system for using arrays via indices.</a:t>
            </a:r>
          </a:p>
          <a:p>
            <a:r>
              <a:rPr lang="fr-CA" sz="2800" smtClean="0"/>
              <a:t>So if you’re ever using a new language, it is important to know the index origin – that is, whether the language uses 0-based indices or</a:t>
            </a:r>
            <a:r>
              <a:rPr lang="fr-CA" sz="2800">
                <a:latin typeface="Calibri Light" panose="020F0302020204030204" pitchFamily="34" charset="0"/>
                <a:cs typeface="Calibri Light" panose="020F0302020204030204" pitchFamily="34" charset="0"/>
              </a:rPr>
              <a:t> </a:t>
            </a:r>
            <a:r>
              <a:rPr lang="fr-CA" sz="2800" smtClean="0"/>
              <a:t>1-based indices.</a:t>
            </a:r>
            <a:endParaRPr lang="fr-CA"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Arrays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When we are using 0-based indices, we access the first element of the array with the</a:t>
            </a:r>
            <a:r>
              <a:rPr lang="fr-CA" sz="2800" b="1" smtClean="0"/>
              <a:t> index 0</a:t>
            </a:r>
            <a:r>
              <a:rPr lang="fr-CA" sz="2800" smtClean="0"/>
              <a:t>, and we access the last element with the </a:t>
            </a:r>
            <a:r>
              <a:rPr lang="fr-CA" sz="2800" b="1" smtClean="0"/>
              <a:t>index equal to (array-size – 1)</a:t>
            </a:r>
            <a:r>
              <a:rPr lang="fr-CA" sz="2800" smtClean="0"/>
              <a:t>.</a:t>
            </a:r>
          </a:p>
          <a:p>
            <a:r>
              <a:rPr lang="fr-CA" sz="2800" smtClean="0"/>
              <a:t>So for an array of 5 elements, the first index is 0, and the last index is 4.</a:t>
            </a:r>
          </a:p>
          <a:p>
            <a:r>
              <a:rPr lang="fr-CA" sz="2800" smtClean="0"/>
              <a:t>For an array of 997 elements, the first index is still 0, and the last index is 996.</a:t>
            </a:r>
          </a:p>
          <a:p>
            <a:r>
              <a:rPr lang="fr-CA" sz="2800" smtClean="0"/>
              <a:t>When we retrieve a value from an array, this value can be used like we use any variable in code. In fact, simply put, an array is a variable serving to declare multiple variables at the same time!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31397</TotalTime>
  <Words>1153</Words>
  <Application>Microsoft Office PowerPoint</Application>
  <PresentationFormat>On-screen Show (4:3)</PresentationFormat>
  <Paragraphs>205</Paragraphs>
  <Slides>26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Calibri Light</vt:lpstr>
      <vt:lpstr>Consolas</vt:lpstr>
      <vt:lpstr>Tw Cen MT</vt:lpstr>
      <vt:lpstr>Wingdings</vt:lpstr>
      <vt:lpstr>Wingdings 2</vt:lpstr>
      <vt:lpstr>Médian</vt:lpstr>
      <vt:lpstr>Image</vt:lpstr>
      <vt:lpstr>PowerPoint Presentation</vt:lpstr>
      <vt:lpstr>Introduction</vt:lpstr>
      <vt:lpstr>Introduction</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 and functions</vt:lpstr>
      <vt:lpstr>Arrays and functions</vt:lpstr>
      <vt:lpstr>Arrays and functions</vt:lpstr>
      <vt:lpstr>Arrays and functions</vt:lpstr>
      <vt:lpstr>Arrays and functions</vt:lpstr>
      <vt:lpstr>Arrays and functions</vt:lpstr>
      <vt:lpstr>Arrays and functions</vt:lpstr>
      <vt:lpstr>Arrays and functions</vt:lpstr>
      <vt:lpstr>Arrays and functions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296</cp:revision>
  <dcterms:created xsi:type="dcterms:W3CDTF">2018-07-19T18:09:45Z</dcterms:created>
  <dcterms:modified xsi:type="dcterms:W3CDTF">2019-01-19T17:57:08Z</dcterms:modified>
</cp:coreProperties>
</file>