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3" r:id="rId5"/>
    <p:sldId id="259" r:id="rId6"/>
    <p:sldId id="260" r:id="rId7"/>
    <p:sldId id="261" r:id="rId8"/>
    <p:sldId id="264" r:id="rId9"/>
    <p:sldId id="262"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p:cViewPr varScale="1">
        <p:scale>
          <a:sx n="113" d="100"/>
          <a:sy n="113" d="100"/>
        </p:scale>
        <p:origin x="145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2362200" y="4038600"/>
            <a:ext cx="6477000" cy="1828800"/>
          </a:xfrm>
        </p:spPr>
        <p:txBody>
          <a:bodyPr anchor="b"/>
          <a:lstStyle>
            <a:lvl1pPr>
              <a:defRPr cap="all" baseline="0"/>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0C7C0E3-3EE4-41FD-80C5-ACED9F57A717}" type="datetimeFigureOut">
              <a:rPr lang="fr-FR" smtClean="0"/>
              <a:pPr/>
              <a:t>19/01/2019</a:t>
            </a:fld>
            <a:endParaRPr lang="fr-FR"/>
          </a:p>
        </p:txBody>
      </p:sp>
      <p:sp>
        <p:nvSpPr>
          <p:cNvPr id="17" name="Espace réservé du pied de page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fr-FR"/>
          </a:p>
        </p:txBody>
      </p:sp>
      <p:sp>
        <p:nvSpPr>
          <p:cNvPr id="29" name="Espace réservé du numéro de diapositive 28"/>
          <p:cNvSpPr>
            <a:spLocks noGrp="1"/>
          </p:cNvSpPr>
          <p:nvPr>
            <p:ph type="sldNum" sz="quarter" idx="12"/>
          </p:nvPr>
        </p:nvSpPr>
        <p:spPr>
          <a:xfrm>
            <a:off x="8001000" y="228600"/>
            <a:ext cx="838200" cy="381000"/>
          </a:xfrm>
        </p:spPr>
        <p:txBody>
          <a:bodyPr/>
          <a:lstStyle>
            <a:lvl1pPr>
              <a:defRPr>
                <a:solidFill>
                  <a:schemeClr val="tx2"/>
                </a:solidFill>
              </a:defRPr>
            </a:lvl1pPr>
          </a:lstStyle>
          <a:p>
            <a:fld id="{FB51D519-1866-421E-9681-A1969663AA08}" type="slidenum">
              <a:rPr lang="fr-FR" smtClean="0"/>
              <a:pPr/>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90C7C0E3-3EE4-41FD-80C5-ACED9F57A717}" type="datetimeFigureOut">
              <a:rPr lang="fr-FR" smtClean="0"/>
              <a:pPr/>
              <a:t>19/01/2019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B51D519-1866-421E-9681-A1969663AA08}"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1"/>
      </p:bgRef>
    </p:bg>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609600"/>
            <a:ext cx="2057400" cy="55165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609600"/>
            <a:ext cx="5562600" cy="5516564"/>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6553200" y="6248402"/>
            <a:ext cx="2209800" cy="365125"/>
          </a:xfrm>
        </p:spPr>
        <p:txBody>
          <a:bodyPr/>
          <a:lstStyle/>
          <a:p>
            <a:fld id="{90C7C0E3-3EE4-41FD-80C5-ACED9F57A717}" type="datetimeFigureOut">
              <a:rPr lang="fr-FR" smtClean="0"/>
              <a:pPr/>
              <a:t>19/01/2019</a:t>
            </a:fld>
            <a:endParaRPr lang="fr-FR"/>
          </a:p>
        </p:txBody>
      </p:sp>
      <p:sp>
        <p:nvSpPr>
          <p:cNvPr id="5" name="Espace réservé du pied de page 4"/>
          <p:cNvSpPr>
            <a:spLocks noGrp="1"/>
          </p:cNvSpPr>
          <p:nvPr>
            <p:ph type="ftr" sz="quarter" idx="11"/>
          </p:nvPr>
        </p:nvSpPr>
        <p:spPr>
          <a:xfrm>
            <a:off x="457201" y="6248207"/>
            <a:ext cx="5573483" cy="365125"/>
          </a:xfrm>
        </p:spPr>
        <p:txBody>
          <a:bodyPr/>
          <a:lstStyle/>
          <a:p>
            <a:endParaRPr lang="fr-F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rot="5400000">
            <a:off x="5989638" y="144462"/>
            <a:ext cx="533400" cy="244476"/>
          </a:xfrm>
        </p:spPr>
        <p:txBody>
          <a:bodyPr/>
          <a:lstStyle/>
          <a:p>
            <a:fld id="{FB51D519-1866-421E-9681-A1969663AA08}" type="slidenum">
              <a:rPr lang="fr-FR" smtClean="0"/>
              <a:pPr/>
              <a:t>‹#›</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2648" y="228600"/>
            <a:ext cx="8153400" cy="990600"/>
          </a:xfrm>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90C7C0E3-3EE4-41FD-80C5-ACED9F57A717}" type="datetimeFigureOut">
              <a:rPr lang="fr-FR" smtClean="0"/>
              <a:pPr/>
              <a:t>19/01/2019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
        <p:nvSpPr>
          <p:cNvPr id="8" name="Espace réservé du contenu 7"/>
          <p:cNvSpPr>
            <a:spLocks noGrp="1"/>
          </p:cNvSpPr>
          <p:nvPr>
            <p:ph sz="quarter" idx="1"/>
          </p:nvPr>
        </p:nvSpPr>
        <p:spPr>
          <a:xfrm>
            <a:off x="612648" y="1600200"/>
            <a:ext cx="8153400" cy="44958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fr-FR" smtClean="0"/>
              <a:t>Cliquez pour modifier le style du titre</a:t>
            </a:r>
            <a:endParaRPr kumimoji="0" lang="en-US"/>
          </a:p>
        </p:txBody>
      </p:sp>
      <p:sp>
        <p:nvSpPr>
          <p:cNvPr id="12" name="Espace réservé de la date 11"/>
          <p:cNvSpPr>
            <a:spLocks noGrp="1"/>
          </p:cNvSpPr>
          <p:nvPr>
            <p:ph type="dt" sz="half" idx="10"/>
          </p:nvPr>
        </p:nvSpPr>
        <p:spPr/>
        <p:txBody>
          <a:bodyPr/>
          <a:lstStyle/>
          <a:p>
            <a:fld id="{90C7C0E3-3EE4-41FD-80C5-ACED9F57A717}" type="datetimeFigureOut">
              <a:rPr lang="fr-FR" smtClean="0"/>
              <a:pPr/>
              <a:t>19/01/2019</a:t>
            </a:fld>
            <a:endParaRPr lang="fr-FR"/>
          </a:p>
        </p:txBody>
      </p:sp>
      <p:sp>
        <p:nvSpPr>
          <p:cNvPr id="13" name="Espace réservé du numéro de diapositiv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B51D519-1866-421E-9681-A1969663AA08}" type="slidenum">
              <a:rPr lang="fr-FR" smtClean="0"/>
              <a:pPr/>
              <a:t>‹#›</a:t>
            </a:fld>
            <a:endParaRPr lang="fr-FR"/>
          </a:p>
        </p:txBody>
      </p:sp>
      <p:sp>
        <p:nvSpPr>
          <p:cNvPr id="14" name="Espace réservé du pied de page 13"/>
          <p:cNvSpPr>
            <a:spLocks noGrp="1"/>
          </p:cNvSpPr>
          <p:nvPr>
            <p:ph type="ftr" sz="quarter" idx="12"/>
          </p:nvPr>
        </p:nvSpPr>
        <p:spPr/>
        <p:txBody>
          <a:bodyPr/>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9" name="Espace réservé du contenu 8"/>
          <p:cNvSpPr>
            <a:spLocks noGrp="1"/>
          </p:cNvSpPr>
          <p:nvPr>
            <p:ph sz="quarter" idx="1"/>
          </p:nvPr>
        </p:nvSpPr>
        <p:spPr>
          <a:xfrm>
            <a:off x="609600"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844901"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8" name="Espace réservé de la date 7"/>
          <p:cNvSpPr>
            <a:spLocks noGrp="1"/>
          </p:cNvSpPr>
          <p:nvPr>
            <p:ph type="dt" sz="half" idx="15"/>
          </p:nvPr>
        </p:nvSpPr>
        <p:spPr/>
        <p:txBody>
          <a:bodyPr rtlCol="0"/>
          <a:lstStyle/>
          <a:p>
            <a:fld id="{90C7C0E3-3EE4-41FD-80C5-ACED9F57A717}" type="datetimeFigureOut">
              <a:rPr lang="fr-FR" smtClean="0"/>
              <a:pPr/>
              <a:t>19/01/2019</a:t>
            </a:fld>
            <a:endParaRPr lang="fr-FR"/>
          </a:p>
        </p:txBody>
      </p:sp>
      <p:sp>
        <p:nvSpPr>
          <p:cNvPr id="10" name="Espace réservé du numéro de diapositive 9"/>
          <p:cNvSpPr>
            <a:spLocks noGrp="1"/>
          </p:cNvSpPr>
          <p:nvPr>
            <p:ph type="sldNum" sz="quarter" idx="16"/>
          </p:nvPr>
        </p:nvSpPr>
        <p:spPr/>
        <p:txBody>
          <a:bodyPr rtlCol="0"/>
          <a:lstStyle/>
          <a:p>
            <a:fld id="{FB51D519-1866-421E-9681-A1969663AA08}" type="slidenum">
              <a:rPr lang="fr-FR" smtClean="0"/>
              <a:pPr/>
              <a:t>‹#›</a:t>
            </a:fld>
            <a:endParaRPr lang="fr-FR"/>
          </a:p>
        </p:txBody>
      </p:sp>
      <p:sp>
        <p:nvSpPr>
          <p:cNvPr id="12" name="Espace réservé du pied de page 11"/>
          <p:cNvSpPr>
            <a:spLocks noGrp="1"/>
          </p:cNvSpPr>
          <p:nvPr>
            <p:ph type="ftr" sz="quarter" idx="17"/>
          </p:nvPr>
        </p:nvSpPr>
        <p:spPr/>
        <p:txBody>
          <a:bodyPr rtlCol="0"/>
          <a:lstStyle/>
          <a:p>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273050"/>
            <a:ext cx="8153400" cy="869950"/>
          </a:xfrm>
        </p:spPr>
        <p:txBody>
          <a:bodyPr anchor="ctr"/>
          <a:lstStyle>
            <a:lvl1pPr>
              <a:defRPr/>
            </a:lvl1pPr>
          </a:lstStyle>
          <a:p>
            <a:r>
              <a:rPr kumimoji="0" lang="fr-FR" smtClean="0"/>
              <a:t>Cliquez pour modifier le style du titre</a:t>
            </a:r>
            <a:endParaRPr kumimoji="0" lang="en-US"/>
          </a:p>
        </p:txBody>
      </p:sp>
      <p:sp>
        <p:nvSpPr>
          <p:cNvPr id="11" name="Espace réservé du contenu 10"/>
          <p:cNvSpPr>
            <a:spLocks noGrp="1"/>
          </p:cNvSpPr>
          <p:nvPr>
            <p:ph sz="quarter" idx="2"/>
          </p:nvPr>
        </p:nvSpPr>
        <p:spPr>
          <a:xfrm>
            <a:off x="609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800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5"/>
          </p:nvPr>
        </p:nvSpPr>
        <p:spPr/>
        <p:txBody>
          <a:bodyPr rtlCol="0"/>
          <a:lstStyle/>
          <a:p>
            <a:fld id="{90C7C0E3-3EE4-41FD-80C5-ACED9F57A717}" type="datetimeFigureOut">
              <a:rPr lang="fr-FR" smtClean="0"/>
              <a:pPr/>
              <a:t>19/01/2019</a:t>
            </a:fld>
            <a:endParaRPr lang="fr-FR"/>
          </a:p>
        </p:txBody>
      </p:sp>
      <p:sp>
        <p:nvSpPr>
          <p:cNvPr id="12" name="Espace réservé du numéro de diapositive 11"/>
          <p:cNvSpPr>
            <a:spLocks noGrp="1"/>
          </p:cNvSpPr>
          <p:nvPr>
            <p:ph type="sldNum" sz="quarter" idx="16"/>
          </p:nvPr>
        </p:nvSpPr>
        <p:spPr/>
        <p:txBody>
          <a:bodyPr rtlCol="0"/>
          <a:lstStyle/>
          <a:p>
            <a:fld id="{FB51D519-1866-421E-9681-A1969663AA08}" type="slidenum">
              <a:rPr lang="fr-FR" smtClean="0"/>
              <a:pPr/>
              <a:t>‹#›</a:t>
            </a:fld>
            <a:endParaRPr lang="fr-FR"/>
          </a:p>
        </p:txBody>
      </p:sp>
      <p:sp>
        <p:nvSpPr>
          <p:cNvPr id="14" name="Espace réservé du pied de page 13"/>
          <p:cNvSpPr>
            <a:spLocks noGrp="1"/>
          </p:cNvSpPr>
          <p:nvPr>
            <p:ph type="ftr" sz="quarter" idx="17"/>
          </p:nvPr>
        </p:nvSpPr>
        <p:spPr/>
        <p:txBody>
          <a:bodyPr rtlCol="0"/>
          <a:lstStyle/>
          <a:p>
            <a:endParaRPr lang="fr-FR"/>
          </a:p>
        </p:txBody>
      </p:sp>
      <p:sp>
        <p:nvSpPr>
          <p:cNvPr id="16" name="Espace réservé du text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5" name="Espace réservé du text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90C7C0E3-3EE4-41FD-80C5-ACED9F57A717}" type="datetimeFigureOut">
              <a:rPr lang="fr-FR" smtClean="0"/>
              <a:pPr/>
              <a:t>19/01/2019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0C7C0E3-3EE4-41FD-80C5-ACED9F57A717}" type="datetimeFigureOut">
              <a:rPr lang="fr-FR" smtClean="0"/>
              <a:pPr/>
              <a:t>19/01/2019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0" y="6248400"/>
            <a:ext cx="533400" cy="381000"/>
          </a:xfrm>
        </p:spPr>
        <p:txBody>
          <a:bodyPr/>
          <a:lstStyle>
            <a:lvl1pPr>
              <a:defRPr>
                <a:solidFill>
                  <a:schemeClr val="tx2"/>
                </a:solidFill>
              </a:defRPr>
            </a:lvl1pPr>
          </a:lstStyle>
          <a:p>
            <a:fld id="{FB51D519-1866-421E-9681-A1969663AA08}"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8077200" cy="869950"/>
          </a:xfrm>
        </p:spPr>
        <p:txBody>
          <a:bodyPr anchor="ctr"/>
          <a:lstStyle>
            <a:lvl1pPr algn="l">
              <a:buNone/>
              <a:defRPr sz="4400" b="0"/>
            </a:lvl1p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90C7C0E3-3EE4-41FD-80C5-ACED9F57A717}" type="datetimeFigureOut">
              <a:rPr lang="fr-FR" smtClean="0"/>
              <a:pPr/>
              <a:t>19/01/2019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
        <p:nvSpPr>
          <p:cNvPr id="3" name="Espace réservé du text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9" name="Espace réservé du contenu 8"/>
          <p:cNvSpPr>
            <a:spLocks noGrp="1"/>
          </p:cNvSpPr>
          <p:nvPr>
            <p:ph sz="quarter" idx="1"/>
          </p:nvPr>
        </p:nvSpPr>
        <p:spPr>
          <a:xfrm>
            <a:off x="2362200" y="1752600"/>
            <a:ext cx="6400800" cy="4419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3">
        <a:schemeClr val="bg2"/>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fr-FR" smtClean="0"/>
              <a:t>Cliquez pour modifier le style du titre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e la date 11"/>
          <p:cNvSpPr>
            <a:spLocks noGrp="1"/>
          </p:cNvSpPr>
          <p:nvPr>
            <p:ph type="dt" sz="half" idx="10"/>
          </p:nvPr>
        </p:nvSpPr>
        <p:spPr>
          <a:xfrm>
            <a:off x="6248400" y="6248400"/>
            <a:ext cx="2667000" cy="365125"/>
          </a:xfrm>
        </p:spPr>
        <p:txBody>
          <a:bodyPr rtlCol="0"/>
          <a:lstStyle/>
          <a:p>
            <a:fld id="{90C7C0E3-3EE4-41FD-80C5-ACED9F57A717}" type="datetimeFigureOut">
              <a:rPr lang="fr-FR" smtClean="0"/>
              <a:pPr/>
              <a:t>19/01/2019</a:t>
            </a:fld>
            <a:endParaRPr lang="fr-FR"/>
          </a:p>
        </p:txBody>
      </p:sp>
      <p:sp>
        <p:nvSpPr>
          <p:cNvPr id="13" name="Espace réservé du numéro de diapositive 12"/>
          <p:cNvSpPr>
            <a:spLocks noGrp="1"/>
          </p:cNvSpPr>
          <p:nvPr>
            <p:ph type="sldNum" sz="quarter" idx="11"/>
          </p:nvPr>
        </p:nvSpPr>
        <p:spPr>
          <a:xfrm>
            <a:off x="0" y="4667249"/>
            <a:ext cx="1447800" cy="663578"/>
          </a:xfrm>
        </p:spPr>
        <p:txBody>
          <a:bodyPr rtlCol="0"/>
          <a:lstStyle>
            <a:lvl1pPr>
              <a:defRPr sz="2800"/>
            </a:lvl1pPr>
          </a:lstStyle>
          <a:p>
            <a:fld id="{FB51D519-1866-421E-9681-A1969663AA08}" type="slidenum">
              <a:rPr lang="fr-FR" smtClean="0"/>
              <a:pPr/>
              <a:t>‹#›</a:t>
            </a:fld>
            <a:endParaRPr lang="fr-FR"/>
          </a:p>
        </p:txBody>
      </p:sp>
      <p:sp>
        <p:nvSpPr>
          <p:cNvPr id="14" name="Espace réservé du pied de page 13"/>
          <p:cNvSpPr>
            <a:spLocks noGrp="1"/>
          </p:cNvSpPr>
          <p:nvPr>
            <p:ph type="ftr" sz="quarter" idx="12"/>
          </p:nvPr>
        </p:nvSpPr>
        <p:spPr>
          <a:xfrm>
            <a:off x="1600200" y="6248206"/>
            <a:ext cx="4572000" cy="365125"/>
          </a:xfrm>
        </p:spPr>
        <p:txBody>
          <a:bodyPr rtlCol="0"/>
          <a:lstStyle/>
          <a:p>
            <a:endParaRPr lang="fr-FR"/>
          </a:p>
        </p:txBody>
      </p:sp>
      <p:sp>
        <p:nvSpPr>
          <p:cNvPr id="3" name="Espace réservé pour une imag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fr-FR" smtClean="0"/>
              <a:t>Cliquez sur l'icône pour ajouter une image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228600"/>
            <a:ext cx="8153400" cy="9906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0C7C0E3-3EE4-41FD-80C5-ACED9F57A717}" type="datetimeFigureOut">
              <a:rPr lang="fr-FR" smtClean="0"/>
              <a:pPr/>
              <a:t>19/01/2019</a:t>
            </a:fld>
            <a:endParaRPr lang="fr-FR"/>
          </a:p>
        </p:txBody>
      </p:sp>
      <p:sp>
        <p:nvSpPr>
          <p:cNvPr id="3" name="Espace réservé du pied de page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fr-F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B51D519-1866-421E-9681-A1969663AA08}"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normAutofit/>
          </a:bodyPr>
          <a:lstStyle/>
          <a:p>
            <a:r>
              <a:rPr lang="fr-CA" smtClean="0"/>
              <a:t>Repetition structures and validations</a:t>
            </a:r>
            <a:endParaRPr lang="fr-CA" dirty="0" smtClean="0"/>
          </a:p>
        </p:txBody>
      </p:sp>
      <p:sp>
        <p:nvSpPr>
          <p:cNvPr id="5" name="Titre 1"/>
          <p:cNvSpPr>
            <a:spLocks noGrp="1"/>
          </p:cNvSpPr>
          <p:nvPr>
            <p:ph type="ctrTitle"/>
          </p:nvPr>
        </p:nvSpPr>
        <p:spPr>
          <a:xfrm>
            <a:off x="642910" y="1142984"/>
            <a:ext cx="7772400" cy="1470025"/>
          </a:xfrm>
        </p:spPr>
        <p:txBody>
          <a:bodyPr>
            <a:normAutofit/>
          </a:bodyPr>
          <a:lstStyle/>
          <a:p>
            <a:r>
              <a:rPr lang="en-CA" smtClean="0"/>
              <a:t>Introduction to Structured Programming</a:t>
            </a:r>
            <a:endParaRPr lang="en-CA"/>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smtClean="0"/>
              <a:t>Loops: </a:t>
            </a:r>
            <a:r>
              <a:rPr lang="fr-CA" dirty="0" smtClean="0"/>
              <a:t>for</a:t>
            </a:r>
            <a:endParaRPr lang="fr-FR" dirty="0"/>
          </a:p>
        </p:txBody>
      </p:sp>
      <p:sp>
        <p:nvSpPr>
          <p:cNvPr id="3" name="Espace réservé du contenu 2"/>
          <p:cNvSpPr>
            <a:spLocks noGrp="1"/>
          </p:cNvSpPr>
          <p:nvPr>
            <p:ph sz="quarter" idx="1"/>
          </p:nvPr>
        </p:nvSpPr>
        <p:spPr>
          <a:xfrm>
            <a:off x="142844" y="1643050"/>
            <a:ext cx="8786874" cy="4714908"/>
          </a:xfrm>
        </p:spPr>
        <p:txBody>
          <a:bodyPr>
            <a:normAutofit/>
          </a:bodyPr>
          <a:lstStyle/>
          <a:p>
            <a:r>
              <a:rPr lang="fr-CA" sz="2800" smtClean="0"/>
              <a:t>The pseudocode loop: </a:t>
            </a:r>
            <a:endParaRPr lang="fr-CA" sz="2800" dirty="0" smtClean="0"/>
          </a:p>
          <a:p>
            <a:pPr lvl="1" defTabSz="985838"/>
            <a:r>
              <a:rPr lang="fr-CA" sz="2500" smtClean="0"/>
              <a:t>FOR variable =</a:t>
            </a:r>
            <a:r>
              <a:rPr lang="fr-CA" sz="2500" smtClean="0">
                <a:sym typeface="Wingdings" pitchFamily="2" charset="2"/>
              </a:rPr>
              <a:t> min TO max JUMP increment</a:t>
            </a:r>
            <a:endParaRPr lang="fr-CA" sz="2500" dirty="0" smtClean="0"/>
          </a:p>
          <a:p>
            <a:pPr lvl="1" defTabSz="985838">
              <a:buNone/>
            </a:pPr>
            <a:r>
              <a:rPr lang="fr-CA" sz="2500" dirty="0" smtClean="0"/>
              <a:t>	</a:t>
            </a:r>
            <a:r>
              <a:rPr lang="fr-CA" sz="2500" smtClean="0"/>
              <a:t>	</a:t>
            </a:r>
            <a:r>
              <a:rPr lang="fr-CA" sz="2500"/>
              <a:t>p</a:t>
            </a:r>
            <a:r>
              <a:rPr lang="fr-CA" sz="2500" smtClean="0"/>
              <a:t>rocedure</a:t>
            </a:r>
            <a:endParaRPr lang="fr-CA" sz="2500" dirty="0" smtClean="0"/>
          </a:p>
          <a:p>
            <a:pPr lvl="1" defTabSz="985838">
              <a:buNone/>
            </a:pPr>
            <a:r>
              <a:rPr lang="fr-CA" sz="2500" smtClean="0"/>
              <a:t>	ENDFOR</a:t>
            </a:r>
            <a:endParaRPr lang="fr-CA" sz="2500" dirty="0" smtClean="0"/>
          </a:p>
          <a:p>
            <a:pPr lvl="1">
              <a:buNone/>
            </a:pPr>
            <a:endParaRPr lang="fr-CA" sz="2500" dirty="0" smtClean="0"/>
          </a:p>
          <a:p>
            <a:pPr lvl="1">
              <a:buNone/>
            </a:pPr>
            <a:r>
              <a:rPr lang="fr-CA" sz="2500" smtClean="0"/>
              <a:t>… has as its equivalent the following C/C++ </a:t>
            </a:r>
            <a:r>
              <a:rPr lang="fr-CA" sz="2500" b="1" smtClean="0"/>
              <a:t>for loop</a:t>
            </a:r>
            <a:r>
              <a:rPr lang="fr-CA" sz="2500" smtClean="0"/>
              <a:t>:</a:t>
            </a:r>
            <a:endParaRPr lang="fr-CA" sz="2500" dirty="0" smtClean="0"/>
          </a:p>
          <a:p>
            <a:pPr marL="639763" lvl="1" indent="-273050" defTabSz="985838"/>
            <a:r>
              <a:rPr lang="fr-CA" sz="2500" smtClean="0"/>
              <a:t>for(initialization; condition(s); increment)</a:t>
            </a:r>
            <a:br>
              <a:rPr lang="fr-CA" sz="2500" smtClean="0"/>
            </a:br>
            <a:r>
              <a:rPr lang="fr-CA" sz="2500" smtClean="0"/>
              <a:t>{</a:t>
            </a:r>
            <a:endParaRPr lang="fr-CA" sz="2500" dirty="0" smtClean="0"/>
          </a:p>
          <a:p>
            <a:pPr marL="639763" lvl="2" indent="-273050" defTabSz="985838">
              <a:buNone/>
            </a:pPr>
            <a:r>
              <a:rPr lang="fr-CA" sz="2200" smtClean="0"/>
              <a:t>		procedure (body of the loop)</a:t>
            </a:r>
            <a:endParaRPr lang="fr-CA" sz="2200" dirty="0" smtClean="0"/>
          </a:p>
          <a:p>
            <a:pPr marL="639763" lvl="1" indent="-273050" defTabSz="985838">
              <a:buNone/>
            </a:pPr>
            <a:r>
              <a:rPr lang="fr-CA" sz="2500" dirty="0" smtClean="0"/>
              <a:t>	}</a:t>
            </a:r>
          </a:p>
          <a:p>
            <a:pPr lvl="1">
              <a:buNone/>
            </a:pPr>
            <a:endParaRPr lang="fr-FR" sz="2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Loops: for</a:t>
            </a:r>
            <a:endParaRPr lang="fr-FR" dirty="0"/>
          </a:p>
        </p:txBody>
      </p:sp>
      <p:sp>
        <p:nvSpPr>
          <p:cNvPr id="4" name="Oval 3"/>
          <p:cNvSpPr/>
          <p:nvPr/>
        </p:nvSpPr>
        <p:spPr>
          <a:xfrm>
            <a:off x="3635896" y="1643202"/>
            <a:ext cx="1728192" cy="63367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mtClean="0"/>
              <a:t>enter loop</a:t>
            </a:r>
            <a:endParaRPr lang="en-CA"/>
          </a:p>
        </p:txBody>
      </p:sp>
      <p:sp>
        <p:nvSpPr>
          <p:cNvPr id="6" name="Flowchart: Decision 5"/>
          <p:cNvSpPr/>
          <p:nvPr/>
        </p:nvSpPr>
        <p:spPr>
          <a:xfrm>
            <a:off x="3106997" y="3537053"/>
            <a:ext cx="2785991" cy="1176216"/>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mtClean="0"/>
              <a:t>&lt;</a:t>
            </a:r>
            <a:r>
              <a:rPr lang="en-CA" i="1" smtClean="0"/>
              <a:t>condition</a:t>
            </a:r>
            <a:r>
              <a:rPr lang="en-CA" smtClean="0"/>
              <a:t>&gt; is true?</a:t>
            </a:r>
            <a:endParaRPr lang="en-CA"/>
          </a:p>
        </p:txBody>
      </p:sp>
      <p:sp>
        <p:nvSpPr>
          <p:cNvPr id="7" name="Rectangle 6"/>
          <p:cNvSpPr/>
          <p:nvPr/>
        </p:nvSpPr>
        <p:spPr>
          <a:xfrm>
            <a:off x="3457361" y="5321523"/>
            <a:ext cx="2088232" cy="4760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mtClean="0"/>
              <a:t>&lt;</a:t>
            </a:r>
            <a:r>
              <a:rPr lang="en-CA" i="1" smtClean="0"/>
              <a:t>body of loop</a:t>
            </a:r>
            <a:r>
              <a:rPr lang="en-CA" smtClean="0"/>
              <a:t>&gt;</a:t>
            </a:r>
            <a:endParaRPr lang="en-CA"/>
          </a:p>
        </p:txBody>
      </p:sp>
      <p:sp>
        <p:nvSpPr>
          <p:cNvPr id="8" name="Oval 7"/>
          <p:cNvSpPr/>
          <p:nvPr/>
        </p:nvSpPr>
        <p:spPr>
          <a:xfrm>
            <a:off x="3635896" y="6093296"/>
            <a:ext cx="1728192" cy="63367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mtClean="0"/>
              <a:t>exit loop</a:t>
            </a:r>
            <a:endParaRPr lang="en-CA"/>
          </a:p>
        </p:txBody>
      </p:sp>
      <p:sp>
        <p:nvSpPr>
          <p:cNvPr id="12" name="TextBox 11"/>
          <p:cNvSpPr txBox="1"/>
          <p:nvPr/>
        </p:nvSpPr>
        <p:spPr>
          <a:xfrm>
            <a:off x="4499992" y="4787860"/>
            <a:ext cx="504056" cy="369332"/>
          </a:xfrm>
          <a:prstGeom prst="rect">
            <a:avLst/>
          </a:prstGeom>
          <a:noFill/>
        </p:spPr>
        <p:txBody>
          <a:bodyPr wrap="square" rtlCol="0">
            <a:spAutoFit/>
          </a:bodyPr>
          <a:lstStyle/>
          <a:p>
            <a:r>
              <a:rPr lang="en-CA" smtClean="0"/>
              <a:t>yes</a:t>
            </a:r>
            <a:endParaRPr lang="en-CA"/>
          </a:p>
        </p:txBody>
      </p:sp>
      <p:sp>
        <p:nvSpPr>
          <p:cNvPr id="13" name="TextBox 12"/>
          <p:cNvSpPr txBox="1"/>
          <p:nvPr/>
        </p:nvSpPr>
        <p:spPr>
          <a:xfrm>
            <a:off x="2411760" y="3755998"/>
            <a:ext cx="432048" cy="369332"/>
          </a:xfrm>
          <a:prstGeom prst="rect">
            <a:avLst/>
          </a:prstGeom>
          <a:noFill/>
        </p:spPr>
        <p:txBody>
          <a:bodyPr wrap="square" rtlCol="0">
            <a:spAutoFit/>
          </a:bodyPr>
          <a:lstStyle/>
          <a:p>
            <a:r>
              <a:rPr lang="en-CA" smtClean="0"/>
              <a:t>no</a:t>
            </a:r>
            <a:endParaRPr lang="en-CA"/>
          </a:p>
        </p:txBody>
      </p:sp>
      <p:sp>
        <p:nvSpPr>
          <p:cNvPr id="14" name="Rectangle 13"/>
          <p:cNvSpPr/>
          <p:nvPr/>
        </p:nvSpPr>
        <p:spPr>
          <a:xfrm>
            <a:off x="3456255" y="2664882"/>
            <a:ext cx="2088232" cy="4760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mtClean="0"/>
              <a:t>&lt;</a:t>
            </a:r>
            <a:r>
              <a:rPr lang="en-CA" i="1" smtClean="0"/>
              <a:t>initialization</a:t>
            </a:r>
            <a:r>
              <a:rPr lang="en-CA" smtClean="0"/>
              <a:t>&gt;</a:t>
            </a:r>
            <a:endParaRPr lang="en-CA"/>
          </a:p>
        </p:txBody>
      </p:sp>
      <p:sp>
        <p:nvSpPr>
          <p:cNvPr id="15" name="Rectangle 14"/>
          <p:cNvSpPr/>
          <p:nvPr/>
        </p:nvSpPr>
        <p:spPr>
          <a:xfrm>
            <a:off x="6228184" y="5329178"/>
            <a:ext cx="2088232" cy="4760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mtClean="0"/>
              <a:t>&lt;</a:t>
            </a:r>
            <a:r>
              <a:rPr lang="en-CA" i="1" smtClean="0"/>
              <a:t>increment</a:t>
            </a:r>
            <a:r>
              <a:rPr lang="en-CA" smtClean="0"/>
              <a:t>&gt;</a:t>
            </a:r>
            <a:endParaRPr lang="en-CA"/>
          </a:p>
        </p:txBody>
      </p:sp>
      <p:cxnSp>
        <p:nvCxnSpPr>
          <p:cNvPr id="16" name="Elbow Connector 15"/>
          <p:cNvCxnSpPr>
            <a:stCxn id="15" idx="0"/>
            <a:endCxn id="6" idx="3"/>
          </p:cNvCxnSpPr>
          <p:nvPr/>
        </p:nvCxnSpPr>
        <p:spPr>
          <a:xfrm rot="16200000" flipV="1">
            <a:off x="5980636" y="4037514"/>
            <a:ext cx="1204017" cy="137931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8" name="Elbow Connector 17"/>
          <p:cNvCxnSpPr>
            <a:stCxn id="6" idx="1"/>
            <a:endCxn id="8" idx="2"/>
          </p:cNvCxnSpPr>
          <p:nvPr/>
        </p:nvCxnSpPr>
        <p:spPr>
          <a:xfrm rot="10800000" flipH="1" flipV="1">
            <a:off x="3106996" y="4125161"/>
            <a:ext cx="528899" cy="2284970"/>
          </a:xfrm>
          <a:prstGeom prst="bentConnector3">
            <a:avLst>
              <a:gd name="adj1" fmla="val -189166"/>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4" idx="4"/>
            <a:endCxn id="14" idx="0"/>
          </p:cNvCxnSpPr>
          <p:nvPr/>
        </p:nvCxnSpPr>
        <p:spPr>
          <a:xfrm>
            <a:off x="4499992" y="2276872"/>
            <a:ext cx="379" cy="3880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4" idx="2"/>
            <a:endCxn id="6" idx="0"/>
          </p:cNvCxnSpPr>
          <p:nvPr/>
        </p:nvCxnSpPr>
        <p:spPr>
          <a:xfrm flipH="1">
            <a:off x="4499993" y="3140968"/>
            <a:ext cx="378" cy="396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6" idx="2"/>
            <a:endCxn id="7" idx="0"/>
          </p:cNvCxnSpPr>
          <p:nvPr/>
        </p:nvCxnSpPr>
        <p:spPr>
          <a:xfrm>
            <a:off x="4499993" y="4713269"/>
            <a:ext cx="1484" cy="608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7" idx="3"/>
            <a:endCxn id="15" idx="1"/>
          </p:cNvCxnSpPr>
          <p:nvPr/>
        </p:nvCxnSpPr>
        <p:spPr>
          <a:xfrm>
            <a:off x="5545593" y="5559566"/>
            <a:ext cx="682591" cy="76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Loops: for</a:t>
            </a:r>
            <a:endParaRPr lang="fr-FR" dirty="0"/>
          </a:p>
        </p:txBody>
      </p:sp>
      <p:sp>
        <p:nvSpPr>
          <p:cNvPr id="3" name="Espace réservé du contenu 2"/>
          <p:cNvSpPr>
            <a:spLocks noGrp="1"/>
          </p:cNvSpPr>
          <p:nvPr>
            <p:ph sz="quarter" idx="1"/>
          </p:nvPr>
        </p:nvSpPr>
        <p:spPr>
          <a:xfrm>
            <a:off x="142844" y="1643050"/>
            <a:ext cx="8786874" cy="4714908"/>
          </a:xfrm>
        </p:spPr>
        <p:txBody>
          <a:bodyPr>
            <a:normAutofit/>
          </a:bodyPr>
          <a:lstStyle/>
          <a:p>
            <a:r>
              <a:rPr lang="fr-CA" sz="2800" smtClean="0"/>
              <a:t>This loop, like in the case of the pseudocode FOR loop, is a loop of fixed repetition.</a:t>
            </a:r>
          </a:p>
          <a:p>
            <a:r>
              <a:rPr lang="fr-CA" sz="2800" smtClean="0"/>
              <a:t>The order of execution is as follows:</a:t>
            </a:r>
            <a:endParaRPr lang="fr-CA" sz="2800" dirty="0" smtClean="0"/>
          </a:p>
          <a:p>
            <a:pPr marL="777240" lvl="1" indent="-457200">
              <a:buClrTx/>
              <a:buFont typeface="+mj-lt"/>
              <a:buAutoNum type="arabicPeriod"/>
            </a:pPr>
            <a:r>
              <a:rPr lang="fr-CA" sz="2800" smtClean="0"/>
              <a:t>Declare and/or initialize the variable that will serve as the counter for the loop.</a:t>
            </a:r>
            <a:endParaRPr lang="fr-CA" sz="2800" dirty="0" smtClean="0"/>
          </a:p>
          <a:p>
            <a:pPr marL="777240" lvl="1" indent="-457200">
              <a:buClr>
                <a:schemeClr val="tx1"/>
              </a:buClr>
              <a:buFont typeface="+mj-lt"/>
              <a:buAutoNum type="arabicPeriod"/>
            </a:pPr>
            <a:r>
              <a:rPr lang="fr-CA" sz="2800" smtClean="0"/>
              <a:t>Test the condition. If false, exit the loop.</a:t>
            </a:r>
            <a:endParaRPr lang="fr-CA" sz="2800" dirty="0" smtClean="0"/>
          </a:p>
          <a:p>
            <a:pPr marL="777240" lvl="1" indent="-457200">
              <a:buClrTx/>
              <a:buFont typeface="+mj-lt"/>
              <a:buAutoNum type="arabicPeriod"/>
            </a:pPr>
            <a:r>
              <a:rPr lang="fr-CA" sz="2800" smtClean="0"/>
              <a:t>Execute the body of the loop.</a:t>
            </a:r>
            <a:endParaRPr lang="fr-CA" sz="2800" dirty="0" smtClean="0"/>
          </a:p>
          <a:p>
            <a:pPr marL="777240" lvl="1" indent="-457200">
              <a:buClrTx/>
              <a:buFont typeface="+mj-lt"/>
              <a:buAutoNum type="arabicPeriod"/>
            </a:pPr>
            <a:r>
              <a:rPr lang="fr-CA" sz="2800" smtClean="0"/>
              <a:t>Increment the counter.</a:t>
            </a:r>
            <a:endParaRPr lang="fr-CA" sz="2800" dirty="0" smtClean="0"/>
          </a:p>
          <a:p>
            <a:pPr marL="777240" lvl="1" indent="-457200">
              <a:buClrTx/>
              <a:buFont typeface="+mj-lt"/>
              <a:buAutoNum type="arabicPeriod"/>
            </a:pPr>
            <a:r>
              <a:rPr lang="fr-CA" sz="2800" smtClean="0"/>
              <a:t>Return to #2 above.</a:t>
            </a:r>
            <a:endParaRPr lang="fr-CA" sz="2800" dirty="0" smtClean="0"/>
          </a:p>
          <a:p>
            <a:pPr lvl="1">
              <a:buNone/>
            </a:pPr>
            <a:endParaRPr lang="fr-FR" sz="2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Loops: for</a:t>
            </a:r>
            <a:endParaRPr lang="fr-FR" dirty="0"/>
          </a:p>
        </p:txBody>
      </p:sp>
      <p:sp>
        <p:nvSpPr>
          <p:cNvPr id="3" name="Espace réservé du contenu 2"/>
          <p:cNvSpPr>
            <a:spLocks noGrp="1"/>
          </p:cNvSpPr>
          <p:nvPr>
            <p:ph sz="quarter" idx="1"/>
          </p:nvPr>
        </p:nvSpPr>
        <p:spPr>
          <a:xfrm>
            <a:off x="142844" y="1643050"/>
            <a:ext cx="8786874" cy="4714908"/>
          </a:xfrm>
        </p:spPr>
        <p:txBody>
          <a:bodyPr>
            <a:normAutofit lnSpcReduction="10000"/>
          </a:bodyPr>
          <a:lstStyle/>
          <a:p>
            <a:pPr marL="355600" indent="-355600" defTabSz="712788"/>
            <a:r>
              <a:rPr lang="fr-CA" sz="2800" smtClean="0"/>
              <a:t>Example </a:t>
            </a:r>
            <a:r>
              <a:rPr lang="fr-CA" sz="2800" dirty="0" smtClean="0"/>
              <a:t>:</a:t>
            </a:r>
          </a:p>
          <a:p>
            <a:pPr marL="355600" indent="-355600" defTabSz="712788">
              <a:buNone/>
            </a:pPr>
            <a:r>
              <a:rPr lang="fr-FR" sz="2400" dirty="0" smtClean="0">
                <a:solidFill>
                  <a:srgbClr val="808080"/>
                </a:solidFill>
                <a:latin typeface="Consolas"/>
              </a:rPr>
              <a:t>#</a:t>
            </a:r>
            <a:r>
              <a:rPr lang="fr-FR" sz="2400" dirty="0" err="1" smtClean="0">
                <a:solidFill>
                  <a:srgbClr val="808080"/>
                </a:solidFill>
                <a:latin typeface="Consolas"/>
              </a:rPr>
              <a:t>include</a:t>
            </a:r>
            <a:r>
              <a:rPr lang="fr-FR" sz="2400" dirty="0" smtClean="0">
                <a:solidFill>
                  <a:srgbClr val="000000"/>
                </a:solidFill>
                <a:latin typeface="Consolas"/>
              </a:rPr>
              <a:t> </a:t>
            </a:r>
            <a:r>
              <a:rPr lang="fr-FR" sz="2400" dirty="0" smtClean="0">
                <a:solidFill>
                  <a:srgbClr val="A31515"/>
                </a:solidFill>
                <a:latin typeface="Consolas"/>
              </a:rPr>
              <a:t>&lt;</a:t>
            </a:r>
            <a:r>
              <a:rPr lang="fr-FR" sz="2400" dirty="0" err="1" smtClean="0">
                <a:solidFill>
                  <a:srgbClr val="A31515"/>
                </a:solidFill>
                <a:latin typeface="Consolas"/>
              </a:rPr>
              <a:t>iostream</a:t>
            </a:r>
            <a:r>
              <a:rPr lang="fr-FR" sz="2400" dirty="0" smtClean="0">
                <a:solidFill>
                  <a:srgbClr val="A31515"/>
                </a:solidFill>
                <a:latin typeface="Consolas"/>
              </a:rPr>
              <a:t>&gt;</a:t>
            </a:r>
            <a:r>
              <a:rPr lang="fr-FR" sz="2400" dirty="0" smtClean="0">
                <a:solidFill>
                  <a:srgbClr val="000000"/>
                </a:solidFill>
                <a:latin typeface="Consolas"/>
              </a:rPr>
              <a:t> </a:t>
            </a:r>
          </a:p>
          <a:p>
            <a:pPr marL="355600" indent="-355600" defTabSz="712788">
              <a:buNone/>
            </a:pPr>
            <a:r>
              <a:rPr lang="fr-FR" sz="2400" dirty="0" err="1" smtClean="0">
                <a:solidFill>
                  <a:srgbClr val="0000FF"/>
                </a:solidFill>
                <a:latin typeface="Consolas"/>
              </a:rPr>
              <a:t>using</a:t>
            </a:r>
            <a:r>
              <a:rPr lang="fr-FR" sz="2400" dirty="0" smtClean="0">
                <a:solidFill>
                  <a:srgbClr val="000000"/>
                </a:solidFill>
                <a:latin typeface="Consolas"/>
              </a:rPr>
              <a:t> </a:t>
            </a:r>
            <a:r>
              <a:rPr lang="fr-FR" sz="2400" dirty="0" err="1" smtClean="0">
                <a:solidFill>
                  <a:srgbClr val="0000FF"/>
                </a:solidFill>
                <a:latin typeface="Consolas"/>
              </a:rPr>
              <a:t>namespace</a:t>
            </a:r>
            <a:r>
              <a:rPr lang="fr-FR" sz="2400" dirty="0" smtClean="0">
                <a:solidFill>
                  <a:srgbClr val="000000"/>
                </a:solidFill>
                <a:latin typeface="Consolas"/>
              </a:rPr>
              <a:t> </a:t>
            </a:r>
            <a:r>
              <a:rPr lang="fr-FR" sz="2400" dirty="0" err="1" smtClean="0">
                <a:solidFill>
                  <a:srgbClr val="000000"/>
                </a:solidFill>
                <a:latin typeface="Consolas"/>
              </a:rPr>
              <a:t>std</a:t>
            </a:r>
            <a:r>
              <a:rPr lang="fr-FR" sz="2400" dirty="0" smtClean="0">
                <a:solidFill>
                  <a:srgbClr val="000000"/>
                </a:solidFill>
                <a:latin typeface="Consolas"/>
              </a:rPr>
              <a:t>; </a:t>
            </a:r>
          </a:p>
          <a:p>
            <a:pPr marL="355600" indent="-355600" defTabSz="712788">
              <a:buNone/>
            </a:pPr>
            <a:r>
              <a:rPr lang="fr-FR" sz="2400" dirty="0" err="1" smtClean="0">
                <a:solidFill>
                  <a:srgbClr val="0000FF"/>
                </a:solidFill>
                <a:latin typeface="Consolas"/>
              </a:rPr>
              <a:t>int</a:t>
            </a:r>
            <a:r>
              <a:rPr lang="fr-FR" sz="2400" dirty="0" smtClean="0">
                <a:solidFill>
                  <a:srgbClr val="000000"/>
                </a:solidFill>
                <a:latin typeface="Consolas"/>
              </a:rPr>
              <a:t> main</a:t>
            </a:r>
            <a:r>
              <a:rPr lang="fr-FR" sz="2400" smtClean="0">
                <a:solidFill>
                  <a:srgbClr val="000000"/>
                </a:solidFill>
                <a:latin typeface="Consolas"/>
              </a:rPr>
              <a:t>() </a:t>
            </a:r>
          </a:p>
          <a:p>
            <a:pPr marL="355600" indent="-355600" defTabSz="712788">
              <a:buNone/>
            </a:pPr>
            <a:r>
              <a:rPr lang="fr-FR" sz="2400" smtClean="0">
                <a:solidFill>
                  <a:srgbClr val="000000"/>
                </a:solidFill>
                <a:latin typeface="Consolas"/>
              </a:rPr>
              <a:t>{ </a:t>
            </a:r>
            <a:endParaRPr lang="fr-FR" sz="2400" dirty="0" smtClean="0">
              <a:solidFill>
                <a:srgbClr val="000000"/>
              </a:solidFill>
              <a:latin typeface="Consolas"/>
            </a:endParaRPr>
          </a:p>
          <a:p>
            <a:pPr marL="355600" indent="-355600" defTabSz="712788">
              <a:buNone/>
            </a:pPr>
            <a:r>
              <a:rPr lang="nn-NO" sz="2400" dirty="0" smtClean="0">
                <a:solidFill>
                  <a:srgbClr val="0000FF"/>
                </a:solidFill>
                <a:latin typeface="Consolas"/>
              </a:rPr>
              <a:t>	for</a:t>
            </a:r>
            <a:r>
              <a:rPr lang="nn-NO" sz="2400" dirty="0" smtClean="0">
                <a:solidFill>
                  <a:srgbClr val="000000"/>
                </a:solidFill>
                <a:latin typeface="Consolas"/>
              </a:rPr>
              <a:t> (</a:t>
            </a:r>
            <a:r>
              <a:rPr lang="nn-NO" sz="2400" dirty="0" smtClean="0">
                <a:solidFill>
                  <a:srgbClr val="0000FF"/>
                </a:solidFill>
                <a:latin typeface="Consolas"/>
              </a:rPr>
              <a:t>int</a:t>
            </a:r>
            <a:r>
              <a:rPr lang="nn-NO" sz="2400" dirty="0" smtClean="0">
                <a:solidFill>
                  <a:srgbClr val="000000"/>
                </a:solidFill>
                <a:latin typeface="Consolas"/>
              </a:rPr>
              <a:t> i = 0; i &lt; 10; i = i + </a:t>
            </a:r>
            <a:r>
              <a:rPr lang="nn-NO" sz="2400" smtClean="0">
                <a:solidFill>
                  <a:srgbClr val="000000"/>
                </a:solidFill>
                <a:latin typeface="Consolas"/>
              </a:rPr>
              <a:t>1)</a:t>
            </a:r>
          </a:p>
          <a:p>
            <a:pPr marL="355600" indent="-355600" defTabSz="712788">
              <a:buNone/>
            </a:pPr>
            <a:r>
              <a:rPr lang="nn-NO" sz="2400">
                <a:solidFill>
                  <a:srgbClr val="000000"/>
                </a:solidFill>
                <a:latin typeface="Consolas"/>
              </a:rPr>
              <a:t>	</a:t>
            </a:r>
            <a:r>
              <a:rPr lang="nn-NO" sz="2400" smtClean="0">
                <a:solidFill>
                  <a:srgbClr val="000000"/>
                </a:solidFill>
                <a:latin typeface="Consolas"/>
              </a:rPr>
              <a:t>{</a:t>
            </a:r>
            <a:endParaRPr lang="nn-NO" sz="2400" dirty="0" smtClean="0">
              <a:solidFill>
                <a:srgbClr val="000000"/>
              </a:solidFill>
              <a:latin typeface="Consolas"/>
            </a:endParaRPr>
          </a:p>
          <a:p>
            <a:pPr marL="355600" indent="-355600" defTabSz="712788">
              <a:buNone/>
            </a:pPr>
            <a:r>
              <a:rPr lang="fr-FR" sz="2400" dirty="0" smtClean="0">
                <a:solidFill>
                  <a:srgbClr val="000000"/>
                </a:solidFill>
                <a:latin typeface="Consolas"/>
              </a:rPr>
              <a:t>		cout </a:t>
            </a:r>
            <a:r>
              <a:rPr lang="fr-FR" sz="2400" dirty="0" smtClean="0">
                <a:solidFill>
                  <a:srgbClr val="008080"/>
                </a:solidFill>
                <a:latin typeface="Consolas"/>
              </a:rPr>
              <a:t>&lt;&lt;</a:t>
            </a:r>
            <a:r>
              <a:rPr lang="fr-FR" sz="2400" dirty="0" smtClean="0">
                <a:solidFill>
                  <a:srgbClr val="000000"/>
                </a:solidFill>
                <a:latin typeface="Consolas"/>
              </a:rPr>
              <a:t> i </a:t>
            </a:r>
            <a:r>
              <a:rPr lang="fr-FR" sz="2400" dirty="0" smtClean="0">
                <a:solidFill>
                  <a:srgbClr val="008080"/>
                </a:solidFill>
                <a:latin typeface="Consolas"/>
              </a:rPr>
              <a:t>&lt;&lt;</a:t>
            </a:r>
            <a:r>
              <a:rPr lang="fr-FR" sz="2400" dirty="0" smtClean="0">
                <a:solidFill>
                  <a:srgbClr val="000000"/>
                </a:solidFill>
                <a:latin typeface="Consolas"/>
              </a:rPr>
              <a:t> </a:t>
            </a:r>
            <a:r>
              <a:rPr lang="fr-FR" sz="2400" dirty="0" err="1" smtClean="0">
                <a:solidFill>
                  <a:srgbClr val="000000"/>
                </a:solidFill>
                <a:latin typeface="Consolas"/>
              </a:rPr>
              <a:t>endl</a:t>
            </a:r>
            <a:r>
              <a:rPr lang="fr-FR" sz="2400" dirty="0" smtClean="0">
                <a:solidFill>
                  <a:srgbClr val="000000"/>
                </a:solidFill>
                <a:latin typeface="Consolas"/>
              </a:rPr>
              <a:t>;</a:t>
            </a:r>
          </a:p>
          <a:p>
            <a:pPr marL="355600" indent="-355600" defTabSz="712788">
              <a:buNone/>
            </a:pPr>
            <a:r>
              <a:rPr lang="fr-FR" sz="2400" dirty="0" smtClean="0">
                <a:solidFill>
                  <a:srgbClr val="000000"/>
                </a:solidFill>
                <a:latin typeface="Consolas"/>
              </a:rPr>
              <a:t>	}</a:t>
            </a:r>
          </a:p>
          <a:p>
            <a:pPr marL="355600" indent="-355600" defTabSz="712788">
              <a:buNone/>
            </a:pPr>
            <a:r>
              <a:rPr lang="fr-FR" sz="2400" dirty="0" smtClean="0">
                <a:solidFill>
                  <a:srgbClr val="0000FF"/>
                </a:solidFill>
                <a:latin typeface="Consolas"/>
              </a:rPr>
              <a:t>	return</a:t>
            </a:r>
            <a:r>
              <a:rPr lang="fr-FR" sz="2400" dirty="0" smtClean="0">
                <a:solidFill>
                  <a:srgbClr val="000000"/>
                </a:solidFill>
                <a:latin typeface="Consolas"/>
              </a:rPr>
              <a:t> 0;</a:t>
            </a:r>
          </a:p>
          <a:p>
            <a:pPr marL="355600" indent="-355600" defTabSz="712788">
              <a:buNone/>
            </a:pPr>
            <a:r>
              <a:rPr lang="fr-FR" sz="2400" dirty="0" smtClean="0">
                <a:solidFill>
                  <a:srgbClr val="000000"/>
                </a:solidFill>
                <a:latin typeface="Consolas"/>
              </a:rPr>
              <a:t>}</a:t>
            </a:r>
            <a:endParaRPr lang="fr-CA" sz="2200" dirty="0" smtClean="0"/>
          </a:p>
          <a:p>
            <a:pPr marL="355600" lvl="1" indent="-355600" defTabSz="712788">
              <a:buNone/>
            </a:pPr>
            <a:endParaRPr lang="fr-FR" sz="2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Loops: for</a:t>
            </a:r>
            <a:endParaRPr lang="fr-FR" dirty="0"/>
          </a:p>
        </p:txBody>
      </p:sp>
      <p:sp>
        <p:nvSpPr>
          <p:cNvPr id="3" name="Espace réservé du contenu 2"/>
          <p:cNvSpPr>
            <a:spLocks noGrp="1"/>
          </p:cNvSpPr>
          <p:nvPr>
            <p:ph sz="quarter" idx="1"/>
          </p:nvPr>
        </p:nvSpPr>
        <p:spPr>
          <a:xfrm>
            <a:off x="142844" y="1643050"/>
            <a:ext cx="8786874" cy="5098318"/>
          </a:xfrm>
        </p:spPr>
        <p:txBody>
          <a:bodyPr>
            <a:normAutofit fontScale="92500" lnSpcReduction="10000"/>
          </a:bodyPr>
          <a:lstStyle/>
          <a:p>
            <a:pPr defTabSz="712788">
              <a:tabLst>
                <a:tab pos="712788" algn="l"/>
              </a:tabLst>
            </a:pPr>
            <a:r>
              <a:rPr lang="fr-CA" sz="2800" smtClean="0"/>
              <a:t>Example of a loop using a decreasing/decrementing counter:</a:t>
            </a:r>
            <a:endParaRPr lang="fr-CA" sz="2800" dirty="0" smtClean="0"/>
          </a:p>
          <a:p>
            <a:pPr defTabSz="712788">
              <a:buNone/>
              <a:tabLst>
                <a:tab pos="712788" algn="l"/>
              </a:tabLst>
            </a:pPr>
            <a:r>
              <a:rPr lang="fr-FR" sz="2400" dirty="0" smtClean="0">
                <a:solidFill>
                  <a:srgbClr val="808080"/>
                </a:solidFill>
                <a:latin typeface="Consolas"/>
              </a:rPr>
              <a:t>#</a:t>
            </a:r>
            <a:r>
              <a:rPr lang="fr-FR" sz="2400" dirty="0" err="1" smtClean="0">
                <a:solidFill>
                  <a:srgbClr val="808080"/>
                </a:solidFill>
                <a:latin typeface="Consolas"/>
              </a:rPr>
              <a:t>include</a:t>
            </a:r>
            <a:r>
              <a:rPr lang="fr-FR" sz="2400" dirty="0" smtClean="0">
                <a:solidFill>
                  <a:srgbClr val="000000"/>
                </a:solidFill>
                <a:latin typeface="Consolas"/>
              </a:rPr>
              <a:t> </a:t>
            </a:r>
            <a:r>
              <a:rPr lang="fr-FR" sz="2400" dirty="0" smtClean="0">
                <a:solidFill>
                  <a:srgbClr val="A31515"/>
                </a:solidFill>
                <a:latin typeface="Consolas"/>
              </a:rPr>
              <a:t>&lt;</a:t>
            </a:r>
            <a:r>
              <a:rPr lang="fr-FR" sz="2400" dirty="0" err="1" smtClean="0">
                <a:solidFill>
                  <a:srgbClr val="A31515"/>
                </a:solidFill>
                <a:latin typeface="Consolas"/>
              </a:rPr>
              <a:t>iostream</a:t>
            </a:r>
            <a:r>
              <a:rPr lang="fr-FR" sz="2400" dirty="0" smtClean="0">
                <a:solidFill>
                  <a:srgbClr val="A31515"/>
                </a:solidFill>
                <a:latin typeface="Consolas"/>
              </a:rPr>
              <a:t>&gt;</a:t>
            </a:r>
            <a:r>
              <a:rPr lang="fr-FR" sz="2400" dirty="0" smtClean="0">
                <a:solidFill>
                  <a:srgbClr val="000000"/>
                </a:solidFill>
                <a:latin typeface="Consolas"/>
              </a:rPr>
              <a:t> </a:t>
            </a:r>
          </a:p>
          <a:p>
            <a:pPr defTabSz="712788">
              <a:buNone/>
              <a:tabLst>
                <a:tab pos="712788" algn="l"/>
              </a:tabLst>
            </a:pPr>
            <a:r>
              <a:rPr lang="fr-FR" sz="2400" dirty="0" err="1" smtClean="0">
                <a:solidFill>
                  <a:srgbClr val="0000FF"/>
                </a:solidFill>
                <a:latin typeface="Consolas"/>
              </a:rPr>
              <a:t>using</a:t>
            </a:r>
            <a:r>
              <a:rPr lang="fr-FR" sz="2400" dirty="0" smtClean="0">
                <a:solidFill>
                  <a:srgbClr val="000000"/>
                </a:solidFill>
                <a:latin typeface="Consolas"/>
              </a:rPr>
              <a:t> </a:t>
            </a:r>
            <a:r>
              <a:rPr lang="fr-FR" sz="2400" dirty="0" err="1" smtClean="0">
                <a:solidFill>
                  <a:srgbClr val="0000FF"/>
                </a:solidFill>
                <a:latin typeface="Consolas"/>
              </a:rPr>
              <a:t>namespace</a:t>
            </a:r>
            <a:r>
              <a:rPr lang="fr-FR" sz="2400" dirty="0" smtClean="0">
                <a:solidFill>
                  <a:srgbClr val="000000"/>
                </a:solidFill>
                <a:latin typeface="Consolas"/>
              </a:rPr>
              <a:t> </a:t>
            </a:r>
            <a:r>
              <a:rPr lang="fr-FR" sz="2400" dirty="0" err="1" smtClean="0">
                <a:solidFill>
                  <a:srgbClr val="000000"/>
                </a:solidFill>
                <a:latin typeface="Consolas"/>
              </a:rPr>
              <a:t>std</a:t>
            </a:r>
            <a:r>
              <a:rPr lang="fr-FR" sz="2400" dirty="0" smtClean="0">
                <a:solidFill>
                  <a:srgbClr val="000000"/>
                </a:solidFill>
                <a:latin typeface="Consolas"/>
              </a:rPr>
              <a:t>; </a:t>
            </a:r>
          </a:p>
          <a:p>
            <a:pPr defTabSz="712788">
              <a:buNone/>
              <a:tabLst>
                <a:tab pos="712788" algn="l"/>
              </a:tabLst>
            </a:pPr>
            <a:r>
              <a:rPr lang="fr-FR" sz="2400" dirty="0" err="1" smtClean="0">
                <a:solidFill>
                  <a:srgbClr val="0000FF"/>
                </a:solidFill>
                <a:latin typeface="Consolas"/>
              </a:rPr>
              <a:t>int</a:t>
            </a:r>
            <a:r>
              <a:rPr lang="fr-FR" sz="2400" dirty="0" smtClean="0">
                <a:solidFill>
                  <a:srgbClr val="000000"/>
                </a:solidFill>
                <a:latin typeface="Consolas"/>
              </a:rPr>
              <a:t> </a:t>
            </a:r>
            <a:r>
              <a:rPr lang="fr-FR" sz="2400" smtClean="0">
                <a:solidFill>
                  <a:srgbClr val="000000"/>
                </a:solidFill>
                <a:latin typeface="Consolas"/>
              </a:rPr>
              <a:t>main()</a:t>
            </a:r>
          </a:p>
          <a:p>
            <a:pPr defTabSz="712788">
              <a:buNone/>
              <a:tabLst>
                <a:tab pos="712788" algn="l"/>
              </a:tabLst>
            </a:pPr>
            <a:r>
              <a:rPr lang="fr-FR" sz="2400" smtClean="0">
                <a:solidFill>
                  <a:srgbClr val="000000"/>
                </a:solidFill>
                <a:latin typeface="Consolas"/>
              </a:rPr>
              <a:t>{ </a:t>
            </a:r>
            <a:endParaRPr lang="fr-FR" sz="2400" dirty="0" smtClean="0">
              <a:solidFill>
                <a:srgbClr val="000000"/>
              </a:solidFill>
              <a:latin typeface="Consolas"/>
            </a:endParaRPr>
          </a:p>
          <a:p>
            <a:pPr defTabSz="712788">
              <a:buNone/>
              <a:tabLst>
                <a:tab pos="712788" algn="l"/>
              </a:tabLst>
            </a:pPr>
            <a:r>
              <a:rPr lang="nn-NO" sz="2400" dirty="0" smtClean="0">
                <a:solidFill>
                  <a:srgbClr val="0000FF"/>
                </a:solidFill>
                <a:latin typeface="Consolas"/>
              </a:rPr>
              <a:t>	for</a:t>
            </a:r>
            <a:r>
              <a:rPr lang="nn-NO" sz="2400" dirty="0" smtClean="0">
                <a:solidFill>
                  <a:srgbClr val="000000"/>
                </a:solidFill>
                <a:latin typeface="Consolas"/>
              </a:rPr>
              <a:t> (</a:t>
            </a:r>
            <a:r>
              <a:rPr lang="nn-NO" sz="2400" dirty="0" smtClean="0">
                <a:solidFill>
                  <a:srgbClr val="0000FF"/>
                </a:solidFill>
                <a:latin typeface="Consolas"/>
              </a:rPr>
              <a:t>int</a:t>
            </a:r>
            <a:r>
              <a:rPr lang="nn-NO" sz="2400" dirty="0" smtClean="0">
                <a:solidFill>
                  <a:srgbClr val="000000"/>
                </a:solidFill>
                <a:latin typeface="Consolas"/>
              </a:rPr>
              <a:t> i = 10; i &gt; 0; i = i - </a:t>
            </a:r>
            <a:r>
              <a:rPr lang="nn-NO" sz="2400" smtClean="0">
                <a:solidFill>
                  <a:srgbClr val="000000"/>
                </a:solidFill>
                <a:latin typeface="Consolas"/>
              </a:rPr>
              <a:t>1)</a:t>
            </a:r>
          </a:p>
          <a:p>
            <a:pPr defTabSz="712788">
              <a:buNone/>
              <a:tabLst>
                <a:tab pos="712788" algn="l"/>
              </a:tabLst>
            </a:pPr>
            <a:r>
              <a:rPr lang="nn-NO" sz="2400">
                <a:solidFill>
                  <a:srgbClr val="000000"/>
                </a:solidFill>
                <a:latin typeface="Consolas"/>
              </a:rPr>
              <a:t>	</a:t>
            </a:r>
            <a:r>
              <a:rPr lang="nn-NO" sz="2400" smtClean="0">
                <a:solidFill>
                  <a:srgbClr val="000000"/>
                </a:solidFill>
                <a:latin typeface="Consolas"/>
              </a:rPr>
              <a:t>{</a:t>
            </a:r>
            <a:endParaRPr lang="nn-NO" sz="2400" dirty="0" smtClean="0">
              <a:solidFill>
                <a:srgbClr val="000000"/>
              </a:solidFill>
              <a:latin typeface="Consolas"/>
            </a:endParaRPr>
          </a:p>
          <a:p>
            <a:pPr defTabSz="712788">
              <a:buNone/>
              <a:tabLst>
                <a:tab pos="712788" algn="l"/>
              </a:tabLst>
            </a:pPr>
            <a:r>
              <a:rPr lang="fr-FR" sz="2400" dirty="0" smtClean="0">
                <a:solidFill>
                  <a:srgbClr val="000000"/>
                </a:solidFill>
                <a:latin typeface="Consolas"/>
              </a:rPr>
              <a:t>		cout </a:t>
            </a:r>
            <a:r>
              <a:rPr lang="fr-FR" sz="2400" dirty="0" smtClean="0">
                <a:solidFill>
                  <a:srgbClr val="008080"/>
                </a:solidFill>
                <a:latin typeface="Consolas"/>
              </a:rPr>
              <a:t>&lt;&lt;</a:t>
            </a:r>
            <a:r>
              <a:rPr lang="fr-FR" sz="2400" dirty="0" smtClean="0">
                <a:solidFill>
                  <a:srgbClr val="000000"/>
                </a:solidFill>
                <a:latin typeface="Consolas"/>
              </a:rPr>
              <a:t> i </a:t>
            </a:r>
            <a:r>
              <a:rPr lang="fr-FR" sz="2400" dirty="0" smtClean="0">
                <a:solidFill>
                  <a:srgbClr val="008080"/>
                </a:solidFill>
                <a:latin typeface="Consolas"/>
              </a:rPr>
              <a:t>&lt;&lt;</a:t>
            </a:r>
            <a:r>
              <a:rPr lang="fr-FR" sz="2400" dirty="0" smtClean="0">
                <a:solidFill>
                  <a:srgbClr val="000000"/>
                </a:solidFill>
                <a:latin typeface="Consolas"/>
              </a:rPr>
              <a:t> </a:t>
            </a:r>
            <a:r>
              <a:rPr lang="fr-FR" sz="2400" dirty="0" err="1" smtClean="0">
                <a:solidFill>
                  <a:srgbClr val="000000"/>
                </a:solidFill>
                <a:latin typeface="Consolas"/>
              </a:rPr>
              <a:t>endl</a:t>
            </a:r>
            <a:r>
              <a:rPr lang="fr-FR" sz="2400" dirty="0" smtClean="0">
                <a:solidFill>
                  <a:srgbClr val="000000"/>
                </a:solidFill>
                <a:latin typeface="Consolas"/>
              </a:rPr>
              <a:t>;</a:t>
            </a:r>
          </a:p>
          <a:p>
            <a:pPr defTabSz="712788">
              <a:buNone/>
              <a:tabLst>
                <a:tab pos="712788" algn="l"/>
              </a:tabLst>
            </a:pPr>
            <a:r>
              <a:rPr lang="fr-FR" sz="2400" dirty="0" smtClean="0">
                <a:solidFill>
                  <a:srgbClr val="000000"/>
                </a:solidFill>
                <a:latin typeface="Consolas"/>
              </a:rPr>
              <a:t>	}</a:t>
            </a:r>
          </a:p>
          <a:p>
            <a:pPr defTabSz="712788">
              <a:buNone/>
              <a:tabLst>
                <a:tab pos="712788" algn="l"/>
              </a:tabLst>
            </a:pPr>
            <a:r>
              <a:rPr lang="fr-FR" sz="2400" dirty="0" smtClean="0">
                <a:solidFill>
                  <a:srgbClr val="000000"/>
                </a:solidFill>
                <a:latin typeface="Consolas"/>
              </a:rPr>
              <a:t>	system(</a:t>
            </a:r>
            <a:r>
              <a:rPr lang="fr-FR" sz="2400" dirty="0" smtClean="0">
                <a:solidFill>
                  <a:srgbClr val="A31515"/>
                </a:solidFill>
                <a:latin typeface="Consolas"/>
              </a:rPr>
              <a:t>"pause"</a:t>
            </a:r>
            <a:r>
              <a:rPr lang="fr-FR" sz="2400" dirty="0" smtClean="0">
                <a:solidFill>
                  <a:srgbClr val="000000"/>
                </a:solidFill>
                <a:latin typeface="Consolas"/>
              </a:rPr>
              <a:t>);</a:t>
            </a:r>
          </a:p>
          <a:p>
            <a:pPr defTabSz="712788">
              <a:buNone/>
              <a:tabLst>
                <a:tab pos="712788" algn="l"/>
              </a:tabLst>
            </a:pPr>
            <a:r>
              <a:rPr lang="fr-FR" sz="2400" dirty="0" smtClean="0">
                <a:solidFill>
                  <a:srgbClr val="0000FF"/>
                </a:solidFill>
                <a:latin typeface="Consolas"/>
              </a:rPr>
              <a:t>	return</a:t>
            </a:r>
            <a:r>
              <a:rPr lang="fr-FR" sz="2400" dirty="0" smtClean="0">
                <a:solidFill>
                  <a:srgbClr val="000000"/>
                </a:solidFill>
                <a:latin typeface="Consolas"/>
              </a:rPr>
              <a:t> 0;</a:t>
            </a:r>
          </a:p>
          <a:p>
            <a:pPr defTabSz="712788">
              <a:buNone/>
              <a:tabLst>
                <a:tab pos="712788" algn="l"/>
              </a:tabLst>
            </a:pPr>
            <a:r>
              <a:rPr lang="fr-FR" sz="2400" dirty="0" smtClean="0">
                <a:solidFill>
                  <a:srgbClr val="000000"/>
                </a:solidFill>
                <a:latin typeface="Consolas"/>
              </a:rPr>
              <a:t>}</a:t>
            </a:r>
            <a:endParaRPr lang="fr-FR" sz="2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smtClean="0"/>
              <a:t>Supplementary assignment operators</a:t>
            </a:r>
            <a:endParaRPr lang="fr-FR" dirty="0"/>
          </a:p>
        </p:txBody>
      </p:sp>
      <p:sp>
        <p:nvSpPr>
          <p:cNvPr id="3" name="Espace réservé du contenu 2"/>
          <p:cNvSpPr>
            <a:spLocks noGrp="1"/>
          </p:cNvSpPr>
          <p:nvPr>
            <p:ph sz="quarter" idx="1"/>
          </p:nvPr>
        </p:nvSpPr>
        <p:spPr>
          <a:xfrm>
            <a:off x="142844" y="1643050"/>
            <a:ext cx="8786874" cy="4714908"/>
          </a:xfrm>
        </p:spPr>
        <p:txBody>
          <a:bodyPr>
            <a:normAutofit/>
          </a:bodyPr>
          <a:lstStyle/>
          <a:p>
            <a:r>
              <a:rPr lang="fr-CA" sz="2800" smtClean="0"/>
              <a:t>There exist various assignment operators that allow us to write a little less code in the process of building an accumulator/counter algorithm. These operators are:</a:t>
            </a:r>
            <a:endParaRPr lang="fr-CA" sz="2800" dirty="0" smtClean="0"/>
          </a:p>
          <a:p>
            <a:endParaRPr lang="fr-CA" sz="2200" dirty="0" smtClean="0"/>
          </a:p>
          <a:p>
            <a:pPr lvl="1">
              <a:buNone/>
            </a:pPr>
            <a:endParaRPr lang="fr-FR" sz="2200" dirty="0"/>
          </a:p>
        </p:txBody>
      </p:sp>
      <p:graphicFrame>
        <p:nvGraphicFramePr>
          <p:cNvPr id="4" name="Tableau 3"/>
          <p:cNvGraphicFramePr>
            <a:graphicFrameLocks noGrp="1"/>
          </p:cNvGraphicFramePr>
          <p:nvPr>
            <p:extLst>
              <p:ext uri="{D42A27DB-BD31-4B8C-83A1-F6EECF244321}">
                <p14:modId xmlns:p14="http://schemas.microsoft.com/office/powerpoint/2010/main" val="899379447"/>
              </p:ext>
            </p:extLst>
          </p:nvPr>
        </p:nvGraphicFramePr>
        <p:xfrm>
          <a:off x="357158" y="3500438"/>
          <a:ext cx="8358246" cy="2595880"/>
        </p:xfrm>
        <a:graphic>
          <a:graphicData uri="http://schemas.openxmlformats.org/drawingml/2006/table">
            <a:tbl>
              <a:tblPr firstRow="1" bandRow="1">
                <a:tableStyleId>{5C22544A-7EE6-4342-B048-85BDC9FD1C3A}</a:tableStyleId>
              </a:tblPr>
              <a:tblGrid>
                <a:gridCol w="1046490"/>
                <a:gridCol w="3456384"/>
                <a:gridCol w="3855372"/>
              </a:tblGrid>
              <a:tr h="370840">
                <a:tc>
                  <a:txBody>
                    <a:bodyPr/>
                    <a:lstStyle/>
                    <a:p>
                      <a:r>
                        <a:rPr lang="fr-CA" smtClean="0"/>
                        <a:t>Symbol</a:t>
                      </a:r>
                      <a:endParaRPr lang="fr-FR" dirty="0"/>
                    </a:p>
                  </a:txBody>
                  <a:tcPr/>
                </a:tc>
                <a:tc>
                  <a:txBody>
                    <a:bodyPr/>
                    <a:lstStyle/>
                    <a:p>
                      <a:r>
                        <a:rPr lang="fr-CA" smtClean="0"/>
                        <a:t>Examples without</a:t>
                      </a:r>
                      <a:r>
                        <a:rPr lang="fr-CA" baseline="0" smtClean="0"/>
                        <a:t> using symbol</a:t>
                      </a:r>
                      <a:endParaRPr lang="fr-FR" dirty="0"/>
                    </a:p>
                  </a:txBody>
                  <a:tcPr/>
                </a:tc>
                <a:tc>
                  <a:txBody>
                    <a:bodyPr/>
                    <a:lstStyle/>
                    <a:p>
                      <a:r>
                        <a:rPr lang="fr-CA" smtClean="0"/>
                        <a:t>Examples using symbol</a:t>
                      </a:r>
                      <a:endParaRPr lang="fr-FR" dirty="0"/>
                    </a:p>
                  </a:txBody>
                  <a:tcPr/>
                </a:tc>
              </a:tr>
              <a:tr h="370840">
                <a:tc>
                  <a:txBody>
                    <a:bodyPr/>
                    <a:lstStyle/>
                    <a:p>
                      <a:r>
                        <a:rPr lang="fr-CA" dirty="0" smtClean="0"/>
                        <a:t>+=</a:t>
                      </a:r>
                      <a:endParaRPr lang="fr-FR" dirty="0"/>
                    </a:p>
                  </a:txBody>
                  <a:tcPr/>
                </a:tc>
                <a:tc>
                  <a:txBody>
                    <a:bodyPr/>
                    <a:lstStyle/>
                    <a:p>
                      <a:r>
                        <a:rPr lang="fr-CA" smtClean="0"/>
                        <a:t>value = value </a:t>
                      </a:r>
                      <a:r>
                        <a:rPr lang="fr-CA" dirty="0" smtClean="0"/>
                        <a:t>+ 5;</a:t>
                      </a:r>
                      <a:endParaRPr lang="fr-FR" dirty="0"/>
                    </a:p>
                  </a:txBody>
                  <a:tcPr/>
                </a:tc>
                <a:tc>
                  <a:txBody>
                    <a:bodyPr/>
                    <a:lstStyle/>
                    <a:p>
                      <a:r>
                        <a:rPr lang="fr-CA" smtClean="0"/>
                        <a:t>value </a:t>
                      </a:r>
                      <a:r>
                        <a:rPr lang="fr-CA" dirty="0" smtClean="0"/>
                        <a:t>+= 5;</a:t>
                      </a:r>
                      <a:endParaRPr lang="fr-FR" dirty="0"/>
                    </a:p>
                  </a:txBody>
                  <a:tcPr/>
                </a:tc>
              </a:tr>
              <a:tr h="370840">
                <a:tc>
                  <a:txBody>
                    <a:bodyPr/>
                    <a:lstStyle/>
                    <a:p>
                      <a:r>
                        <a:rPr lang="fr-CA" dirty="0" smtClean="0"/>
                        <a:t>-=</a:t>
                      </a:r>
                      <a:endParaRPr lang="fr-FR" dirty="0"/>
                    </a:p>
                  </a:txBody>
                  <a:tcPr/>
                </a:tc>
                <a:tc>
                  <a:txBody>
                    <a:bodyPr/>
                    <a:lstStyle/>
                    <a:p>
                      <a:r>
                        <a:rPr lang="fr-CA" smtClean="0"/>
                        <a:t>value =</a:t>
                      </a:r>
                      <a:r>
                        <a:rPr lang="fr-CA" baseline="0" smtClean="0"/>
                        <a:t> value </a:t>
                      </a:r>
                      <a:r>
                        <a:rPr lang="fr-CA" baseline="0" dirty="0" smtClean="0"/>
                        <a:t>– 10;</a:t>
                      </a:r>
                      <a:endParaRPr lang="fr-FR" dirty="0"/>
                    </a:p>
                  </a:txBody>
                  <a:tcPr/>
                </a:tc>
                <a:tc>
                  <a:txBody>
                    <a:bodyPr/>
                    <a:lstStyle/>
                    <a:p>
                      <a:r>
                        <a:rPr lang="fr-CA" smtClean="0"/>
                        <a:t>value </a:t>
                      </a:r>
                      <a:r>
                        <a:rPr lang="fr-CA" dirty="0" smtClean="0"/>
                        <a:t>-= 10;</a:t>
                      </a:r>
                      <a:endParaRPr lang="fr-FR" dirty="0"/>
                    </a:p>
                  </a:txBody>
                  <a:tcPr/>
                </a:tc>
              </a:tr>
              <a:tr h="370840">
                <a:tc>
                  <a:txBody>
                    <a:bodyPr/>
                    <a:lstStyle/>
                    <a:p>
                      <a:r>
                        <a:rPr lang="fr-CA" dirty="0" smtClean="0"/>
                        <a:t>*=</a:t>
                      </a:r>
                      <a:endParaRPr lang="fr-FR" dirty="0"/>
                    </a:p>
                  </a:txBody>
                  <a:tcPr/>
                </a:tc>
                <a:tc>
                  <a:txBody>
                    <a:bodyPr/>
                    <a:lstStyle/>
                    <a:p>
                      <a:r>
                        <a:rPr lang="fr-CA" smtClean="0"/>
                        <a:t>value = value </a:t>
                      </a:r>
                      <a:r>
                        <a:rPr lang="fr-CA" dirty="0" smtClean="0"/>
                        <a:t>* 7;</a:t>
                      </a:r>
                      <a:endParaRPr lang="fr-FR" dirty="0"/>
                    </a:p>
                  </a:txBody>
                  <a:tcPr/>
                </a:tc>
                <a:tc>
                  <a:txBody>
                    <a:bodyPr/>
                    <a:lstStyle/>
                    <a:p>
                      <a:r>
                        <a:rPr lang="fr-CA" smtClean="0"/>
                        <a:t>value </a:t>
                      </a:r>
                      <a:r>
                        <a:rPr lang="fr-CA" dirty="0" smtClean="0"/>
                        <a:t>*= 7;</a:t>
                      </a:r>
                      <a:endParaRPr lang="fr-FR" dirty="0"/>
                    </a:p>
                  </a:txBody>
                  <a:tcPr/>
                </a:tc>
              </a:tr>
              <a:tr h="370840">
                <a:tc>
                  <a:txBody>
                    <a:bodyPr/>
                    <a:lstStyle/>
                    <a:p>
                      <a:r>
                        <a:rPr lang="fr-CA" dirty="0" smtClean="0"/>
                        <a:t>/=</a:t>
                      </a:r>
                      <a:endParaRPr lang="fr-FR" dirty="0"/>
                    </a:p>
                  </a:txBody>
                  <a:tcPr/>
                </a:tc>
                <a:tc>
                  <a:txBody>
                    <a:bodyPr/>
                    <a:lstStyle/>
                    <a:p>
                      <a:r>
                        <a:rPr lang="fr-CA" smtClean="0"/>
                        <a:t>value = value </a:t>
                      </a:r>
                      <a:r>
                        <a:rPr lang="fr-CA" dirty="0" smtClean="0"/>
                        <a:t>/ 2;</a:t>
                      </a:r>
                      <a:endParaRPr lang="fr-FR" dirty="0"/>
                    </a:p>
                  </a:txBody>
                  <a:tcPr/>
                </a:tc>
                <a:tc>
                  <a:txBody>
                    <a:bodyPr/>
                    <a:lstStyle/>
                    <a:p>
                      <a:r>
                        <a:rPr lang="fr-CA" smtClean="0"/>
                        <a:t>value </a:t>
                      </a:r>
                      <a:r>
                        <a:rPr lang="fr-CA" dirty="0" smtClean="0"/>
                        <a:t>/= 2;</a:t>
                      </a:r>
                      <a:endParaRPr lang="fr-FR" dirty="0"/>
                    </a:p>
                  </a:txBody>
                  <a:tcPr/>
                </a:tc>
              </a:tr>
              <a:tr h="370840">
                <a:tc>
                  <a:txBody>
                    <a:bodyPr/>
                    <a:lstStyle/>
                    <a:p>
                      <a:r>
                        <a:rPr lang="fr-CA" dirty="0" smtClean="0"/>
                        <a:t>++</a:t>
                      </a:r>
                      <a:endParaRPr lang="fr-FR" dirty="0"/>
                    </a:p>
                  </a:txBody>
                  <a:tcPr/>
                </a:tc>
                <a:tc>
                  <a:txBody>
                    <a:bodyPr/>
                    <a:lstStyle/>
                    <a:p>
                      <a:r>
                        <a:rPr lang="fr-CA" smtClean="0"/>
                        <a:t>value</a:t>
                      </a:r>
                      <a:r>
                        <a:rPr lang="fr-CA" baseline="0" smtClean="0"/>
                        <a:t> = value </a:t>
                      </a:r>
                      <a:r>
                        <a:rPr lang="fr-CA" baseline="0" dirty="0" smtClean="0"/>
                        <a:t>+ 1</a:t>
                      </a:r>
                      <a:endParaRPr lang="fr-FR" dirty="0"/>
                    </a:p>
                  </a:txBody>
                  <a:tcPr/>
                </a:tc>
                <a:tc>
                  <a:txBody>
                    <a:bodyPr/>
                    <a:lstStyle/>
                    <a:p>
                      <a:r>
                        <a:rPr lang="fr-CA" smtClean="0"/>
                        <a:t>value++; ou ++value;</a:t>
                      </a:r>
                      <a:endParaRPr lang="fr-FR" dirty="0"/>
                    </a:p>
                  </a:txBody>
                  <a:tcPr/>
                </a:tc>
              </a:tr>
              <a:tr h="370840">
                <a:tc>
                  <a:txBody>
                    <a:bodyPr/>
                    <a:lstStyle/>
                    <a:p>
                      <a:r>
                        <a:rPr lang="fr-CA" dirty="0" smtClean="0"/>
                        <a:t>--</a:t>
                      </a:r>
                      <a:endParaRPr lang="fr-FR" dirty="0"/>
                    </a:p>
                  </a:txBody>
                  <a:tcPr/>
                </a:tc>
                <a:tc>
                  <a:txBody>
                    <a:bodyPr/>
                    <a:lstStyle/>
                    <a:p>
                      <a:r>
                        <a:rPr lang="fr-CA" smtClean="0"/>
                        <a:t>value = value </a:t>
                      </a:r>
                      <a:r>
                        <a:rPr lang="fr-CA" dirty="0" smtClean="0"/>
                        <a:t>- 1</a:t>
                      </a:r>
                      <a:endParaRPr lang="fr-FR" dirty="0"/>
                    </a:p>
                  </a:txBody>
                  <a:tcPr/>
                </a:tc>
                <a:tc>
                  <a:txBody>
                    <a:bodyPr/>
                    <a:lstStyle/>
                    <a:p>
                      <a:r>
                        <a:rPr lang="fr-CA" smtClean="0"/>
                        <a:t>value-</a:t>
                      </a:r>
                      <a:r>
                        <a:rPr lang="fr-CA" dirty="0" smtClean="0"/>
                        <a:t>-; </a:t>
                      </a:r>
                      <a:r>
                        <a:rPr lang="fr-CA" smtClean="0"/>
                        <a:t>ou --value;</a:t>
                      </a:r>
                      <a:endParaRPr lang="fr-FR"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Autofit/>
          </a:bodyPr>
          <a:lstStyle/>
          <a:p>
            <a:r>
              <a:rPr lang="fr-CA" sz="3600" smtClean="0"/>
              <a:t>Increment and decrement operators </a:t>
            </a:r>
            <a:r>
              <a:rPr lang="fr-CA" sz="3600" dirty="0" smtClean="0"/>
              <a:t>(++ et --)</a:t>
            </a:r>
            <a:endParaRPr lang="fr-FR" sz="3600" dirty="0"/>
          </a:p>
        </p:txBody>
      </p:sp>
      <p:sp>
        <p:nvSpPr>
          <p:cNvPr id="3" name="Espace réservé du contenu 2"/>
          <p:cNvSpPr>
            <a:spLocks noGrp="1"/>
          </p:cNvSpPr>
          <p:nvPr>
            <p:ph sz="quarter" idx="1"/>
          </p:nvPr>
        </p:nvSpPr>
        <p:spPr>
          <a:xfrm>
            <a:off x="142844" y="1643050"/>
            <a:ext cx="8786874" cy="4714908"/>
          </a:xfrm>
        </p:spPr>
        <p:txBody>
          <a:bodyPr>
            <a:normAutofit fontScale="85000" lnSpcReduction="20000"/>
          </a:bodyPr>
          <a:lstStyle/>
          <a:p>
            <a:pPr marL="0" indent="0">
              <a:buNone/>
            </a:pPr>
            <a:r>
              <a:rPr lang="fr-CA" sz="2500" smtClean="0"/>
              <a:t>It is important to understand certain concepts related to the use of the increment and decrement operators.</a:t>
            </a:r>
            <a:br>
              <a:rPr lang="fr-CA" sz="2500" smtClean="0"/>
            </a:br>
            <a:r>
              <a:rPr lang="fr-CA" sz="2500" smtClean="0"/>
              <a:t>Let’s take the following example:</a:t>
            </a:r>
            <a:br>
              <a:rPr lang="fr-CA" sz="2500" smtClean="0"/>
            </a:br>
            <a:r>
              <a:rPr lang="fr-FR" sz="2800" smtClean="0">
                <a:solidFill>
                  <a:srgbClr val="808080"/>
                </a:solidFill>
                <a:latin typeface="Consolas"/>
              </a:rPr>
              <a:t>#</a:t>
            </a:r>
            <a:r>
              <a:rPr lang="fr-FR" sz="2800" dirty="0" err="1" smtClean="0">
                <a:solidFill>
                  <a:srgbClr val="808080"/>
                </a:solidFill>
                <a:latin typeface="Consolas"/>
              </a:rPr>
              <a:t>include</a:t>
            </a:r>
            <a:r>
              <a:rPr lang="fr-FR" sz="2800" dirty="0" smtClean="0">
                <a:solidFill>
                  <a:srgbClr val="000000"/>
                </a:solidFill>
                <a:latin typeface="Consolas"/>
              </a:rPr>
              <a:t> </a:t>
            </a:r>
            <a:r>
              <a:rPr lang="fr-FR" sz="2800" dirty="0" smtClean="0">
                <a:solidFill>
                  <a:srgbClr val="A31515"/>
                </a:solidFill>
                <a:latin typeface="Consolas"/>
              </a:rPr>
              <a:t>&lt;</a:t>
            </a:r>
            <a:r>
              <a:rPr lang="fr-FR" sz="2800" dirty="0" err="1" smtClean="0">
                <a:solidFill>
                  <a:srgbClr val="A31515"/>
                </a:solidFill>
                <a:latin typeface="Consolas"/>
              </a:rPr>
              <a:t>iostream</a:t>
            </a:r>
            <a:r>
              <a:rPr lang="fr-FR" sz="2800" dirty="0" smtClean="0">
                <a:solidFill>
                  <a:srgbClr val="A31515"/>
                </a:solidFill>
                <a:latin typeface="Consolas"/>
              </a:rPr>
              <a:t>&gt;</a:t>
            </a:r>
            <a:r>
              <a:rPr lang="fr-FR" sz="2800" dirty="0" smtClean="0">
                <a:solidFill>
                  <a:srgbClr val="000000"/>
                </a:solidFill>
                <a:latin typeface="Consolas"/>
              </a:rPr>
              <a:t> </a:t>
            </a:r>
          </a:p>
          <a:p>
            <a:pPr>
              <a:buNone/>
            </a:pPr>
            <a:r>
              <a:rPr lang="fr-FR" sz="2800" dirty="0" err="1" smtClean="0">
                <a:solidFill>
                  <a:srgbClr val="0000FF"/>
                </a:solidFill>
                <a:latin typeface="Consolas"/>
              </a:rPr>
              <a:t>using</a:t>
            </a:r>
            <a:r>
              <a:rPr lang="fr-FR" sz="2800" dirty="0" smtClean="0">
                <a:solidFill>
                  <a:srgbClr val="000000"/>
                </a:solidFill>
                <a:latin typeface="Consolas"/>
              </a:rPr>
              <a:t> </a:t>
            </a:r>
            <a:r>
              <a:rPr lang="fr-FR" sz="2800" dirty="0" err="1" smtClean="0">
                <a:solidFill>
                  <a:srgbClr val="0000FF"/>
                </a:solidFill>
                <a:latin typeface="Consolas"/>
              </a:rPr>
              <a:t>namespace</a:t>
            </a:r>
            <a:r>
              <a:rPr lang="fr-FR" sz="2800" dirty="0" smtClean="0">
                <a:solidFill>
                  <a:srgbClr val="000000"/>
                </a:solidFill>
                <a:latin typeface="Consolas"/>
              </a:rPr>
              <a:t> </a:t>
            </a:r>
            <a:r>
              <a:rPr lang="fr-FR" sz="2800" dirty="0" err="1" smtClean="0">
                <a:solidFill>
                  <a:srgbClr val="000000"/>
                </a:solidFill>
                <a:latin typeface="Consolas"/>
              </a:rPr>
              <a:t>std</a:t>
            </a:r>
            <a:r>
              <a:rPr lang="fr-FR" sz="2800" dirty="0" smtClean="0">
                <a:solidFill>
                  <a:srgbClr val="000000"/>
                </a:solidFill>
                <a:latin typeface="Consolas"/>
              </a:rPr>
              <a:t>; </a:t>
            </a:r>
          </a:p>
          <a:p>
            <a:pPr>
              <a:buNone/>
            </a:pPr>
            <a:r>
              <a:rPr lang="fr-FR" sz="2800" dirty="0" err="1" smtClean="0">
                <a:solidFill>
                  <a:srgbClr val="0000FF"/>
                </a:solidFill>
                <a:latin typeface="Consolas"/>
              </a:rPr>
              <a:t>int</a:t>
            </a:r>
            <a:r>
              <a:rPr lang="fr-FR" sz="2800" dirty="0" smtClean="0">
                <a:solidFill>
                  <a:srgbClr val="000000"/>
                </a:solidFill>
                <a:latin typeface="Consolas"/>
              </a:rPr>
              <a:t> </a:t>
            </a:r>
            <a:r>
              <a:rPr lang="fr-FR" sz="2800" smtClean="0">
                <a:solidFill>
                  <a:srgbClr val="000000"/>
                </a:solidFill>
                <a:latin typeface="Consolas"/>
              </a:rPr>
              <a:t>main()</a:t>
            </a:r>
          </a:p>
          <a:p>
            <a:pPr>
              <a:buNone/>
            </a:pPr>
            <a:r>
              <a:rPr lang="fr-FR" sz="2800" smtClean="0">
                <a:solidFill>
                  <a:srgbClr val="000000"/>
                </a:solidFill>
                <a:latin typeface="Consolas"/>
              </a:rPr>
              <a:t>{ </a:t>
            </a:r>
            <a:endParaRPr lang="fr-FR" sz="2800" dirty="0" smtClean="0">
              <a:solidFill>
                <a:srgbClr val="000000"/>
              </a:solidFill>
              <a:latin typeface="Consolas"/>
            </a:endParaRPr>
          </a:p>
          <a:p>
            <a:pPr>
              <a:buNone/>
            </a:pPr>
            <a:r>
              <a:rPr lang="fr-FR" sz="2800" dirty="0" smtClean="0">
                <a:solidFill>
                  <a:srgbClr val="0000FF"/>
                </a:solidFill>
                <a:latin typeface="Consolas"/>
              </a:rPr>
              <a:t>	</a:t>
            </a:r>
            <a:r>
              <a:rPr lang="fr-FR" sz="2800" err="1" smtClean="0">
                <a:solidFill>
                  <a:srgbClr val="0000FF"/>
                </a:solidFill>
                <a:latin typeface="Consolas"/>
              </a:rPr>
              <a:t>int</a:t>
            </a:r>
            <a:r>
              <a:rPr lang="fr-FR" sz="2800" smtClean="0">
                <a:solidFill>
                  <a:srgbClr val="000000"/>
                </a:solidFill>
                <a:latin typeface="Consolas"/>
              </a:rPr>
              <a:t> value </a:t>
            </a:r>
            <a:r>
              <a:rPr lang="fr-FR" sz="2800" dirty="0" smtClean="0">
                <a:solidFill>
                  <a:srgbClr val="000000"/>
                </a:solidFill>
                <a:latin typeface="Consolas"/>
              </a:rPr>
              <a:t>= 5;</a:t>
            </a:r>
          </a:p>
          <a:p>
            <a:pPr>
              <a:buNone/>
            </a:pPr>
            <a:r>
              <a:rPr lang="fr-FR" sz="2800" smtClean="0">
                <a:solidFill>
                  <a:srgbClr val="000000"/>
                </a:solidFill>
                <a:latin typeface="Consolas"/>
              </a:rPr>
              <a:t>	value++;</a:t>
            </a:r>
            <a:endParaRPr lang="fr-FR" sz="2800" dirty="0" smtClean="0">
              <a:solidFill>
                <a:srgbClr val="000000"/>
              </a:solidFill>
              <a:latin typeface="Consolas"/>
            </a:endParaRPr>
          </a:p>
          <a:p>
            <a:pPr>
              <a:buNone/>
            </a:pPr>
            <a:r>
              <a:rPr lang="fr-FR" sz="2800" dirty="0" smtClean="0">
                <a:solidFill>
                  <a:srgbClr val="000000"/>
                </a:solidFill>
                <a:latin typeface="Consolas"/>
              </a:rPr>
              <a:t>	cout </a:t>
            </a:r>
            <a:r>
              <a:rPr lang="fr-FR" sz="2800" smtClean="0">
                <a:solidFill>
                  <a:srgbClr val="008080"/>
                </a:solidFill>
                <a:latin typeface="Consolas"/>
              </a:rPr>
              <a:t>&lt;&lt;</a:t>
            </a:r>
            <a:r>
              <a:rPr lang="fr-FR" sz="2800" smtClean="0">
                <a:solidFill>
                  <a:srgbClr val="000000"/>
                </a:solidFill>
                <a:latin typeface="Consolas"/>
              </a:rPr>
              <a:t> value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endl</a:t>
            </a:r>
            <a:r>
              <a:rPr lang="fr-FR" sz="2800" dirty="0" smtClean="0">
                <a:solidFill>
                  <a:srgbClr val="000000"/>
                </a:solidFill>
                <a:latin typeface="Consolas"/>
              </a:rPr>
              <a:t>; </a:t>
            </a:r>
            <a:r>
              <a:rPr lang="fr-FR" sz="2800" smtClean="0">
                <a:solidFill>
                  <a:srgbClr val="008000"/>
                </a:solidFill>
                <a:latin typeface="Consolas"/>
              </a:rPr>
              <a:t>// displays </a:t>
            </a:r>
            <a:r>
              <a:rPr lang="fr-FR" sz="2800" dirty="0" smtClean="0">
                <a:solidFill>
                  <a:srgbClr val="008000"/>
                </a:solidFill>
                <a:latin typeface="Consolas"/>
              </a:rPr>
              <a:t>6</a:t>
            </a:r>
            <a:endParaRPr lang="fr-FR" sz="2800" dirty="0" smtClean="0">
              <a:solidFill>
                <a:srgbClr val="000000"/>
              </a:solidFill>
              <a:latin typeface="Consolas"/>
            </a:endParaRPr>
          </a:p>
          <a:p>
            <a:pPr>
              <a:buNone/>
            </a:pPr>
            <a:r>
              <a:rPr lang="fr-FR" sz="2800" dirty="0" smtClean="0">
                <a:solidFill>
                  <a:srgbClr val="000000"/>
                </a:solidFill>
                <a:latin typeface="Consolas"/>
              </a:rPr>
              <a:t>	system(</a:t>
            </a:r>
            <a:r>
              <a:rPr lang="fr-FR" sz="2800" dirty="0" smtClean="0">
                <a:solidFill>
                  <a:srgbClr val="A31515"/>
                </a:solidFill>
                <a:latin typeface="Consolas"/>
              </a:rPr>
              <a:t>"pause"</a:t>
            </a:r>
            <a:r>
              <a:rPr lang="fr-FR" sz="2800" dirty="0" smtClean="0">
                <a:solidFill>
                  <a:srgbClr val="000000"/>
                </a:solidFill>
                <a:latin typeface="Consolas"/>
              </a:rPr>
              <a:t>);</a:t>
            </a:r>
          </a:p>
          <a:p>
            <a:pPr>
              <a:buNone/>
            </a:pPr>
            <a:r>
              <a:rPr lang="fr-FR" sz="2800" dirty="0" smtClean="0">
                <a:solidFill>
                  <a:srgbClr val="0000FF"/>
                </a:solidFill>
                <a:latin typeface="Consolas"/>
              </a:rPr>
              <a:t>	return</a:t>
            </a:r>
            <a:r>
              <a:rPr lang="fr-FR" sz="2800" dirty="0" smtClean="0">
                <a:solidFill>
                  <a:srgbClr val="000000"/>
                </a:solidFill>
                <a:latin typeface="Consolas"/>
              </a:rPr>
              <a:t> 0;</a:t>
            </a:r>
          </a:p>
          <a:p>
            <a:pPr>
              <a:buNone/>
            </a:pPr>
            <a:r>
              <a:rPr lang="fr-FR" sz="2800" dirty="0" smtClean="0">
                <a:solidFill>
                  <a:srgbClr val="000000"/>
                </a:solidFill>
                <a:latin typeface="Consolas"/>
              </a:rPr>
              <a:t>}</a:t>
            </a:r>
            <a:endParaRPr lang="fr-FR" sz="25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sz="3600"/>
              <a:t>Increment and decrement operators (++ et --)</a:t>
            </a:r>
            <a:endParaRPr lang="fr-FR" sz="3600" dirty="0"/>
          </a:p>
        </p:txBody>
      </p:sp>
      <p:sp>
        <p:nvSpPr>
          <p:cNvPr id="3" name="Espace réservé du contenu 2"/>
          <p:cNvSpPr>
            <a:spLocks noGrp="1"/>
          </p:cNvSpPr>
          <p:nvPr>
            <p:ph sz="quarter" idx="1"/>
          </p:nvPr>
        </p:nvSpPr>
        <p:spPr>
          <a:xfrm>
            <a:off x="142844" y="1643050"/>
            <a:ext cx="8786874" cy="4714908"/>
          </a:xfrm>
        </p:spPr>
        <p:txBody>
          <a:bodyPr>
            <a:normAutofit fontScale="92500" lnSpcReduction="20000"/>
          </a:bodyPr>
          <a:lstStyle/>
          <a:p>
            <a:pPr>
              <a:buNone/>
            </a:pPr>
            <a:r>
              <a:rPr lang="fr-CA" sz="2500" smtClean="0"/>
              <a:t>The result will be the same in the following case:</a:t>
            </a:r>
            <a:endParaRPr lang="fr-CA" sz="2500" dirty="0" smtClean="0"/>
          </a:p>
          <a:p>
            <a:pPr>
              <a:buNone/>
            </a:pPr>
            <a:r>
              <a:rPr lang="fr-FR" sz="2800" dirty="0" smtClean="0">
                <a:solidFill>
                  <a:srgbClr val="808080"/>
                </a:solidFill>
                <a:latin typeface="Consolas"/>
              </a:rPr>
              <a:t>#</a:t>
            </a:r>
            <a:r>
              <a:rPr lang="fr-FR" sz="2800" dirty="0" err="1" smtClean="0">
                <a:solidFill>
                  <a:srgbClr val="808080"/>
                </a:solidFill>
                <a:latin typeface="Consolas"/>
              </a:rPr>
              <a:t>include</a:t>
            </a:r>
            <a:r>
              <a:rPr lang="fr-FR" sz="2800" dirty="0" smtClean="0">
                <a:solidFill>
                  <a:srgbClr val="000000"/>
                </a:solidFill>
                <a:latin typeface="Consolas"/>
              </a:rPr>
              <a:t> </a:t>
            </a:r>
            <a:r>
              <a:rPr lang="fr-FR" sz="2800" dirty="0" smtClean="0">
                <a:solidFill>
                  <a:srgbClr val="A31515"/>
                </a:solidFill>
                <a:latin typeface="Consolas"/>
              </a:rPr>
              <a:t>&lt;</a:t>
            </a:r>
            <a:r>
              <a:rPr lang="fr-FR" sz="2800" dirty="0" err="1" smtClean="0">
                <a:solidFill>
                  <a:srgbClr val="A31515"/>
                </a:solidFill>
                <a:latin typeface="Consolas"/>
              </a:rPr>
              <a:t>iostream</a:t>
            </a:r>
            <a:r>
              <a:rPr lang="fr-FR" sz="2800" dirty="0" smtClean="0">
                <a:solidFill>
                  <a:srgbClr val="A31515"/>
                </a:solidFill>
                <a:latin typeface="Consolas"/>
              </a:rPr>
              <a:t>&gt;</a:t>
            </a:r>
            <a:r>
              <a:rPr lang="fr-FR" sz="2800" dirty="0" smtClean="0">
                <a:solidFill>
                  <a:srgbClr val="000000"/>
                </a:solidFill>
                <a:latin typeface="Consolas"/>
              </a:rPr>
              <a:t> </a:t>
            </a:r>
          </a:p>
          <a:p>
            <a:pPr>
              <a:buNone/>
            </a:pPr>
            <a:r>
              <a:rPr lang="fr-FR" sz="2800" dirty="0" err="1" smtClean="0">
                <a:solidFill>
                  <a:srgbClr val="0000FF"/>
                </a:solidFill>
                <a:latin typeface="Consolas"/>
              </a:rPr>
              <a:t>using</a:t>
            </a:r>
            <a:r>
              <a:rPr lang="fr-FR" sz="2800" dirty="0" smtClean="0">
                <a:solidFill>
                  <a:srgbClr val="000000"/>
                </a:solidFill>
                <a:latin typeface="Consolas"/>
              </a:rPr>
              <a:t> </a:t>
            </a:r>
            <a:r>
              <a:rPr lang="fr-FR" sz="2800" dirty="0" err="1" smtClean="0">
                <a:solidFill>
                  <a:srgbClr val="0000FF"/>
                </a:solidFill>
                <a:latin typeface="Consolas"/>
              </a:rPr>
              <a:t>namespace</a:t>
            </a:r>
            <a:r>
              <a:rPr lang="fr-FR" sz="2800" dirty="0" smtClean="0">
                <a:solidFill>
                  <a:srgbClr val="000000"/>
                </a:solidFill>
                <a:latin typeface="Consolas"/>
              </a:rPr>
              <a:t> </a:t>
            </a:r>
            <a:r>
              <a:rPr lang="fr-FR" sz="2800" dirty="0" err="1" smtClean="0">
                <a:solidFill>
                  <a:srgbClr val="000000"/>
                </a:solidFill>
                <a:latin typeface="Consolas"/>
              </a:rPr>
              <a:t>std</a:t>
            </a:r>
            <a:r>
              <a:rPr lang="fr-FR" sz="2800" dirty="0" smtClean="0">
                <a:solidFill>
                  <a:srgbClr val="000000"/>
                </a:solidFill>
                <a:latin typeface="Consolas"/>
              </a:rPr>
              <a:t>; </a:t>
            </a:r>
          </a:p>
          <a:p>
            <a:pPr>
              <a:buNone/>
            </a:pPr>
            <a:r>
              <a:rPr lang="fr-FR" sz="2800" dirty="0" err="1" smtClean="0">
                <a:solidFill>
                  <a:srgbClr val="0000FF"/>
                </a:solidFill>
                <a:latin typeface="Consolas"/>
              </a:rPr>
              <a:t>int</a:t>
            </a:r>
            <a:r>
              <a:rPr lang="fr-FR" sz="2800" dirty="0" smtClean="0">
                <a:solidFill>
                  <a:srgbClr val="000000"/>
                </a:solidFill>
                <a:latin typeface="Consolas"/>
              </a:rPr>
              <a:t> </a:t>
            </a:r>
            <a:r>
              <a:rPr lang="fr-FR" sz="2800" smtClean="0">
                <a:solidFill>
                  <a:srgbClr val="000000"/>
                </a:solidFill>
                <a:latin typeface="Consolas"/>
              </a:rPr>
              <a:t>main()</a:t>
            </a:r>
          </a:p>
          <a:p>
            <a:pPr>
              <a:buNone/>
            </a:pPr>
            <a:r>
              <a:rPr lang="fr-FR" sz="2800" smtClean="0">
                <a:solidFill>
                  <a:srgbClr val="000000"/>
                </a:solidFill>
                <a:latin typeface="Consolas"/>
              </a:rPr>
              <a:t>{ </a:t>
            </a:r>
            <a:endParaRPr lang="fr-FR" sz="2800" dirty="0" smtClean="0">
              <a:solidFill>
                <a:srgbClr val="000000"/>
              </a:solidFill>
              <a:latin typeface="Consolas"/>
            </a:endParaRPr>
          </a:p>
          <a:p>
            <a:pPr>
              <a:buNone/>
            </a:pPr>
            <a:r>
              <a:rPr lang="fr-FR" sz="2800" dirty="0" smtClean="0">
                <a:solidFill>
                  <a:srgbClr val="0000FF"/>
                </a:solidFill>
                <a:latin typeface="Consolas"/>
              </a:rPr>
              <a:t>	</a:t>
            </a:r>
            <a:r>
              <a:rPr lang="fr-FR" sz="2800" err="1" smtClean="0">
                <a:solidFill>
                  <a:srgbClr val="0000FF"/>
                </a:solidFill>
                <a:latin typeface="Consolas"/>
              </a:rPr>
              <a:t>int</a:t>
            </a:r>
            <a:r>
              <a:rPr lang="fr-FR" sz="2800" smtClean="0">
                <a:solidFill>
                  <a:srgbClr val="000000"/>
                </a:solidFill>
                <a:latin typeface="Consolas"/>
              </a:rPr>
              <a:t> value </a:t>
            </a:r>
            <a:r>
              <a:rPr lang="fr-FR" sz="2800" dirty="0" smtClean="0">
                <a:solidFill>
                  <a:srgbClr val="000000"/>
                </a:solidFill>
                <a:latin typeface="Consolas"/>
              </a:rPr>
              <a:t>= 5;</a:t>
            </a:r>
          </a:p>
          <a:p>
            <a:pPr>
              <a:buNone/>
            </a:pPr>
            <a:r>
              <a:rPr lang="fr-FR" sz="2800" smtClean="0">
                <a:solidFill>
                  <a:srgbClr val="000000"/>
                </a:solidFill>
                <a:latin typeface="Consolas"/>
              </a:rPr>
              <a:t>	++value;</a:t>
            </a:r>
            <a:endParaRPr lang="fr-FR" sz="2800" dirty="0" smtClean="0">
              <a:solidFill>
                <a:srgbClr val="000000"/>
              </a:solidFill>
              <a:latin typeface="Consolas"/>
            </a:endParaRPr>
          </a:p>
          <a:p>
            <a:pPr>
              <a:buNone/>
            </a:pPr>
            <a:r>
              <a:rPr lang="fr-FR" sz="2800" dirty="0" smtClean="0">
                <a:solidFill>
                  <a:srgbClr val="000000"/>
                </a:solidFill>
                <a:latin typeface="Consolas"/>
              </a:rPr>
              <a:t>	cout </a:t>
            </a:r>
            <a:r>
              <a:rPr lang="fr-FR" sz="2800" smtClean="0">
                <a:solidFill>
                  <a:srgbClr val="008080"/>
                </a:solidFill>
                <a:latin typeface="Consolas"/>
              </a:rPr>
              <a:t>&lt;&lt;</a:t>
            </a:r>
            <a:r>
              <a:rPr lang="fr-FR" sz="2800" smtClean="0">
                <a:solidFill>
                  <a:srgbClr val="000000"/>
                </a:solidFill>
                <a:latin typeface="Consolas"/>
              </a:rPr>
              <a:t> value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endl</a:t>
            </a:r>
            <a:r>
              <a:rPr lang="fr-FR" sz="2800" dirty="0" smtClean="0">
                <a:solidFill>
                  <a:srgbClr val="000000"/>
                </a:solidFill>
                <a:latin typeface="Consolas"/>
              </a:rPr>
              <a:t>; </a:t>
            </a:r>
            <a:r>
              <a:rPr lang="fr-FR" sz="2800" smtClean="0">
                <a:solidFill>
                  <a:srgbClr val="008000"/>
                </a:solidFill>
                <a:latin typeface="Consolas"/>
              </a:rPr>
              <a:t>// displays </a:t>
            </a:r>
            <a:r>
              <a:rPr lang="fr-FR" sz="2800" dirty="0" smtClean="0">
                <a:solidFill>
                  <a:srgbClr val="008000"/>
                </a:solidFill>
                <a:latin typeface="Consolas"/>
              </a:rPr>
              <a:t>6</a:t>
            </a:r>
            <a:endParaRPr lang="fr-FR" sz="2800" dirty="0" smtClean="0">
              <a:solidFill>
                <a:srgbClr val="000000"/>
              </a:solidFill>
              <a:latin typeface="Consolas"/>
            </a:endParaRPr>
          </a:p>
          <a:p>
            <a:pPr>
              <a:buNone/>
            </a:pPr>
            <a:r>
              <a:rPr lang="fr-FR" sz="2800" dirty="0" smtClean="0">
                <a:solidFill>
                  <a:srgbClr val="000000"/>
                </a:solidFill>
                <a:latin typeface="Consolas"/>
              </a:rPr>
              <a:t>	system(</a:t>
            </a:r>
            <a:r>
              <a:rPr lang="fr-FR" sz="2800" dirty="0" smtClean="0">
                <a:solidFill>
                  <a:srgbClr val="A31515"/>
                </a:solidFill>
                <a:latin typeface="Consolas"/>
              </a:rPr>
              <a:t>"pause"</a:t>
            </a:r>
            <a:r>
              <a:rPr lang="fr-FR" sz="2800" dirty="0" smtClean="0">
                <a:solidFill>
                  <a:srgbClr val="000000"/>
                </a:solidFill>
                <a:latin typeface="Consolas"/>
              </a:rPr>
              <a:t>);</a:t>
            </a:r>
          </a:p>
          <a:p>
            <a:pPr>
              <a:buNone/>
            </a:pPr>
            <a:r>
              <a:rPr lang="fr-FR" sz="2800" dirty="0" smtClean="0">
                <a:solidFill>
                  <a:srgbClr val="0000FF"/>
                </a:solidFill>
                <a:latin typeface="Consolas"/>
              </a:rPr>
              <a:t>	return</a:t>
            </a:r>
            <a:r>
              <a:rPr lang="fr-FR" sz="2800" dirty="0" smtClean="0">
                <a:solidFill>
                  <a:srgbClr val="000000"/>
                </a:solidFill>
                <a:latin typeface="Consolas"/>
              </a:rPr>
              <a:t> 0;</a:t>
            </a:r>
          </a:p>
          <a:p>
            <a:pPr>
              <a:buNone/>
            </a:pPr>
            <a:r>
              <a:rPr lang="fr-FR" sz="2800" dirty="0" smtClean="0">
                <a:solidFill>
                  <a:srgbClr val="000000"/>
                </a:solidFill>
                <a:latin typeface="Consolas"/>
              </a:rPr>
              <a:t>}</a:t>
            </a:r>
            <a:endParaRPr lang="fr-FR" sz="25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sz="3600"/>
              <a:t>Increment and decrement operators (++ et --)</a:t>
            </a:r>
            <a:endParaRPr lang="fr-FR" sz="3600" dirty="0"/>
          </a:p>
        </p:txBody>
      </p:sp>
      <p:sp>
        <p:nvSpPr>
          <p:cNvPr id="3" name="Espace réservé du contenu 2"/>
          <p:cNvSpPr>
            <a:spLocks noGrp="1"/>
          </p:cNvSpPr>
          <p:nvPr>
            <p:ph sz="quarter" idx="1"/>
          </p:nvPr>
        </p:nvSpPr>
        <p:spPr>
          <a:xfrm>
            <a:off x="142844" y="1643050"/>
            <a:ext cx="8786874" cy="5214950"/>
          </a:xfrm>
        </p:spPr>
        <p:txBody>
          <a:bodyPr>
            <a:normAutofit fontScale="85000" lnSpcReduction="20000"/>
          </a:bodyPr>
          <a:lstStyle/>
          <a:p>
            <a:pPr marL="0" indent="0">
              <a:buNone/>
            </a:pPr>
            <a:r>
              <a:rPr lang="fr-CA" sz="2500" smtClean="0"/>
              <a:t>But for the variable being incremented in the next case, its incrementation is applied only </a:t>
            </a:r>
            <a:r>
              <a:rPr lang="fr-CA" sz="2500" b="1" smtClean="0"/>
              <a:t>after</a:t>
            </a:r>
            <a:r>
              <a:rPr lang="fr-CA" sz="2500" smtClean="0"/>
              <a:t> using its value to calculate the result:</a:t>
            </a:r>
          </a:p>
          <a:p>
            <a:pPr>
              <a:buNone/>
            </a:pPr>
            <a:r>
              <a:rPr lang="fr-FR" sz="2800" smtClean="0">
                <a:solidFill>
                  <a:srgbClr val="808080"/>
                </a:solidFill>
                <a:latin typeface="Consolas"/>
              </a:rPr>
              <a:t>#include</a:t>
            </a:r>
            <a:r>
              <a:rPr lang="fr-FR" sz="2800" smtClean="0">
                <a:solidFill>
                  <a:srgbClr val="000000"/>
                </a:solidFill>
                <a:latin typeface="Consolas"/>
              </a:rPr>
              <a:t> </a:t>
            </a:r>
            <a:r>
              <a:rPr lang="fr-FR" sz="2800" smtClean="0">
                <a:solidFill>
                  <a:srgbClr val="A31515"/>
                </a:solidFill>
                <a:latin typeface="Consolas"/>
              </a:rPr>
              <a:t>&lt;iostream&gt;</a:t>
            </a:r>
            <a:r>
              <a:rPr lang="fr-FR" sz="2800" smtClean="0">
                <a:solidFill>
                  <a:srgbClr val="000000"/>
                </a:solidFill>
                <a:latin typeface="Consolas"/>
              </a:rPr>
              <a:t> </a:t>
            </a:r>
          </a:p>
          <a:p>
            <a:pPr>
              <a:buNone/>
            </a:pPr>
            <a:r>
              <a:rPr lang="fr-FR" sz="2800" smtClean="0">
                <a:solidFill>
                  <a:srgbClr val="0000FF"/>
                </a:solidFill>
                <a:latin typeface="Consolas"/>
              </a:rPr>
              <a:t>using</a:t>
            </a:r>
            <a:r>
              <a:rPr lang="fr-FR" sz="2800" smtClean="0">
                <a:solidFill>
                  <a:srgbClr val="000000"/>
                </a:solidFill>
                <a:latin typeface="Consolas"/>
              </a:rPr>
              <a:t> </a:t>
            </a:r>
            <a:r>
              <a:rPr lang="fr-FR" sz="2800" dirty="0" err="1" smtClean="0">
                <a:solidFill>
                  <a:srgbClr val="0000FF"/>
                </a:solidFill>
                <a:latin typeface="Consolas"/>
              </a:rPr>
              <a:t>namespace</a:t>
            </a:r>
            <a:r>
              <a:rPr lang="fr-FR" sz="2800" dirty="0" smtClean="0">
                <a:solidFill>
                  <a:srgbClr val="000000"/>
                </a:solidFill>
                <a:latin typeface="Consolas"/>
              </a:rPr>
              <a:t> </a:t>
            </a:r>
            <a:r>
              <a:rPr lang="fr-FR" sz="2800" dirty="0" err="1" smtClean="0">
                <a:solidFill>
                  <a:srgbClr val="000000"/>
                </a:solidFill>
                <a:latin typeface="Consolas"/>
              </a:rPr>
              <a:t>std</a:t>
            </a:r>
            <a:r>
              <a:rPr lang="fr-FR" sz="2800" dirty="0" smtClean="0">
                <a:solidFill>
                  <a:srgbClr val="000000"/>
                </a:solidFill>
                <a:latin typeface="Consolas"/>
              </a:rPr>
              <a:t>; </a:t>
            </a:r>
          </a:p>
          <a:p>
            <a:pPr>
              <a:buNone/>
            </a:pPr>
            <a:r>
              <a:rPr lang="fr-FR" sz="2800" dirty="0" err="1" smtClean="0">
                <a:solidFill>
                  <a:srgbClr val="0000FF"/>
                </a:solidFill>
                <a:latin typeface="Consolas"/>
              </a:rPr>
              <a:t>int</a:t>
            </a:r>
            <a:r>
              <a:rPr lang="fr-FR" sz="2800" dirty="0" smtClean="0">
                <a:solidFill>
                  <a:srgbClr val="000000"/>
                </a:solidFill>
                <a:latin typeface="Consolas"/>
              </a:rPr>
              <a:t> </a:t>
            </a:r>
            <a:r>
              <a:rPr lang="fr-FR" sz="2800" smtClean="0">
                <a:solidFill>
                  <a:srgbClr val="000000"/>
                </a:solidFill>
                <a:latin typeface="Consolas"/>
              </a:rPr>
              <a:t>main()</a:t>
            </a:r>
          </a:p>
          <a:p>
            <a:pPr>
              <a:buNone/>
            </a:pPr>
            <a:r>
              <a:rPr lang="fr-FR" sz="2800" smtClean="0">
                <a:solidFill>
                  <a:srgbClr val="000000"/>
                </a:solidFill>
                <a:latin typeface="Consolas"/>
              </a:rPr>
              <a:t>{ </a:t>
            </a:r>
            <a:endParaRPr lang="fr-FR" sz="2800" dirty="0" smtClean="0">
              <a:solidFill>
                <a:srgbClr val="000000"/>
              </a:solidFill>
              <a:latin typeface="Consolas"/>
            </a:endParaRPr>
          </a:p>
          <a:p>
            <a:pPr>
              <a:buNone/>
            </a:pPr>
            <a:r>
              <a:rPr lang="fr-FR" sz="2800" dirty="0" smtClean="0">
                <a:solidFill>
                  <a:srgbClr val="0000FF"/>
                </a:solidFill>
                <a:latin typeface="Consolas"/>
              </a:rPr>
              <a:t>	</a:t>
            </a:r>
            <a:r>
              <a:rPr lang="fr-FR" sz="2800" err="1" smtClean="0">
                <a:solidFill>
                  <a:srgbClr val="0000FF"/>
                </a:solidFill>
                <a:latin typeface="Consolas"/>
              </a:rPr>
              <a:t>int</a:t>
            </a:r>
            <a:r>
              <a:rPr lang="fr-FR" sz="2800" smtClean="0">
                <a:solidFill>
                  <a:srgbClr val="000000"/>
                </a:solidFill>
                <a:latin typeface="Consolas"/>
              </a:rPr>
              <a:t> value </a:t>
            </a:r>
            <a:r>
              <a:rPr lang="fr-FR" sz="2800" dirty="0" smtClean="0">
                <a:solidFill>
                  <a:srgbClr val="000000"/>
                </a:solidFill>
                <a:latin typeface="Consolas"/>
              </a:rPr>
              <a:t>= 5</a:t>
            </a:r>
            <a:r>
              <a:rPr lang="fr-FR" sz="2800" smtClean="0">
                <a:solidFill>
                  <a:srgbClr val="000000"/>
                </a:solidFill>
                <a:latin typeface="Consolas"/>
              </a:rPr>
              <a:t>, result;</a:t>
            </a:r>
            <a:endParaRPr lang="fr-FR" sz="2800" dirty="0" smtClean="0">
              <a:solidFill>
                <a:srgbClr val="000000"/>
              </a:solidFill>
              <a:latin typeface="Consolas"/>
            </a:endParaRPr>
          </a:p>
          <a:p>
            <a:pPr>
              <a:buNone/>
            </a:pPr>
            <a:r>
              <a:rPr lang="fr-FR" sz="2800" smtClean="0">
                <a:solidFill>
                  <a:srgbClr val="000000"/>
                </a:solidFill>
                <a:latin typeface="Consolas"/>
              </a:rPr>
              <a:t>	result = value++ </a:t>
            </a:r>
            <a:r>
              <a:rPr lang="fr-FR" sz="2800" dirty="0" smtClean="0">
                <a:solidFill>
                  <a:srgbClr val="000000"/>
                </a:solidFill>
                <a:latin typeface="Consolas"/>
              </a:rPr>
              <a:t>+ 5;</a:t>
            </a:r>
          </a:p>
          <a:p>
            <a:pPr>
              <a:buNone/>
            </a:pPr>
            <a:r>
              <a:rPr lang="fr-FR" sz="2800" dirty="0" smtClean="0">
                <a:solidFill>
                  <a:srgbClr val="000000"/>
                </a:solidFill>
                <a:latin typeface="Consolas"/>
              </a:rPr>
              <a:t>	cout </a:t>
            </a:r>
            <a:r>
              <a:rPr lang="fr-FR" sz="2800" smtClean="0">
                <a:solidFill>
                  <a:srgbClr val="008080"/>
                </a:solidFill>
                <a:latin typeface="Consolas"/>
              </a:rPr>
              <a:t>&lt;&lt;</a:t>
            </a:r>
            <a:r>
              <a:rPr lang="fr-FR" sz="2800" smtClean="0">
                <a:solidFill>
                  <a:srgbClr val="000000"/>
                </a:solidFill>
                <a:latin typeface="Consolas"/>
              </a:rPr>
              <a:t> result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endl</a:t>
            </a:r>
            <a:r>
              <a:rPr lang="fr-FR" sz="2800" dirty="0" smtClean="0">
                <a:solidFill>
                  <a:srgbClr val="000000"/>
                </a:solidFill>
                <a:latin typeface="Consolas"/>
              </a:rPr>
              <a:t>; </a:t>
            </a:r>
            <a:r>
              <a:rPr lang="fr-FR" sz="2800" smtClean="0">
                <a:solidFill>
                  <a:srgbClr val="008000"/>
                </a:solidFill>
                <a:latin typeface="Consolas"/>
              </a:rPr>
              <a:t>// displays </a:t>
            </a:r>
            <a:r>
              <a:rPr lang="fr-FR" sz="2800" dirty="0" smtClean="0">
                <a:solidFill>
                  <a:srgbClr val="008000"/>
                </a:solidFill>
                <a:latin typeface="Consolas"/>
              </a:rPr>
              <a:t>10 </a:t>
            </a:r>
            <a:endParaRPr lang="fr-FR" sz="2800" dirty="0" smtClean="0">
              <a:solidFill>
                <a:srgbClr val="000000"/>
              </a:solidFill>
              <a:latin typeface="Consolas"/>
            </a:endParaRPr>
          </a:p>
          <a:p>
            <a:pPr>
              <a:buNone/>
            </a:pPr>
            <a:r>
              <a:rPr lang="fr-FR" sz="2800" dirty="0" smtClean="0">
                <a:solidFill>
                  <a:srgbClr val="000000"/>
                </a:solidFill>
                <a:latin typeface="Consolas"/>
              </a:rPr>
              <a:t>	cout </a:t>
            </a:r>
            <a:r>
              <a:rPr lang="fr-FR" sz="2800" smtClean="0">
                <a:solidFill>
                  <a:srgbClr val="008080"/>
                </a:solidFill>
                <a:latin typeface="Consolas"/>
              </a:rPr>
              <a:t>&lt;&lt;</a:t>
            </a:r>
            <a:r>
              <a:rPr lang="fr-FR" sz="2800" smtClean="0">
                <a:solidFill>
                  <a:srgbClr val="000000"/>
                </a:solidFill>
                <a:latin typeface="Consolas"/>
              </a:rPr>
              <a:t> value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endl</a:t>
            </a:r>
            <a:r>
              <a:rPr lang="fr-FR" sz="2800" smtClean="0">
                <a:solidFill>
                  <a:srgbClr val="000000"/>
                </a:solidFill>
                <a:latin typeface="Consolas"/>
              </a:rPr>
              <a:t>;   </a:t>
            </a:r>
            <a:r>
              <a:rPr lang="fr-FR" sz="2800" smtClean="0">
                <a:solidFill>
                  <a:srgbClr val="008000"/>
                </a:solidFill>
                <a:latin typeface="Consolas"/>
              </a:rPr>
              <a:t>// displays </a:t>
            </a:r>
            <a:r>
              <a:rPr lang="fr-FR" sz="2800" dirty="0" smtClean="0">
                <a:solidFill>
                  <a:srgbClr val="008000"/>
                </a:solidFill>
                <a:latin typeface="Consolas"/>
              </a:rPr>
              <a:t>6</a:t>
            </a:r>
            <a:endParaRPr lang="fr-FR" sz="2800" dirty="0" smtClean="0">
              <a:solidFill>
                <a:srgbClr val="000000"/>
              </a:solidFill>
              <a:latin typeface="Consolas"/>
            </a:endParaRPr>
          </a:p>
          <a:p>
            <a:pPr>
              <a:buNone/>
            </a:pPr>
            <a:r>
              <a:rPr lang="fr-FR" sz="2800" dirty="0" smtClean="0">
                <a:solidFill>
                  <a:srgbClr val="000000"/>
                </a:solidFill>
                <a:latin typeface="Consolas"/>
              </a:rPr>
              <a:t>	system(</a:t>
            </a:r>
            <a:r>
              <a:rPr lang="fr-FR" sz="2800" dirty="0" smtClean="0">
                <a:solidFill>
                  <a:srgbClr val="A31515"/>
                </a:solidFill>
                <a:latin typeface="Consolas"/>
              </a:rPr>
              <a:t>"pause"</a:t>
            </a:r>
            <a:r>
              <a:rPr lang="fr-FR" sz="2800" dirty="0" smtClean="0">
                <a:solidFill>
                  <a:srgbClr val="000000"/>
                </a:solidFill>
                <a:latin typeface="Consolas"/>
              </a:rPr>
              <a:t>);</a:t>
            </a:r>
          </a:p>
          <a:p>
            <a:pPr>
              <a:buNone/>
            </a:pPr>
            <a:r>
              <a:rPr lang="fr-FR" sz="2800" dirty="0" smtClean="0">
                <a:solidFill>
                  <a:srgbClr val="0000FF"/>
                </a:solidFill>
                <a:latin typeface="Consolas"/>
              </a:rPr>
              <a:t>	return</a:t>
            </a:r>
            <a:r>
              <a:rPr lang="fr-FR" sz="2800" dirty="0" smtClean="0">
                <a:solidFill>
                  <a:srgbClr val="000000"/>
                </a:solidFill>
                <a:latin typeface="Consolas"/>
              </a:rPr>
              <a:t> 0; </a:t>
            </a:r>
          </a:p>
          <a:p>
            <a:pPr>
              <a:buNone/>
            </a:pPr>
            <a:r>
              <a:rPr lang="fr-FR" sz="2800" dirty="0" smtClean="0">
                <a:solidFill>
                  <a:srgbClr val="000000"/>
                </a:solidFill>
                <a:latin typeface="Consolas"/>
              </a:rPr>
              <a:t>}</a:t>
            </a:r>
            <a:endParaRPr lang="fr-FR" sz="25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sz="3600"/>
              <a:t>Increment and decrement operators (++ et --)</a:t>
            </a:r>
            <a:endParaRPr lang="fr-FR" sz="3600" dirty="0"/>
          </a:p>
        </p:txBody>
      </p:sp>
      <p:sp>
        <p:nvSpPr>
          <p:cNvPr id="3" name="Espace réservé du contenu 2"/>
          <p:cNvSpPr>
            <a:spLocks noGrp="1"/>
          </p:cNvSpPr>
          <p:nvPr>
            <p:ph sz="quarter" idx="1"/>
          </p:nvPr>
        </p:nvSpPr>
        <p:spPr>
          <a:xfrm>
            <a:off x="142844" y="1643050"/>
            <a:ext cx="8786874" cy="4714908"/>
          </a:xfrm>
        </p:spPr>
        <p:txBody>
          <a:bodyPr>
            <a:normAutofit fontScale="85000" lnSpcReduction="20000"/>
          </a:bodyPr>
          <a:lstStyle/>
          <a:p>
            <a:pPr marL="0" indent="0">
              <a:buNone/>
            </a:pPr>
            <a:r>
              <a:rPr lang="fr-CA" sz="2500" smtClean="0"/>
              <a:t>Whereas in this case, the incrementation is applied </a:t>
            </a:r>
            <a:r>
              <a:rPr lang="fr-CA" sz="2500" b="1" smtClean="0"/>
              <a:t>before</a:t>
            </a:r>
            <a:r>
              <a:rPr lang="fr-CA" sz="2500" smtClean="0"/>
              <a:t> using the value:</a:t>
            </a:r>
            <a:endParaRPr lang="fr-CA" sz="2500" dirty="0" smtClean="0"/>
          </a:p>
          <a:p>
            <a:pPr>
              <a:buNone/>
            </a:pPr>
            <a:r>
              <a:rPr lang="fr-FR" sz="2800" dirty="0" smtClean="0">
                <a:solidFill>
                  <a:srgbClr val="808080"/>
                </a:solidFill>
                <a:latin typeface="Consolas"/>
              </a:rPr>
              <a:t>#</a:t>
            </a:r>
            <a:r>
              <a:rPr lang="fr-FR" sz="2800" dirty="0" err="1" smtClean="0">
                <a:solidFill>
                  <a:srgbClr val="808080"/>
                </a:solidFill>
                <a:latin typeface="Consolas"/>
              </a:rPr>
              <a:t>include</a:t>
            </a:r>
            <a:r>
              <a:rPr lang="fr-FR" sz="2800" dirty="0" smtClean="0">
                <a:solidFill>
                  <a:srgbClr val="000000"/>
                </a:solidFill>
                <a:latin typeface="Consolas"/>
              </a:rPr>
              <a:t> </a:t>
            </a:r>
            <a:r>
              <a:rPr lang="fr-FR" sz="2800" dirty="0" smtClean="0">
                <a:solidFill>
                  <a:srgbClr val="A31515"/>
                </a:solidFill>
                <a:latin typeface="Consolas"/>
              </a:rPr>
              <a:t>&lt;</a:t>
            </a:r>
            <a:r>
              <a:rPr lang="fr-FR" sz="2800" dirty="0" err="1" smtClean="0">
                <a:solidFill>
                  <a:srgbClr val="A31515"/>
                </a:solidFill>
                <a:latin typeface="Consolas"/>
              </a:rPr>
              <a:t>iostream</a:t>
            </a:r>
            <a:r>
              <a:rPr lang="fr-FR" sz="2800" dirty="0" smtClean="0">
                <a:solidFill>
                  <a:srgbClr val="A31515"/>
                </a:solidFill>
                <a:latin typeface="Consolas"/>
              </a:rPr>
              <a:t>&gt;</a:t>
            </a:r>
            <a:r>
              <a:rPr lang="fr-FR" sz="2800" dirty="0" smtClean="0">
                <a:solidFill>
                  <a:srgbClr val="000000"/>
                </a:solidFill>
                <a:latin typeface="Consolas"/>
              </a:rPr>
              <a:t> </a:t>
            </a:r>
          </a:p>
          <a:p>
            <a:pPr>
              <a:buNone/>
            </a:pPr>
            <a:r>
              <a:rPr lang="fr-FR" sz="2800" dirty="0" err="1" smtClean="0">
                <a:solidFill>
                  <a:srgbClr val="0000FF"/>
                </a:solidFill>
                <a:latin typeface="Consolas"/>
              </a:rPr>
              <a:t>using</a:t>
            </a:r>
            <a:r>
              <a:rPr lang="fr-FR" sz="2800" dirty="0" smtClean="0">
                <a:solidFill>
                  <a:srgbClr val="000000"/>
                </a:solidFill>
                <a:latin typeface="Consolas"/>
              </a:rPr>
              <a:t> </a:t>
            </a:r>
            <a:r>
              <a:rPr lang="fr-FR" sz="2800" dirty="0" err="1" smtClean="0">
                <a:solidFill>
                  <a:srgbClr val="0000FF"/>
                </a:solidFill>
                <a:latin typeface="Consolas"/>
              </a:rPr>
              <a:t>namespace</a:t>
            </a:r>
            <a:r>
              <a:rPr lang="fr-FR" sz="2800" dirty="0" smtClean="0">
                <a:solidFill>
                  <a:srgbClr val="000000"/>
                </a:solidFill>
                <a:latin typeface="Consolas"/>
              </a:rPr>
              <a:t> </a:t>
            </a:r>
            <a:r>
              <a:rPr lang="fr-FR" sz="2800" dirty="0" err="1" smtClean="0">
                <a:solidFill>
                  <a:srgbClr val="000000"/>
                </a:solidFill>
                <a:latin typeface="Consolas"/>
              </a:rPr>
              <a:t>std</a:t>
            </a:r>
            <a:r>
              <a:rPr lang="fr-FR" sz="2800" dirty="0" smtClean="0">
                <a:solidFill>
                  <a:srgbClr val="000000"/>
                </a:solidFill>
                <a:latin typeface="Consolas"/>
              </a:rPr>
              <a:t>; </a:t>
            </a:r>
          </a:p>
          <a:p>
            <a:pPr>
              <a:buNone/>
            </a:pPr>
            <a:r>
              <a:rPr lang="fr-FR" sz="2800" dirty="0" err="1" smtClean="0">
                <a:solidFill>
                  <a:srgbClr val="0000FF"/>
                </a:solidFill>
                <a:latin typeface="Consolas"/>
              </a:rPr>
              <a:t>int</a:t>
            </a:r>
            <a:r>
              <a:rPr lang="fr-FR" sz="2800" dirty="0" smtClean="0">
                <a:solidFill>
                  <a:srgbClr val="000000"/>
                </a:solidFill>
                <a:latin typeface="Consolas"/>
              </a:rPr>
              <a:t> </a:t>
            </a:r>
            <a:r>
              <a:rPr lang="fr-FR" sz="2800" smtClean="0">
                <a:solidFill>
                  <a:srgbClr val="000000"/>
                </a:solidFill>
                <a:latin typeface="Consolas"/>
              </a:rPr>
              <a:t>main()</a:t>
            </a:r>
          </a:p>
          <a:p>
            <a:pPr>
              <a:buNone/>
            </a:pPr>
            <a:r>
              <a:rPr lang="fr-FR" sz="2800" smtClean="0">
                <a:solidFill>
                  <a:srgbClr val="000000"/>
                </a:solidFill>
                <a:latin typeface="Consolas"/>
              </a:rPr>
              <a:t>{ </a:t>
            </a:r>
            <a:endParaRPr lang="fr-FR" sz="2800" dirty="0" smtClean="0">
              <a:solidFill>
                <a:srgbClr val="000000"/>
              </a:solidFill>
              <a:latin typeface="Consolas"/>
            </a:endParaRPr>
          </a:p>
          <a:p>
            <a:pPr>
              <a:buNone/>
            </a:pPr>
            <a:r>
              <a:rPr lang="fr-FR" sz="2800" dirty="0" smtClean="0">
                <a:solidFill>
                  <a:srgbClr val="0000FF"/>
                </a:solidFill>
                <a:latin typeface="Consolas"/>
              </a:rPr>
              <a:t>	</a:t>
            </a:r>
            <a:r>
              <a:rPr lang="fr-FR" sz="2800" err="1" smtClean="0">
                <a:solidFill>
                  <a:srgbClr val="0000FF"/>
                </a:solidFill>
                <a:latin typeface="Consolas"/>
              </a:rPr>
              <a:t>int</a:t>
            </a:r>
            <a:r>
              <a:rPr lang="fr-FR" sz="2800" smtClean="0">
                <a:solidFill>
                  <a:srgbClr val="000000"/>
                </a:solidFill>
                <a:latin typeface="Consolas"/>
              </a:rPr>
              <a:t> value </a:t>
            </a:r>
            <a:r>
              <a:rPr lang="fr-FR" sz="2800" dirty="0" smtClean="0">
                <a:solidFill>
                  <a:srgbClr val="000000"/>
                </a:solidFill>
                <a:latin typeface="Consolas"/>
              </a:rPr>
              <a:t>= 5</a:t>
            </a:r>
            <a:r>
              <a:rPr lang="fr-FR" sz="2800" smtClean="0">
                <a:solidFill>
                  <a:srgbClr val="000000"/>
                </a:solidFill>
                <a:latin typeface="Consolas"/>
              </a:rPr>
              <a:t>, result;</a:t>
            </a:r>
            <a:endParaRPr lang="fr-FR" sz="2800" dirty="0" smtClean="0">
              <a:solidFill>
                <a:srgbClr val="000000"/>
              </a:solidFill>
              <a:latin typeface="Consolas"/>
            </a:endParaRPr>
          </a:p>
          <a:p>
            <a:pPr>
              <a:buNone/>
            </a:pPr>
            <a:r>
              <a:rPr lang="fr-FR" sz="2800" smtClean="0">
                <a:solidFill>
                  <a:srgbClr val="000000"/>
                </a:solidFill>
                <a:latin typeface="Consolas"/>
              </a:rPr>
              <a:t>	result = ++value </a:t>
            </a:r>
            <a:r>
              <a:rPr lang="fr-FR" sz="2800" dirty="0" smtClean="0">
                <a:solidFill>
                  <a:srgbClr val="000000"/>
                </a:solidFill>
                <a:latin typeface="Consolas"/>
              </a:rPr>
              <a:t>+ 5;</a:t>
            </a:r>
          </a:p>
          <a:p>
            <a:pPr>
              <a:buNone/>
            </a:pPr>
            <a:r>
              <a:rPr lang="fr-FR" sz="2800" dirty="0" smtClean="0">
                <a:solidFill>
                  <a:srgbClr val="000000"/>
                </a:solidFill>
                <a:latin typeface="Consolas"/>
              </a:rPr>
              <a:t>	cout </a:t>
            </a:r>
            <a:r>
              <a:rPr lang="fr-FR" sz="2800" smtClean="0">
                <a:solidFill>
                  <a:srgbClr val="008080"/>
                </a:solidFill>
                <a:latin typeface="Consolas"/>
              </a:rPr>
              <a:t>&lt;&lt;</a:t>
            </a:r>
            <a:r>
              <a:rPr lang="fr-FR" sz="2800" smtClean="0">
                <a:solidFill>
                  <a:srgbClr val="000000"/>
                </a:solidFill>
                <a:latin typeface="Consolas"/>
              </a:rPr>
              <a:t> result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endl</a:t>
            </a:r>
            <a:r>
              <a:rPr lang="fr-FR" sz="2800" dirty="0" smtClean="0">
                <a:solidFill>
                  <a:srgbClr val="000000"/>
                </a:solidFill>
                <a:latin typeface="Consolas"/>
              </a:rPr>
              <a:t>; </a:t>
            </a:r>
            <a:r>
              <a:rPr lang="fr-FR" sz="2800" smtClean="0">
                <a:solidFill>
                  <a:srgbClr val="008000"/>
                </a:solidFill>
                <a:latin typeface="Consolas"/>
              </a:rPr>
              <a:t>// displays </a:t>
            </a:r>
            <a:r>
              <a:rPr lang="fr-FR" sz="2800" dirty="0" smtClean="0">
                <a:solidFill>
                  <a:srgbClr val="008000"/>
                </a:solidFill>
                <a:latin typeface="Consolas"/>
              </a:rPr>
              <a:t>11 </a:t>
            </a:r>
            <a:endParaRPr lang="fr-FR" sz="2800" dirty="0" smtClean="0">
              <a:solidFill>
                <a:srgbClr val="000000"/>
              </a:solidFill>
              <a:latin typeface="Consolas"/>
            </a:endParaRPr>
          </a:p>
          <a:p>
            <a:pPr>
              <a:buNone/>
            </a:pPr>
            <a:r>
              <a:rPr lang="fr-FR" sz="2800" dirty="0" smtClean="0">
                <a:solidFill>
                  <a:srgbClr val="000000"/>
                </a:solidFill>
                <a:latin typeface="Consolas"/>
              </a:rPr>
              <a:t>	cout </a:t>
            </a:r>
            <a:r>
              <a:rPr lang="fr-FR" sz="2800" smtClean="0">
                <a:solidFill>
                  <a:srgbClr val="008080"/>
                </a:solidFill>
                <a:latin typeface="Consolas"/>
              </a:rPr>
              <a:t>&lt;&lt;</a:t>
            </a:r>
            <a:r>
              <a:rPr lang="fr-FR" sz="2800" smtClean="0">
                <a:solidFill>
                  <a:srgbClr val="000000"/>
                </a:solidFill>
                <a:latin typeface="Consolas"/>
              </a:rPr>
              <a:t> value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endl</a:t>
            </a:r>
            <a:r>
              <a:rPr lang="fr-FR" sz="2800" smtClean="0">
                <a:solidFill>
                  <a:srgbClr val="000000"/>
                </a:solidFill>
                <a:latin typeface="Consolas"/>
              </a:rPr>
              <a:t>;   </a:t>
            </a:r>
            <a:r>
              <a:rPr lang="fr-FR" sz="2800" smtClean="0">
                <a:solidFill>
                  <a:srgbClr val="008000"/>
                </a:solidFill>
                <a:latin typeface="Consolas"/>
              </a:rPr>
              <a:t>// displays </a:t>
            </a:r>
            <a:r>
              <a:rPr lang="fr-FR" sz="2800" dirty="0" smtClean="0">
                <a:solidFill>
                  <a:srgbClr val="008000"/>
                </a:solidFill>
                <a:latin typeface="Consolas"/>
              </a:rPr>
              <a:t>6</a:t>
            </a:r>
            <a:endParaRPr lang="fr-FR" sz="2800" dirty="0" smtClean="0">
              <a:solidFill>
                <a:srgbClr val="000000"/>
              </a:solidFill>
              <a:latin typeface="Consolas"/>
            </a:endParaRPr>
          </a:p>
          <a:p>
            <a:pPr>
              <a:buNone/>
            </a:pPr>
            <a:r>
              <a:rPr lang="fr-FR" sz="2800" dirty="0" smtClean="0">
                <a:solidFill>
                  <a:srgbClr val="000000"/>
                </a:solidFill>
                <a:latin typeface="Consolas"/>
              </a:rPr>
              <a:t>	system(</a:t>
            </a:r>
            <a:r>
              <a:rPr lang="fr-FR" sz="2800" dirty="0" smtClean="0">
                <a:solidFill>
                  <a:srgbClr val="A31515"/>
                </a:solidFill>
                <a:latin typeface="Consolas"/>
              </a:rPr>
              <a:t>"pause"</a:t>
            </a:r>
            <a:r>
              <a:rPr lang="fr-FR" sz="2800" dirty="0" smtClean="0">
                <a:solidFill>
                  <a:srgbClr val="000000"/>
                </a:solidFill>
                <a:latin typeface="Consolas"/>
              </a:rPr>
              <a:t>);</a:t>
            </a:r>
          </a:p>
          <a:p>
            <a:pPr>
              <a:buNone/>
            </a:pPr>
            <a:r>
              <a:rPr lang="fr-FR" sz="2800" dirty="0" smtClean="0">
                <a:solidFill>
                  <a:srgbClr val="0000FF"/>
                </a:solidFill>
                <a:latin typeface="Consolas"/>
              </a:rPr>
              <a:t>	return</a:t>
            </a:r>
            <a:r>
              <a:rPr lang="fr-FR" sz="2800" dirty="0" smtClean="0">
                <a:solidFill>
                  <a:srgbClr val="000000"/>
                </a:solidFill>
                <a:latin typeface="Consolas"/>
              </a:rPr>
              <a:t> 0; </a:t>
            </a:r>
          </a:p>
          <a:p>
            <a:pPr>
              <a:buNone/>
            </a:pPr>
            <a:r>
              <a:rPr lang="fr-FR" sz="2800" dirty="0" smtClean="0">
                <a:solidFill>
                  <a:srgbClr val="000000"/>
                </a:solidFill>
                <a:latin typeface="Consolas"/>
              </a:rPr>
              <a:t>}</a:t>
            </a:r>
            <a:endParaRPr lang="fr-FR" sz="25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smtClean="0"/>
              <a:t>Repetition structures</a:t>
            </a:r>
            <a:endParaRPr lang="fr-FR" dirty="0"/>
          </a:p>
        </p:txBody>
      </p:sp>
      <p:sp>
        <p:nvSpPr>
          <p:cNvPr id="3" name="Espace réservé du contenu 2"/>
          <p:cNvSpPr>
            <a:spLocks noGrp="1"/>
          </p:cNvSpPr>
          <p:nvPr>
            <p:ph sz="quarter" idx="1"/>
          </p:nvPr>
        </p:nvSpPr>
        <p:spPr>
          <a:xfrm>
            <a:off x="142844" y="3000372"/>
            <a:ext cx="8786874" cy="3357586"/>
          </a:xfrm>
        </p:spPr>
        <p:txBody>
          <a:bodyPr>
            <a:normAutofit/>
          </a:bodyPr>
          <a:lstStyle/>
          <a:p>
            <a:r>
              <a:rPr lang="fr-CA" sz="2800" smtClean="0"/>
              <a:t>Just as seen in the Algorithms course, there exist various repetition structures, or loops, in C/C++ that allow you to repeatedly execute a single block of code.</a:t>
            </a:r>
          </a:p>
          <a:p>
            <a:r>
              <a:rPr lang="fr-CA" sz="2800" smtClean="0"/>
              <a:t>Each one of the loops seen before has its equivalent here.</a:t>
            </a:r>
            <a:endParaRPr lang="fr-CA" sz="2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sz="3600"/>
              <a:t>Increment and decrement operators (++ et --)</a:t>
            </a:r>
            <a:endParaRPr lang="fr-FR" sz="3600" dirty="0"/>
          </a:p>
        </p:txBody>
      </p:sp>
      <p:sp>
        <p:nvSpPr>
          <p:cNvPr id="3" name="Espace réservé du contenu 2"/>
          <p:cNvSpPr>
            <a:spLocks noGrp="1"/>
          </p:cNvSpPr>
          <p:nvPr>
            <p:ph sz="quarter" idx="1"/>
          </p:nvPr>
        </p:nvSpPr>
        <p:spPr>
          <a:xfrm>
            <a:off x="142844" y="1643050"/>
            <a:ext cx="8786874" cy="4714908"/>
          </a:xfrm>
        </p:spPr>
        <p:txBody>
          <a:bodyPr>
            <a:normAutofit/>
          </a:bodyPr>
          <a:lstStyle/>
          <a:p>
            <a:pPr marL="0" indent="0">
              <a:buNone/>
            </a:pPr>
            <a:r>
              <a:rPr lang="fr-CA" sz="2500" smtClean="0"/>
              <a:t>Conclusion:</a:t>
            </a:r>
          </a:p>
          <a:p>
            <a:pPr marL="0" indent="0">
              <a:buNone/>
            </a:pPr>
            <a:r>
              <a:rPr lang="fr-CA" sz="2500" smtClean="0"/>
              <a:t>Although it is possible to use the increment/decrement operators inside of an arithmetic calculation, it is generally preferable to avoid doing so, because the code’s readability will suffer, and it will be more difficult to debug if this kind of technique is used. </a:t>
            </a:r>
          </a:p>
          <a:p>
            <a:pPr marL="0" indent="0">
              <a:buNone/>
            </a:pPr>
            <a:r>
              <a:rPr lang="fr-CA" sz="2500" smtClean="0"/>
              <a:t>So when you use one of these operators, use them alone on their own line or in their own syntactic zone (like in the increment/decrement zone in the </a:t>
            </a:r>
            <a:r>
              <a:rPr lang="fr-CA" sz="2500" b="1" smtClean="0"/>
              <a:t>for</a:t>
            </a:r>
            <a:r>
              <a:rPr lang="fr-CA" sz="2500" smtClean="0"/>
              <a:t> loop, for example).</a:t>
            </a:r>
            <a:endParaRPr lang="fr-FR" sz="25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smtClean="0"/>
              <a:t>Input validation</a:t>
            </a:r>
            <a:endParaRPr lang="fr-FR" dirty="0"/>
          </a:p>
        </p:txBody>
      </p:sp>
      <p:sp>
        <p:nvSpPr>
          <p:cNvPr id="3" name="Espace réservé du contenu 2"/>
          <p:cNvSpPr>
            <a:spLocks noGrp="1"/>
          </p:cNvSpPr>
          <p:nvPr>
            <p:ph sz="quarter" idx="1"/>
          </p:nvPr>
        </p:nvSpPr>
        <p:spPr>
          <a:xfrm>
            <a:off x="142844" y="1643050"/>
            <a:ext cx="8786874" cy="4714908"/>
          </a:xfrm>
        </p:spPr>
        <p:txBody>
          <a:bodyPr>
            <a:normAutofit/>
          </a:bodyPr>
          <a:lstStyle/>
          <a:p>
            <a:pPr marL="0" indent="0">
              <a:lnSpc>
                <a:spcPct val="120000"/>
              </a:lnSpc>
              <a:buNone/>
            </a:pPr>
            <a:r>
              <a:rPr lang="fr-CA" sz="2500" smtClean="0"/>
              <a:t>Having seen the material on loops, it is now possible to make programs with their own lives, with their own logical process of repetition according to very precise conditions.</a:t>
            </a:r>
            <a:endParaRPr lang="fr-CA" sz="2500" dirty="0" smtClean="0"/>
          </a:p>
          <a:p>
            <a:pPr marL="0" indent="0">
              <a:lnSpc>
                <a:spcPct val="120000"/>
              </a:lnSpc>
              <a:buNone/>
            </a:pPr>
            <a:endParaRPr lang="fr-CA" sz="2500" dirty="0" smtClean="0"/>
          </a:p>
          <a:p>
            <a:pPr marL="0" indent="0">
              <a:lnSpc>
                <a:spcPct val="120000"/>
              </a:lnSpc>
              <a:buNone/>
            </a:pPr>
            <a:r>
              <a:rPr lang="fr-CA" sz="2500" smtClean="0"/>
              <a:t>One of the very common uses of loops is in validating user input. When a program prompts a user to give an input, the program often needs to obtain a value that follows a precise input format.</a:t>
            </a:r>
            <a:endParaRPr lang="fr-FR" sz="25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a:t>Input validation</a:t>
            </a:r>
            <a:endParaRPr lang="fr-FR" dirty="0"/>
          </a:p>
        </p:txBody>
      </p:sp>
      <p:sp>
        <p:nvSpPr>
          <p:cNvPr id="3" name="Espace réservé du contenu 2"/>
          <p:cNvSpPr>
            <a:spLocks noGrp="1"/>
          </p:cNvSpPr>
          <p:nvPr>
            <p:ph sz="quarter" idx="1"/>
          </p:nvPr>
        </p:nvSpPr>
        <p:spPr>
          <a:xfrm>
            <a:off x="142844" y="1643050"/>
            <a:ext cx="8786874" cy="4714908"/>
          </a:xfrm>
        </p:spPr>
        <p:txBody>
          <a:bodyPr>
            <a:normAutofit fontScale="77500" lnSpcReduction="20000"/>
          </a:bodyPr>
          <a:lstStyle/>
          <a:p>
            <a:pPr>
              <a:buNone/>
            </a:pPr>
            <a:r>
              <a:rPr lang="fr-CA" sz="2500" smtClean="0"/>
              <a:t>For example:</a:t>
            </a:r>
            <a:endParaRPr lang="fr-CA" sz="2500" dirty="0" smtClean="0"/>
          </a:p>
          <a:p>
            <a:pPr>
              <a:buNone/>
            </a:pPr>
            <a:r>
              <a:rPr lang="fr-FR" sz="2800" dirty="0" smtClean="0">
                <a:solidFill>
                  <a:srgbClr val="808080"/>
                </a:solidFill>
                <a:latin typeface="Consolas"/>
              </a:rPr>
              <a:t>#</a:t>
            </a:r>
            <a:r>
              <a:rPr lang="fr-FR" sz="2800" dirty="0" err="1" smtClean="0">
                <a:solidFill>
                  <a:srgbClr val="808080"/>
                </a:solidFill>
                <a:latin typeface="Consolas"/>
              </a:rPr>
              <a:t>include</a:t>
            </a:r>
            <a:r>
              <a:rPr lang="fr-FR" sz="2800" dirty="0" smtClean="0">
                <a:solidFill>
                  <a:srgbClr val="000000"/>
                </a:solidFill>
                <a:latin typeface="Consolas"/>
              </a:rPr>
              <a:t> </a:t>
            </a:r>
            <a:r>
              <a:rPr lang="fr-FR" sz="2800" dirty="0" smtClean="0">
                <a:solidFill>
                  <a:srgbClr val="A31515"/>
                </a:solidFill>
                <a:latin typeface="Consolas"/>
              </a:rPr>
              <a:t>&lt;</a:t>
            </a:r>
            <a:r>
              <a:rPr lang="fr-FR" sz="2800" dirty="0" err="1" smtClean="0">
                <a:solidFill>
                  <a:srgbClr val="A31515"/>
                </a:solidFill>
                <a:latin typeface="Consolas"/>
              </a:rPr>
              <a:t>iostream</a:t>
            </a:r>
            <a:r>
              <a:rPr lang="fr-FR" sz="2800" dirty="0" smtClean="0">
                <a:solidFill>
                  <a:srgbClr val="A31515"/>
                </a:solidFill>
                <a:latin typeface="Consolas"/>
              </a:rPr>
              <a:t>&gt;</a:t>
            </a:r>
            <a:r>
              <a:rPr lang="fr-FR" sz="2800" dirty="0" smtClean="0">
                <a:solidFill>
                  <a:srgbClr val="000000"/>
                </a:solidFill>
                <a:latin typeface="Consolas"/>
              </a:rPr>
              <a:t> </a:t>
            </a:r>
          </a:p>
          <a:p>
            <a:pPr>
              <a:buNone/>
            </a:pPr>
            <a:r>
              <a:rPr lang="fr-FR" sz="2800" dirty="0" err="1" smtClean="0">
                <a:solidFill>
                  <a:srgbClr val="0000FF"/>
                </a:solidFill>
                <a:latin typeface="Consolas"/>
              </a:rPr>
              <a:t>using</a:t>
            </a:r>
            <a:r>
              <a:rPr lang="fr-FR" sz="2800" dirty="0" smtClean="0">
                <a:solidFill>
                  <a:srgbClr val="000000"/>
                </a:solidFill>
                <a:latin typeface="Consolas"/>
              </a:rPr>
              <a:t> </a:t>
            </a:r>
            <a:r>
              <a:rPr lang="fr-FR" sz="2800" dirty="0" err="1" smtClean="0">
                <a:solidFill>
                  <a:srgbClr val="0000FF"/>
                </a:solidFill>
                <a:latin typeface="Consolas"/>
              </a:rPr>
              <a:t>namespace</a:t>
            </a:r>
            <a:r>
              <a:rPr lang="fr-FR" sz="2800" dirty="0" smtClean="0">
                <a:solidFill>
                  <a:srgbClr val="000000"/>
                </a:solidFill>
                <a:latin typeface="Consolas"/>
              </a:rPr>
              <a:t> </a:t>
            </a:r>
            <a:r>
              <a:rPr lang="fr-FR" sz="2800" dirty="0" err="1" smtClean="0">
                <a:solidFill>
                  <a:srgbClr val="000000"/>
                </a:solidFill>
                <a:latin typeface="Consolas"/>
              </a:rPr>
              <a:t>std</a:t>
            </a:r>
            <a:r>
              <a:rPr lang="fr-FR" sz="2800" dirty="0" smtClean="0">
                <a:solidFill>
                  <a:srgbClr val="000000"/>
                </a:solidFill>
                <a:latin typeface="Consolas"/>
              </a:rPr>
              <a:t>; </a:t>
            </a:r>
          </a:p>
          <a:p>
            <a:pPr>
              <a:buNone/>
            </a:pPr>
            <a:r>
              <a:rPr lang="fr-FR" sz="2800" dirty="0" err="1" smtClean="0">
                <a:solidFill>
                  <a:srgbClr val="0000FF"/>
                </a:solidFill>
                <a:latin typeface="Consolas"/>
              </a:rPr>
              <a:t>int</a:t>
            </a:r>
            <a:r>
              <a:rPr lang="fr-FR" sz="2800" dirty="0" smtClean="0">
                <a:solidFill>
                  <a:srgbClr val="000000"/>
                </a:solidFill>
                <a:latin typeface="Consolas"/>
              </a:rPr>
              <a:t> </a:t>
            </a:r>
            <a:r>
              <a:rPr lang="fr-FR" sz="2800" smtClean="0">
                <a:solidFill>
                  <a:srgbClr val="000000"/>
                </a:solidFill>
                <a:latin typeface="Consolas"/>
              </a:rPr>
              <a:t>main()</a:t>
            </a:r>
          </a:p>
          <a:p>
            <a:pPr>
              <a:buNone/>
            </a:pPr>
            <a:r>
              <a:rPr lang="fr-FR" sz="2800" smtClean="0">
                <a:solidFill>
                  <a:srgbClr val="000000"/>
                </a:solidFill>
                <a:latin typeface="Consolas"/>
              </a:rPr>
              <a:t>{ </a:t>
            </a:r>
            <a:endParaRPr lang="fr-FR" sz="2800" dirty="0" smtClean="0">
              <a:solidFill>
                <a:srgbClr val="000000"/>
              </a:solidFill>
              <a:latin typeface="Consolas"/>
            </a:endParaRPr>
          </a:p>
          <a:p>
            <a:pPr>
              <a:buNone/>
            </a:pPr>
            <a:r>
              <a:rPr lang="fr-FR" sz="2800" dirty="0" smtClean="0">
                <a:solidFill>
                  <a:srgbClr val="0000FF"/>
                </a:solidFill>
                <a:latin typeface="Consolas"/>
              </a:rPr>
              <a:t>	</a:t>
            </a:r>
            <a:r>
              <a:rPr lang="fr-FR" sz="2800" err="1" smtClean="0">
                <a:solidFill>
                  <a:srgbClr val="0000FF"/>
                </a:solidFill>
                <a:latin typeface="Consolas"/>
              </a:rPr>
              <a:t>int</a:t>
            </a:r>
            <a:r>
              <a:rPr lang="fr-FR" sz="2800" smtClean="0">
                <a:solidFill>
                  <a:srgbClr val="000000"/>
                </a:solidFill>
                <a:latin typeface="Consolas"/>
              </a:rPr>
              <a:t> value;</a:t>
            </a:r>
            <a:endParaRPr lang="fr-FR" sz="2800" dirty="0" smtClean="0">
              <a:solidFill>
                <a:srgbClr val="000000"/>
              </a:solidFill>
              <a:latin typeface="Consolas"/>
            </a:endParaRPr>
          </a:p>
          <a:p>
            <a:pPr>
              <a:buNone/>
            </a:pPr>
            <a:r>
              <a:rPr lang="fr-FR" sz="2800" dirty="0" smtClean="0">
                <a:solidFill>
                  <a:srgbClr val="000000"/>
                </a:solidFill>
                <a:latin typeface="Consolas"/>
              </a:rPr>
              <a:t>	cout </a:t>
            </a:r>
            <a:r>
              <a:rPr lang="fr-FR" sz="2800" smtClean="0">
                <a:solidFill>
                  <a:srgbClr val="008080"/>
                </a:solidFill>
                <a:latin typeface="Consolas"/>
              </a:rPr>
              <a:t>&lt;&lt;</a:t>
            </a:r>
            <a:r>
              <a:rPr lang="fr-FR" sz="2800" smtClean="0">
                <a:solidFill>
                  <a:srgbClr val="000000"/>
                </a:solidFill>
                <a:latin typeface="Consolas"/>
              </a:rPr>
              <a:t> </a:t>
            </a:r>
            <a:r>
              <a:rPr lang="fr-FR" sz="2800" smtClean="0">
                <a:solidFill>
                  <a:srgbClr val="A31515"/>
                </a:solidFill>
                <a:latin typeface="Consolas"/>
              </a:rPr>
              <a:t>"Enter a numerical value: </a:t>
            </a:r>
            <a:r>
              <a:rPr lang="fr-FR" sz="2800" dirty="0" smtClean="0">
                <a:solidFill>
                  <a:srgbClr val="A31515"/>
                </a:solidFill>
                <a:latin typeface="Consolas"/>
              </a:rPr>
              <a:t>"</a:t>
            </a:r>
            <a:r>
              <a:rPr lang="fr-FR" sz="2800" dirty="0" smtClean="0">
                <a:solidFill>
                  <a:srgbClr val="000000"/>
                </a:solidFill>
                <a:latin typeface="Consolas"/>
              </a:rPr>
              <a:t>;</a:t>
            </a:r>
          </a:p>
          <a:p>
            <a:pPr>
              <a:buNone/>
            </a:pPr>
            <a:r>
              <a:rPr lang="fr-FR" sz="2800" dirty="0" smtClean="0">
                <a:solidFill>
                  <a:srgbClr val="000000"/>
                </a:solidFill>
                <a:latin typeface="Consolas"/>
              </a:rPr>
              <a:t>	</a:t>
            </a:r>
            <a:r>
              <a:rPr lang="fr-FR" sz="2800" dirty="0" err="1" smtClean="0">
                <a:solidFill>
                  <a:srgbClr val="000000"/>
                </a:solidFill>
                <a:latin typeface="Consolas"/>
              </a:rPr>
              <a:t>cin</a:t>
            </a:r>
            <a:r>
              <a:rPr lang="fr-FR" sz="2800" dirty="0" smtClean="0">
                <a:solidFill>
                  <a:srgbClr val="000000"/>
                </a:solidFill>
                <a:latin typeface="Consolas"/>
              </a:rPr>
              <a:t> </a:t>
            </a:r>
            <a:r>
              <a:rPr lang="fr-FR" sz="2800" smtClean="0">
                <a:solidFill>
                  <a:srgbClr val="008080"/>
                </a:solidFill>
                <a:latin typeface="Consolas"/>
              </a:rPr>
              <a:t>&gt;&gt;</a:t>
            </a:r>
            <a:r>
              <a:rPr lang="fr-FR" sz="2800" smtClean="0">
                <a:solidFill>
                  <a:srgbClr val="000000"/>
                </a:solidFill>
                <a:latin typeface="Consolas"/>
              </a:rPr>
              <a:t> value;</a:t>
            </a:r>
            <a:endParaRPr lang="fr-FR" sz="2800" dirty="0" smtClean="0">
              <a:solidFill>
                <a:srgbClr val="000000"/>
              </a:solidFill>
              <a:latin typeface="Consolas"/>
            </a:endParaRPr>
          </a:p>
          <a:p>
            <a:pPr>
              <a:buNone/>
            </a:pPr>
            <a:r>
              <a:rPr lang="fr-FR" sz="2800" dirty="0" smtClean="0">
                <a:solidFill>
                  <a:srgbClr val="000000"/>
                </a:solidFill>
                <a:latin typeface="Consolas"/>
              </a:rPr>
              <a:t>	cout </a:t>
            </a:r>
            <a:r>
              <a:rPr lang="fr-FR" sz="2800" smtClean="0">
                <a:solidFill>
                  <a:srgbClr val="008080"/>
                </a:solidFill>
                <a:latin typeface="Consolas"/>
              </a:rPr>
              <a:t>&lt;&lt;</a:t>
            </a:r>
            <a:r>
              <a:rPr lang="fr-FR" sz="2800" smtClean="0">
                <a:solidFill>
                  <a:srgbClr val="000000"/>
                </a:solidFill>
                <a:latin typeface="Consolas"/>
              </a:rPr>
              <a:t> value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endl</a:t>
            </a:r>
            <a:r>
              <a:rPr lang="fr-FR" sz="2800" dirty="0" smtClean="0">
                <a:solidFill>
                  <a:srgbClr val="000000"/>
                </a:solidFill>
                <a:latin typeface="Consolas"/>
              </a:rPr>
              <a:t>;</a:t>
            </a:r>
          </a:p>
          <a:p>
            <a:pPr>
              <a:buNone/>
            </a:pPr>
            <a:r>
              <a:rPr lang="fr-FR" sz="2800" dirty="0" smtClean="0">
                <a:solidFill>
                  <a:srgbClr val="0000FF"/>
                </a:solidFill>
                <a:latin typeface="Consolas"/>
              </a:rPr>
              <a:t>	return</a:t>
            </a:r>
            <a:r>
              <a:rPr lang="fr-FR" sz="2800" dirty="0" smtClean="0">
                <a:solidFill>
                  <a:srgbClr val="000000"/>
                </a:solidFill>
                <a:latin typeface="Consolas"/>
              </a:rPr>
              <a:t> 0;</a:t>
            </a:r>
          </a:p>
          <a:p>
            <a:pPr>
              <a:buNone/>
            </a:pPr>
            <a:r>
              <a:rPr lang="fr-FR" sz="2800" dirty="0" smtClean="0">
                <a:solidFill>
                  <a:srgbClr val="000000"/>
                </a:solidFill>
                <a:latin typeface="Consolas"/>
              </a:rPr>
              <a:t>}</a:t>
            </a:r>
          </a:p>
          <a:p>
            <a:pPr marL="0" indent="0">
              <a:buNone/>
            </a:pPr>
            <a:r>
              <a:rPr lang="fr-CA" sz="3100" smtClean="0"/>
              <a:t>In this block of code, we’re asking the user to input a numerical value, but nothing prevents the user from entering anything at all:</a:t>
            </a:r>
            <a:endParaRPr lang="fr-CA" sz="3100" dirty="0" smtClean="0"/>
          </a:p>
          <a:p>
            <a:pPr>
              <a:buNone/>
            </a:pPr>
            <a:endParaRPr lang="fr-FR" sz="25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a:t>Input validation</a:t>
            </a:r>
            <a:endParaRPr lang="fr-FR" dirty="0"/>
          </a:p>
        </p:txBody>
      </p:sp>
      <p:sp>
        <p:nvSpPr>
          <p:cNvPr id="4" name="Espace réservé du contenu 3"/>
          <p:cNvSpPr>
            <a:spLocks noGrp="1"/>
          </p:cNvSpPr>
          <p:nvPr>
            <p:ph sz="quarter" idx="1"/>
          </p:nvPr>
        </p:nvSpPr>
        <p:spPr>
          <a:xfrm>
            <a:off x="0" y="1600200"/>
            <a:ext cx="8929718" cy="5043510"/>
          </a:xfrm>
        </p:spPr>
        <p:txBody>
          <a:bodyPr/>
          <a:lstStyle/>
          <a:p>
            <a:endParaRPr lang="fr-CA" dirty="0" smtClean="0"/>
          </a:p>
          <a:p>
            <a:endParaRPr lang="fr-CA" dirty="0" smtClean="0"/>
          </a:p>
          <a:p>
            <a:r>
              <a:rPr lang="fr-CA" dirty="0" smtClean="0"/>
              <a:t>OK</a:t>
            </a:r>
          </a:p>
          <a:p>
            <a:endParaRPr lang="fr-CA" dirty="0" smtClean="0"/>
          </a:p>
          <a:p>
            <a:endParaRPr lang="fr-CA" dirty="0" smtClean="0"/>
          </a:p>
          <a:p>
            <a:endParaRPr lang="fr-CA" dirty="0" smtClean="0"/>
          </a:p>
          <a:p>
            <a:r>
              <a:rPr lang="fr-CA" smtClean="0"/>
              <a:t>Not </a:t>
            </a:r>
            <a:r>
              <a:rPr lang="fr-CA" dirty="0" smtClean="0"/>
              <a:t>OK</a:t>
            </a:r>
            <a:endParaRPr lang="fr-FR" dirty="0"/>
          </a:p>
        </p:txBody>
      </p:sp>
      <p:pic>
        <p:nvPicPr>
          <p:cNvPr id="1026" name="Picture 2" descr="C:\Users\fcapone\Documents\420-D02-Programmation structurée\screenshots\Screenshot_9.png"/>
          <p:cNvPicPr>
            <a:picLocks noChangeAspect="1" noChangeArrowheads="1"/>
          </p:cNvPicPr>
          <p:nvPr/>
        </p:nvPicPr>
        <p:blipFill>
          <a:blip r:embed="rId2"/>
          <a:srcRect/>
          <a:stretch>
            <a:fillRect/>
          </a:stretch>
        </p:blipFill>
        <p:spPr bwMode="auto">
          <a:xfrm>
            <a:off x="2285984" y="1714488"/>
            <a:ext cx="4676447" cy="2219331"/>
          </a:xfrm>
          <a:prstGeom prst="rect">
            <a:avLst/>
          </a:prstGeom>
          <a:noFill/>
        </p:spPr>
      </p:pic>
      <p:pic>
        <p:nvPicPr>
          <p:cNvPr id="1027" name="Picture 3" descr="C:\Users\fcapone\Documents\420-D02-Programmation structurée\screenshots\Screenshot_10.png"/>
          <p:cNvPicPr>
            <a:picLocks noChangeAspect="1" noChangeArrowheads="1"/>
          </p:cNvPicPr>
          <p:nvPr/>
        </p:nvPicPr>
        <p:blipFill>
          <a:blip r:embed="rId3"/>
          <a:srcRect/>
          <a:stretch>
            <a:fillRect/>
          </a:stretch>
        </p:blipFill>
        <p:spPr bwMode="auto">
          <a:xfrm>
            <a:off x="2214546" y="4357694"/>
            <a:ext cx="6167459" cy="1759737"/>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a:t>Input validation</a:t>
            </a:r>
            <a:endParaRPr lang="fr-FR" dirty="0"/>
          </a:p>
        </p:txBody>
      </p:sp>
      <p:sp>
        <p:nvSpPr>
          <p:cNvPr id="3" name="Espace réservé du contenu 2"/>
          <p:cNvSpPr>
            <a:spLocks noGrp="1"/>
          </p:cNvSpPr>
          <p:nvPr>
            <p:ph sz="quarter" idx="1"/>
          </p:nvPr>
        </p:nvSpPr>
        <p:spPr>
          <a:xfrm>
            <a:off x="142844" y="1643050"/>
            <a:ext cx="8786874" cy="4714908"/>
          </a:xfrm>
        </p:spPr>
        <p:txBody>
          <a:bodyPr>
            <a:normAutofit/>
          </a:bodyPr>
          <a:lstStyle/>
          <a:p>
            <a:pPr marL="0" indent="0">
              <a:lnSpc>
                <a:spcPct val="120000"/>
              </a:lnSpc>
              <a:spcBef>
                <a:spcPts val="0"/>
              </a:spcBef>
              <a:buNone/>
            </a:pPr>
            <a:r>
              <a:rPr lang="fr-CA" sz="2500" smtClean="0"/>
              <a:t>When this type of error occurs, we get the impression that nothing bad has happened, but this is wrong! The </a:t>
            </a:r>
            <a:r>
              <a:rPr lang="fr-CA" sz="2500" b="1" smtClean="0"/>
              <a:t>cin</a:t>
            </a:r>
            <a:r>
              <a:rPr lang="fr-CA" sz="2500" smtClean="0"/>
              <a:t> object is placed in fail mode, and every subsequent use of </a:t>
            </a:r>
            <a:r>
              <a:rPr lang="fr-CA" sz="2500" b="1" smtClean="0"/>
              <a:t>cin</a:t>
            </a:r>
            <a:r>
              <a:rPr lang="fr-CA" sz="2500"/>
              <a:t> </a:t>
            </a:r>
            <a:r>
              <a:rPr lang="fr-CA" sz="2500" smtClean="0"/>
              <a:t>following this input error will cause another error, while and as long as the </a:t>
            </a:r>
            <a:r>
              <a:rPr lang="fr-CA" sz="2500" b="1" smtClean="0"/>
              <a:t>cin</a:t>
            </a:r>
            <a:r>
              <a:rPr lang="fr-CA" sz="2500" smtClean="0"/>
              <a:t> object has not exited fail mode.</a:t>
            </a:r>
            <a:endParaRPr lang="fr-FR" sz="2500" b="1" dirty="0"/>
          </a:p>
        </p:txBody>
      </p:sp>
      <p:pic>
        <p:nvPicPr>
          <p:cNvPr id="2050" name="Picture 2" descr="C:\Users\fcapone\Documents\420-D02-Programmation structurée\screenshots\Screenshot_11.png"/>
          <p:cNvPicPr>
            <a:picLocks noChangeAspect="1" noChangeArrowheads="1"/>
          </p:cNvPicPr>
          <p:nvPr/>
        </p:nvPicPr>
        <p:blipFill>
          <a:blip r:embed="rId2"/>
          <a:srcRect/>
          <a:stretch>
            <a:fillRect/>
          </a:stretch>
        </p:blipFill>
        <p:spPr bwMode="auto">
          <a:xfrm>
            <a:off x="500034" y="4572008"/>
            <a:ext cx="8050752" cy="1714512"/>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a:t>Input validation </a:t>
            </a:r>
            <a:r>
              <a:rPr lang="fr-CA" dirty="0" smtClean="0"/>
              <a:t>– </a:t>
            </a:r>
            <a:r>
              <a:rPr lang="fr-CA" dirty="0" err="1" smtClean="0"/>
              <a:t>cin.fail</a:t>
            </a:r>
            <a:r>
              <a:rPr lang="fr-CA" dirty="0" smtClean="0"/>
              <a:t>()</a:t>
            </a:r>
            <a:endParaRPr lang="fr-FR" dirty="0"/>
          </a:p>
        </p:txBody>
      </p:sp>
      <p:sp>
        <p:nvSpPr>
          <p:cNvPr id="3" name="Espace réservé du contenu 2"/>
          <p:cNvSpPr>
            <a:spLocks noGrp="1"/>
          </p:cNvSpPr>
          <p:nvPr>
            <p:ph sz="quarter" idx="1"/>
          </p:nvPr>
        </p:nvSpPr>
        <p:spPr>
          <a:xfrm>
            <a:off x="142844" y="1643050"/>
            <a:ext cx="8786874" cy="5214950"/>
          </a:xfrm>
        </p:spPr>
        <p:txBody>
          <a:bodyPr>
            <a:normAutofit fontScale="62500" lnSpcReduction="20000"/>
          </a:bodyPr>
          <a:lstStyle/>
          <a:p>
            <a:pPr marL="0" indent="0" defTabSz="712788">
              <a:lnSpc>
                <a:spcPct val="140000"/>
              </a:lnSpc>
              <a:buNone/>
              <a:tabLst>
                <a:tab pos="712788" algn="l"/>
              </a:tabLst>
            </a:pPr>
            <a:r>
              <a:rPr lang="fr-CA" sz="2500" smtClean="0"/>
              <a:t>When fail mode is activated on the </a:t>
            </a:r>
            <a:r>
              <a:rPr lang="fr-CA" sz="2500" b="1" smtClean="0"/>
              <a:t>cin</a:t>
            </a:r>
            <a:r>
              <a:rPr lang="fr-CA" sz="2500" smtClean="0"/>
              <a:t> object, it is possible to fix the state of the object by using the </a:t>
            </a:r>
            <a:r>
              <a:rPr lang="fr-CA" sz="2500" b="1" smtClean="0"/>
              <a:t>fail()</a:t>
            </a:r>
            <a:r>
              <a:rPr lang="fr-CA" sz="2500" smtClean="0"/>
              <a:t> function in a </a:t>
            </a:r>
            <a:r>
              <a:rPr lang="fr-CA" sz="2500" b="1" smtClean="0"/>
              <a:t>while</a:t>
            </a:r>
            <a:r>
              <a:rPr lang="fr-CA" sz="2500" smtClean="0"/>
              <a:t> loop (the best loop to use in the case of a validation):</a:t>
            </a:r>
            <a:endParaRPr lang="fr-CA" sz="2500" dirty="0" smtClean="0"/>
          </a:p>
          <a:p>
            <a:pPr defTabSz="712788">
              <a:buNone/>
              <a:tabLst>
                <a:tab pos="712788" algn="l"/>
              </a:tabLst>
            </a:pPr>
            <a:r>
              <a:rPr lang="fr-FR" sz="2800" dirty="0" err="1" smtClean="0">
                <a:solidFill>
                  <a:srgbClr val="0000FF"/>
                </a:solidFill>
                <a:latin typeface="Consolas"/>
              </a:rPr>
              <a:t>int</a:t>
            </a:r>
            <a:r>
              <a:rPr lang="fr-FR" sz="2800" dirty="0" smtClean="0">
                <a:solidFill>
                  <a:srgbClr val="000000"/>
                </a:solidFill>
                <a:latin typeface="Consolas"/>
              </a:rPr>
              <a:t> </a:t>
            </a:r>
            <a:r>
              <a:rPr lang="fr-FR" sz="2800" smtClean="0">
                <a:solidFill>
                  <a:srgbClr val="000000"/>
                </a:solidFill>
                <a:latin typeface="Consolas"/>
              </a:rPr>
              <a:t>main()</a:t>
            </a:r>
          </a:p>
          <a:p>
            <a:pPr defTabSz="712788">
              <a:buNone/>
              <a:tabLst>
                <a:tab pos="712788" algn="l"/>
              </a:tabLst>
            </a:pPr>
            <a:r>
              <a:rPr lang="fr-FR" sz="2800" smtClean="0">
                <a:solidFill>
                  <a:srgbClr val="000000"/>
                </a:solidFill>
                <a:latin typeface="Consolas"/>
              </a:rPr>
              <a:t>{</a:t>
            </a:r>
            <a:r>
              <a:rPr lang="fr-FR" sz="2800" dirty="0" smtClean="0">
                <a:solidFill>
                  <a:srgbClr val="2B91AF"/>
                </a:solidFill>
                <a:latin typeface="Consolas"/>
              </a:rPr>
              <a:t>	</a:t>
            </a:r>
            <a:endParaRPr lang="fr-FR" sz="2800" dirty="0" smtClean="0">
              <a:solidFill>
                <a:srgbClr val="000000"/>
              </a:solidFill>
              <a:latin typeface="Consolas"/>
            </a:endParaRPr>
          </a:p>
          <a:p>
            <a:pPr defTabSz="712788">
              <a:buNone/>
              <a:tabLst>
                <a:tab pos="712788" algn="l"/>
              </a:tabLst>
            </a:pPr>
            <a:r>
              <a:rPr lang="fr-FR" sz="2800" dirty="0" smtClean="0">
                <a:solidFill>
                  <a:srgbClr val="0000FF"/>
                </a:solidFill>
                <a:latin typeface="Consolas"/>
              </a:rPr>
              <a:t>	</a:t>
            </a:r>
            <a:r>
              <a:rPr lang="fr-FR" sz="2800" err="1" smtClean="0">
                <a:solidFill>
                  <a:srgbClr val="0000FF"/>
                </a:solidFill>
                <a:latin typeface="Consolas"/>
              </a:rPr>
              <a:t>int</a:t>
            </a:r>
            <a:r>
              <a:rPr lang="fr-FR" sz="2800" smtClean="0">
                <a:solidFill>
                  <a:srgbClr val="000000"/>
                </a:solidFill>
                <a:latin typeface="Consolas"/>
              </a:rPr>
              <a:t> value;</a:t>
            </a:r>
            <a:endParaRPr lang="fr-FR" sz="2800" dirty="0" smtClean="0">
              <a:solidFill>
                <a:srgbClr val="000000"/>
              </a:solidFill>
              <a:latin typeface="Consolas"/>
            </a:endParaRPr>
          </a:p>
          <a:p>
            <a:pPr defTabSz="712788">
              <a:buNone/>
              <a:tabLst>
                <a:tab pos="712788" algn="l"/>
              </a:tabLst>
            </a:pPr>
            <a:r>
              <a:rPr lang="fr-FR" sz="2800" dirty="0" smtClean="0">
                <a:solidFill>
                  <a:srgbClr val="000000"/>
                </a:solidFill>
                <a:latin typeface="Consolas"/>
              </a:rPr>
              <a:t>	cout </a:t>
            </a:r>
            <a:r>
              <a:rPr lang="fr-FR" sz="2800" smtClean="0">
                <a:solidFill>
                  <a:srgbClr val="008080"/>
                </a:solidFill>
                <a:latin typeface="Consolas"/>
              </a:rPr>
              <a:t>&lt;&lt;</a:t>
            </a:r>
            <a:r>
              <a:rPr lang="fr-FR" sz="2800" smtClean="0">
                <a:solidFill>
                  <a:srgbClr val="000000"/>
                </a:solidFill>
                <a:latin typeface="Consolas"/>
              </a:rPr>
              <a:t> </a:t>
            </a:r>
            <a:r>
              <a:rPr lang="fr-FR" sz="2800" smtClean="0">
                <a:solidFill>
                  <a:srgbClr val="A31515"/>
                </a:solidFill>
                <a:latin typeface="Consolas"/>
              </a:rPr>
              <a:t>"Enter a numerical value: </a:t>
            </a:r>
            <a:r>
              <a:rPr lang="fr-FR" sz="2800" dirty="0" smtClean="0">
                <a:solidFill>
                  <a:srgbClr val="A31515"/>
                </a:solidFill>
                <a:latin typeface="Consolas"/>
              </a:rPr>
              <a:t>"</a:t>
            </a:r>
            <a:r>
              <a:rPr lang="fr-FR" sz="2800" dirty="0" smtClean="0">
                <a:solidFill>
                  <a:srgbClr val="000000"/>
                </a:solidFill>
                <a:latin typeface="Consolas"/>
              </a:rPr>
              <a:t>;</a:t>
            </a:r>
          </a:p>
          <a:p>
            <a:pPr defTabSz="712788">
              <a:buNone/>
              <a:tabLst>
                <a:tab pos="712788" algn="l"/>
              </a:tabLst>
            </a:pPr>
            <a:r>
              <a:rPr lang="fr-FR" sz="2800" dirty="0" smtClean="0">
                <a:solidFill>
                  <a:srgbClr val="000000"/>
                </a:solidFill>
                <a:latin typeface="Consolas"/>
              </a:rPr>
              <a:t>	</a:t>
            </a:r>
            <a:r>
              <a:rPr lang="fr-FR" sz="2800" dirty="0" err="1" smtClean="0">
                <a:solidFill>
                  <a:srgbClr val="000000"/>
                </a:solidFill>
                <a:latin typeface="Consolas"/>
              </a:rPr>
              <a:t>cin</a:t>
            </a:r>
            <a:r>
              <a:rPr lang="fr-FR" sz="2800" dirty="0" smtClean="0">
                <a:solidFill>
                  <a:srgbClr val="000000"/>
                </a:solidFill>
                <a:latin typeface="Consolas"/>
              </a:rPr>
              <a:t> </a:t>
            </a:r>
            <a:r>
              <a:rPr lang="fr-FR" sz="2800" smtClean="0">
                <a:solidFill>
                  <a:srgbClr val="008080"/>
                </a:solidFill>
                <a:latin typeface="Consolas"/>
              </a:rPr>
              <a:t>&gt;&gt;</a:t>
            </a:r>
            <a:r>
              <a:rPr lang="fr-FR" sz="2800" smtClean="0">
                <a:solidFill>
                  <a:srgbClr val="000000"/>
                </a:solidFill>
                <a:latin typeface="Consolas"/>
              </a:rPr>
              <a:t> value;</a:t>
            </a:r>
            <a:endParaRPr lang="fr-FR" sz="2800" dirty="0" smtClean="0">
              <a:solidFill>
                <a:srgbClr val="000000"/>
              </a:solidFill>
              <a:latin typeface="Consolas"/>
            </a:endParaRPr>
          </a:p>
          <a:p>
            <a:pPr defTabSz="712788">
              <a:buNone/>
              <a:tabLst>
                <a:tab pos="712788" algn="l"/>
              </a:tabLst>
            </a:pPr>
            <a:r>
              <a:rPr lang="fr-FR" sz="2800" dirty="0" smtClean="0">
                <a:solidFill>
                  <a:srgbClr val="0000FF"/>
                </a:solidFill>
                <a:latin typeface="Consolas"/>
              </a:rPr>
              <a:t>	</a:t>
            </a:r>
            <a:r>
              <a:rPr lang="fr-FR" sz="2800" dirty="0" err="1" smtClean="0">
                <a:solidFill>
                  <a:srgbClr val="0000FF"/>
                </a:solidFill>
                <a:latin typeface="Consolas"/>
              </a:rPr>
              <a:t>while</a:t>
            </a:r>
            <a:r>
              <a:rPr lang="fr-FR" sz="2800" dirty="0" smtClean="0">
                <a:solidFill>
                  <a:srgbClr val="000000"/>
                </a:solidFill>
                <a:latin typeface="Consolas"/>
              </a:rPr>
              <a:t> (</a:t>
            </a:r>
            <a:r>
              <a:rPr lang="fr-FR" sz="2800" err="1" smtClean="0">
                <a:solidFill>
                  <a:srgbClr val="000000"/>
                </a:solidFill>
                <a:latin typeface="Consolas"/>
              </a:rPr>
              <a:t>cin.fail</a:t>
            </a:r>
            <a:r>
              <a:rPr lang="fr-FR" sz="2800" smtClean="0">
                <a:solidFill>
                  <a:srgbClr val="000000"/>
                </a:solidFill>
                <a:latin typeface="Consolas"/>
              </a:rPr>
              <a:t>())</a:t>
            </a:r>
          </a:p>
          <a:p>
            <a:pPr defTabSz="712788">
              <a:buNone/>
              <a:tabLst>
                <a:tab pos="712788" algn="l"/>
              </a:tabLst>
            </a:pPr>
            <a:r>
              <a:rPr lang="fr-FR" sz="2800">
                <a:solidFill>
                  <a:srgbClr val="000000"/>
                </a:solidFill>
                <a:latin typeface="Consolas"/>
              </a:rPr>
              <a:t>	</a:t>
            </a:r>
            <a:r>
              <a:rPr lang="fr-FR" sz="2800" smtClean="0">
                <a:solidFill>
                  <a:srgbClr val="000000"/>
                </a:solidFill>
                <a:latin typeface="Consolas"/>
              </a:rPr>
              <a:t>{</a:t>
            </a:r>
            <a:endParaRPr lang="fr-FR" sz="2800" dirty="0" smtClean="0">
              <a:solidFill>
                <a:srgbClr val="000000"/>
              </a:solidFill>
              <a:latin typeface="Consolas"/>
            </a:endParaRPr>
          </a:p>
          <a:p>
            <a:pPr defTabSz="712788">
              <a:buNone/>
              <a:tabLst>
                <a:tab pos="712788" algn="l"/>
              </a:tabLst>
            </a:pPr>
            <a:r>
              <a:rPr lang="fr-CA" sz="2800" dirty="0" smtClean="0">
                <a:solidFill>
                  <a:srgbClr val="000000"/>
                </a:solidFill>
                <a:latin typeface="Consolas"/>
              </a:rPr>
              <a:t>	</a:t>
            </a:r>
            <a:r>
              <a:rPr lang="fr-CA" sz="2800" smtClean="0">
                <a:solidFill>
                  <a:srgbClr val="000000"/>
                </a:solidFill>
                <a:latin typeface="Consolas"/>
              </a:rPr>
              <a:t>	</a:t>
            </a:r>
            <a:r>
              <a:rPr lang="fr-FR" sz="2800" smtClean="0">
                <a:solidFill>
                  <a:srgbClr val="000000"/>
                </a:solidFill>
                <a:latin typeface="Consolas"/>
              </a:rPr>
              <a:t>cout </a:t>
            </a:r>
            <a:r>
              <a:rPr lang="fr-FR" sz="2800" smtClean="0">
                <a:solidFill>
                  <a:srgbClr val="008080"/>
                </a:solidFill>
                <a:latin typeface="Consolas"/>
              </a:rPr>
              <a:t>&lt;&lt;</a:t>
            </a:r>
            <a:r>
              <a:rPr lang="fr-FR" sz="2800" smtClean="0">
                <a:solidFill>
                  <a:srgbClr val="000000"/>
                </a:solidFill>
                <a:latin typeface="Consolas"/>
              </a:rPr>
              <a:t> </a:t>
            </a:r>
            <a:r>
              <a:rPr lang="fr-FR" sz="2800" smtClean="0">
                <a:solidFill>
                  <a:srgbClr val="A31515"/>
                </a:solidFill>
                <a:latin typeface="Consolas"/>
              </a:rPr>
              <a:t>"Warning – Enter a numerical value: </a:t>
            </a:r>
            <a:r>
              <a:rPr lang="fr-FR" sz="2800" dirty="0" smtClean="0">
                <a:solidFill>
                  <a:srgbClr val="A31515"/>
                </a:solidFill>
                <a:latin typeface="Consolas"/>
              </a:rPr>
              <a:t>"</a:t>
            </a:r>
            <a:r>
              <a:rPr lang="fr-FR" sz="2800" dirty="0" smtClean="0">
                <a:solidFill>
                  <a:srgbClr val="000000"/>
                </a:solidFill>
                <a:latin typeface="Consolas"/>
              </a:rPr>
              <a:t>;</a:t>
            </a:r>
          </a:p>
          <a:p>
            <a:pPr defTabSz="712788">
              <a:buNone/>
              <a:tabLst>
                <a:tab pos="712788" algn="l"/>
              </a:tabLst>
            </a:pPr>
            <a:r>
              <a:rPr lang="fr-CA" sz="2800" dirty="0" smtClean="0">
                <a:solidFill>
                  <a:srgbClr val="000000"/>
                </a:solidFill>
                <a:latin typeface="Consolas"/>
              </a:rPr>
              <a:t>	</a:t>
            </a:r>
            <a:r>
              <a:rPr lang="fr-CA" sz="2800" smtClean="0">
                <a:solidFill>
                  <a:srgbClr val="000000"/>
                </a:solidFill>
                <a:latin typeface="Consolas"/>
              </a:rPr>
              <a:t>	</a:t>
            </a:r>
            <a:r>
              <a:rPr lang="fr-FR" sz="2800" smtClean="0">
                <a:solidFill>
                  <a:srgbClr val="000000"/>
                </a:solidFill>
                <a:latin typeface="Consolas"/>
              </a:rPr>
              <a:t>cin </a:t>
            </a:r>
            <a:r>
              <a:rPr lang="fr-FR" sz="2800" smtClean="0">
                <a:solidFill>
                  <a:srgbClr val="008080"/>
                </a:solidFill>
                <a:latin typeface="Consolas"/>
              </a:rPr>
              <a:t>&gt;&gt;</a:t>
            </a:r>
            <a:r>
              <a:rPr lang="fr-FR" sz="2800" smtClean="0">
                <a:solidFill>
                  <a:srgbClr val="000000"/>
                </a:solidFill>
                <a:latin typeface="Consolas"/>
              </a:rPr>
              <a:t> value;</a:t>
            </a:r>
            <a:endParaRPr lang="fr-FR" sz="2800" dirty="0" smtClean="0">
              <a:solidFill>
                <a:srgbClr val="000000"/>
              </a:solidFill>
              <a:latin typeface="Consolas"/>
            </a:endParaRPr>
          </a:p>
          <a:p>
            <a:pPr defTabSz="712788">
              <a:buNone/>
              <a:tabLst>
                <a:tab pos="712788" algn="l"/>
              </a:tabLst>
            </a:pPr>
            <a:r>
              <a:rPr lang="fr-FR" sz="2800" dirty="0" smtClean="0">
                <a:solidFill>
                  <a:srgbClr val="000000"/>
                </a:solidFill>
                <a:latin typeface="Consolas"/>
              </a:rPr>
              <a:t>	}</a:t>
            </a:r>
          </a:p>
          <a:p>
            <a:pPr defTabSz="712788">
              <a:buNone/>
              <a:tabLst>
                <a:tab pos="712788" algn="l"/>
              </a:tabLst>
            </a:pPr>
            <a:r>
              <a:rPr lang="fr-FR" sz="2800" dirty="0" smtClean="0">
                <a:solidFill>
                  <a:srgbClr val="000000"/>
                </a:solidFill>
                <a:latin typeface="Consolas"/>
              </a:rPr>
              <a:t>	cout </a:t>
            </a:r>
            <a:r>
              <a:rPr lang="fr-FR" sz="2800" smtClean="0">
                <a:solidFill>
                  <a:srgbClr val="008080"/>
                </a:solidFill>
                <a:latin typeface="Consolas"/>
              </a:rPr>
              <a:t>&lt;&lt;</a:t>
            </a:r>
            <a:r>
              <a:rPr lang="fr-FR" sz="2800" smtClean="0">
                <a:solidFill>
                  <a:srgbClr val="000000"/>
                </a:solidFill>
                <a:latin typeface="Consolas"/>
              </a:rPr>
              <a:t> value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endl</a:t>
            </a:r>
            <a:r>
              <a:rPr lang="fr-FR" sz="2800" dirty="0" smtClean="0">
                <a:solidFill>
                  <a:srgbClr val="000000"/>
                </a:solidFill>
                <a:latin typeface="Consolas"/>
              </a:rPr>
              <a:t>;</a:t>
            </a:r>
          </a:p>
          <a:p>
            <a:pPr defTabSz="712788">
              <a:buNone/>
              <a:tabLst>
                <a:tab pos="712788" algn="l"/>
              </a:tabLst>
            </a:pPr>
            <a:r>
              <a:rPr lang="fr-FR" sz="2800" dirty="0" smtClean="0">
                <a:solidFill>
                  <a:srgbClr val="000000"/>
                </a:solidFill>
                <a:latin typeface="Consolas"/>
              </a:rPr>
              <a:t>	system(</a:t>
            </a:r>
            <a:r>
              <a:rPr lang="fr-FR" sz="2800" dirty="0" smtClean="0">
                <a:solidFill>
                  <a:srgbClr val="A31515"/>
                </a:solidFill>
                <a:latin typeface="Consolas"/>
              </a:rPr>
              <a:t>"pause"</a:t>
            </a:r>
            <a:r>
              <a:rPr lang="fr-FR" sz="2800" dirty="0" smtClean="0">
                <a:solidFill>
                  <a:srgbClr val="000000"/>
                </a:solidFill>
                <a:latin typeface="Consolas"/>
              </a:rPr>
              <a:t>);</a:t>
            </a:r>
          </a:p>
          <a:p>
            <a:pPr defTabSz="712788">
              <a:buNone/>
              <a:tabLst>
                <a:tab pos="712788" algn="l"/>
              </a:tabLst>
            </a:pPr>
            <a:r>
              <a:rPr lang="fr-FR" sz="2800" dirty="0" smtClean="0">
                <a:solidFill>
                  <a:srgbClr val="0000FF"/>
                </a:solidFill>
                <a:latin typeface="Consolas"/>
              </a:rPr>
              <a:t>	return</a:t>
            </a:r>
            <a:r>
              <a:rPr lang="fr-FR" sz="2800" dirty="0" smtClean="0">
                <a:solidFill>
                  <a:srgbClr val="000000"/>
                </a:solidFill>
                <a:latin typeface="Consolas"/>
              </a:rPr>
              <a:t> 0;</a:t>
            </a:r>
          </a:p>
          <a:p>
            <a:pPr defTabSz="712788">
              <a:buNone/>
              <a:tabLst>
                <a:tab pos="712788" algn="l"/>
              </a:tabLst>
            </a:pPr>
            <a:r>
              <a:rPr lang="fr-FR" sz="2800" dirty="0" smtClean="0">
                <a:solidFill>
                  <a:srgbClr val="000000"/>
                </a:solidFill>
                <a:latin typeface="Consolas"/>
              </a:rPr>
              <a:t>}</a:t>
            </a:r>
            <a:endParaRPr lang="fr-FR" sz="25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a:t>Input </a:t>
            </a:r>
            <a:r>
              <a:rPr lang="fr-CA" smtClean="0"/>
              <a:t>validation – </a:t>
            </a:r>
            <a:r>
              <a:rPr lang="fr-CA" dirty="0" err="1" smtClean="0"/>
              <a:t>cin.clear</a:t>
            </a:r>
            <a:r>
              <a:rPr lang="fr-CA" dirty="0" smtClean="0"/>
              <a:t>()</a:t>
            </a:r>
            <a:endParaRPr lang="fr-FR" dirty="0"/>
          </a:p>
        </p:txBody>
      </p:sp>
      <p:sp>
        <p:nvSpPr>
          <p:cNvPr id="3" name="Espace réservé du contenu 2"/>
          <p:cNvSpPr>
            <a:spLocks noGrp="1"/>
          </p:cNvSpPr>
          <p:nvPr>
            <p:ph sz="quarter" idx="1"/>
          </p:nvPr>
        </p:nvSpPr>
        <p:spPr>
          <a:xfrm>
            <a:off x="142844" y="1643050"/>
            <a:ext cx="9001156" cy="4714908"/>
          </a:xfrm>
        </p:spPr>
        <p:txBody>
          <a:bodyPr>
            <a:normAutofit fontScale="77500" lnSpcReduction="20000"/>
          </a:bodyPr>
          <a:lstStyle/>
          <a:p>
            <a:pPr marL="0" indent="0">
              <a:lnSpc>
                <a:spcPct val="140000"/>
              </a:lnSpc>
              <a:buNone/>
            </a:pPr>
            <a:r>
              <a:rPr lang="fr-CA" sz="2500" smtClean="0"/>
              <a:t>But that’s not all! The fact of verifying that the </a:t>
            </a:r>
            <a:r>
              <a:rPr lang="fr-CA" sz="2500" b="1" smtClean="0"/>
              <a:t>cin</a:t>
            </a:r>
            <a:r>
              <a:rPr lang="fr-CA" sz="2500" smtClean="0"/>
              <a:t> object is in fail mode does not make it exit that mode. It’s necessary to use the function </a:t>
            </a:r>
            <a:r>
              <a:rPr lang="fr-CA" sz="2500" b="1" smtClean="0"/>
              <a:t>cin.clear()</a:t>
            </a:r>
            <a:r>
              <a:rPr lang="fr-CA" sz="2500" smtClean="0"/>
              <a:t> for that:</a:t>
            </a:r>
          </a:p>
          <a:p>
            <a:pPr>
              <a:buNone/>
            </a:pPr>
            <a:r>
              <a:rPr lang="fr-FR" sz="2800" smtClean="0">
                <a:latin typeface="Consolas"/>
              </a:rPr>
              <a:t>…</a:t>
            </a:r>
          </a:p>
          <a:p>
            <a:pPr>
              <a:buNone/>
            </a:pPr>
            <a:r>
              <a:rPr lang="fr-FR" sz="2800" smtClean="0">
                <a:solidFill>
                  <a:srgbClr val="0000FF"/>
                </a:solidFill>
                <a:latin typeface="Consolas"/>
              </a:rPr>
              <a:t>int</a:t>
            </a:r>
            <a:r>
              <a:rPr lang="fr-FR" sz="2800" smtClean="0">
                <a:solidFill>
                  <a:srgbClr val="000000"/>
                </a:solidFill>
                <a:latin typeface="Consolas"/>
              </a:rPr>
              <a:t> value;</a:t>
            </a:r>
            <a:endParaRPr lang="fr-FR" sz="2800" dirty="0" smtClean="0">
              <a:solidFill>
                <a:srgbClr val="000000"/>
              </a:solidFill>
              <a:latin typeface="Consolas"/>
            </a:endParaRPr>
          </a:p>
          <a:p>
            <a:pPr>
              <a:buNone/>
            </a:pPr>
            <a:r>
              <a:rPr lang="fr-FR" sz="2800" dirty="0" smtClean="0">
                <a:solidFill>
                  <a:srgbClr val="000000"/>
                </a:solidFill>
                <a:latin typeface="Consolas"/>
              </a:rPr>
              <a:t>cout </a:t>
            </a:r>
            <a:r>
              <a:rPr lang="fr-FR" sz="2800" smtClean="0">
                <a:solidFill>
                  <a:srgbClr val="008080"/>
                </a:solidFill>
                <a:latin typeface="Consolas"/>
              </a:rPr>
              <a:t>&lt;&lt;</a:t>
            </a:r>
            <a:r>
              <a:rPr lang="fr-FR" sz="2800" smtClean="0">
                <a:solidFill>
                  <a:srgbClr val="000000"/>
                </a:solidFill>
                <a:latin typeface="Consolas"/>
              </a:rPr>
              <a:t> </a:t>
            </a:r>
            <a:r>
              <a:rPr lang="fr-FR" sz="2800" smtClean="0">
                <a:solidFill>
                  <a:srgbClr val="A31515"/>
                </a:solidFill>
                <a:latin typeface="Consolas"/>
              </a:rPr>
              <a:t>"Enter a numerical value: </a:t>
            </a:r>
            <a:r>
              <a:rPr lang="fr-FR" sz="2800" dirty="0" smtClean="0">
                <a:solidFill>
                  <a:srgbClr val="A31515"/>
                </a:solidFill>
                <a:latin typeface="Consolas"/>
              </a:rPr>
              <a:t>"</a:t>
            </a:r>
            <a:r>
              <a:rPr lang="fr-FR" sz="2800" dirty="0" smtClean="0">
                <a:solidFill>
                  <a:srgbClr val="000000"/>
                </a:solidFill>
                <a:latin typeface="Consolas"/>
              </a:rPr>
              <a:t>;</a:t>
            </a:r>
          </a:p>
          <a:p>
            <a:pPr>
              <a:buNone/>
            </a:pPr>
            <a:r>
              <a:rPr lang="fr-FR" sz="2800" dirty="0" err="1" smtClean="0">
                <a:solidFill>
                  <a:srgbClr val="000000"/>
                </a:solidFill>
                <a:latin typeface="Consolas"/>
              </a:rPr>
              <a:t>cin</a:t>
            </a:r>
            <a:r>
              <a:rPr lang="fr-FR" sz="2800" dirty="0" smtClean="0">
                <a:solidFill>
                  <a:srgbClr val="000000"/>
                </a:solidFill>
                <a:latin typeface="Consolas"/>
              </a:rPr>
              <a:t> </a:t>
            </a:r>
            <a:r>
              <a:rPr lang="fr-FR" sz="2800" smtClean="0">
                <a:solidFill>
                  <a:srgbClr val="008080"/>
                </a:solidFill>
                <a:latin typeface="Consolas"/>
              </a:rPr>
              <a:t>&gt;&gt;</a:t>
            </a:r>
            <a:r>
              <a:rPr lang="fr-FR" sz="2800" smtClean="0">
                <a:solidFill>
                  <a:srgbClr val="000000"/>
                </a:solidFill>
                <a:latin typeface="Consolas"/>
              </a:rPr>
              <a:t> value;</a:t>
            </a:r>
            <a:endParaRPr lang="fr-FR" sz="2800" dirty="0" smtClean="0">
              <a:solidFill>
                <a:srgbClr val="000000"/>
              </a:solidFill>
              <a:latin typeface="Consolas"/>
            </a:endParaRPr>
          </a:p>
          <a:p>
            <a:pPr>
              <a:buNone/>
            </a:pPr>
            <a:r>
              <a:rPr lang="fr-FR" sz="2800" dirty="0" err="1" smtClean="0">
                <a:solidFill>
                  <a:srgbClr val="0000FF"/>
                </a:solidFill>
                <a:latin typeface="Consolas"/>
              </a:rPr>
              <a:t>while</a:t>
            </a:r>
            <a:r>
              <a:rPr lang="fr-FR" sz="2800" dirty="0" smtClean="0">
                <a:solidFill>
                  <a:srgbClr val="000000"/>
                </a:solidFill>
                <a:latin typeface="Consolas"/>
              </a:rPr>
              <a:t> (</a:t>
            </a:r>
            <a:r>
              <a:rPr lang="fr-FR" sz="2800" err="1" smtClean="0">
                <a:solidFill>
                  <a:srgbClr val="000000"/>
                </a:solidFill>
                <a:latin typeface="Consolas"/>
              </a:rPr>
              <a:t>cin.fail</a:t>
            </a:r>
            <a:r>
              <a:rPr lang="fr-FR" sz="2800" smtClean="0">
                <a:solidFill>
                  <a:srgbClr val="000000"/>
                </a:solidFill>
                <a:latin typeface="Consolas"/>
              </a:rPr>
              <a:t>())</a:t>
            </a:r>
          </a:p>
          <a:p>
            <a:pPr>
              <a:buNone/>
            </a:pPr>
            <a:r>
              <a:rPr lang="fr-FR" sz="2800" smtClean="0">
                <a:solidFill>
                  <a:srgbClr val="000000"/>
                </a:solidFill>
                <a:latin typeface="Consolas"/>
              </a:rPr>
              <a:t>{</a:t>
            </a:r>
            <a:endParaRPr lang="fr-FR" sz="2800" dirty="0" smtClean="0">
              <a:solidFill>
                <a:srgbClr val="000000"/>
              </a:solidFill>
              <a:latin typeface="Consolas"/>
            </a:endParaRPr>
          </a:p>
          <a:p>
            <a:pPr>
              <a:buNone/>
            </a:pPr>
            <a:r>
              <a:rPr lang="fr-FR" sz="2800" dirty="0" smtClean="0">
                <a:solidFill>
                  <a:srgbClr val="000000"/>
                </a:solidFill>
                <a:latin typeface="Consolas"/>
              </a:rPr>
              <a:t>	</a:t>
            </a:r>
            <a:r>
              <a:rPr lang="fr-FR" sz="2800" dirty="0" err="1" smtClean="0">
                <a:solidFill>
                  <a:srgbClr val="000000"/>
                </a:solidFill>
                <a:latin typeface="Consolas"/>
              </a:rPr>
              <a:t>cin.clear</a:t>
            </a:r>
            <a:r>
              <a:rPr lang="fr-FR" sz="2800" dirty="0" smtClean="0">
                <a:solidFill>
                  <a:srgbClr val="000000"/>
                </a:solidFill>
                <a:latin typeface="Consolas"/>
              </a:rPr>
              <a:t>(); </a:t>
            </a:r>
            <a:r>
              <a:rPr lang="fr-FR" sz="2800" smtClean="0">
                <a:solidFill>
                  <a:srgbClr val="008000"/>
                </a:solidFill>
                <a:latin typeface="Consolas"/>
              </a:rPr>
              <a:t>// the object cin exits fail mode</a:t>
            </a:r>
            <a:endParaRPr lang="fr-FR" sz="2800" dirty="0" smtClean="0">
              <a:solidFill>
                <a:srgbClr val="000000"/>
              </a:solidFill>
              <a:latin typeface="Consolas"/>
            </a:endParaRPr>
          </a:p>
          <a:p>
            <a:pPr>
              <a:buNone/>
            </a:pPr>
            <a:r>
              <a:rPr lang="fr-CA" sz="2800" dirty="0" smtClean="0">
                <a:solidFill>
                  <a:srgbClr val="000000"/>
                </a:solidFill>
                <a:latin typeface="Consolas"/>
              </a:rPr>
              <a:t>	</a:t>
            </a:r>
            <a:r>
              <a:rPr lang="fr-FR" sz="2800" dirty="0" smtClean="0">
                <a:solidFill>
                  <a:srgbClr val="000000"/>
                </a:solidFill>
                <a:latin typeface="Consolas"/>
              </a:rPr>
              <a:t>cout </a:t>
            </a:r>
            <a:r>
              <a:rPr lang="fr-FR" sz="2800" smtClean="0">
                <a:solidFill>
                  <a:srgbClr val="008080"/>
                </a:solidFill>
                <a:latin typeface="Consolas"/>
              </a:rPr>
              <a:t>&lt;&lt;</a:t>
            </a:r>
            <a:r>
              <a:rPr lang="fr-FR" sz="2800" smtClean="0">
                <a:solidFill>
                  <a:srgbClr val="000000"/>
                </a:solidFill>
                <a:latin typeface="Consolas"/>
              </a:rPr>
              <a:t> </a:t>
            </a:r>
            <a:r>
              <a:rPr lang="fr-FR" sz="2800" smtClean="0">
                <a:solidFill>
                  <a:srgbClr val="A31515"/>
                </a:solidFill>
                <a:latin typeface="Consolas"/>
              </a:rPr>
              <a:t>"Warning – numerical value!: </a:t>
            </a:r>
            <a:r>
              <a:rPr lang="fr-FR" sz="2800" dirty="0" smtClean="0">
                <a:solidFill>
                  <a:srgbClr val="A31515"/>
                </a:solidFill>
                <a:latin typeface="Consolas"/>
              </a:rPr>
              <a:t>"</a:t>
            </a:r>
            <a:r>
              <a:rPr lang="fr-FR" sz="2800" dirty="0" smtClean="0">
                <a:solidFill>
                  <a:srgbClr val="000000"/>
                </a:solidFill>
                <a:latin typeface="Consolas"/>
              </a:rPr>
              <a:t>;</a:t>
            </a:r>
          </a:p>
          <a:p>
            <a:pPr>
              <a:buNone/>
            </a:pPr>
            <a:r>
              <a:rPr lang="fr-CA" sz="2800" dirty="0" smtClean="0">
                <a:solidFill>
                  <a:srgbClr val="000000"/>
                </a:solidFill>
                <a:latin typeface="Consolas"/>
              </a:rPr>
              <a:t>	</a:t>
            </a:r>
            <a:r>
              <a:rPr lang="fr-FR" sz="2800" dirty="0" err="1" smtClean="0">
                <a:solidFill>
                  <a:srgbClr val="000000"/>
                </a:solidFill>
                <a:latin typeface="Consolas"/>
              </a:rPr>
              <a:t>cin</a:t>
            </a:r>
            <a:r>
              <a:rPr lang="fr-FR" sz="2800" dirty="0" smtClean="0">
                <a:solidFill>
                  <a:srgbClr val="000000"/>
                </a:solidFill>
                <a:latin typeface="Consolas"/>
              </a:rPr>
              <a:t> </a:t>
            </a:r>
            <a:r>
              <a:rPr lang="fr-FR" sz="2800" smtClean="0">
                <a:solidFill>
                  <a:srgbClr val="008080"/>
                </a:solidFill>
                <a:latin typeface="Consolas"/>
              </a:rPr>
              <a:t>&gt;&gt;</a:t>
            </a:r>
            <a:r>
              <a:rPr lang="fr-FR" sz="2800" smtClean="0">
                <a:solidFill>
                  <a:srgbClr val="000000"/>
                </a:solidFill>
                <a:latin typeface="Consolas"/>
              </a:rPr>
              <a:t> value;</a:t>
            </a:r>
            <a:endParaRPr lang="fr-FR" sz="2800" dirty="0" smtClean="0">
              <a:solidFill>
                <a:srgbClr val="000000"/>
              </a:solidFill>
              <a:latin typeface="Consolas"/>
            </a:endParaRPr>
          </a:p>
          <a:p>
            <a:pPr>
              <a:buNone/>
            </a:pPr>
            <a:r>
              <a:rPr lang="fr-FR" sz="2800" dirty="0" smtClean="0">
                <a:solidFill>
                  <a:srgbClr val="000000"/>
                </a:solidFill>
                <a:latin typeface="Consolas"/>
              </a:rPr>
              <a:t>}</a:t>
            </a:r>
          </a:p>
          <a:p>
            <a:pPr>
              <a:buNone/>
            </a:pPr>
            <a:r>
              <a:rPr lang="fr-CA" sz="2800" b="1" dirty="0" smtClean="0">
                <a:solidFill>
                  <a:srgbClr val="000000"/>
                </a:solidFill>
                <a:latin typeface="Consolas"/>
              </a:rPr>
              <a:t>…</a:t>
            </a:r>
            <a:endParaRPr lang="fr-FR" sz="25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a:t>Input </a:t>
            </a:r>
            <a:r>
              <a:rPr lang="fr-CA" smtClean="0"/>
              <a:t>validation – </a:t>
            </a:r>
            <a:r>
              <a:rPr lang="fr-CA" dirty="0" err="1" smtClean="0"/>
              <a:t>cin.ignore</a:t>
            </a:r>
            <a:r>
              <a:rPr lang="fr-CA" dirty="0" smtClean="0"/>
              <a:t>(512, ‘\n’)</a:t>
            </a:r>
            <a:endParaRPr lang="fr-FR" dirty="0"/>
          </a:p>
        </p:txBody>
      </p:sp>
      <p:sp>
        <p:nvSpPr>
          <p:cNvPr id="3" name="Espace réservé du contenu 2"/>
          <p:cNvSpPr>
            <a:spLocks noGrp="1"/>
          </p:cNvSpPr>
          <p:nvPr>
            <p:ph sz="quarter" idx="1"/>
          </p:nvPr>
        </p:nvSpPr>
        <p:spPr>
          <a:xfrm>
            <a:off x="142844" y="1643050"/>
            <a:ext cx="9001156" cy="5098318"/>
          </a:xfrm>
        </p:spPr>
        <p:txBody>
          <a:bodyPr>
            <a:normAutofit fontScale="85000" lnSpcReduction="20000"/>
          </a:bodyPr>
          <a:lstStyle/>
          <a:p>
            <a:pPr>
              <a:buNone/>
            </a:pPr>
            <a:r>
              <a:rPr lang="fr-CA" sz="2500" smtClean="0"/>
              <a:t>But we’re missing one last important point, clearing the input buffer:</a:t>
            </a:r>
            <a:endParaRPr lang="fr-CA" sz="2500" dirty="0" smtClean="0"/>
          </a:p>
          <a:p>
            <a:pPr>
              <a:buNone/>
            </a:pPr>
            <a:r>
              <a:rPr lang="fr-FR" sz="2800" dirty="0" smtClean="0">
                <a:latin typeface="Consolas"/>
              </a:rPr>
              <a:t>…</a:t>
            </a:r>
          </a:p>
          <a:p>
            <a:pPr>
              <a:buNone/>
            </a:pPr>
            <a:r>
              <a:rPr lang="fr-FR" sz="2800" err="1" smtClean="0">
                <a:solidFill>
                  <a:srgbClr val="0000FF"/>
                </a:solidFill>
                <a:latin typeface="Consolas"/>
              </a:rPr>
              <a:t>int</a:t>
            </a:r>
            <a:r>
              <a:rPr lang="fr-FR" sz="2800" smtClean="0">
                <a:solidFill>
                  <a:srgbClr val="000000"/>
                </a:solidFill>
                <a:latin typeface="Consolas"/>
              </a:rPr>
              <a:t> value;</a:t>
            </a:r>
            <a:endParaRPr lang="fr-FR" sz="2800" dirty="0" smtClean="0">
              <a:solidFill>
                <a:srgbClr val="000000"/>
              </a:solidFill>
              <a:latin typeface="Consolas"/>
            </a:endParaRPr>
          </a:p>
          <a:p>
            <a:pPr>
              <a:buNone/>
            </a:pPr>
            <a:r>
              <a:rPr lang="fr-FR" sz="2800" dirty="0" smtClean="0">
                <a:solidFill>
                  <a:srgbClr val="000000"/>
                </a:solidFill>
                <a:latin typeface="Consolas"/>
              </a:rPr>
              <a:t>cout </a:t>
            </a:r>
            <a:r>
              <a:rPr lang="fr-FR" sz="2800" smtClean="0">
                <a:solidFill>
                  <a:srgbClr val="008080"/>
                </a:solidFill>
                <a:latin typeface="Consolas"/>
              </a:rPr>
              <a:t>&lt;&lt;</a:t>
            </a:r>
            <a:r>
              <a:rPr lang="fr-FR" sz="2800" smtClean="0">
                <a:solidFill>
                  <a:srgbClr val="000000"/>
                </a:solidFill>
                <a:latin typeface="Consolas"/>
              </a:rPr>
              <a:t> </a:t>
            </a:r>
            <a:r>
              <a:rPr lang="fr-FR" sz="2800" smtClean="0">
                <a:solidFill>
                  <a:srgbClr val="A31515"/>
                </a:solidFill>
                <a:latin typeface="Consolas"/>
              </a:rPr>
              <a:t>"Enter </a:t>
            </a:r>
            <a:r>
              <a:rPr lang="fr-FR" sz="2800">
                <a:solidFill>
                  <a:srgbClr val="A31515"/>
                </a:solidFill>
                <a:latin typeface="Consolas"/>
              </a:rPr>
              <a:t>a numerical value: "</a:t>
            </a:r>
            <a:r>
              <a:rPr lang="fr-FR" sz="2800" smtClean="0">
                <a:solidFill>
                  <a:srgbClr val="000000"/>
                </a:solidFill>
                <a:latin typeface="Consolas"/>
              </a:rPr>
              <a:t>;</a:t>
            </a:r>
            <a:endParaRPr lang="fr-FR" sz="2800" dirty="0" smtClean="0">
              <a:solidFill>
                <a:srgbClr val="000000"/>
              </a:solidFill>
              <a:latin typeface="Consolas"/>
            </a:endParaRPr>
          </a:p>
          <a:p>
            <a:pPr>
              <a:buNone/>
            </a:pPr>
            <a:r>
              <a:rPr lang="fr-FR" sz="2800" dirty="0" err="1" smtClean="0">
                <a:solidFill>
                  <a:srgbClr val="000000"/>
                </a:solidFill>
                <a:latin typeface="Consolas"/>
              </a:rPr>
              <a:t>cin</a:t>
            </a:r>
            <a:r>
              <a:rPr lang="fr-FR" sz="2800" dirty="0" smtClean="0">
                <a:solidFill>
                  <a:srgbClr val="000000"/>
                </a:solidFill>
                <a:latin typeface="Consolas"/>
              </a:rPr>
              <a:t> </a:t>
            </a:r>
            <a:r>
              <a:rPr lang="fr-FR" sz="2800" smtClean="0">
                <a:solidFill>
                  <a:srgbClr val="008080"/>
                </a:solidFill>
                <a:latin typeface="Consolas"/>
              </a:rPr>
              <a:t>&gt;&gt;</a:t>
            </a:r>
            <a:r>
              <a:rPr lang="fr-FR" sz="2800" smtClean="0">
                <a:solidFill>
                  <a:srgbClr val="000000"/>
                </a:solidFill>
                <a:latin typeface="Consolas"/>
              </a:rPr>
              <a:t> value;</a:t>
            </a:r>
            <a:endParaRPr lang="fr-FR" sz="2800" dirty="0" smtClean="0">
              <a:solidFill>
                <a:srgbClr val="000000"/>
              </a:solidFill>
              <a:latin typeface="Consolas"/>
            </a:endParaRPr>
          </a:p>
          <a:p>
            <a:pPr>
              <a:buNone/>
            </a:pPr>
            <a:r>
              <a:rPr lang="fr-FR" sz="2800" dirty="0" err="1" smtClean="0">
                <a:solidFill>
                  <a:srgbClr val="0000FF"/>
                </a:solidFill>
                <a:latin typeface="Consolas"/>
              </a:rPr>
              <a:t>while</a:t>
            </a:r>
            <a:r>
              <a:rPr lang="fr-FR" sz="2800" dirty="0" smtClean="0">
                <a:solidFill>
                  <a:srgbClr val="000000"/>
                </a:solidFill>
                <a:latin typeface="Consolas"/>
              </a:rPr>
              <a:t> (</a:t>
            </a:r>
            <a:r>
              <a:rPr lang="fr-FR" sz="2800" err="1" smtClean="0">
                <a:solidFill>
                  <a:srgbClr val="000000"/>
                </a:solidFill>
                <a:latin typeface="Consolas"/>
              </a:rPr>
              <a:t>cin.fail</a:t>
            </a:r>
            <a:r>
              <a:rPr lang="fr-FR" sz="2800" smtClean="0">
                <a:solidFill>
                  <a:srgbClr val="000000"/>
                </a:solidFill>
                <a:latin typeface="Consolas"/>
              </a:rPr>
              <a:t>())</a:t>
            </a:r>
          </a:p>
          <a:p>
            <a:pPr>
              <a:buNone/>
            </a:pPr>
            <a:r>
              <a:rPr lang="fr-FR" sz="2800" smtClean="0">
                <a:solidFill>
                  <a:srgbClr val="000000"/>
                </a:solidFill>
                <a:latin typeface="Consolas"/>
              </a:rPr>
              <a:t>{</a:t>
            </a:r>
            <a:endParaRPr lang="fr-FR" sz="2800" dirty="0" smtClean="0">
              <a:solidFill>
                <a:srgbClr val="000000"/>
              </a:solidFill>
              <a:latin typeface="Consolas"/>
            </a:endParaRPr>
          </a:p>
          <a:p>
            <a:pPr>
              <a:buNone/>
            </a:pPr>
            <a:r>
              <a:rPr lang="fr-FR" sz="2800" dirty="0" smtClean="0">
                <a:solidFill>
                  <a:srgbClr val="000000"/>
                </a:solidFill>
                <a:latin typeface="Consolas"/>
              </a:rPr>
              <a:t>	</a:t>
            </a:r>
            <a:r>
              <a:rPr lang="fr-FR" sz="2800" dirty="0" err="1" smtClean="0">
                <a:solidFill>
                  <a:srgbClr val="000000"/>
                </a:solidFill>
                <a:latin typeface="Consolas"/>
              </a:rPr>
              <a:t>cin.clear</a:t>
            </a:r>
            <a:r>
              <a:rPr lang="fr-FR" sz="2800" dirty="0" smtClean="0">
                <a:solidFill>
                  <a:srgbClr val="000000"/>
                </a:solidFill>
                <a:latin typeface="Consolas"/>
              </a:rPr>
              <a:t>(); </a:t>
            </a:r>
            <a:r>
              <a:rPr lang="fr-FR" sz="2800" smtClean="0">
                <a:solidFill>
                  <a:srgbClr val="008000"/>
                </a:solidFill>
                <a:latin typeface="Consolas"/>
              </a:rPr>
              <a:t>// the object cin exits fail mode</a:t>
            </a:r>
            <a:endParaRPr lang="fr-FR" sz="2800" dirty="0" smtClean="0">
              <a:solidFill>
                <a:srgbClr val="000000"/>
              </a:solidFill>
              <a:latin typeface="Consolas"/>
            </a:endParaRPr>
          </a:p>
          <a:p>
            <a:pPr>
              <a:buNone/>
            </a:pPr>
            <a:r>
              <a:rPr lang="fr-CA" sz="2800" dirty="0" smtClean="0">
                <a:solidFill>
                  <a:srgbClr val="000000"/>
                </a:solidFill>
                <a:latin typeface="Consolas"/>
              </a:rPr>
              <a:t>	</a:t>
            </a:r>
            <a:r>
              <a:rPr lang="fr-FR" sz="2800" dirty="0" err="1" smtClean="0">
                <a:solidFill>
                  <a:srgbClr val="000000"/>
                </a:solidFill>
                <a:latin typeface="Consolas"/>
              </a:rPr>
              <a:t>cin.ignore</a:t>
            </a:r>
            <a:r>
              <a:rPr lang="fr-FR" sz="2800" dirty="0" smtClean="0">
                <a:solidFill>
                  <a:srgbClr val="000000"/>
                </a:solidFill>
                <a:latin typeface="Consolas"/>
              </a:rPr>
              <a:t>(512, </a:t>
            </a:r>
            <a:r>
              <a:rPr lang="fr-FR" sz="2800" dirty="0" smtClean="0">
                <a:solidFill>
                  <a:srgbClr val="A31515"/>
                </a:solidFill>
                <a:latin typeface="Consolas"/>
              </a:rPr>
              <a:t>'\n'</a:t>
            </a:r>
            <a:r>
              <a:rPr lang="fr-FR" sz="2800" dirty="0" smtClean="0">
                <a:solidFill>
                  <a:srgbClr val="000000"/>
                </a:solidFill>
                <a:latin typeface="Consolas"/>
              </a:rPr>
              <a:t>);</a:t>
            </a:r>
            <a:endParaRPr lang="fr-CA" sz="2800" dirty="0" smtClean="0">
              <a:solidFill>
                <a:srgbClr val="000000"/>
              </a:solidFill>
              <a:latin typeface="Consolas"/>
            </a:endParaRPr>
          </a:p>
          <a:p>
            <a:pPr>
              <a:buNone/>
            </a:pPr>
            <a:r>
              <a:rPr lang="fr-FR" sz="2800" dirty="0" smtClean="0">
                <a:solidFill>
                  <a:srgbClr val="000000"/>
                </a:solidFill>
                <a:latin typeface="Consolas"/>
              </a:rPr>
              <a:t>	cout </a:t>
            </a:r>
            <a:r>
              <a:rPr lang="fr-FR" sz="2800" smtClean="0">
                <a:solidFill>
                  <a:srgbClr val="008080"/>
                </a:solidFill>
                <a:latin typeface="Consolas"/>
              </a:rPr>
              <a:t>&lt;&lt;</a:t>
            </a:r>
            <a:r>
              <a:rPr lang="fr-FR" sz="2800" smtClean="0">
                <a:solidFill>
                  <a:srgbClr val="000000"/>
                </a:solidFill>
                <a:latin typeface="Consolas"/>
              </a:rPr>
              <a:t> </a:t>
            </a:r>
            <a:r>
              <a:rPr lang="fr-FR" sz="2800">
                <a:solidFill>
                  <a:srgbClr val="A31515"/>
                </a:solidFill>
                <a:latin typeface="Consolas"/>
              </a:rPr>
              <a:t>"Warning – numerical value!: "</a:t>
            </a:r>
            <a:r>
              <a:rPr lang="fr-FR" sz="2800" smtClean="0">
                <a:solidFill>
                  <a:srgbClr val="000000"/>
                </a:solidFill>
                <a:latin typeface="Consolas"/>
              </a:rPr>
              <a:t>;</a:t>
            </a:r>
            <a:endParaRPr lang="fr-FR" sz="2800" dirty="0" smtClean="0">
              <a:solidFill>
                <a:srgbClr val="000000"/>
              </a:solidFill>
              <a:latin typeface="Consolas"/>
            </a:endParaRPr>
          </a:p>
          <a:p>
            <a:pPr>
              <a:buNone/>
            </a:pPr>
            <a:r>
              <a:rPr lang="fr-CA" sz="2800" dirty="0" smtClean="0">
                <a:solidFill>
                  <a:srgbClr val="000000"/>
                </a:solidFill>
                <a:latin typeface="Consolas"/>
              </a:rPr>
              <a:t>	</a:t>
            </a:r>
            <a:r>
              <a:rPr lang="fr-FR" sz="2800" dirty="0" err="1" smtClean="0">
                <a:solidFill>
                  <a:srgbClr val="000000"/>
                </a:solidFill>
                <a:latin typeface="Consolas"/>
              </a:rPr>
              <a:t>cin</a:t>
            </a:r>
            <a:r>
              <a:rPr lang="fr-FR" sz="2800" dirty="0" smtClean="0">
                <a:solidFill>
                  <a:srgbClr val="000000"/>
                </a:solidFill>
                <a:latin typeface="Consolas"/>
              </a:rPr>
              <a:t> </a:t>
            </a:r>
            <a:r>
              <a:rPr lang="fr-FR" sz="2800" smtClean="0">
                <a:solidFill>
                  <a:srgbClr val="008080"/>
                </a:solidFill>
                <a:latin typeface="Consolas"/>
              </a:rPr>
              <a:t>&gt;&gt;</a:t>
            </a:r>
            <a:r>
              <a:rPr lang="fr-FR" sz="2800" smtClean="0">
                <a:solidFill>
                  <a:srgbClr val="000000"/>
                </a:solidFill>
                <a:latin typeface="Consolas"/>
              </a:rPr>
              <a:t> value;</a:t>
            </a:r>
            <a:endParaRPr lang="fr-FR" sz="2800" dirty="0" smtClean="0">
              <a:solidFill>
                <a:srgbClr val="000000"/>
              </a:solidFill>
              <a:latin typeface="Consolas"/>
            </a:endParaRPr>
          </a:p>
          <a:p>
            <a:pPr>
              <a:buNone/>
            </a:pPr>
            <a:r>
              <a:rPr lang="fr-FR" sz="2800" dirty="0" smtClean="0">
                <a:solidFill>
                  <a:srgbClr val="000000"/>
                </a:solidFill>
                <a:latin typeface="Consolas"/>
              </a:rPr>
              <a:t>}</a:t>
            </a:r>
          </a:p>
          <a:p>
            <a:pPr>
              <a:buNone/>
            </a:pPr>
            <a:r>
              <a:rPr lang="fr-CA" sz="2800" b="1" dirty="0" smtClean="0">
                <a:solidFill>
                  <a:srgbClr val="000000"/>
                </a:solidFill>
                <a:latin typeface="Consolas"/>
              </a:rPr>
              <a:t>…</a:t>
            </a:r>
            <a:endParaRPr lang="fr-FR" sz="25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smtClean="0"/>
              <a:t>The input buffer</a:t>
            </a:r>
            <a:endParaRPr lang="fr-FR" dirty="0"/>
          </a:p>
        </p:txBody>
      </p:sp>
      <p:sp>
        <p:nvSpPr>
          <p:cNvPr id="3" name="Espace réservé du contenu 2"/>
          <p:cNvSpPr>
            <a:spLocks noGrp="1"/>
          </p:cNvSpPr>
          <p:nvPr>
            <p:ph sz="quarter" idx="1"/>
          </p:nvPr>
        </p:nvSpPr>
        <p:spPr>
          <a:xfrm>
            <a:off x="142844" y="1643050"/>
            <a:ext cx="8786874" cy="4714908"/>
          </a:xfrm>
        </p:spPr>
        <p:txBody>
          <a:bodyPr>
            <a:normAutofit/>
          </a:bodyPr>
          <a:lstStyle/>
          <a:p>
            <a:pPr marL="0" indent="0">
              <a:spcBef>
                <a:spcPts val="1200"/>
              </a:spcBef>
              <a:buNone/>
            </a:pPr>
            <a:r>
              <a:rPr lang="fr-CA" sz="2500" smtClean="0"/>
              <a:t>The input </a:t>
            </a:r>
            <a:r>
              <a:rPr lang="fr-CA" sz="2500" smtClean="0"/>
              <a:t>buffer </a:t>
            </a:r>
            <a:r>
              <a:rPr lang="fr-CA" sz="2500" smtClean="0"/>
              <a:t>is a region in memory that serves to store information input by the user, while the information is waiting to be transferred to the variable after the </a:t>
            </a:r>
            <a:r>
              <a:rPr lang="fr-CA" sz="2500" b="1" smtClean="0"/>
              <a:t>Enter</a:t>
            </a:r>
            <a:r>
              <a:rPr lang="fr-CA" sz="2500" smtClean="0"/>
              <a:t> key is pressed.</a:t>
            </a:r>
          </a:p>
          <a:p>
            <a:pPr marL="0" indent="0">
              <a:spcBef>
                <a:spcPts val="1200"/>
              </a:spcBef>
              <a:buNone/>
            </a:pPr>
            <a:endParaRPr lang="fr-CA" sz="2500" smtClean="0"/>
          </a:p>
          <a:p>
            <a:pPr marL="0" indent="0">
              <a:spcBef>
                <a:spcPts val="1200"/>
              </a:spcBef>
              <a:buNone/>
            </a:pPr>
            <a:r>
              <a:rPr lang="fr-CA" sz="2500" smtClean="0"/>
              <a:t>For example, if you input </a:t>
            </a:r>
            <a:r>
              <a:rPr lang="fr-CA" sz="2500" b="1" smtClean="0"/>
              <a:t>12</a:t>
            </a:r>
            <a:r>
              <a:rPr lang="fr-CA" sz="2500" smtClean="0"/>
              <a:t> and you press </a:t>
            </a:r>
            <a:r>
              <a:rPr lang="fr-CA" sz="2500" b="1" smtClean="0"/>
              <a:t>Enter</a:t>
            </a:r>
            <a:r>
              <a:rPr lang="fr-CA" sz="2500" smtClean="0"/>
              <a:t>, the buffer will look like this before the value is transferred to the variable:</a:t>
            </a:r>
            <a:endParaRPr lang="fr-FR" sz="2500" dirty="0"/>
          </a:p>
        </p:txBody>
      </p:sp>
      <p:pic>
        <p:nvPicPr>
          <p:cNvPr id="3074" name="Picture 2" descr="C:\Users\fcapone\Documents\420-D02-Programmation structurée\screenshots\Screenshot_12.png"/>
          <p:cNvPicPr>
            <a:picLocks noChangeAspect="1" noChangeArrowheads="1"/>
          </p:cNvPicPr>
          <p:nvPr/>
        </p:nvPicPr>
        <p:blipFill>
          <a:blip r:embed="rId2"/>
          <a:srcRect/>
          <a:stretch>
            <a:fillRect/>
          </a:stretch>
        </p:blipFill>
        <p:spPr bwMode="auto">
          <a:xfrm>
            <a:off x="285719" y="4797152"/>
            <a:ext cx="8583411" cy="1500198"/>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smtClean="0"/>
              <a:t>The input buffer</a:t>
            </a:r>
            <a:endParaRPr lang="fr-FR" dirty="0"/>
          </a:p>
        </p:txBody>
      </p:sp>
      <p:sp>
        <p:nvSpPr>
          <p:cNvPr id="3" name="Espace réservé du contenu 2"/>
          <p:cNvSpPr>
            <a:spLocks noGrp="1"/>
          </p:cNvSpPr>
          <p:nvPr>
            <p:ph sz="quarter" idx="1"/>
          </p:nvPr>
        </p:nvSpPr>
        <p:spPr>
          <a:xfrm>
            <a:off x="142844" y="1643050"/>
            <a:ext cx="9001156" cy="3286148"/>
          </a:xfrm>
        </p:spPr>
        <p:txBody>
          <a:bodyPr>
            <a:normAutofit fontScale="85000" lnSpcReduction="10000"/>
          </a:bodyPr>
          <a:lstStyle/>
          <a:p>
            <a:pPr marL="0" indent="0">
              <a:spcBef>
                <a:spcPts val="1200"/>
              </a:spcBef>
              <a:spcAft>
                <a:spcPts val="1200"/>
              </a:spcAft>
              <a:buNone/>
            </a:pPr>
            <a:r>
              <a:rPr lang="fr-CA" sz="2500" smtClean="0"/>
              <a:t>Next, this value is transferred into a variable of type </a:t>
            </a:r>
            <a:r>
              <a:rPr lang="fr-CA" sz="2500" b="1" smtClean="0"/>
              <a:t>int</a:t>
            </a:r>
            <a:r>
              <a:rPr lang="fr-CA" sz="2500"/>
              <a:t>,</a:t>
            </a:r>
            <a:r>
              <a:rPr lang="fr-CA" sz="2500" smtClean="0"/>
              <a:t> </a:t>
            </a:r>
            <a:r>
              <a:rPr lang="fr-CA" sz="2500" b="1" smtClean="0"/>
              <a:t>character by character</a:t>
            </a:r>
            <a:r>
              <a:rPr lang="fr-CA" sz="2500" smtClean="0"/>
              <a:t>, starting with the first character that was input into the buffer, for example:</a:t>
            </a:r>
            <a:endParaRPr lang="fr-CA" sz="2500" dirty="0" smtClean="0"/>
          </a:p>
          <a:p>
            <a:pPr>
              <a:buNone/>
            </a:pPr>
            <a:r>
              <a:rPr lang="fr-FR" sz="2800" err="1" smtClean="0">
                <a:solidFill>
                  <a:srgbClr val="0000FF"/>
                </a:solidFill>
                <a:latin typeface="Consolas"/>
              </a:rPr>
              <a:t>int</a:t>
            </a:r>
            <a:r>
              <a:rPr lang="fr-FR" sz="2800" smtClean="0">
                <a:solidFill>
                  <a:srgbClr val="000000"/>
                </a:solidFill>
                <a:latin typeface="Consolas"/>
              </a:rPr>
              <a:t> value;</a:t>
            </a:r>
            <a:endParaRPr lang="fr-FR" sz="2800" dirty="0" smtClean="0">
              <a:solidFill>
                <a:srgbClr val="000000"/>
              </a:solidFill>
              <a:latin typeface="Consolas"/>
            </a:endParaRPr>
          </a:p>
          <a:p>
            <a:pPr>
              <a:buNone/>
            </a:pPr>
            <a:r>
              <a:rPr lang="fr-FR" sz="2800" dirty="0" smtClean="0">
                <a:solidFill>
                  <a:srgbClr val="000000"/>
                </a:solidFill>
                <a:latin typeface="Consolas"/>
              </a:rPr>
              <a:t>cout </a:t>
            </a:r>
            <a:r>
              <a:rPr lang="fr-FR" sz="2800" smtClean="0">
                <a:solidFill>
                  <a:srgbClr val="008080"/>
                </a:solidFill>
                <a:latin typeface="Consolas"/>
              </a:rPr>
              <a:t>&lt;&lt;</a:t>
            </a:r>
            <a:r>
              <a:rPr lang="fr-FR" sz="2800" smtClean="0">
                <a:solidFill>
                  <a:srgbClr val="000000"/>
                </a:solidFill>
                <a:latin typeface="Consolas"/>
              </a:rPr>
              <a:t> </a:t>
            </a:r>
            <a:r>
              <a:rPr lang="fr-FR" sz="2800">
                <a:solidFill>
                  <a:srgbClr val="A31515"/>
                </a:solidFill>
                <a:latin typeface="Consolas"/>
              </a:rPr>
              <a:t>"Enter a numerical value: "</a:t>
            </a:r>
            <a:r>
              <a:rPr lang="fr-FR" sz="2800" smtClean="0">
                <a:solidFill>
                  <a:srgbClr val="000000"/>
                </a:solidFill>
                <a:latin typeface="Consolas"/>
              </a:rPr>
              <a:t>;</a:t>
            </a:r>
            <a:endParaRPr lang="fr-FR" sz="2800" dirty="0" smtClean="0">
              <a:solidFill>
                <a:srgbClr val="000000"/>
              </a:solidFill>
              <a:latin typeface="Consolas"/>
            </a:endParaRPr>
          </a:p>
          <a:p>
            <a:pPr>
              <a:buNone/>
            </a:pPr>
            <a:r>
              <a:rPr lang="fr-FR" sz="2800" dirty="0" err="1" smtClean="0">
                <a:solidFill>
                  <a:srgbClr val="000000"/>
                </a:solidFill>
                <a:latin typeface="Consolas"/>
              </a:rPr>
              <a:t>cin</a:t>
            </a:r>
            <a:r>
              <a:rPr lang="fr-FR" sz="2800" dirty="0" smtClean="0">
                <a:solidFill>
                  <a:srgbClr val="000000"/>
                </a:solidFill>
                <a:latin typeface="Consolas"/>
              </a:rPr>
              <a:t> </a:t>
            </a:r>
            <a:r>
              <a:rPr lang="fr-FR" sz="2800" smtClean="0">
                <a:solidFill>
                  <a:srgbClr val="008080"/>
                </a:solidFill>
                <a:latin typeface="Consolas"/>
              </a:rPr>
              <a:t>&gt;&gt;</a:t>
            </a:r>
            <a:r>
              <a:rPr lang="fr-FR" sz="2800" smtClean="0">
                <a:solidFill>
                  <a:srgbClr val="000000"/>
                </a:solidFill>
                <a:latin typeface="Consolas"/>
              </a:rPr>
              <a:t> value; </a:t>
            </a:r>
            <a:r>
              <a:rPr lang="fr-FR" sz="2800" smtClean="0">
                <a:solidFill>
                  <a:srgbClr val="008000"/>
                </a:solidFill>
                <a:latin typeface="Consolas"/>
              </a:rPr>
              <a:t>// transfers the entered value</a:t>
            </a:r>
            <a:endParaRPr lang="fr-FR" sz="2800" dirty="0" smtClean="0">
              <a:solidFill>
                <a:srgbClr val="008000"/>
              </a:solidFill>
              <a:latin typeface="Consolas"/>
            </a:endParaRPr>
          </a:p>
          <a:p>
            <a:pPr marL="0" indent="0">
              <a:spcBef>
                <a:spcPts val="1200"/>
              </a:spcBef>
              <a:spcAft>
                <a:spcPts val="1200"/>
              </a:spcAft>
              <a:buNone/>
            </a:pPr>
            <a:r>
              <a:rPr lang="fr-CA" sz="2500" smtClean="0"/>
              <a:t>The buffer will be cleared up to the line feed character (</a:t>
            </a:r>
            <a:r>
              <a:rPr lang="fr-CA" sz="2500" b="1" smtClean="0"/>
              <a:t>\n</a:t>
            </a:r>
            <a:r>
              <a:rPr lang="fr-CA" sz="2500" smtClean="0"/>
              <a:t>, </a:t>
            </a:r>
            <a:r>
              <a:rPr lang="fr-CA" sz="2500" b="1" smtClean="0"/>
              <a:t>Enter</a:t>
            </a:r>
            <a:r>
              <a:rPr lang="fr-CA" sz="2500" smtClean="0"/>
              <a:t>) if the value can be completely placed in the variable. The variable </a:t>
            </a:r>
            <a:r>
              <a:rPr lang="fr-CA" sz="2500" b="1" smtClean="0"/>
              <a:t>value</a:t>
            </a:r>
            <a:r>
              <a:rPr lang="fr-CA" sz="2500" smtClean="0"/>
              <a:t> now contains </a:t>
            </a:r>
            <a:r>
              <a:rPr lang="fr-CA" sz="2500" b="1" smtClean="0"/>
              <a:t>12</a:t>
            </a:r>
            <a:r>
              <a:rPr lang="fr-CA" sz="2500" smtClean="0"/>
              <a:t>.</a:t>
            </a:r>
            <a:endParaRPr lang="fr-FR" sz="2500" dirty="0"/>
          </a:p>
        </p:txBody>
      </p:sp>
      <p:pic>
        <p:nvPicPr>
          <p:cNvPr id="3074" name="Picture 2" descr="C:\Users\fcapone\Documents\420-D02-Programmation structurée\screenshots\Screenshot_12.png"/>
          <p:cNvPicPr>
            <a:picLocks noChangeAspect="1" noChangeArrowheads="1"/>
          </p:cNvPicPr>
          <p:nvPr/>
        </p:nvPicPr>
        <p:blipFill>
          <a:blip r:embed="rId2"/>
          <a:srcRect/>
          <a:stretch>
            <a:fillRect/>
          </a:stretch>
        </p:blipFill>
        <p:spPr bwMode="auto">
          <a:xfrm>
            <a:off x="285719" y="4786322"/>
            <a:ext cx="8583411" cy="1500198"/>
          </a:xfrm>
          <a:prstGeom prst="rect">
            <a:avLst/>
          </a:prstGeom>
          <a:noFill/>
        </p:spPr>
      </p:pic>
      <p:pic>
        <p:nvPicPr>
          <p:cNvPr id="4098" name="Picture 2" descr="C:\Users\fcapone\Documents\420-D02-Programmation structurée\screenshots\Screenshot_14.png"/>
          <p:cNvPicPr>
            <a:picLocks noChangeAspect="1" noChangeArrowheads="1"/>
          </p:cNvPicPr>
          <p:nvPr/>
        </p:nvPicPr>
        <p:blipFill>
          <a:blip r:embed="rId3"/>
          <a:srcRect/>
          <a:stretch>
            <a:fillRect/>
          </a:stretch>
        </p:blipFill>
        <p:spPr bwMode="auto">
          <a:xfrm>
            <a:off x="285720" y="4786322"/>
            <a:ext cx="8640381" cy="1500198"/>
          </a:xfrm>
          <a:prstGeom prst="rect">
            <a:avLst/>
          </a:prstGeom>
          <a:noFill/>
        </p:spPr>
      </p:pic>
      <p:pic>
        <p:nvPicPr>
          <p:cNvPr id="4099" name="Picture 3" descr="C:\Users\fcapone\Documents\420-D02-Programmation structurée\screenshots\Screenshot_17.png"/>
          <p:cNvPicPr>
            <a:picLocks noChangeAspect="1" noChangeArrowheads="1"/>
          </p:cNvPicPr>
          <p:nvPr/>
        </p:nvPicPr>
        <p:blipFill>
          <a:blip r:embed="rId4"/>
          <a:srcRect/>
          <a:stretch>
            <a:fillRect/>
          </a:stretch>
        </p:blipFill>
        <p:spPr bwMode="auto">
          <a:xfrm>
            <a:off x="285719" y="4786322"/>
            <a:ext cx="8621391" cy="1500198"/>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smtClean="0"/>
              <a:t>Loops: while</a:t>
            </a:r>
            <a:endParaRPr lang="fr-FR" dirty="0"/>
          </a:p>
        </p:txBody>
      </p:sp>
      <p:sp>
        <p:nvSpPr>
          <p:cNvPr id="3" name="Espace réservé du contenu 2"/>
          <p:cNvSpPr>
            <a:spLocks noGrp="1"/>
          </p:cNvSpPr>
          <p:nvPr>
            <p:ph sz="quarter" idx="1"/>
          </p:nvPr>
        </p:nvSpPr>
        <p:spPr>
          <a:xfrm>
            <a:off x="142844" y="1643050"/>
            <a:ext cx="8786874" cy="4714908"/>
          </a:xfrm>
        </p:spPr>
        <p:txBody>
          <a:bodyPr>
            <a:normAutofit/>
          </a:bodyPr>
          <a:lstStyle/>
          <a:p>
            <a:pPr defTabSz="985838"/>
            <a:r>
              <a:rPr lang="fr-CA" sz="2800" smtClean="0"/>
              <a:t>The pseudocode loop: </a:t>
            </a:r>
            <a:endParaRPr lang="fr-CA" sz="2800" dirty="0" smtClean="0"/>
          </a:p>
          <a:p>
            <a:pPr lvl="1" defTabSz="985838"/>
            <a:r>
              <a:rPr lang="fr-CA" sz="2500" smtClean="0"/>
              <a:t>WHILE </a:t>
            </a:r>
            <a:r>
              <a:rPr lang="fr-CA" sz="2500" dirty="0" smtClean="0"/>
              <a:t>condition(s</a:t>
            </a:r>
            <a:r>
              <a:rPr lang="fr-CA" sz="2500" smtClean="0"/>
              <a:t>) DO</a:t>
            </a:r>
            <a:endParaRPr lang="fr-CA" sz="2500" dirty="0" smtClean="0"/>
          </a:p>
          <a:p>
            <a:pPr lvl="1" defTabSz="985838">
              <a:buNone/>
            </a:pPr>
            <a:r>
              <a:rPr lang="fr-CA" sz="2500" dirty="0" smtClean="0"/>
              <a:t>	</a:t>
            </a:r>
            <a:r>
              <a:rPr lang="fr-CA" sz="2500" smtClean="0"/>
              <a:t>	procedure</a:t>
            </a:r>
            <a:endParaRPr lang="fr-CA" sz="2500" dirty="0" smtClean="0"/>
          </a:p>
          <a:p>
            <a:pPr lvl="1" defTabSz="985838">
              <a:buNone/>
            </a:pPr>
            <a:r>
              <a:rPr lang="fr-CA" sz="2500" smtClean="0"/>
              <a:t>	ENDWHILE</a:t>
            </a:r>
            <a:endParaRPr lang="fr-CA" sz="2500" dirty="0" smtClean="0"/>
          </a:p>
          <a:p>
            <a:pPr lvl="1" defTabSz="985838">
              <a:buNone/>
            </a:pPr>
            <a:endParaRPr lang="fr-CA" sz="2500" dirty="0" smtClean="0"/>
          </a:p>
          <a:p>
            <a:pPr lvl="1" defTabSz="985838">
              <a:buNone/>
            </a:pPr>
            <a:r>
              <a:rPr lang="fr-CA" sz="2500" smtClean="0"/>
              <a:t>… has as its equivalent the following C/C++ </a:t>
            </a:r>
            <a:r>
              <a:rPr lang="fr-CA" sz="2500" b="1" smtClean="0"/>
              <a:t>while loop</a:t>
            </a:r>
            <a:r>
              <a:rPr lang="fr-CA" sz="2500" smtClean="0"/>
              <a:t>:</a:t>
            </a:r>
            <a:endParaRPr lang="fr-CA" sz="2500" dirty="0" smtClean="0"/>
          </a:p>
          <a:p>
            <a:pPr lvl="1" defTabSz="985838"/>
            <a:r>
              <a:rPr lang="fr-CA" sz="2500"/>
              <a:t>w</a:t>
            </a:r>
            <a:r>
              <a:rPr lang="fr-CA" sz="2500" smtClean="0"/>
              <a:t>hile (condition(s))</a:t>
            </a:r>
            <a:br>
              <a:rPr lang="fr-CA" sz="2500" smtClean="0"/>
            </a:br>
            <a:r>
              <a:rPr lang="fr-CA" sz="2500" smtClean="0"/>
              <a:t>{</a:t>
            </a:r>
            <a:endParaRPr lang="fr-CA" sz="2500" dirty="0" smtClean="0"/>
          </a:p>
          <a:p>
            <a:pPr lvl="1" defTabSz="985838">
              <a:buNone/>
            </a:pPr>
            <a:r>
              <a:rPr lang="fr-CA" sz="2500" dirty="0" smtClean="0"/>
              <a:t>	</a:t>
            </a:r>
            <a:r>
              <a:rPr lang="fr-CA" sz="2500" smtClean="0"/>
              <a:t>	procedure (body of the loop)</a:t>
            </a:r>
            <a:endParaRPr lang="fr-CA" sz="2500" dirty="0" smtClean="0"/>
          </a:p>
          <a:p>
            <a:pPr lvl="1" defTabSz="985838">
              <a:buNone/>
            </a:pPr>
            <a:r>
              <a:rPr lang="fr-CA" sz="2500" dirty="0" smtClean="0"/>
              <a:t>	}</a:t>
            </a:r>
          </a:p>
          <a:p>
            <a:pPr lvl="1" defTabSz="985838">
              <a:buNone/>
            </a:pPr>
            <a:endParaRPr lang="fr-FR" sz="2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a:t>The input buffer</a:t>
            </a:r>
            <a:endParaRPr lang="fr-FR" dirty="0"/>
          </a:p>
        </p:txBody>
      </p:sp>
      <p:sp>
        <p:nvSpPr>
          <p:cNvPr id="3" name="Espace réservé du contenu 2"/>
          <p:cNvSpPr>
            <a:spLocks noGrp="1"/>
          </p:cNvSpPr>
          <p:nvPr>
            <p:ph sz="quarter" idx="1"/>
          </p:nvPr>
        </p:nvSpPr>
        <p:spPr>
          <a:xfrm>
            <a:off x="142844" y="1643050"/>
            <a:ext cx="8786874" cy="4714908"/>
          </a:xfrm>
        </p:spPr>
        <p:txBody>
          <a:bodyPr>
            <a:normAutofit/>
          </a:bodyPr>
          <a:lstStyle/>
          <a:p>
            <a:pPr>
              <a:buNone/>
            </a:pPr>
            <a:r>
              <a:rPr lang="fr-CA" sz="2500" smtClean="0"/>
              <a:t>But if the value cannot be transferred:</a:t>
            </a:r>
            <a:endParaRPr lang="fr-FR" sz="2500" dirty="0"/>
          </a:p>
        </p:txBody>
      </p:sp>
      <p:pic>
        <p:nvPicPr>
          <p:cNvPr id="3074" name="Picture 2" descr="C:\Users\fcapone\Documents\420-D02-Programmation structurée\screenshots\Screenshot_12.png"/>
          <p:cNvPicPr>
            <a:picLocks noChangeAspect="1" noChangeArrowheads="1"/>
          </p:cNvPicPr>
          <p:nvPr/>
        </p:nvPicPr>
        <p:blipFill>
          <a:blip r:embed="rId2"/>
          <a:srcRect/>
          <a:stretch>
            <a:fillRect/>
          </a:stretch>
        </p:blipFill>
        <p:spPr bwMode="auto">
          <a:xfrm>
            <a:off x="285719" y="4786322"/>
            <a:ext cx="8583411" cy="1500198"/>
          </a:xfrm>
          <a:prstGeom prst="rect">
            <a:avLst/>
          </a:prstGeom>
          <a:noFill/>
        </p:spPr>
      </p:pic>
      <p:pic>
        <p:nvPicPr>
          <p:cNvPr id="5123" name="Picture 3" descr="C:\Users\fcapone\Documents\420-D02-Programmation structurée\screenshots\Screenshot_13.png"/>
          <p:cNvPicPr>
            <a:picLocks noChangeAspect="1" noChangeArrowheads="1"/>
          </p:cNvPicPr>
          <p:nvPr/>
        </p:nvPicPr>
        <p:blipFill>
          <a:blip r:embed="rId3"/>
          <a:srcRect/>
          <a:stretch>
            <a:fillRect/>
          </a:stretch>
        </p:blipFill>
        <p:spPr bwMode="auto">
          <a:xfrm>
            <a:off x="142844" y="4786322"/>
            <a:ext cx="8845325" cy="1500198"/>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a:t>The input buffer</a:t>
            </a:r>
            <a:endParaRPr lang="fr-FR" dirty="0"/>
          </a:p>
        </p:txBody>
      </p:sp>
      <p:sp>
        <p:nvSpPr>
          <p:cNvPr id="3" name="Espace réservé du contenu 2"/>
          <p:cNvSpPr>
            <a:spLocks noGrp="1"/>
          </p:cNvSpPr>
          <p:nvPr>
            <p:ph sz="quarter" idx="1"/>
          </p:nvPr>
        </p:nvSpPr>
        <p:spPr>
          <a:xfrm>
            <a:off x="142844" y="1643050"/>
            <a:ext cx="8786874" cy="3143272"/>
          </a:xfrm>
        </p:spPr>
        <p:txBody>
          <a:bodyPr>
            <a:normAutofit/>
          </a:bodyPr>
          <a:lstStyle/>
          <a:p>
            <a:pPr>
              <a:buNone/>
            </a:pPr>
            <a:r>
              <a:rPr lang="fr-FR" sz="2800" err="1" smtClean="0">
                <a:solidFill>
                  <a:srgbClr val="0000FF"/>
                </a:solidFill>
                <a:latin typeface="Consolas"/>
              </a:rPr>
              <a:t>int</a:t>
            </a:r>
            <a:r>
              <a:rPr lang="fr-FR" sz="2800" smtClean="0">
                <a:solidFill>
                  <a:srgbClr val="000000"/>
                </a:solidFill>
                <a:latin typeface="Consolas"/>
              </a:rPr>
              <a:t> value;</a:t>
            </a:r>
            <a:endParaRPr lang="fr-FR" sz="2800" dirty="0" smtClean="0">
              <a:solidFill>
                <a:srgbClr val="000000"/>
              </a:solidFill>
              <a:latin typeface="Consolas"/>
            </a:endParaRPr>
          </a:p>
          <a:p>
            <a:pPr>
              <a:buNone/>
            </a:pPr>
            <a:r>
              <a:rPr lang="fr-FR" sz="2800" dirty="0" smtClean="0">
                <a:solidFill>
                  <a:srgbClr val="000000"/>
                </a:solidFill>
                <a:latin typeface="Consolas"/>
              </a:rPr>
              <a:t>cout </a:t>
            </a:r>
            <a:r>
              <a:rPr lang="fr-FR" sz="2800" smtClean="0">
                <a:solidFill>
                  <a:srgbClr val="008080"/>
                </a:solidFill>
                <a:latin typeface="Consolas"/>
              </a:rPr>
              <a:t>&lt;&lt;</a:t>
            </a:r>
            <a:r>
              <a:rPr lang="fr-FR" sz="2800" smtClean="0">
                <a:solidFill>
                  <a:srgbClr val="000000"/>
                </a:solidFill>
                <a:latin typeface="Consolas"/>
              </a:rPr>
              <a:t> </a:t>
            </a:r>
            <a:r>
              <a:rPr lang="fr-FR" sz="2800">
                <a:solidFill>
                  <a:srgbClr val="A31515"/>
                </a:solidFill>
                <a:latin typeface="Consolas"/>
              </a:rPr>
              <a:t>"Enter a numerical value: "</a:t>
            </a:r>
            <a:r>
              <a:rPr lang="fr-FR" sz="2800" smtClean="0">
                <a:solidFill>
                  <a:srgbClr val="000000"/>
                </a:solidFill>
                <a:latin typeface="Consolas"/>
              </a:rPr>
              <a:t>;</a:t>
            </a:r>
            <a:endParaRPr lang="fr-FR" sz="2800" dirty="0" smtClean="0">
              <a:solidFill>
                <a:srgbClr val="000000"/>
              </a:solidFill>
              <a:latin typeface="Consolas"/>
            </a:endParaRPr>
          </a:p>
          <a:p>
            <a:pPr>
              <a:buNone/>
            </a:pPr>
            <a:r>
              <a:rPr lang="fr-FR" sz="2800" dirty="0" err="1" smtClean="0">
                <a:solidFill>
                  <a:srgbClr val="000000"/>
                </a:solidFill>
                <a:latin typeface="Consolas"/>
              </a:rPr>
              <a:t>cin</a:t>
            </a:r>
            <a:r>
              <a:rPr lang="fr-FR" sz="2800" dirty="0" smtClean="0">
                <a:solidFill>
                  <a:srgbClr val="000000"/>
                </a:solidFill>
                <a:latin typeface="Consolas"/>
              </a:rPr>
              <a:t> </a:t>
            </a:r>
            <a:r>
              <a:rPr lang="fr-FR" sz="2800" smtClean="0">
                <a:solidFill>
                  <a:srgbClr val="008080"/>
                </a:solidFill>
                <a:latin typeface="Consolas"/>
              </a:rPr>
              <a:t>&gt;&gt;</a:t>
            </a:r>
            <a:r>
              <a:rPr lang="fr-FR" sz="2800" smtClean="0">
                <a:solidFill>
                  <a:srgbClr val="000000"/>
                </a:solidFill>
                <a:latin typeface="Consolas"/>
              </a:rPr>
              <a:t> value; </a:t>
            </a:r>
            <a:r>
              <a:rPr lang="fr-FR" sz="2800" smtClean="0">
                <a:solidFill>
                  <a:srgbClr val="008000"/>
                </a:solidFill>
                <a:latin typeface="Consolas"/>
              </a:rPr>
              <a:t>// </a:t>
            </a:r>
            <a:r>
              <a:rPr lang="fr-FR" sz="2800">
                <a:solidFill>
                  <a:srgbClr val="008000"/>
                </a:solidFill>
                <a:latin typeface="Consolas"/>
              </a:rPr>
              <a:t>transfers the entered value</a:t>
            </a:r>
            <a:endParaRPr lang="fr-FR" sz="2800" dirty="0" smtClean="0">
              <a:solidFill>
                <a:srgbClr val="008000"/>
              </a:solidFill>
              <a:latin typeface="Consolas"/>
            </a:endParaRPr>
          </a:p>
          <a:p>
            <a:pPr marL="0" indent="0">
              <a:spcBef>
                <a:spcPts val="600"/>
              </a:spcBef>
              <a:spcAft>
                <a:spcPts val="600"/>
              </a:spcAft>
              <a:buNone/>
            </a:pPr>
            <a:r>
              <a:rPr lang="fr-CA" sz="2500" smtClean="0"/>
              <a:t>The variable </a:t>
            </a:r>
            <a:r>
              <a:rPr lang="fr-CA" sz="2500" b="1" smtClean="0"/>
              <a:t>value</a:t>
            </a:r>
            <a:r>
              <a:rPr lang="fr-CA" sz="2500" smtClean="0"/>
              <a:t> still contains whatever it contained before, and the buffer is still full.</a:t>
            </a:r>
          </a:p>
          <a:p>
            <a:pPr marL="0" indent="0">
              <a:spcBef>
                <a:spcPts val="600"/>
              </a:spcBef>
              <a:spcAft>
                <a:spcPts val="600"/>
              </a:spcAft>
              <a:buNone/>
            </a:pPr>
            <a:r>
              <a:rPr lang="fr-CA" sz="2500" smtClean="0"/>
              <a:t>The object </a:t>
            </a:r>
            <a:r>
              <a:rPr lang="fr-CA" sz="2500" b="1" smtClean="0"/>
              <a:t>cin</a:t>
            </a:r>
            <a:r>
              <a:rPr lang="fr-CA" sz="2500" smtClean="0"/>
              <a:t> enters into </a:t>
            </a:r>
            <a:r>
              <a:rPr lang="fr-CA" sz="2500" b="1" smtClean="0"/>
              <a:t>fail mode</a:t>
            </a:r>
            <a:r>
              <a:rPr lang="fr-CA" sz="2500" smtClean="0"/>
              <a:t>.</a:t>
            </a:r>
          </a:p>
        </p:txBody>
      </p:sp>
      <p:pic>
        <p:nvPicPr>
          <p:cNvPr id="3074" name="Picture 2" descr="C:\Users\fcapone\Documents\420-D02-Programmation structurée\screenshots\Screenshot_12.png"/>
          <p:cNvPicPr>
            <a:picLocks noChangeAspect="1" noChangeArrowheads="1"/>
          </p:cNvPicPr>
          <p:nvPr/>
        </p:nvPicPr>
        <p:blipFill>
          <a:blip r:embed="rId2"/>
          <a:srcRect/>
          <a:stretch>
            <a:fillRect/>
          </a:stretch>
        </p:blipFill>
        <p:spPr bwMode="auto">
          <a:xfrm>
            <a:off x="285719" y="4786322"/>
            <a:ext cx="8583411" cy="1500198"/>
          </a:xfrm>
          <a:prstGeom prst="rect">
            <a:avLst/>
          </a:prstGeom>
          <a:noFill/>
        </p:spPr>
      </p:pic>
      <p:pic>
        <p:nvPicPr>
          <p:cNvPr id="5123" name="Picture 3" descr="C:\Users\fcapone\Documents\420-D02-Programmation structurée\screenshots\Screenshot_13.png"/>
          <p:cNvPicPr>
            <a:picLocks noChangeAspect="1" noChangeArrowheads="1"/>
          </p:cNvPicPr>
          <p:nvPr/>
        </p:nvPicPr>
        <p:blipFill>
          <a:blip r:embed="rId3"/>
          <a:srcRect/>
          <a:stretch>
            <a:fillRect/>
          </a:stretch>
        </p:blipFill>
        <p:spPr bwMode="auto">
          <a:xfrm>
            <a:off x="142844" y="4786322"/>
            <a:ext cx="8845325" cy="1500198"/>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a:t>The input buffer</a:t>
            </a:r>
            <a:endParaRPr lang="fr-FR" dirty="0"/>
          </a:p>
        </p:txBody>
      </p:sp>
      <p:sp>
        <p:nvSpPr>
          <p:cNvPr id="3" name="Espace réservé du contenu 2"/>
          <p:cNvSpPr>
            <a:spLocks noGrp="1"/>
          </p:cNvSpPr>
          <p:nvPr>
            <p:ph sz="quarter" idx="1"/>
          </p:nvPr>
        </p:nvSpPr>
        <p:spPr>
          <a:xfrm>
            <a:off x="142844" y="1643050"/>
            <a:ext cx="8786874" cy="4714908"/>
          </a:xfrm>
        </p:spPr>
        <p:txBody>
          <a:bodyPr>
            <a:normAutofit/>
          </a:bodyPr>
          <a:lstStyle/>
          <a:p>
            <a:pPr marL="0" indent="0">
              <a:spcBef>
                <a:spcPts val="600"/>
              </a:spcBef>
              <a:spcAft>
                <a:spcPts val="600"/>
              </a:spcAft>
              <a:buNone/>
            </a:pPr>
            <a:r>
              <a:rPr lang="fr-CA" sz="2500" smtClean="0"/>
              <a:t>But what happens when the object </a:t>
            </a:r>
            <a:r>
              <a:rPr lang="fr-CA" sz="2500" b="1" smtClean="0"/>
              <a:t>cin</a:t>
            </a:r>
            <a:r>
              <a:rPr lang="fr-CA" sz="2500" smtClean="0"/>
              <a:t> is able to transfer at least one of the characters into the variable?</a:t>
            </a:r>
          </a:p>
        </p:txBody>
      </p:sp>
      <p:pic>
        <p:nvPicPr>
          <p:cNvPr id="3074" name="Picture 2" descr="C:\Users\fcapone\Documents\420-D02-Programmation structurée\screenshots\Screenshot_12.png"/>
          <p:cNvPicPr>
            <a:picLocks noChangeAspect="1" noChangeArrowheads="1"/>
          </p:cNvPicPr>
          <p:nvPr/>
        </p:nvPicPr>
        <p:blipFill>
          <a:blip r:embed="rId2"/>
          <a:srcRect/>
          <a:stretch>
            <a:fillRect/>
          </a:stretch>
        </p:blipFill>
        <p:spPr bwMode="auto">
          <a:xfrm>
            <a:off x="285719" y="4786322"/>
            <a:ext cx="8583411" cy="1500198"/>
          </a:xfrm>
          <a:prstGeom prst="rect">
            <a:avLst/>
          </a:prstGeom>
          <a:noFill/>
        </p:spPr>
      </p:pic>
      <p:pic>
        <p:nvPicPr>
          <p:cNvPr id="6146" name="Picture 2" descr="C:\Users\fcapone\Documents\420-D02-Programmation structurée\screenshots\Screenshot_15.png"/>
          <p:cNvPicPr>
            <a:picLocks noChangeAspect="1" noChangeArrowheads="1"/>
          </p:cNvPicPr>
          <p:nvPr/>
        </p:nvPicPr>
        <p:blipFill>
          <a:blip r:embed="rId3"/>
          <a:srcRect/>
          <a:stretch>
            <a:fillRect/>
          </a:stretch>
        </p:blipFill>
        <p:spPr bwMode="auto">
          <a:xfrm>
            <a:off x="214282" y="4786322"/>
            <a:ext cx="8712690" cy="1500198"/>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a:t>The input buffer</a:t>
            </a:r>
            <a:endParaRPr lang="fr-FR" dirty="0"/>
          </a:p>
        </p:txBody>
      </p:sp>
      <p:sp>
        <p:nvSpPr>
          <p:cNvPr id="3" name="Espace réservé du contenu 2"/>
          <p:cNvSpPr>
            <a:spLocks noGrp="1"/>
          </p:cNvSpPr>
          <p:nvPr>
            <p:ph sz="quarter" idx="1"/>
          </p:nvPr>
        </p:nvSpPr>
        <p:spPr>
          <a:xfrm>
            <a:off x="142844" y="1643050"/>
            <a:ext cx="8786874" cy="4714908"/>
          </a:xfrm>
        </p:spPr>
        <p:txBody>
          <a:bodyPr>
            <a:normAutofit/>
          </a:bodyPr>
          <a:lstStyle/>
          <a:p>
            <a:pPr>
              <a:buNone/>
            </a:pPr>
            <a:r>
              <a:rPr lang="fr-FR" sz="2400" err="1" smtClean="0">
                <a:solidFill>
                  <a:srgbClr val="0000FF"/>
                </a:solidFill>
                <a:latin typeface="Consolas"/>
              </a:rPr>
              <a:t>int</a:t>
            </a:r>
            <a:r>
              <a:rPr lang="fr-FR" sz="2400" smtClean="0">
                <a:solidFill>
                  <a:srgbClr val="000000"/>
                </a:solidFill>
                <a:latin typeface="Consolas"/>
              </a:rPr>
              <a:t> value;</a:t>
            </a:r>
            <a:endParaRPr lang="fr-FR" sz="2400" dirty="0" smtClean="0">
              <a:solidFill>
                <a:srgbClr val="000000"/>
              </a:solidFill>
              <a:latin typeface="Consolas"/>
            </a:endParaRPr>
          </a:p>
          <a:p>
            <a:pPr>
              <a:buNone/>
            </a:pPr>
            <a:r>
              <a:rPr lang="fr-FR" sz="2400" dirty="0" smtClean="0">
                <a:solidFill>
                  <a:srgbClr val="000000"/>
                </a:solidFill>
                <a:latin typeface="Consolas"/>
              </a:rPr>
              <a:t>cout </a:t>
            </a:r>
            <a:r>
              <a:rPr lang="fr-FR" sz="2400" smtClean="0">
                <a:solidFill>
                  <a:srgbClr val="008080"/>
                </a:solidFill>
                <a:latin typeface="Consolas"/>
              </a:rPr>
              <a:t>&lt;&lt;</a:t>
            </a:r>
            <a:r>
              <a:rPr lang="fr-FR" sz="2400" smtClean="0">
                <a:solidFill>
                  <a:srgbClr val="000000"/>
                </a:solidFill>
                <a:latin typeface="Consolas"/>
              </a:rPr>
              <a:t> </a:t>
            </a:r>
            <a:r>
              <a:rPr lang="fr-FR" sz="2400">
                <a:solidFill>
                  <a:srgbClr val="A31515"/>
                </a:solidFill>
                <a:latin typeface="Consolas"/>
              </a:rPr>
              <a:t>"Enter a numerical value: "</a:t>
            </a:r>
            <a:r>
              <a:rPr lang="fr-FR" sz="2400" smtClean="0">
                <a:solidFill>
                  <a:srgbClr val="000000"/>
                </a:solidFill>
                <a:latin typeface="Consolas"/>
              </a:rPr>
              <a:t>;</a:t>
            </a:r>
            <a:endParaRPr lang="fr-FR" sz="2400" dirty="0" smtClean="0">
              <a:solidFill>
                <a:srgbClr val="000000"/>
              </a:solidFill>
              <a:latin typeface="Consolas"/>
            </a:endParaRPr>
          </a:p>
          <a:p>
            <a:pPr>
              <a:buNone/>
            </a:pPr>
            <a:r>
              <a:rPr lang="fr-FR" sz="2400" dirty="0" err="1" smtClean="0">
                <a:solidFill>
                  <a:srgbClr val="000000"/>
                </a:solidFill>
                <a:latin typeface="Consolas"/>
              </a:rPr>
              <a:t>cin</a:t>
            </a:r>
            <a:r>
              <a:rPr lang="fr-FR" sz="2400" dirty="0" smtClean="0">
                <a:solidFill>
                  <a:srgbClr val="000000"/>
                </a:solidFill>
                <a:latin typeface="Consolas"/>
              </a:rPr>
              <a:t> </a:t>
            </a:r>
            <a:r>
              <a:rPr lang="fr-FR" sz="2400" smtClean="0">
                <a:solidFill>
                  <a:srgbClr val="008080"/>
                </a:solidFill>
                <a:latin typeface="Consolas"/>
              </a:rPr>
              <a:t>&gt;&gt;</a:t>
            </a:r>
            <a:r>
              <a:rPr lang="fr-FR" sz="2400" smtClean="0">
                <a:solidFill>
                  <a:srgbClr val="000000"/>
                </a:solidFill>
                <a:latin typeface="Consolas"/>
              </a:rPr>
              <a:t> value; </a:t>
            </a:r>
            <a:r>
              <a:rPr lang="fr-FR" sz="2400" smtClean="0">
                <a:solidFill>
                  <a:srgbClr val="008000"/>
                </a:solidFill>
                <a:latin typeface="Consolas"/>
              </a:rPr>
              <a:t>// </a:t>
            </a:r>
            <a:r>
              <a:rPr lang="fr-FR" sz="2400">
                <a:solidFill>
                  <a:srgbClr val="008000"/>
                </a:solidFill>
                <a:latin typeface="Consolas"/>
              </a:rPr>
              <a:t>transfers the entered value</a:t>
            </a:r>
            <a:endParaRPr lang="fr-FR" sz="2400" dirty="0" smtClean="0">
              <a:solidFill>
                <a:srgbClr val="008000"/>
              </a:solidFill>
              <a:latin typeface="Consolas"/>
            </a:endParaRPr>
          </a:p>
          <a:p>
            <a:pPr marL="0" indent="0">
              <a:spcBef>
                <a:spcPts val="600"/>
              </a:spcBef>
              <a:spcAft>
                <a:spcPts val="600"/>
              </a:spcAft>
              <a:buNone/>
            </a:pPr>
            <a:r>
              <a:rPr lang="fr-CA" sz="2400" smtClean="0"/>
              <a:t>Only valid numerical values will be placed into the variable. The variable </a:t>
            </a:r>
            <a:r>
              <a:rPr lang="fr-CA" sz="2400" b="1" smtClean="0"/>
              <a:t>value</a:t>
            </a:r>
            <a:r>
              <a:rPr lang="fr-CA" sz="2400" smtClean="0"/>
              <a:t> now contains </a:t>
            </a:r>
            <a:r>
              <a:rPr lang="fr-CA" sz="2400" b="1" smtClean="0"/>
              <a:t>2</a:t>
            </a:r>
            <a:r>
              <a:rPr lang="fr-CA" sz="2400" smtClean="0"/>
              <a:t>. The object </a:t>
            </a:r>
            <a:r>
              <a:rPr lang="fr-CA" sz="2400" b="1" smtClean="0"/>
              <a:t>cin</a:t>
            </a:r>
            <a:r>
              <a:rPr lang="fr-CA" sz="2400" smtClean="0"/>
              <a:t> does not enter into fail mode, even if it should! In the input buffer, some characters remain, and they will be automatically included in the next input.</a:t>
            </a:r>
            <a:endParaRPr lang="fr-CA" sz="2400" dirty="0" smtClean="0"/>
          </a:p>
        </p:txBody>
      </p:sp>
      <p:pic>
        <p:nvPicPr>
          <p:cNvPr id="3074" name="Picture 2" descr="C:\Users\fcapone\Documents\420-D02-Programmation structurée\screenshots\Screenshot_12.png"/>
          <p:cNvPicPr>
            <a:picLocks noChangeAspect="1" noChangeArrowheads="1"/>
          </p:cNvPicPr>
          <p:nvPr/>
        </p:nvPicPr>
        <p:blipFill>
          <a:blip r:embed="rId2"/>
          <a:srcRect/>
          <a:stretch>
            <a:fillRect/>
          </a:stretch>
        </p:blipFill>
        <p:spPr bwMode="auto">
          <a:xfrm>
            <a:off x="285719" y="4786322"/>
            <a:ext cx="8583411" cy="1500198"/>
          </a:xfrm>
          <a:prstGeom prst="rect">
            <a:avLst/>
          </a:prstGeom>
          <a:noFill/>
        </p:spPr>
      </p:pic>
      <p:pic>
        <p:nvPicPr>
          <p:cNvPr id="6146" name="Picture 2" descr="C:\Users\fcapone\Documents\420-D02-Programmation structurée\screenshots\Screenshot_15.png"/>
          <p:cNvPicPr>
            <a:picLocks noChangeAspect="1" noChangeArrowheads="1"/>
          </p:cNvPicPr>
          <p:nvPr/>
        </p:nvPicPr>
        <p:blipFill>
          <a:blip r:embed="rId3"/>
          <a:srcRect/>
          <a:stretch>
            <a:fillRect/>
          </a:stretch>
        </p:blipFill>
        <p:spPr bwMode="auto">
          <a:xfrm>
            <a:off x="214282" y="4786322"/>
            <a:ext cx="8712690" cy="1500198"/>
          </a:xfrm>
          <a:prstGeom prst="rect">
            <a:avLst/>
          </a:prstGeom>
          <a:noFill/>
        </p:spPr>
      </p:pic>
      <p:pic>
        <p:nvPicPr>
          <p:cNvPr id="7170" name="Picture 2" descr="C:\Users\fcapone\Documents\420-D02-Programmation structurée\screenshots\Screenshot_16.png"/>
          <p:cNvPicPr>
            <a:picLocks noChangeAspect="1" noChangeArrowheads="1"/>
          </p:cNvPicPr>
          <p:nvPr/>
        </p:nvPicPr>
        <p:blipFill>
          <a:blip r:embed="rId4"/>
          <a:srcRect/>
          <a:stretch>
            <a:fillRect/>
          </a:stretch>
        </p:blipFill>
        <p:spPr bwMode="auto">
          <a:xfrm>
            <a:off x="214281" y="4786322"/>
            <a:ext cx="8693455" cy="1500198"/>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a:t>The input buffer </a:t>
            </a:r>
            <a:r>
              <a:rPr lang="fr-CA" dirty="0" smtClean="0"/>
              <a:t>– </a:t>
            </a:r>
            <a:r>
              <a:rPr lang="fr-CA" dirty="0" err="1" smtClean="0"/>
              <a:t>cin.peek</a:t>
            </a:r>
            <a:r>
              <a:rPr lang="fr-CA" dirty="0" smtClean="0"/>
              <a:t>() != ‘\n’</a:t>
            </a:r>
            <a:endParaRPr lang="fr-FR" dirty="0"/>
          </a:p>
        </p:txBody>
      </p:sp>
      <p:sp>
        <p:nvSpPr>
          <p:cNvPr id="3" name="Espace réservé du contenu 2"/>
          <p:cNvSpPr>
            <a:spLocks noGrp="1"/>
          </p:cNvSpPr>
          <p:nvPr>
            <p:ph sz="quarter" idx="1"/>
          </p:nvPr>
        </p:nvSpPr>
        <p:spPr>
          <a:xfrm>
            <a:off x="142844" y="1643050"/>
            <a:ext cx="8786874" cy="4714908"/>
          </a:xfrm>
        </p:spPr>
        <p:txBody>
          <a:bodyPr>
            <a:normAutofit/>
          </a:bodyPr>
          <a:lstStyle/>
          <a:p>
            <a:pPr marL="0" indent="0">
              <a:spcBef>
                <a:spcPts val="600"/>
              </a:spcBef>
              <a:spcAft>
                <a:spcPts val="600"/>
              </a:spcAft>
              <a:buNone/>
            </a:pPr>
            <a:r>
              <a:rPr lang="fr-CA" sz="2400" smtClean="0"/>
              <a:t>So to protect ourselves against this type of error, we should use the </a:t>
            </a:r>
            <a:r>
              <a:rPr lang="fr-CA" sz="2400" b="1" smtClean="0"/>
              <a:t>cin.peek()</a:t>
            </a:r>
            <a:r>
              <a:rPr lang="fr-CA" sz="2400" smtClean="0"/>
              <a:t> function, which returns the first character available in the input buffer after all the values have been transferred.</a:t>
            </a:r>
          </a:p>
          <a:p>
            <a:pPr marL="0" indent="0">
              <a:spcBef>
                <a:spcPts val="600"/>
              </a:spcBef>
              <a:spcAft>
                <a:spcPts val="600"/>
              </a:spcAft>
              <a:buNone/>
            </a:pPr>
            <a:r>
              <a:rPr lang="fr-CA" sz="2400" smtClean="0"/>
              <a:t>If the value is not equal to ‘</a:t>
            </a:r>
            <a:r>
              <a:rPr lang="fr-CA" sz="2400" b="1" smtClean="0"/>
              <a:t>\n</a:t>
            </a:r>
            <a:r>
              <a:rPr lang="fr-CA" sz="2400" smtClean="0"/>
              <a:t>’ (line feed character, </a:t>
            </a:r>
            <a:r>
              <a:rPr lang="fr-CA" sz="2400" b="1" smtClean="0"/>
              <a:t>Enter</a:t>
            </a:r>
            <a:r>
              <a:rPr lang="fr-CA" sz="2400" smtClean="0"/>
              <a:t>), this is because there was a problem when transferring values from the buffer to the variable.</a:t>
            </a:r>
            <a:endParaRPr lang="fr-FR" sz="2400" dirty="0" smtClean="0">
              <a:solidFill>
                <a:srgbClr val="008000"/>
              </a:solidFill>
              <a:latin typeface="Consolas"/>
            </a:endParaRPr>
          </a:p>
        </p:txBody>
      </p:sp>
      <p:pic>
        <p:nvPicPr>
          <p:cNvPr id="3074" name="Picture 2" descr="C:\Users\fcapone\Documents\420-D02-Programmation structurée\screenshots\Screenshot_12.png"/>
          <p:cNvPicPr>
            <a:picLocks noChangeAspect="1" noChangeArrowheads="1"/>
          </p:cNvPicPr>
          <p:nvPr/>
        </p:nvPicPr>
        <p:blipFill>
          <a:blip r:embed="rId2"/>
          <a:srcRect/>
          <a:stretch>
            <a:fillRect/>
          </a:stretch>
        </p:blipFill>
        <p:spPr bwMode="auto">
          <a:xfrm>
            <a:off x="285719" y="4786322"/>
            <a:ext cx="8583411" cy="1500198"/>
          </a:xfrm>
          <a:prstGeom prst="rect">
            <a:avLst/>
          </a:prstGeom>
          <a:noFill/>
        </p:spPr>
      </p:pic>
      <p:pic>
        <p:nvPicPr>
          <p:cNvPr id="6146" name="Picture 2" descr="C:\Users\fcapone\Documents\420-D02-Programmation structurée\screenshots\Screenshot_15.png"/>
          <p:cNvPicPr>
            <a:picLocks noChangeAspect="1" noChangeArrowheads="1"/>
          </p:cNvPicPr>
          <p:nvPr/>
        </p:nvPicPr>
        <p:blipFill>
          <a:blip r:embed="rId3"/>
          <a:srcRect/>
          <a:stretch>
            <a:fillRect/>
          </a:stretch>
        </p:blipFill>
        <p:spPr bwMode="auto">
          <a:xfrm>
            <a:off x="214282" y="4786322"/>
            <a:ext cx="8712690" cy="1500198"/>
          </a:xfrm>
          <a:prstGeom prst="rect">
            <a:avLst/>
          </a:prstGeom>
          <a:noFill/>
        </p:spPr>
      </p:pic>
      <p:pic>
        <p:nvPicPr>
          <p:cNvPr id="7170" name="Picture 2" descr="C:\Users\fcapone\Documents\420-D02-Programmation structurée\screenshots\Screenshot_16.png"/>
          <p:cNvPicPr>
            <a:picLocks noChangeAspect="1" noChangeArrowheads="1"/>
          </p:cNvPicPr>
          <p:nvPr/>
        </p:nvPicPr>
        <p:blipFill>
          <a:blip r:embed="rId4"/>
          <a:srcRect/>
          <a:stretch>
            <a:fillRect/>
          </a:stretch>
        </p:blipFill>
        <p:spPr bwMode="auto">
          <a:xfrm>
            <a:off x="214281" y="4786322"/>
            <a:ext cx="8693455" cy="1500198"/>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a:t>The input buffer </a:t>
            </a:r>
            <a:r>
              <a:rPr lang="fr-CA" dirty="0" smtClean="0"/>
              <a:t>– </a:t>
            </a:r>
            <a:r>
              <a:rPr lang="fr-CA" dirty="0" err="1" smtClean="0"/>
              <a:t>cin.peek</a:t>
            </a:r>
            <a:r>
              <a:rPr lang="fr-CA" dirty="0" smtClean="0"/>
              <a:t>() != ‘\n’</a:t>
            </a:r>
            <a:endParaRPr lang="fr-FR" dirty="0"/>
          </a:p>
        </p:txBody>
      </p:sp>
      <p:sp>
        <p:nvSpPr>
          <p:cNvPr id="3" name="Espace réservé du contenu 2"/>
          <p:cNvSpPr>
            <a:spLocks noGrp="1"/>
          </p:cNvSpPr>
          <p:nvPr>
            <p:ph sz="quarter" idx="1"/>
          </p:nvPr>
        </p:nvSpPr>
        <p:spPr>
          <a:xfrm>
            <a:off x="142844" y="1643050"/>
            <a:ext cx="8786874" cy="5026310"/>
          </a:xfrm>
        </p:spPr>
        <p:txBody>
          <a:bodyPr>
            <a:normAutofit lnSpcReduction="10000"/>
          </a:bodyPr>
          <a:lstStyle/>
          <a:p>
            <a:r>
              <a:rPr lang="fr-CA" sz="2400" smtClean="0"/>
              <a:t>The code for handling this case is as follows:</a:t>
            </a:r>
            <a:endParaRPr lang="fr-CA" sz="2400" dirty="0" smtClean="0"/>
          </a:p>
          <a:p>
            <a:pPr>
              <a:buNone/>
            </a:pPr>
            <a:r>
              <a:rPr lang="fr-FR" sz="2400" dirty="0" smtClean="0">
                <a:solidFill>
                  <a:srgbClr val="0000FF"/>
                </a:solidFill>
                <a:latin typeface="Consolas"/>
              </a:rPr>
              <a:t>	</a:t>
            </a:r>
            <a:r>
              <a:rPr lang="fr-FR" sz="2400" err="1" smtClean="0">
                <a:solidFill>
                  <a:srgbClr val="0000FF"/>
                </a:solidFill>
                <a:latin typeface="Consolas"/>
              </a:rPr>
              <a:t>int</a:t>
            </a:r>
            <a:r>
              <a:rPr lang="fr-FR" sz="2400" smtClean="0">
                <a:solidFill>
                  <a:srgbClr val="000000"/>
                </a:solidFill>
                <a:latin typeface="Consolas"/>
              </a:rPr>
              <a:t> value;</a:t>
            </a:r>
            <a:endParaRPr lang="fr-FR" sz="2400" dirty="0" smtClean="0">
              <a:solidFill>
                <a:srgbClr val="000000"/>
              </a:solidFill>
              <a:latin typeface="Consolas"/>
            </a:endParaRPr>
          </a:p>
          <a:p>
            <a:pPr>
              <a:buNone/>
            </a:pPr>
            <a:r>
              <a:rPr lang="fr-FR" sz="2400" dirty="0" smtClean="0">
                <a:solidFill>
                  <a:srgbClr val="000000"/>
                </a:solidFill>
                <a:latin typeface="Consolas"/>
              </a:rPr>
              <a:t>	cout </a:t>
            </a:r>
            <a:r>
              <a:rPr lang="fr-FR" sz="2400" smtClean="0">
                <a:solidFill>
                  <a:srgbClr val="008080"/>
                </a:solidFill>
                <a:latin typeface="Consolas"/>
              </a:rPr>
              <a:t>&lt;&lt;</a:t>
            </a:r>
            <a:r>
              <a:rPr lang="fr-FR" sz="2400" smtClean="0">
                <a:solidFill>
                  <a:srgbClr val="000000"/>
                </a:solidFill>
                <a:latin typeface="Consolas"/>
              </a:rPr>
              <a:t> </a:t>
            </a:r>
            <a:r>
              <a:rPr lang="fr-FR" sz="2400" smtClean="0">
                <a:solidFill>
                  <a:srgbClr val="A31515"/>
                </a:solidFill>
                <a:latin typeface="Consolas"/>
              </a:rPr>
              <a:t>"Enter a numerical value: </a:t>
            </a:r>
            <a:r>
              <a:rPr lang="fr-FR" sz="2400" dirty="0" smtClean="0">
                <a:solidFill>
                  <a:srgbClr val="A31515"/>
                </a:solidFill>
                <a:latin typeface="Consolas"/>
              </a:rPr>
              <a:t>"</a:t>
            </a:r>
            <a:r>
              <a:rPr lang="fr-FR" sz="2400" dirty="0" smtClean="0">
                <a:solidFill>
                  <a:srgbClr val="000000"/>
                </a:solidFill>
                <a:latin typeface="Consolas"/>
              </a:rPr>
              <a:t>;</a:t>
            </a:r>
          </a:p>
          <a:p>
            <a:pPr>
              <a:buNone/>
            </a:pPr>
            <a:r>
              <a:rPr lang="fr-FR" sz="2400" dirty="0" smtClean="0">
                <a:solidFill>
                  <a:srgbClr val="000000"/>
                </a:solidFill>
                <a:latin typeface="Consolas"/>
              </a:rPr>
              <a:t>	</a:t>
            </a:r>
            <a:r>
              <a:rPr lang="fr-FR" sz="2400" dirty="0" err="1" smtClean="0">
                <a:solidFill>
                  <a:srgbClr val="000000"/>
                </a:solidFill>
                <a:latin typeface="Consolas"/>
              </a:rPr>
              <a:t>cin</a:t>
            </a:r>
            <a:r>
              <a:rPr lang="fr-FR" sz="2400" dirty="0" smtClean="0">
                <a:solidFill>
                  <a:srgbClr val="000000"/>
                </a:solidFill>
                <a:latin typeface="Consolas"/>
              </a:rPr>
              <a:t> </a:t>
            </a:r>
            <a:r>
              <a:rPr lang="fr-FR" sz="2400" smtClean="0">
                <a:solidFill>
                  <a:srgbClr val="008080"/>
                </a:solidFill>
                <a:latin typeface="Consolas"/>
              </a:rPr>
              <a:t>&gt;&gt;</a:t>
            </a:r>
            <a:r>
              <a:rPr lang="fr-FR" sz="2400" smtClean="0">
                <a:solidFill>
                  <a:srgbClr val="000000"/>
                </a:solidFill>
                <a:latin typeface="Consolas"/>
              </a:rPr>
              <a:t> value; </a:t>
            </a:r>
            <a:r>
              <a:rPr lang="fr-FR" sz="2400" smtClean="0">
                <a:solidFill>
                  <a:srgbClr val="008000"/>
                </a:solidFill>
                <a:latin typeface="Consolas"/>
              </a:rPr>
              <a:t>// transfers the entered value</a:t>
            </a:r>
            <a:endParaRPr lang="fr-FR" sz="2400" dirty="0" smtClean="0">
              <a:solidFill>
                <a:srgbClr val="000000"/>
              </a:solidFill>
              <a:latin typeface="Consolas"/>
            </a:endParaRPr>
          </a:p>
          <a:p>
            <a:pPr>
              <a:buNone/>
            </a:pPr>
            <a:r>
              <a:rPr lang="fr-FR" sz="2400" dirty="0" smtClean="0">
                <a:solidFill>
                  <a:srgbClr val="0000FF"/>
                </a:solidFill>
                <a:latin typeface="Consolas"/>
              </a:rPr>
              <a:t>	</a:t>
            </a:r>
            <a:r>
              <a:rPr lang="fr-FR" sz="2400" dirty="0" err="1" smtClean="0">
                <a:solidFill>
                  <a:srgbClr val="0000FF"/>
                </a:solidFill>
                <a:latin typeface="Consolas"/>
              </a:rPr>
              <a:t>while</a:t>
            </a:r>
            <a:r>
              <a:rPr lang="fr-FR" sz="2400" dirty="0" smtClean="0">
                <a:solidFill>
                  <a:srgbClr val="000000"/>
                </a:solidFill>
                <a:latin typeface="Consolas"/>
              </a:rPr>
              <a:t> (</a:t>
            </a:r>
            <a:r>
              <a:rPr lang="fr-FR" sz="2400" dirty="0" err="1" smtClean="0">
                <a:solidFill>
                  <a:srgbClr val="000000"/>
                </a:solidFill>
                <a:latin typeface="Consolas"/>
              </a:rPr>
              <a:t>cin.fail</a:t>
            </a:r>
            <a:r>
              <a:rPr lang="fr-FR" sz="2400" dirty="0" smtClean="0">
                <a:solidFill>
                  <a:srgbClr val="000000"/>
                </a:solidFill>
                <a:latin typeface="Consolas"/>
              </a:rPr>
              <a:t>() || </a:t>
            </a:r>
            <a:r>
              <a:rPr lang="fr-FR" sz="2400" dirty="0" err="1" smtClean="0">
                <a:solidFill>
                  <a:srgbClr val="000000"/>
                </a:solidFill>
                <a:latin typeface="Consolas"/>
              </a:rPr>
              <a:t>cin.peek</a:t>
            </a:r>
            <a:r>
              <a:rPr lang="fr-FR" sz="2400" dirty="0" smtClean="0">
                <a:solidFill>
                  <a:srgbClr val="000000"/>
                </a:solidFill>
                <a:latin typeface="Consolas"/>
              </a:rPr>
              <a:t>() != </a:t>
            </a:r>
            <a:r>
              <a:rPr lang="fr-FR" sz="2400" dirty="0" smtClean="0">
                <a:solidFill>
                  <a:srgbClr val="A31515"/>
                </a:solidFill>
                <a:latin typeface="Consolas"/>
              </a:rPr>
              <a:t>'\</a:t>
            </a:r>
            <a:r>
              <a:rPr lang="fr-FR" sz="2400" smtClean="0">
                <a:solidFill>
                  <a:srgbClr val="A31515"/>
                </a:solidFill>
                <a:latin typeface="Consolas"/>
              </a:rPr>
              <a:t>n'</a:t>
            </a:r>
            <a:r>
              <a:rPr lang="fr-FR" sz="2400" smtClean="0">
                <a:solidFill>
                  <a:srgbClr val="000000"/>
                </a:solidFill>
                <a:latin typeface="Consolas"/>
              </a:rPr>
              <a:t>)</a:t>
            </a:r>
          </a:p>
          <a:p>
            <a:pPr>
              <a:buNone/>
            </a:pPr>
            <a:r>
              <a:rPr lang="fr-FR" sz="2400">
                <a:solidFill>
                  <a:srgbClr val="000000"/>
                </a:solidFill>
                <a:latin typeface="Consolas"/>
              </a:rPr>
              <a:t>	</a:t>
            </a:r>
            <a:r>
              <a:rPr lang="fr-FR" sz="2400" smtClean="0">
                <a:solidFill>
                  <a:srgbClr val="000000"/>
                </a:solidFill>
                <a:latin typeface="Consolas"/>
              </a:rPr>
              <a:t>{</a:t>
            </a:r>
            <a:endParaRPr lang="fr-FR" sz="2400" dirty="0" smtClean="0">
              <a:solidFill>
                <a:srgbClr val="000000"/>
              </a:solidFill>
              <a:latin typeface="Consolas"/>
            </a:endParaRPr>
          </a:p>
          <a:p>
            <a:pPr>
              <a:buNone/>
            </a:pPr>
            <a:r>
              <a:rPr lang="fr-FR" sz="2400" dirty="0" smtClean="0">
                <a:solidFill>
                  <a:srgbClr val="000000"/>
                </a:solidFill>
                <a:latin typeface="Consolas"/>
              </a:rPr>
              <a:t>		</a:t>
            </a:r>
            <a:r>
              <a:rPr lang="fr-FR" sz="2400" err="1" smtClean="0">
                <a:solidFill>
                  <a:srgbClr val="000000"/>
                </a:solidFill>
                <a:latin typeface="Consolas"/>
              </a:rPr>
              <a:t>cin.clear</a:t>
            </a:r>
            <a:r>
              <a:rPr lang="fr-FR" sz="2400" smtClean="0">
                <a:solidFill>
                  <a:srgbClr val="000000"/>
                </a:solidFill>
                <a:latin typeface="Consolas"/>
              </a:rPr>
              <a:t>();</a:t>
            </a:r>
            <a:endParaRPr lang="fr-FR" sz="2400" dirty="0" smtClean="0">
              <a:solidFill>
                <a:srgbClr val="000000"/>
              </a:solidFill>
              <a:latin typeface="Consolas"/>
            </a:endParaRPr>
          </a:p>
          <a:p>
            <a:pPr>
              <a:buNone/>
            </a:pPr>
            <a:r>
              <a:rPr lang="fr-FR" sz="2400" dirty="0" smtClean="0">
                <a:solidFill>
                  <a:srgbClr val="000000"/>
                </a:solidFill>
                <a:latin typeface="Consolas"/>
              </a:rPr>
              <a:t>		</a:t>
            </a:r>
            <a:r>
              <a:rPr lang="fr-FR" sz="2400" dirty="0" err="1" smtClean="0">
                <a:solidFill>
                  <a:srgbClr val="000000"/>
                </a:solidFill>
                <a:latin typeface="Consolas"/>
              </a:rPr>
              <a:t>cin.ignore</a:t>
            </a:r>
            <a:r>
              <a:rPr lang="fr-FR" sz="2400" dirty="0" smtClean="0">
                <a:solidFill>
                  <a:srgbClr val="000000"/>
                </a:solidFill>
                <a:latin typeface="Consolas"/>
              </a:rPr>
              <a:t>(512, </a:t>
            </a:r>
            <a:r>
              <a:rPr lang="fr-FR" sz="2400" dirty="0" smtClean="0">
                <a:solidFill>
                  <a:srgbClr val="A31515"/>
                </a:solidFill>
                <a:latin typeface="Consolas"/>
              </a:rPr>
              <a:t>'\n'</a:t>
            </a:r>
            <a:r>
              <a:rPr lang="fr-FR" sz="2400" dirty="0" smtClean="0">
                <a:solidFill>
                  <a:srgbClr val="000000"/>
                </a:solidFill>
                <a:latin typeface="Consolas"/>
              </a:rPr>
              <a:t>);</a:t>
            </a:r>
          </a:p>
          <a:p>
            <a:pPr>
              <a:buNone/>
            </a:pPr>
            <a:r>
              <a:rPr lang="fr-FR" sz="2400" dirty="0" smtClean="0">
                <a:solidFill>
                  <a:srgbClr val="000000"/>
                </a:solidFill>
                <a:latin typeface="Consolas"/>
              </a:rPr>
              <a:t>		cout </a:t>
            </a:r>
            <a:r>
              <a:rPr lang="fr-FR" sz="2400" smtClean="0">
                <a:solidFill>
                  <a:srgbClr val="008080"/>
                </a:solidFill>
                <a:latin typeface="Consolas"/>
              </a:rPr>
              <a:t>&lt;&lt;</a:t>
            </a:r>
            <a:r>
              <a:rPr lang="fr-FR" sz="2400" smtClean="0">
                <a:solidFill>
                  <a:srgbClr val="000000"/>
                </a:solidFill>
                <a:latin typeface="Consolas"/>
              </a:rPr>
              <a:t> </a:t>
            </a:r>
            <a:r>
              <a:rPr lang="fr-FR" sz="2400">
                <a:solidFill>
                  <a:srgbClr val="A31515"/>
                </a:solidFill>
                <a:latin typeface="Consolas"/>
              </a:rPr>
              <a:t>"Warning – numerical value!: "</a:t>
            </a:r>
            <a:r>
              <a:rPr lang="fr-FR" sz="2400" smtClean="0">
                <a:solidFill>
                  <a:srgbClr val="000000"/>
                </a:solidFill>
                <a:latin typeface="Consolas"/>
              </a:rPr>
              <a:t>;</a:t>
            </a:r>
            <a:endParaRPr lang="fr-FR" sz="2400" dirty="0" smtClean="0">
              <a:solidFill>
                <a:srgbClr val="000000"/>
              </a:solidFill>
              <a:latin typeface="Consolas"/>
            </a:endParaRPr>
          </a:p>
          <a:p>
            <a:pPr>
              <a:buNone/>
            </a:pPr>
            <a:r>
              <a:rPr lang="fr-FR" sz="2400" dirty="0" smtClean="0">
                <a:solidFill>
                  <a:srgbClr val="000000"/>
                </a:solidFill>
                <a:latin typeface="Consolas"/>
              </a:rPr>
              <a:t>		</a:t>
            </a:r>
            <a:r>
              <a:rPr lang="fr-FR" sz="2400" dirty="0" err="1" smtClean="0">
                <a:solidFill>
                  <a:srgbClr val="000000"/>
                </a:solidFill>
                <a:latin typeface="Consolas"/>
              </a:rPr>
              <a:t>cin</a:t>
            </a:r>
            <a:r>
              <a:rPr lang="fr-FR" sz="2400" dirty="0" smtClean="0">
                <a:solidFill>
                  <a:srgbClr val="000000"/>
                </a:solidFill>
                <a:latin typeface="Consolas"/>
              </a:rPr>
              <a:t> </a:t>
            </a:r>
            <a:r>
              <a:rPr lang="fr-FR" sz="2400" smtClean="0">
                <a:solidFill>
                  <a:srgbClr val="008080"/>
                </a:solidFill>
                <a:latin typeface="Consolas"/>
              </a:rPr>
              <a:t>&gt;&gt;</a:t>
            </a:r>
            <a:r>
              <a:rPr lang="fr-FR" sz="2400" smtClean="0">
                <a:solidFill>
                  <a:srgbClr val="000000"/>
                </a:solidFill>
                <a:latin typeface="Consolas"/>
              </a:rPr>
              <a:t> value;</a:t>
            </a:r>
            <a:endParaRPr lang="fr-FR" sz="2400" dirty="0" smtClean="0">
              <a:solidFill>
                <a:srgbClr val="000000"/>
              </a:solidFill>
              <a:latin typeface="Consolas"/>
            </a:endParaRPr>
          </a:p>
          <a:p>
            <a:pPr>
              <a:buNone/>
            </a:pPr>
            <a:r>
              <a:rPr lang="fr-FR" sz="2400" dirty="0" smtClean="0">
                <a:solidFill>
                  <a:srgbClr val="000000"/>
                </a:solidFill>
                <a:latin typeface="Consolas"/>
              </a:rPr>
              <a:t>	}</a:t>
            </a:r>
          </a:p>
          <a:p>
            <a:pPr>
              <a:buNone/>
            </a:pPr>
            <a:r>
              <a:rPr lang="fr-FR" sz="2400" dirty="0" smtClean="0">
                <a:solidFill>
                  <a:srgbClr val="000000"/>
                </a:solidFill>
                <a:latin typeface="Consolas"/>
              </a:rPr>
              <a:t>	cout </a:t>
            </a:r>
            <a:r>
              <a:rPr lang="fr-FR" sz="2400" smtClean="0">
                <a:solidFill>
                  <a:srgbClr val="008080"/>
                </a:solidFill>
                <a:latin typeface="Consolas"/>
              </a:rPr>
              <a:t>&lt;&lt;</a:t>
            </a:r>
            <a:r>
              <a:rPr lang="fr-FR" sz="2400" smtClean="0">
                <a:solidFill>
                  <a:srgbClr val="000000"/>
                </a:solidFill>
                <a:latin typeface="Consolas"/>
              </a:rPr>
              <a:t> value </a:t>
            </a:r>
            <a:r>
              <a:rPr lang="fr-FR" sz="2400" dirty="0" smtClean="0">
                <a:solidFill>
                  <a:srgbClr val="008080"/>
                </a:solidFill>
                <a:latin typeface="Consolas"/>
              </a:rPr>
              <a:t>&lt;&lt;</a:t>
            </a:r>
            <a:r>
              <a:rPr lang="fr-FR" sz="2400" dirty="0" smtClean="0">
                <a:solidFill>
                  <a:srgbClr val="000000"/>
                </a:solidFill>
                <a:latin typeface="Consolas"/>
              </a:rPr>
              <a:t> </a:t>
            </a:r>
            <a:r>
              <a:rPr lang="fr-FR" sz="2400" dirty="0" err="1" smtClean="0">
                <a:solidFill>
                  <a:srgbClr val="000000"/>
                </a:solidFill>
                <a:latin typeface="Consolas"/>
              </a:rPr>
              <a:t>endl</a:t>
            </a:r>
            <a:r>
              <a:rPr lang="fr-FR" sz="2400" dirty="0" smtClean="0">
                <a:solidFill>
                  <a:srgbClr val="000000"/>
                </a:solidFill>
                <a:latin typeface="Consolas"/>
              </a:rPr>
              <a:t>;</a:t>
            </a:r>
            <a:r>
              <a:rPr lang="fr-CA" sz="2400" dirty="0" smtClean="0"/>
              <a:t> </a:t>
            </a:r>
            <a:endParaRPr lang="fr-FR" sz="2400" dirty="0" smtClean="0">
              <a:solidFill>
                <a:srgbClr val="008000"/>
              </a:solidFill>
              <a:latin typeface="Consola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smtClean="0"/>
              <a:t>A good habit for the future…</a:t>
            </a:r>
            <a:endParaRPr lang="fr-FR" dirty="0"/>
          </a:p>
        </p:txBody>
      </p:sp>
      <p:sp>
        <p:nvSpPr>
          <p:cNvPr id="3" name="Espace réservé du contenu 2"/>
          <p:cNvSpPr>
            <a:spLocks noGrp="1"/>
          </p:cNvSpPr>
          <p:nvPr>
            <p:ph sz="quarter" idx="1"/>
          </p:nvPr>
        </p:nvSpPr>
        <p:spPr>
          <a:xfrm>
            <a:off x="142844" y="1643050"/>
            <a:ext cx="8786874" cy="5214950"/>
          </a:xfrm>
        </p:spPr>
        <p:txBody>
          <a:bodyPr>
            <a:normAutofit fontScale="92500" lnSpcReduction="20000"/>
          </a:bodyPr>
          <a:lstStyle/>
          <a:p>
            <a:r>
              <a:rPr lang="fr-CA" sz="2400" smtClean="0"/>
              <a:t>And finally, for the future use of the </a:t>
            </a:r>
            <a:r>
              <a:rPr lang="fr-CA" sz="2400" b="1" smtClean="0"/>
              <a:t>cin.getline()</a:t>
            </a:r>
            <a:r>
              <a:rPr lang="fr-CA" sz="2400" smtClean="0"/>
              <a:t> method, which will be seen later in the course, we should immediately get in the habit of placing a </a:t>
            </a:r>
            <a:r>
              <a:rPr lang="fr-CA" sz="2400" b="1" smtClean="0"/>
              <a:t>cin.ignore(512, ‘\n’)</a:t>
            </a:r>
            <a:r>
              <a:rPr lang="fr-CA" sz="2400" smtClean="0"/>
              <a:t> after the </a:t>
            </a:r>
            <a:r>
              <a:rPr lang="fr-CA" sz="2400" b="1" smtClean="0"/>
              <a:t>while</a:t>
            </a:r>
            <a:r>
              <a:rPr lang="fr-CA" sz="2400" smtClean="0"/>
              <a:t>:</a:t>
            </a:r>
            <a:endParaRPr lang="fr-CA" sz="2400" dirty="0" smtClean="0"/>
          </a:p>
          <a:p>
            <a:pPr>
              <a:buNone/>
            </a:pPr>
            <a:r>
              <a:rPr lang="fr-FR" sz="2400" dirty="0" smtClean="0">
                <a:solidFill>
                  <a:srgbClr val="0000FF"/>
                </a:solidFill>
                <a:latin typeface="Consolas"/>
              </a:rPr>
              <a:t>	</a:t>
            </a:r>
            <a:r>
              <a:rPr lang="fr-FR" sz="2400" err="1" smtClean="0">
                <a:solidFill>
                  <a:srgbClr val="0000FF"/>
                </a:solidFill>
                <a:latin typeface="Consolas"/>
              </a:rPr>
              <a:t>int</a:t>
            </a:r>
            <a:r>
              <a:rPr lang="fr-FR" sz="2400" smtClean="0">
                <a:solidFill>
                  <a:srgbClr val="000000"/>
                </a:solidFill>
                <a:latin typeface="Consolas"/>
              </a:rPr>
              <a:t> value;</a:t>
            </a:r>
            <a:endParaRPr lang="fr-FR" sz="2400" dirty="0" smtClean="0">
              <a:solidFill>
                <a:srgbClr val="000000"/>
              </a:solidFill>
              <a:latin typeface="Consolas"/>
            </a:endParaRPr>
          </a:p>
          <a:p>
            <a:pPr>
              <a:buNone/>
            </a:pPr>
            <a:r>
              <a:rPr lang="fr-FR" sz="2400" dirty="0" smtClean="0">
                <a:solidFill>
                  <a:srgbClr val="000000"/>
                </a:solidFill>
                <a:latin typeface="Consolas"/>
              </a:rPr>
              <a:t>	cout </a:t>
            </a:r>
            <a:r>
              <a:rPr lang="fr-FR" sz="2400" smtClean="0">
                <a:solidFill>
                  <a:srgbClr val="008080"/>
                </a:solidFill>
                <a:latin typeface="Consolas"/>
              </a:rPr>
              <a:t>&lt;&lt;</a:t>
            </a:r>
            <a:r>
              <a:rPr lang="fr-FR" sz="2400" smtClean="0">
                <a:solidFill>
                  <a:srgbClr val="000000"/>
                </a:solidFill>
                <a:latin typeface="Consolas"/>
              </a:rPr>
              <a:t> </a:t>
            </a:r>
            <a:r>
              <a:rPr lang="fr-FR" sz="2400">
                <a:solidFill>
                  <a:srgbClr val="A31515"/>
                </a:solidFill>
                <a:latin typeface="Consolas"/>
              </a:rPr>
              <a:t>"Enter a numerical value: "</a:t>
            </a:r>
            <a:r>
              <a:rPr lang="fr-FR" sz="2400" smtClean="0">
                <a:solidFill>
                  <a:srgbClr val="000000"/>
                </a:solidFill>
                <a:latin typeface="Consolas"/>
              </a:rPr>
              <a:t>;</a:t>
            </a:r>
            <a:endParaRPr lang="fr-FR" sz="2400" dirty="0" smtClean="0">
              <a:solidFill>
                <a:srgbClr val="000000"/>
              </a:solidFill>
              <a:latin typeface="Consolas"/>
            </a:endParaRPr>
          </a:p>
          <a:p>
            <a:pPr>
              <a:buNone/>
            </a:pPr>
            <a:r>
              <a:rPr lang="fr-FR" sz="2400" dirty="0" smtClean="0">
                <a:solidFill>
                  <a:srgbClr val="000000"/>
                </a:solidFill>
                <a:latin typeface="Consolas"/>
              </a:rPr>
              <a:t>	</a:t>
            </a:r>
            <a:r>
              <a:rPr lang="fr-FR" sz="2400" dirty="0" err="1" smtClean="0">
                <a:solidFill>
                  <a:srgbClr val="000000"/>
                </a:solidFill>
                <a:latin typeface="Consolas"/>
              </a:rPr>
              <a:t>cin</a:t>
            </a:r>
            <a:r>
              <a:rPr lang="fr-FR" sz="2400" dirty="0" smtClean="0">
                <a:solidFill>
                  <a:srgbClr val="000000"/>
                </a:solidFill>
                <a:latin typeface="Consolas"/>
              </a:rPr>
              <a:t> </a:t>
            </a:r>
            <a:r>
              <a:rPr lang="fr-FR" sz="2400" smtClean="0">
                <a:solidFill>
                  <a:srgbClr val="008080"/>
                </a:solidFill>
                <a:latin typeface="Consolas"/>
              </a:rPr>
              <a:t>&gt;&gt;</a:t>
            </a:r>
            <a:r>
              <a:rPr lang="fr-FR" sz="2400" smtClean="0">
                <a:solidFill>
                  <a:srgbClr val="000000"/>
                </a:solidFill>
                <a:latin typeface="Consolas"/>
              </a:rPr>
              <a:t> value; </a:t>
            </a:r>
            <a:r>
              <a:rPr lang="fr-FR" sz="2400" smtClean="0">
                <a:solidFill>
                  <a:srgbClr val="008000"/>
                </a:solidFill>
                <a:latin typeface="Consolas"/>
              </a:rPr>
              <a:t>// </a:t>
            </a:r>
            <a:r>
              <a:rPr lang="fr-FR" sz="2400">
                <a:solidFill>
                  <a:srgbClr val="008000"/>
                </a:solidFill>
                <a:latin typeface="Consolas"/>
              </a:rPr>
              <a:t>transfers the entered value</a:t>
            </a:r>
            <a:endParaRPr lang="fr-FR" sz="2400" dirty="0" smtClean="0">
              <a:solidFill>
                <a:srgbClr val="000000"/>
              </a:solidFill>
              <a:latin typeface="Consolas"/>
            </a:endParaRPr>
          </a:p>
          <a:p>
            <a:pPr>
              <a:buNone/>
            </a:pPr>
            <a:r>
              <a:rPr lang="fr-FR" sz="2400" dirty="0" smtClean="0">
                <a:solidFill>
                  <a:srgbClr val="0000FF"/>
                </a:solidFill>
                <a:latin typeface="Consolas"/>
              </a:rPr>
              <a:t>	</a:t>
            </a:r>
            <a:r>
              <a:rPr lang="fr-FR" sz="2400" dirty="0" err="1" smtClean="0">
                <a:solidFill>
                  <a:srgbClr val="0000FF"/>
                </a:solidFill>
                <a:latin typeface="Consolas"/>
              </a:rPr>
              <a:t>while</a:t>
            </a:r>
            <a:r>
              <a:rPr lang="fr-FR" sz="2400" dirty="0" smtClean="0">
                <a:solidFill>
                  <a:srgbClr val="000000"/>
                </a:solidFill>
                <a:latin typeface="Consolas"/>
              </a:rPr>
              <a:t> (</a:t>
            </a:r>
            <a:r>
              <a:rPr lang="fr-FR" sz="2400" dirty="0" err="1" smtClean="0">
                <a:solidFill>
                  <a:srgbClr val="000000"/>
                </a:solidFill>
                <a:latin typeface="Consolas"/>
              </a:rPr>
              <a:t>cin.fail</a:t>
            </a:r>
            <a:r>
              <a:rPr lang="fr-FR" sz="2400" dirty="0" smtClean="0">
                <a:solidFill>
                  <a:srgbClr val="000000"/>
                </a:solidFill>
                <a:latin typeface="Consolas"/>
              </a:rPr>
              <a:t>() || </a:t>
            </a:r>
            <a:r>
              <a:rPr lang="fr-FR" sz="2400" dirty="0" err="1" smtClean="0">
                <a:solidFill>
                  <a:srgbClr val="000000"/>
                </a:solidFill>
                <a:latin typeface="Consolas"/>
              </a:rPr>
              <a:t>cin.peek</a:t>
            </a:r>
            <a:r>
              <a:rPr lang="fr-FR" sz="2400" dirty="0" smtClean="0">
                <a:solidFill>
                  <a:srgbClr val="000000"/>
                </a:solidFill>
                <a:latin typeface="Consolas"/>
              </a:rPr>
              <a:t>() != </a:t>
            </a:r>
            <a:r>
              <a:rPr lang="fr-FR" sz="2400" dirty="0" smtClean="0">
                <a:solidFill>
                  <a:srgbClr val="A31515"/>
                </a:solidFill>
                <a:latin typeface="Consolas"/>
              </a:rPr>
              <a:t>'\</a:t>
            </a:r>
            <a:r>
              <a:rPr lang="fr-FR" sz="2400" smtClean="0">
                <a:solidFill>
                  <a:srgbClr val="A31515"/>
                </a:solidFill>
                <a:latin typeface="Consolas"/>
              </a:rPr>
              <a:t>n'</a:t>
            </a:r>
            <a:r>
              <a:rPr lang="fr-FR" sz="2400" smtClean="0">
                <a:solidFill>
                  <a:srgbClr val="000000"/>
                </a:solidFill>
                <a:latin typeface="Consolas"/>
              </a:rPr>
              <a:t>)</a:t>
            </a:r>
          </a:p>
          <a:p>
            <a:pPr>
              <a:buNone/>
            </a:pPr>
            <a:r>
              <a:rPr lang="fr-FR" sz="2400">
                <a:solidFill>
                  <a:srgbClr val="000000"/>
                </a:solidFill>
                <a:latin typeface="Consolas"/>
              </a:rPr>
              <a:t>	</a:t>
            </a:r>
            <a:r>
              <a:rPr lang="fr-FR" sz="2400" smtClean="0">
                <a:solidFill>
                  <a:srgbClr val="000000"/>
                </a:solidFill>
                <a:latin typeface="Consolas"/>
              </a:rPr>
              <a:t>{</a:t>
            </a:r>
            <a:endParaRPr lang="fr-FR" sz="2400" dirty="0" smtClean="0">
              <a:solidFill>
                <a:srgbClr val="000000"/>
              </a:solidFill>
              <a:latin typeface="Consolas"/>
            </a:endParaRPr>
          </a:p>
          <a:p>
            <a:pPr>
              <a:buNone/>
            </a:pPr>
            <a:r>
              <a:rPr lang="fr-FR" sz="2400" dirty="0" smtClean="0">
                <a:solidFill>
                  <a:srgbClr val="000000"/>
                </a:solidFill>
                <a:latin typeface="Consolas"/>
              </a:rPr>
              <a:t>		</a:t>
            </a:r>
            <a:r>
              <a:rPr lang="fr-FR" sz="2400" err="1" smtClean="0">
                <a:solidFill>
                  <a:srgbClr val="000000"/>
                </a:solidFill>
                <a:latin typeface="Consolas"/>
              </a:rPr>
              <a:t>cin.clear</a:t>
            </a:r>
            <a:r>
              <a:rPr lang="fr-FR" sz="2400" smtClean="0">
                <a:solidFill>
                  <a:srgbClr val="000000"/>
                </a:solidFill>
                <a:latin typeface="Consolas"/>
              </a:rPr>
              <a:t>();</a:t>
            </a:r>
            <a:endParaRPr lang="fr-FR" sz="2400" dirty="0" smtClean="0">
              <a:solidFill>
                <a:srgbClr val="000000"/>
              </a:solidFill>
              <a:latin typeface="Consolas"/>
            </a:endParaRPr>
          </a:p>
          <a:p>
            <a:pPr>
              <a:buNone/>
            </a:pPr>
            <a:r>
              <a:rPr lang="fr-FR" sz="2400" dirty="0" smtClean="0">
                <a:solidFill>
                  <a:srgbClr val="000000"/>
                </a:solidFill>
                <a:latin typeface="Consolas"/>
              </a:rPr>
              <a:t>		</a:t>
            </a:r>
            <a:r>
              <a:rPr lang="fr-FR" sz="2400" dirty="0" err="1" smtClean="0">
                <a:solidFill>
                  <a:srgbClr val="000000"/>
                </a:solidFill>
                <a:latin typeface="Consolas"/>
              </a:rPr>
              <a:t>cin.ignore</a:t>
            </a:r>
            <a:r>
              <a:rPr lang="fr-FR" sz="2400" dirty="0" smtClean="0">
                <a:solidFill>
                  <a:srgbClr val="000000"/>
                </a:solidFill>
                <a:latin typeface="Consolas"/>
              </a:rPr>
              <a:t>(512, </a:t>
            </a:r>
            <a:r>
              <a:rPr lang="fr-FR" sz="2400" dirty="0" smtClean="0">
                <a:solidFill>
                  <a:srgbClr val="A31515"/>
                </a:solidFill>
                <a:latin typeface="Consolas"/>
              </a:rPr>
              <a:t>'\n'</a:t>
            </a:r>
            <a:r>
              <a:rPr lang="fr-FR" sz="2400" dirty="0" smtClean="0">
                <a:solidFill>
                  <a:srgbClr val="000000"/>
                </a:solidFill>
                <a:latin typeface="Consolas"/>
              </a:rPr>
              <a:t>);</a:t>
            </a:r>
          </a:p>
          <a:p>
            <a:pPr>
              <a:buNone/>
            </a:pPr>
            <a:r>
              <a:rPr lang="fr-FR" sz="2400" dirty="0" smtClean="0">
                <a:solidFill>
                  <a:srgbClr val="000000"/>
                </a:solidFill>
                <a:latin typeface="Consolas"/>
              </a:rPr>
              <a:t>		cout </a:t>
            </a:r>
            <a:r>
              <a:rPr lang="fr-FR" sz="2400" smtClean="0">
                <a:solidFill>
                  <a:srgbClr val="008080"/>
                </a:solidFill>
                <a:latin typeface="Consolas"/>
              </a:rPr>
              <a:t>&lt;&lt;</a:t>
            </a:r>
            <a:r>
              <a:rPr lang="fr-FR" sz="2400" smtClean="0">
                <a:solidFill>
                  <a:srgbClr val="000000"/>
                </a:solidFill>
                <a:latin typeface="Consolas"/>
              </a:rPr>
              <a:t> </a:t>
            </a:r>
            <a:r>
              <a:rPr lang="fr-FR" sz="2400">
                <a:solidFill>
                  <a:srgbClr val="A31515"/>
                </a:solidFill>
                <a:latin typeface="Consolas"/>
              </a:rPr>
              <a:t>"Warning – numerical value!: "</a:t>
            </a:r>
            <a:r>
              <a:rPr lang="fr-FR" sz="2400" smtClean="0">
                <a:solidFill>
                  <a:srgbClr val="000000"/>
                </a:solidFill>
                <a:latin typeface="Consolas"/>
              </a:rPr>
              <a:t>;</a:t>
            </a:r>
            <a:endParaRPr lang="fr-FR" sz="2400" dirty="0" smtClean="0">
              <a:solidFill>
                <a:srgbClr val="000000"/>
              </a:solidFill>
              <a:latin typeface="Consolas"/>
            </a:endParaRPr>
          </a:p>
          <a:p>
            <a:pPr>
              <a:buNone/>
            </a:pPr>
            <a:r>
              <a:rPr lang="fr-FR" sz="2400" dirty="0" smtClean="0">
                <a:solidFill>
                  <a:srgbClr val="000000"/>
                </a:solidFill>
                <a:latin typeface="Consolas"/>
              </a:rPr>
              <a:t>		</a:t>
            </a:r>
            <a:r>
              <a:rPr lang="fr-FR" sz="2400" dirty="0" err="1" smtClean="0">
                <a:solidFill>
                  <a:srgbClr val="000000"/>
                </a:solidFill>
                <a:latin typeface="Consolas"/>
              </a:rPr>
              <a:t>cin</a:t>
            </a:r>
            <a:r>
              <a:rPr lang="fr-FR" sz="2400" dirty="0" smtClean="0">
                <a:solidFill>
                  <a:srgbClr val="000000"/>
                </a:solidFill>
                <a:latin typeface="Consolas"/>
              </a:rPr>
              <a:t> </a:t>
            </a:r>
            <a:r>
              <a:rPr lang="fr-FR" sz="2400" smtClean="0">
                <a:solidFill>
                  <a:srgbClr val="008080"/>
                </a:solidFill>
                <a:latin typeface="Consolas"/>
              </a:rPr>
              <a:t>&gt;&gt;</a:t>
            </a:r>
            <a:r>
              <a:rPr lang="fr-FR" sz="2400" smtClean="0">
                <a:solidFill>
                  <a:srgbClr val="000000"/>
                </a:solidFill>
                <a:latin typeface="Consolas"/>
              </a:rPr>
              <a:t> value;</a:t>
            </a:r>
            <a:endParaRPr lang="fr-FR" sz="2400" dirty="0" smtClean="0">
              <a:solidFill>
                <a:srgbClr val="000000"/>
              </a:solidFill>
              <a:latin typeface="Consolas"/>
            </a:endParaRPr>
          </a:p>
          <a:p>
            <a:pPr>
              <a:buNone/>
            </a:pPr>
            <a:r>
              <a:rPr lang="fr-FR" sz="2400" dirty="0" smtClean="0">
                <a:solidFill>
                  <a:srgbClr val="000000"/>
                </a:solidFill>
                <a:latin typeface="Consolas"/>
              </a:rPr>
              <a:t>	}</a:t>
            </a:r>
          </a:p>
          <a:p>
            <a:pPr>
              <a:buNone/>
            </a:pPr>
            <a:r>
              <a:rPr lang="fr-CA" sz="2400" dirty="0" smtClean="0">
                <a:solidFill>
                  <a:srgbClr val="000000"/>
                </a:solidFill>
                <a:latin typeface="Consolas"/>
              </a:rPr>
              <a:t>	</a:t>
            </a:r>
            <a:r>
              <a:rPr lang="fr-FR" sz="2400" dirty="0" err="1" smtClean="0">
                <a:solidFill>
                  <a:srgbClr val="000000"/>
                </a:solidFill>
                <a:latin typeface="Consolas"/>
              </a:rPr>
              <a:t>cin.ignore</a:t>
            </a:r>
            <a:r>
              <a:rPr lang="fr-FR" sz="2400" dirty="0" smtClean="0">
                <a:solidFill>
                  <a:srgbClr val="000000"/>
                </a:solidFill>
                <a:latin typeface="Consolas"/>
              </a:rPr>
              <a:t>(512, </a:t>
            </a:r>
            <a:r>
              <a:rPr lang="fr-FR" sz="2400" dirty="0" smtClean="0">
                <a:solidFill>
                  <a:srgbClr val="A31515"/>
                </a:solidFill>
                <a:latin typeface="Consolas"/>
              </a:rPr>
              <a:t>'\</a:t>
            </a:r>
            <a:r>
              <a:rPr lang="fr-FR" sz="2400" smtClean="0">
                <a:solidFill>
                  <a:srgbClr val="A31515"/>
                </a:solidFill>
                <a:latin typeface="Consolas"/>
              </a:rPr>
              <a:t>n'</a:t>
            </a:r>
            <a:r>
              <a:rPr lang="fr-FR" sz="2400" smtClean="0">
                <a:solidFill>
                  <a:srgbClr val="000000"/>
                </a:solidFill>
                <a:latin typeface="Consolas"/>
              </a:rPr>
              <a:t>);</a:t>
            </a:r>
            <a:endParaRPr lang="fr-FR" sz="2400" dirty="0" smtClean="0">
              <a:solidFill>
                <a:srgbClr val="000000"/>
              </a:solidFill>
              <a:latin typeface="Consolas"/>
            </a:endParaRPr>
          </a:p>
          <a:p>
            <a:pPr>
              <a:buNone/>
            </a:pPr>
            <a:r>
              <a:rPr lang="fr-FR" sz="2400" dirty="0" smtClean="0">
                <a:solidFill>
                  <a:srgbClr val="000000"/>
                </a:solidFill>
                <a:latin typeface="Consolas"/>
              </a:rPr>
              <a:t>	cout </a:t>
            </a:r>
            <a:r>
              <a:rPr lang="fr-FR" sz="2400" smtClean="0">
                <a:solidFill>
                  <a:srgbClr val="008080"/>
                </a:solidFill>
                <a:latin typeface="Consolas"/>
              </a:rPr>
              <a:t>&lt;&lt;</a:t>
            </a:r>
            <a:r>
              <a:rPr lang="fr-FR" sz="2400" smtClean="0">
                <a:solidFill>
                  <a:srgbClr val="000000"/>
                </a:solidFill>
                <a:latin typeface="Consolas"/>
              </a:rPr>
              <a:t> value </a:t>
            </a:r>
            <a:r>
              <a:rPr lang="fr-FR" sz="2400" dirty="0" smtClean="0">
                <a:solidFill>
                  <a:srgbClr val="008080"/>
                </a:solidFill>
                <a:latin typeface="Consolas"/>
              </a:rPr>
              <a:t>&lt;&lt;</a:t>
            </a:r>
            <a:r>
              <a:rPr lang="fr-FR" sz="2400" dirty="0" smtClean="0">
                <a:solidFill>
                  <a:srgbClr val="000000"/>
                </a:solidFill>
                <a:latin typeface="Consolas"/>
              </a:rPr>
              <a:t> </a:t>
            </a:r>
            <a:r>
              <a:rPr lang="fr-FR" sz="2400" dirty="0" err="1" smtClean="0">
                <a:solidFill>
                  <a:srgbClr val="000000"/>
                </a:solidFill>
                <a:latin typeface="Consolas"/>
              </a:rPr>
              <a:t>endl</a:t>
            </a:r>
            <a:r>
              <a:rPr lang="fr-FR" sz="2400" dirty="0" smtClean="0">
                <a:solidFill>
                  <a:srgbClr val="000000"/>
                </a:solidFill>
                <a:latin typeface="Consolas"/>
              </a:rPr>
              <a:t>;</a:t>
            </a:r>
            <a:r>
              <a:rPr lang="fr-CA" sz="2400" dirty="0" smtClean="0"/>
              <a:t> </a:t>
            </a:r>
            <a:endParaRPr lang="fr-FR" sz="2400" dirty="0" smtClean="0">
              <a:solidFill>
                <a:srgbClr val="008000"/>
              </a:solidFill>
              <a:latin typeface="Consola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Loops: while</a:t>
            </a:r>
            <a:endParaRPr lang="fr-FR" dirty="0"/>
          </a:p>
        </p:txBody>
      </p:sp>
      <p:sp>
        <p:nvSpPr>
          <p:cNvPr id="3" name="Oval 2"/>
          <p:cNvSpPr/>
          <p:nvPr/>
        </p:nvSpPr>
        <p:spPr>
          <a:xfrm>
            <a:off x="3635896" y="1821494"/>
            <a:ext cx="1728192" cy="7667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mtClean="0"/>
              <a:t>enter loop</a:t>
            </a:r>
            <a:endParaRPr lang="en-CA"/>
          </a:p>
        </p:txBody>
      </p:sp>
      <p:cxnSp>
        <p:nvCxnSpPr>
          <p:cNvPr id="5" name="Straight Arrow Connector 4"/>
          <p:cNvCxnSpPr>
            <a:stCxn id="3" idx="4"/>
            <a:endCxn id="6" idx="0"/>
          </p:cNvCxnSpPr>
          <p:nvPr/>
        </p:nvCxnSpPr>
        <p:spPr>
          <a:xfrm>
            <a:off x="4499992" y="2588235"/>
            <a:ext cx="1" cy="5286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Flowchart: Decision 5"/>
          <p:cNvSpPr/>
          <p:nvPr/>
        </p:nvSpPr>
        <p:spPr>
          <a:xfrm>
            <a:off x="3106997" y="3116880"/>
            <a:ext cx="2785991" cy="1176216"/>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mtClean="0"/>
              <a:t>&lt;</a:t>
            </a:r>
            <a:r>
              <a:rPr lang="en-CA" i="1" smtClean="0"/>
              <a:t>condition</a:t>
            </a:r>
            <a:r>
              <a:rPr lang="en-CA" smtClean="0"/>
              <a:t>&gt; is true?</a:t>
            </a:r>
            <a:endParaRPr lang="en-CA"/>
          </a:p>
        </p:txBody>
      </p:sp>
      <p:sp>
        <p:nvSpPr>
          <p:cNvPr id="10" name="Rectangle 9"/>
          <p:cNvSpPr/>
          <p:nvPr/>
        </p:nvSpPr>
        <p:spPr>
          <a:xfrm>
            <a:off x="3457361" y="4797152"/>
            <a:ext cx="2088232"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mtClean="0"/>
              <a:t>&lt;</a:t>
            </a:r>
            <a:r>
              <a:rPr lang="en-CA" i="1" smtClean="0"/>
              <a:t>body of loop</a:t>
            </a:r>
            <a:r>
              <a:rPr lang="en-CA" smtClean="0"/>
              <a:t>&gt;</a:t>
            </a:r>
            <a:endParaRPr lang="en-CA"/>
          </a:p>
        </p:txBody>
      </p:sp>
      <p:sp>
        <p:nvSpPr>
          <p:cNvPr id="12" name="Oval 11"/>
          <p:cNvSpPr/>
          <p:nvPr/>
        </p:nvSpPr>
        <p:spPr>
          <a:xfrm>
            <a:off x="3635896" y="5877272"/>
            <a:ext cx="1728192" cy="7667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mtClean="0"/>
              <a:t>exit loop</a:t>
            </a:r>
            <a:endParaRPr lang="en-CA"/>
          </a:p>
        </p:txBody>
      </p:sp>
      <p:cxnSp>
        <p:nvCxnSpPr>
          <p:cNvPr id="15" name="Straight Arrow Connector 14"/>
          <p:cNvCxnSpPr>
            <a:stCxn id="6" idx="2"/>
            <a:endCxn id="10" idx="0"/>
          </p:cNvCxnSpPr>
          <p:nvPr/>
        </p:nvCxnSpPr>
        <p:spPr>
          <a:xfrm>
            <a:off x="4499993" y="4293096"/>
            <a:ext cx="1484" cy="5040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Elbow Connector 16"/>
          <p:cNvCxnSpPr>
            <a:stCxn id="10" idx="3"/>
            <a:endCxn id="6" idx="3"/>
          </p:cNvCxnSpPr>
          <p:nvPr/>
        </p:nvCxnSpPr>
        <p:spPr>
          <a:xfrm flipV="1">
            <a:off x="5545593" y="3704988"/>
            <a:ext cx="347395" cy="1380196"/>
          </a:xfrm>
          <a:prstGeom prst="bentConnector3">
            <a:avLst>
              <a:gd name="adj1" fmla="val 316213"/>
            </a:avLst>
          </a:prstGeom>
          <a:ln>
            <a:tailEnd type="triangle"/>
          </a:ln>
        </p:spPr>
        <p:style>
          <a:lnRef idx="1">
            <a:schemeClr val="dk1"/>
          </a:lnRef>
          <a:fillRef idx="0">
            <a:schemeClr val="dk1"/>
          </a:fillRef>
          <a:effectRef idx="0">
            <a:schemeClr val="dk1"/>
          </a:effectRef>
          <a:fontRef idx="minor">
            <a:schemeClr val="tx1"/>
          </a:fontRef>
        </p:style>
      </p:cxnSp>
      <p:cxnSp>
        <p:nvCxnSpPr>
          <p:cNvPr id="20" name="Elbow Connector 19"/>
          <p:cNvCxnSpPr>
            <a:stCxn id="6" idx="1"/>
            <a:endCxn id="12" idx="2"/>
          </p:cNvCxnSpPr>
          <p:nvPr/>
        </p:nvCxnSpPr>
        <p:spPr>
          <a:xfrm rot="10800000" flipH="1" flipV="1">
            <a:off x="3106996" y="3704987"/>
            <a:ext cx="528899" cy="2555655"/>
          </a:xfrm>
          <a:prstGeom prst="bentConnector3">
            <a:avLst>
              <a:gd name="adj1" fmla="val -144260"/>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4499992" y="4307933"/>
            <a:ext cx="504056" cy="369332"/>
          </a:xfrm>
          <a:prstGeom prst="rect">
            <a:avLst/>
          </a:prstGeom>
          <a:noFill/>
        </p:spPr>
        <p:txBody>
          <a:bodyPr wrap="square" rtlCol="0">
            <a:spAutoFit/>
          </a:bodyPr>
          <a:lstStyle/>
          <a:p>
            <a:r>
              <a:rPr lang="en-CA" smtClean="0"/>
              <a:t>yes</a:t>
            </a:r>
            <a:endParaRPr lang="en-CA"/>
          </a:p>
        </p:txBody>
      </p:sp>
      <p:sp>
        <p:nvSpPr>
          <p:cNvPr id="24" name="TextBox 23"/>
          <p:cNvSpPr txBox="1"/>
          <p:nvPr/>
        </p:nvSpPr>
        <p:spPr>
          <a:xfrm>
            <a:off x="2532026" y="3347700"/>
            <a:ext cx="432048" cy="369332"/>
          </a:xfrm>
          <a:prstGeom prst="rect">
            <a:avLst/>
          </a:prstGeom>
          <a:noFill/>
        </p:spPr>
        <p:txBody>
          <a:bodyPr wrap="square" rtlCol="0">
            <a:spAutoFit/>
          </a:bodyPr>
          <a:lstStyle/>
          <a:p>
            <a:r>
              <a:rPr lang="en-CA" smtClean="0"/>
              <a:t>no</a:t>
            </a:r>
            <a:endParaRPr lang="en-CA"/>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Loops: while</a:t>
            </a:r>
            <a:endParaRPr lang="fr-FR" dirty="0"/>
          </a:p>
        </p:txBody>
      </p:sp>
      <p:sp>
        <p:nvSpPr>
          <p:cNvPr id="3" name="Espace réservé du contenu 2"/>
          <p:cNvSpPr>
            <a:spLocks noGrp="1"/>
          </p:cNvSpPr>
          <p:nvPr>
            <p:ph sz="quarter" idx="1"/>
          </p:nvPr>
        </p:nvSpPr>
        <p:spPr>
          <a:xfrm>
            <a:off x="142844" y="1643050"/>
            <a:ext cx="8786874" cy="4714908"/>
          </a:xfrm>
        </p:spPr>
        <p:txBody>
          <a:bodyPr>
            <a:normAutofit fontScale="70000" lnSpcReduction="20000"/>
          </a:bodyPr>
          <a:lstStyle/>
          <a:p>
            <a:pPr marL="355600" indent="-355600" defTabSz="355600"/>
            <a:r>
              <a:rPr lang="fr-CA" sz="2800" smtClean="0"/>
              <a:t>Example </a:t>
            </a:r>
            <a:r>
              <a:rPr lang="fr-CA" sz="2800" dirty="0" smtClean="0"/>
              <a:t>: </a:t>
            </a:r>
          </a:p>
          <a:p>
            <a:pPr marL="355600" indent="-355600" defTabSz="355600">
              <a:buNone/>
            </a:pPr>
            <a:r>
              <a:rPr lang="fr-CA" sz="2800" dirty="0" smtClean="0">
                <a:solidFill>
                  <a:srgbClr val="808080"/>
                </a:solidFill>
                <a:latin typeface="Consolas"/>
              </a:rPr>
              <a:t>	</a:t>
            </a:r>
            <a:r>
              <a:rPr lang="fr-FR" sz="2400" dirty="0" smtClean="0">
                <a:solidFill>
                  <a:srgbClr val="808080"/>
                </a:solidFill>
                <a:latin typeface="Consolas"/>
              </a:rPr>
              <a:t>#</a:t>
            </a:r>
            <a:r>
              <a:rPr lang="fr-FR" sz="2400" dirty="0" err="1" smtClean="0">
                <a:solidFill>
                  <a:srgbClr val="808080"/>
                </a:solidFill>
                <a:latin typeface="Consolas"/>
              </a:rPr>
              <a:t>include</a:t>
            </a:r>
            <a:r>
              <a:rPr lang="fr-FR" sz="2400" dirty="0" smtClean="0">
                <a:solidFill>
                  <a:srgbClr val="000000"/>
                </a:solidFill>
                <a:latin typeface="Consolas"/>
              </a:rPr>
              <a:t> </a:t>
            </a:r>
            <a:r>
              <a:rPr lang="fr-FR" sz="2400" dirty="0" smtClean="0">
                <a:solidFill>
                  <a:srgbClr val="A31515"/>
                </a:solidFill>
                <a:latin typeface="Consolas"/>
              </a:rPr>
              <a:t>&lt;</a:t>
            </a:r>
            <a:r>
              <a:rPr lang="fr-FR" sz="2400" dirty="0" err="1" smtClean="0">
                <a:solidFill>
                  <a:srgbClr val="A31515"/>
                </a:solidFill>
                <a:latin typeface="Consolas"/>
              </a:rPr>
              <a:t>iostream</a:t>
            </a:r>
            <a:r>
              <a:rPr lang="fr-FR" sz="2400" dirty="0" smtClean="0">
                <a:solidFill>
                  <a:srgbClr val="A31515"/>
                </a:solidFill>
                <a:latin typeface="Consolas"/>
              </a:rPr>
              <a:t>&gt;</a:t>
            </a:r>
            <a:r>
              <a:rPr lang="fr-FR" sz="2400" dirty="0" smtClean="0">
                <a:solidFill>
                  <a:srgbClr val="000000"/>
                </a:solidFill>
                <a:latin typeface="Consolas"/>
              </a:rPr>
              <a:t> </a:t>
            </a:r>
          </a:p>
          <a:p>
            <a:pPr marL="355600" indent="-355600" defTabSz="355600">
              <a:buNone/>
            </a:pPr>
            <a:r>
              <a:rPr lang="fr-FR" sz="2400" dirty="0" smtClean="0">
                <a:solidFill>
                  <a:srgbClr val="0000FF"/>
                </a:solidFill>
                <a:latin typeface="Consolas"/>
              </a:rPr>
              <a:t>	</a:t>
            </a:r>
            <a:r>
              <a:rPr lang="fr-FR" sz="2400" dirty="0" err="1" smtClean="0">
                <a:solidFill>
                  <a:srgbClr val="0000FF"/>
                </a:solidFill>
                <a:latin typeface="Consolas"/>
              </a:rPr>
              <a:t>using</a:t>
            </a:r>
            <a:r>
              <a:rPr lang="fr-FR" sz="2400" dirty="0" smtClean="0">
                <a:solidFill>
                  <a:srgbClr val="000000"/>
                </a:solidFill>
                <a:latin typeface="Consolas"/>
              </a:rPr>
              <a:t> </a:t>
            </a:r>
            <a:r>
              <a:rPr lang="fr-FR" sz="2400" dirty="0" err="1" smtClean="0">
                <a:solidFill>
                  <a:srgbClr val="0000FF"/>
                </a:solidFill>
                <a:latin typeface="Consolas"/>
              </a:rPr>
              <a:t>namespace</a:t>
            </a:r>
            <a:r>
              <a:rPr lang="fr-FR" sz="2400" dirty="0" smtClean="0">
                <a:solidFill>
                  <a:srgbClr val="000000"/>
                </a:solidFill>
                <a:latin typeface="Consolas"/>
              </a:rPr>
              <a:t> </a:t>
            </a:r>
            <a:r>
              <a:rPr lang="fr-FR" sz="2400" dirty="0" err="1" smtClean="0">
                <a:solidFill>
                  <a:srgbClr val="000000"/>
                </a:solidFill>
                <a:latin typeface="Consolas"/>
              </a:rPr>
              <a:t>std</a:t>
            </a:r>
            <a:r>
              <a:rPr lang="fr-FR" sz="2400" dirty="0" smtClean="0">
                <a:solidFill>
                  <a:srgbClr val="000000"/>
                </a:solidFill>
                <a:latin typeface="Consolas"/>
              </a:rPr>
              <a:t>; </a:t>
            </a:r>
          </a:p>
          <a:p>
            <a:pPr marL="355600" indent="-355600" defTabSz="355600">
              <a:buNone/>
            </a:pPr>
            <a:r>
              <a:rPr lang="fr-FR" sz="2400" dirty="0" smtClean="0">
                <a:solidFill>
                  <a:srgbClr val="0000FF"/>
                </a:solidFill>
                <a:latin typeface="Consolas"/>
              </a:rPr>
              <a:t>	</a:t>
            </a:r>
            <a:r>
              <a:rPr lang="fr-FR" sz="2400" dirty="0" err="1" smtClean="0">
                <a:solidFill>
                  <a:srgbClr val="0000FF"/>
                </a:solidFill>
                <a:latin typeface="Consolas"/>
              </a:rPr>
              <a:t>int</a:t>
            </a:r>
            <a:r>
              <a:rPr lang="fr-FR" sz="2400" dirty="0" smtClean="0">
                <a:solidFill>
                  <a:srgbClr val="000000"/>
                </a:solidFill>
                <a:latin typeface="Consolas"/>
              </a:rPr>
              <a:t> </a:t>
            </a:r>
            <a:r>
              <a:rPr lang="fr-FR" sz="2400" smtClean="0">
                <a:solidFill>
                  <a:srgbClr val="000000"/>
                </a:solidFill>
                <a:latin typeface="Consolas"/>
              </a:rPr>
              <a:t>main()</a:t>
            </a:r>
          </a:p>
          <a:p>
            <a:pPr marL="355600" indent="-355600" defTabSz="355600">
              <a:buNone/>
            </a:pPr>
            <a:r>
              <a:rPr lang="fr-FR" sz="2400">
                <a:solidFill>
                  <a:srgbClr val="000000"/>
                </a:solidFill>
                <a:latin typeface="Consolas"/>
              </a:rPr>
              <a:t>	</a:t>
            </a:r>
            <a:r>
              <a:rPr lang="fr-FR" sz="2400" smtClean="0">
                <a:solidFill>
                  <a:srgbClr val="000000"/>
                </a:solidFill>
                <a:latin typeface="Consolas"/>
              </a:rPr>
              <a:t>{ </a:t>
            </a:r>
            <a:endParaRPr lang="fr-FR" sz="2400" dirty="0" smtClean="0">
              <a:solidFill>
                <a:srgbClr val="000000"/>
              </a:solidFill>
              <a:latin typeface="Consolas"/>
            </a:endParaRPr>
          </a:p>
          <a:p>
            <a:pPr marL="355600" indent="-355600" defTabSz="355600">
              <a:buNone/>
            </a:pPr>
            <a:r>
              <a:rPr lang="fr-FR" sz="2400" dirty="0" smtClean="0">
                <a:solidFill>
                  <a:srgbClr val="0000FF"/>
                </a:solidFill>
                <a:latin typeface="Consolas"/>
              </a:rPr>
              <a:t>		</a:t>
            </a:r>
            <a:r>
              <a:rPr lang="fr-FR" sz="2400" dirty="0" err="1" smtClean="0">
                <a:solidFill>
                  <a:srgbClr val="0000FF"/>
                </a:solidFill>
                <a:latin typeface="Consolas"/>
              </a:rPr>
              <a:t>int</a:t>
            </a:r>
            <a:r>
              <a:rPr lang="fr-FR" sz="2400" dirty="0" smtClean="0">
                <a:solidFill>
                  <a:srgbClr val="000000"/>
                </a:solidFill>
                <a:latin typeface="Consolas"/>
              </a:rPr>
              <a:t> a;</a:t>
            </a:r>
          </a:p>
          <a:p>
            <a:pPr marL="355600" indent="-355600" defTabSz="355600">
              <a:buNone/>
            </a:pPr>
            <a:r>
              <a:rPr lang="fr-FR" sz="2400" dirty="0" smtClean="0">
                <a:solidFill>
                  <a:srgbClr val="000000"/>
                </a:solidFill>
                <a:latin typeface="Consolas"/>
              </a:rPr>
              <a:t>		cout </a:t>
            </a:r>
            <a:r>
              <a:rPr lang="fr-FR" sz="2400" smtClean="0">
                <a:solidFill>
                  <a:srgbClr val="008080"/>
                </a:solidFill>
                <a:latin typeface="Consolas"/>
              </a:rPr>
              <a:t>&lt;&lt;</a:t>
            </a:r>
            <a:r>
              <a:rPr lang="fr-FR" sz="2400" smtClean="0">
                <a:solidFill>
                  <a:srgbClr val="000000"/>
                </a:solidFill>
                <a:latin typeface="Consolas"/>
              </a:rPr>
              <a:t> </a:t>
            </a:r>
            <a:r>
              <a:rPr lang="fr-FR" sz="2400" smtClean="0">
                <a:solidFill>
                  <a:srgbClr val="A31515"/>
                </a:solidFill>
                <a:latin typeface="Consolas"/>
              </a:rPr>
              <a:t>"Enter a number between 0 and 100: </a:t>
            </a:r>
            <a:r>
              <a:rPr lang="fr-FR" sz="2400" dirty="0" smtClean="0">
                <a:solidFill>
                  <a:srgbClr val="A31515"/>
                </a:solidFill>
                <a:latin typeface="Consolas"/>
              </a:rPr>
              <a:t>"</a:t>
            </a:r>
            <a:r>
              <a:rPr lang="fr-FR" sz="2400" dirty="0" smtClean="0">
                <a:solidFill>
                  <a:srgbClr val="000000"/>
                </a:solidFill>
                <a:latin typeface="Consolas"/>
              </a:rPr>
              <a:t> </a:t>
            </a:r>
            <a:r>
              <a:rPr lang="fr-FR" sz="2400" dirty="0" smtClean="0">
                <a:solidFill>
                  <a:srgbClr val="008080"/>
                </a:solidFill>
                <a:latin typeface="Consolas"/>
              </a:rPr>
              <a:t>&lt;&lt;</a:t>
            </a:r>
            <a:r>
              <a:rPr lang="fr-FR" sz="2400" dirty="0" smtClean="0">
                <a:solidFill>
                  <a:srgbClr val="000000"/>
                </a:solidFill>
                <a:latin typeface="Consolas"/>
              </a:rPr>
              <a:t> </a:t>
            </a:r>
            <a:r>
              <a:rPr lang="fr-FR" sz="2400" dirty="0" err="1" smtClean="0">
                <a:solidFill>
                  <a:srgbClr val="000000"/>
                </a:solidFill>
                <a:latin typeface="Consolas"/>
              </a:rPr>
              <a:t>endl</a:t>
            </a:r>
            <a:r>
              <a:rPr lang="fr-FR" sz="2400" dirty="0" smtClean="0">
                <a:solidFill>
                  <a:srgbClr val="000000"/>
                </a:solidFill>
                <a:latin typeface="Consolas"/>
              </a:rPr>
              <a:t>;</a:t>
            </a:r>
          </a:p>
          <a:p>
            <a:pPr marL="355600" indent="-355600" defTabSz="355600">
              <a:buNone/>
            </a:pPr>
            <a:r>
              <a:rPr lang="fr-FR" sz="2400" dirty="0" smtClean="0">
                <a:solidFill>
                  <a:srgbClr val="000000"/>
                </a:solidFill>
                <a:latin typeface="Consolas"/>
              </a:rPr>
              <a:t>		</a:t>
            </a:r>
            <a:r>
              <a:rPr lang="fr-FR" sz="2400" dirty="0" err="1" smtClean="0">
                <a:solidFill>
                  <a:srgbClr val="000000"/>
                </a:solidFill>
                <a:latin typeface="Consolas"/>
              </a:rPr>
              <a:t>cin</a:t>
            </a:r>
            <a:r>
              <a:rPr lang="fr-FR" sz="2400" dirty="0" smtClean="0">
                <a:solidFill>
                  <a:srgbClr val="000000"/>
                </a:solidFill>
                <a:latin typeface="Consolas"/>
              </a:rPr>
              <a:t> </a:t>
            </a:r>
            <a:r>
              <a:rPr lang="fr-FR" sz="2400" dirty="0" smtClean="0">
                <a:solidFill>
                  <a:srgbClr val="008080"/>
                </a:solidFill>
                <a:latin typeface="Consolas"/>
              </a:rPr>
              <a:t>&gt;&gt;</a:t>
            </a:r>
            <a:r>
              <a:rPr lang="fr-FR" sz="2400" dirty="0" smtClean="0">
                <a:solidFill>
                  <a:srgbClr val="000000"/>
                </a:solidFill>
                <a:latin typeface="Consolas"/>
              </a:rPr>
              <a:t> a;</a:t>
            </a:r>
          </a:p>
          <a:p>
            <a:pPr marL="355600" indent="-355600" defTabSz="355600">
              <a:buNone/>
            </a:pPr>
            <a:r>
              <a:rPr lang="en-US" sz="2400" dirty="0" smtClean="0">
                <a:solidFill>
                  <a:srgbClr val="0000FF"/>
                </a:solidFill>
                <a:latin typeface="Consolas"/>
              </a:rPr>
              <a:t>		while</a:t>
            </a:r>
            <a:r>
              <a:rPr lang="en-US" sz="2400" dirty="0" smtClean="0">
                <a:solidFill>
                  <a:srgbClr val="000000"/>
                </a:solidFill>
                <a:latin typeface="Consolas"/>
              </a:rPr>
              <a:t> (a &lt; 0 || a &gt; </a:t>
            </a:r>
            <a:r>
              <a:rPr lang="en-US" sz="2400" smtClean="0">
                <a:solidFill>
                  <a:srgbClr val="000000"/>
                </a:solidFill>
                <a:latin typeface="Consolas"/>
              </a:rPr>
              <a:t>100)</a:t>
            </a:r>
          </a:p>
          <a:p>
            <a:pPr marL="355600" indent="-355600" defTabSz="355600">
              <a:buNone/>
            </a:pPr>
            <a:r>
              <a:rPr lang="en-US" sz="2400">
                <a:solidFill>
                  <a:srgbClr val="000000"/>
                </a:solidFill>
                <a:latin typeface="Consolas"/>
              </a:rPr>
              <a:t>	</a:t>
            </a:r>
            <a:r>
              <a:rPr lang="en-US" sz="2400" smtClean="0">
                <a:solidFill>
                  <a:srgbClr val="000000"/>
                </a:solidFill>
                <a:latin typeface="Consolas"/>
              </a:rPr>
              <a:t>	{</a:t>
            </a:r>
            <a:endParaRPr lang="en-US" sz="2400" dirty="0" smtClean="0">
              <a:solidFill>
                <a:srgbClr val="000000"/>
              </a:solidFill>
              <a:latin typeface="Consolas"/>
            </a:endParaRPr>
          </a:p>
          <a:p>
            <a:pPr marL="355600" indent="-355600" defTabSz="355600">
              <a:buNone/>
            </a:pPr>
            <a:r>
              <a:rPr lang="fr-FR" sz="2400" dirty="0" smtClean="0">
                <a:solidFill>
                  <a:srgbClr val="000000"/>
                </a:solidFill>
                <a:latin typeface="Consolas"/>
              </a:rPr>
              <a:t>			cout </a:t>
            </a:r>
            <a:r>
              <a:rPr lang="fr-FR" sz="2400" smtClean="0">
                <a:solidFill>
                  <a:srgbClr val="008080"/>
                </a:solidFill>
                <a:latin typeface="Consolas"/>
              </a:rPr>
              <a:t>&lt;&lt;</a:t>
            </a:r>
            <a:r>
              <a:rPr lang="fr-FR" sz="2400" smtClean="0">
                <a:solidFill>
                  <a:srgbClr val="000000"/>
                </a:solidFill>
                <a:latin typeface="Consolas"/>
              </a:rPr>
              <a:t> </a:t>
            </a:r>
            <a:r>
              <a:rPr lang="fr-FR" sz="2400" smtClean="0">
                <a:solidFill>
                  <a:srgbClr val="A31515"/>
                </a:solidFill>
                <a:latin typeface="Consolas"/>
              </a:rPr>
              <a:t>"Between 0 and 100 only! : </a:t>
            </a:r>
            <a:r>
              <a:rPr lang="fr-FR" sz="2400" dirty="0" smtClean="0">
                <a:solidFill>
                  <a:srgbClr val="A31515"/>
                </a:solidFill>
                <a:latin typeface="Consolas"/>
              </a:rPr>
              <a:t>"</a:t>
            </a:r>
            <a:r>
              <a:rPr lang="fr-FR" sz="2400" dirty="0" smtClean="0">
                <a:solidFill>
                  <a:srgbClr val="000000"/>
                </a:solidFill>
                <a:latin typeface="Consolas"/>
              </a:rPr>
              <a:t>;</a:t>
            </a:r>
          </a:p>
          <a:p>
            <a:pPr marL="355600" indent="-355600" defTabSz="355600">
              <a:buNone/>
            </a:pPr>
            <a:r>
              <a:rPr lang="fr-FR" sz="2400" dirty="0" smtClean="0">
                <a:solidFill>
                  <a:srgbClr val="000000"/>
                </a:solidFill>
                <a:latin typeface="Consolas"/>
              </a:rPr>
              <a:t>			</a:t>
            </a:r>
            <a:r>
              <a:rPr lang="fr-FR" sz="2400" dirty="0" err="1" smtClean="0">
                <a:solidFill>
                  <a:srgbClr val="000000"/>
                </a:solidFill>
                <a:latin typeface="Consolas"/>
              </a:rPr>
              <a:t>cin</a:t>
            </a:r>
            <a:r>
              <a:rPr lang="fr-FR" sz="2400" dirty="0" smtClean="0">
                <a:solidFill>
                  <a:srgbClr val="000000"/>
                </a:solidFill>
                <a:latin typeface="Consolas"/>
              </a:rPr>
              <a:t> </a:t>
            </a:r>
            <a:r>
              <a:rPr lang="fr-FR" sz="2400" dirty="0" smtClean="0">
                <a:solidFill>
                  <a:srgbClr val="008080"/>
                </a:solidFill>
                <a:latin typeface="Consolas"/>
              </a:rPr>
              <a:t>&gt;&gt;</a:t>
            </a:r>
            <a:r>
              <a:rPr lang="fr-FR" sz="2400" dirty="0" smtClean="0">
                <a:solidFill>
                  <a:srgbClr val="000000"/>
                </a:solidFill>
                <a:latin typeface="Consolas"/>
              </a:rPr>
              <a:t> a;</a:t>
            </a:r>
          </a:p>
          <a:p>
            <a:pPr marL="355600" indent="-355600" defTabSz="355600">
              <a:buNone/>
            </a:pPr>
            <a:r>
              <a:rPr lang="fr-FR" sz="2400" dirty="0" smtClean="0">
                <a:solidFill>
                  <a:srgbClr val="000000"/>
                </a:solidFill>
                <a:latin typeface="Consolas"/>
              </a:rPr>
              <a:t>		}</a:t>
            </a:r>
          </a:p>
          <a:p>
            <a:pPr marL="355600" indent="-355600" defTabSz="355600">
              <a:buNone/>
            </a:pPr>
            <a:r>
              <a:rPr lang="fr-FR" sz="2400" dirty="0" smtClean="0">
                <a:solidFill>
                  <a:srgbClr val="0000FF"/>
                </a:solidFill>
                <a:latin typeface="Consolas"/>
              </a:rPr>
              <a:t>		return</a:t>
            </a:r>
            <a:r>
              <a:rPr lang="fr-FR" sz="2400" dirty="0" smtClean="0">
                <a:solidFill>
                  <a:srgbClr val="000000"/>
                </a:solidFill>
                <a:latin typeface="Consolas"/>
              </a:rPr>
              <a:t> 0;</a:t>
            </a:r>
          </a:p>
          <a:p>
            <a:pPr marL="355600" indent="-355600" defTabSz="355600">
              <a:buNone/>
            </a:pPr>
            <a:r>
              <a:rPr lang="fr-FR" sz="2400" dirty="0" smtClean="0">
                <a:solidFill>
                  <a:srgbClr val="000000"/>
                </a:solidFill>
                <a:latin typeface="Consolas"/>
              </a:rPr>
              <a:t>	}</a:t>
            </a:r>
          </a:p>
          <a:p>
            <a:pPr marL="355600" indent="-355600" defTabSz="355600">
              <a:buNone/>
            </a:pPr>
            <a:endParaRPr lang="fr-FR" sz="2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Loops: while</a:t>
            </a:r>
            <a:endParaRPr lang="fr-FR" dirty="0"/>
          </a:p>
        </p:txBody>
      </p:sp>
      <p:sp>
        <p:nvSpPr>
          <p:cNvPr id="3" name="Espace réservé du contenu 2"/>
          <p:cNvSpPr>
            <a:spLocks noGrp="1"/>
          </p:cNvSpPr>
          <p:nvPr>
            <p:ph sz="quarter" idx="1"/>
          </p:nvPr>
        </p:nvSpPr>
        <p:spPr>
          <a:xfrm>
            <a:off x="142844" y="1643050"/>
            <a:ext cx="8786874" cy="4714908"/>
          </a:xfrm>
        </p:spPr>
        <p:txBody>
          <a:bodyPr>
            <a:normAutofit fontScale="77500" lnSpcReduction="20000"/>
          </a:bodyPr>
          <a:lstStyle/>
          <a:p>
            <a:pPr marL="355600" indent="-355600" defTabSz="355600"/>
            <a:r>
              <a:rPr lang="fr-CA" sz="2800" smtClean="0"/>
              <a:t>Watch out for infinite loops! </a:t>
            </a:r>
            <a:r>
              <a:rPr lang="fr-CA" sz="2800" dirty="0" smtClean="0"/>
              <a:t>: </a:t>
            </a:r>
          </a:p>
          <a:p>
            <a:pPr marL="355600" indent="-355600" defTabSz="355600">
              <a:buNone/>
            </a:pPr>
            <a:r>
              <a:rPr lang="fr-CA" sz="2800" dirty="0" smtClean="0">
                <a:solidFill>
                  <a:srgbClr val="808080"/>
                </a:solidFill>
                <a:latin typeface="Consolas"/>
              </a:rPr>
              <a:t>	</a:t>
            </a:r>
            <a:r>
              <a:rPr lang="fr-FR" sz="2400" dirty="0" smtClean="0">
                <a:solidFill>
                  <a:srgbClr val="808080"/>
                </a:solidFill>
                <a:latin typeface="Consolas"/>
              </a:rPr>
              <a:t>#</a:t>
            </a:r>
            <a:r>
              <a:rPr lang="fr-FR" sz="2400" dirty="0" err="1" smtClean="0">
                <a:solidFill>
                  <a:srgbClr val="808080"/>
                </a:solidFill>
                <a:latin typeface="Consolas"/>
              </a:rPr>
              <a:t>include</a:t>
            </a:r>
            <a:r>
              <a:rPr lang="fr-FR" sz="2400" dirty="0" smtClean="0">
                <a:solidFill>
                  <a:srgbClr val="000000"/>
                </a:solidFill>
                <a:latin typeface="Consolas"/>
              </a:rPr>
              <a:t> </a:t>
            </a:r>
            <a:r>
              <a:rPr lang="fr-FR" sz="2400" dirty="0" smtClean="0">
                <a:solidFill>
                  <a:srgbClr val="A31515"/>
                </a:solidFill>
                <a:latin typeface="Consolas"/>
              </a:rPr>
              <a:t>&lt;</a:t>
            </a:r>
            <a:r>
              <a:rPr lang="fr-FR" sz="2400" dirty="0" err="1" smtClean="0">
                <a:solidFill>
                  <a:srgbClr val="A31515"/>
                </a:solidFill>
                <a:latin typeface="Consolas"/>
              </a:rPr>
              <a:t>iostream</a:t>
            </a:r>
            <a:r>
              <a:rPr lang="fr-FR" sz="2400" dirty="0" smtClean="0">
                <a:solidFill>
                  <a:srgbClr val="A31515"/>
                </a:solidFill>
                <a:latin typeface="Consolas"/>
              </a:rPr>
              <a:t>&gt;</a:t>
            </a:r>
            <a:r>
              <a:rPr lang="fr-FR" sz="2400" dirty="0" smtClean="0">
                <a:solidFill>
                  <a:srgbClr val="000000"/>
                </a:solidFill>
                <a:latin typeface="Consolas"/>
              </a:rPr>
              <a:t> </a:t>
            </a:r>
          </a:p>
          <a:p>
            <a:pPr marL="355600" indent="-355600" defTabSz="355600">
              <a:buNone/>
            </a:pPr>
            <a:r>
              <a:rPr lang="fr-FR" sz="2400" dirty="0" smtClean="0">
                <a:solidFill>
                  <a:srgbClr val="0000FF"/>
                </a:solidFill>
                <a:latin typeface="Consolas"/>
              </a:rPr>
              <a:t>	</a:t>
            </a:r>
            <a:r>
              <a:rPr lang="fr-FR" sz="2400" dirty="0" err="1" smtClean="0">
                <a:solidFill>
                  <a:srgbClr val="0000FF"/>
                </a:solidFill>
                <a:latin typeface="Consolas"/>
              </a:rPr>
              <a:t>using</a:t>
            </a:r>
            <a:r>
              <a:rPr lang="fr-FR" sz="2400" dirty="0" smtClean="0">
                <a:solidFill>
                  <a:srgbClr val="000000"/>
                </a:solidFill>
                <a:latin typeface="Consolas"/>
              </a:rPr>
              <a:t> </a:t>
            </a:r>
            <a:r>
              <a:rPr lang="fr-FR" sz="2400" dirty="0" err="1" smtClean="0">
                <a:solidFill>
                  <a:srgbClr val="0000FF"/>
                </a:solidFill>
                <a:latin typeface="Consolas"/>
              </a:rPr>
              <a:t>namespace</a:t>
            </a:r>
            <a:r>
              <a:rPr lang="fr-FR" sz="2400" dirty="0" smtClean="0">
                <a:solidFill>
                  <a:srgbClr val="000000"/>
                </a:solidFill>
                <a:latin typeface="Consolas"/>
              </a:rPr>
              <a:t> </a:t>
            </a:r>
            <a:r>
              <a:rPr lang="fr-FR" sz="2400" dirty="0" err="1" smtClean="0">
                <a:solidFill>
                  <a:srgbClr val="000000"/>
                </a:solidFill>
                <a:latin typeface="Consolas"/>
              </a:rPr>
              <a:t>std</a:t>
            </a:r>
            <a:r>
              <a:rPr lang="fr-FR" sz="2400" dirty="0" smtClean="0">
                <a:solidFill>
                  <a:srgbClr val="000000"/>
                </a:solidFill>
                <a:latin typeface="Consolas"/>
              </a:rPr>
              <a:t>; </a:t>
            </a:r>
          </a:p>
          <a:p>
            <a:pPr marL="355600" indent="-355600" defTabSz="355600">
              <a:buNone/>
            </a:pPr>
            <a:r>
              <a:rPr lang="fr-FR" sz="2400" dirty="0" smtClean="0">
                <a:solidFill>
                  <a:srgbClr val="0000FF"/>
                </a:solidFill>
                <a:latin typeface="Consolas"/>
              </a:rPr>
              <a:t>	</a:t>
            </a:r>
            <a:r>
              <a:rPr lang="fr-FR" sz="2400" dirty="0" err="1" smtClean="0">
                <a:solidFill>
                  <a:srgbClr val="0000FF"/>
                </a:solidFill>
                <a:latin typeface="Consolas"/>
              </a:rPr>
              <a:t>int</a:t>
            </a:r>
            <a:r>
              <a:rPr lang="fr-FR" sz="2400" dirty="0" smtClean="0">
                <a:solidFill>
                  <a:srgbClr val="000000"/>
                </a:solidFill>
                <a:latin typeface="Consolas"/>
              </a:rPr>
              <a:t> </a:t>
            </a:r>
            <a:r>
              <a:rPr lang="fr-FR" sz="2400" smtClean="0">
                <a:solidFill>
                  <a:srgbClr val="000000"/>
                </a:solidFill>
                <a:latin typeface="Consolas"/>
              </a:rPr>
              <a:t>main()</a:t>
            </a:r>
          </a:p>
          <a:p>
            <a:pPr marL="355600" indent="-355600" defTabSz="355600">
              <a:buNone/>
            </a:pPr>
            <a:r>
              <a:rPr lang="fr-FR" sz="2400">
                <a:solidFill>
                  <a:srgbClr val="000000"/>
                </a:solidFill>
                <a:latin typeface="Consolas"/>
              </a:rPr>
              <a:t>	</a:t>
            </a:r>
            <a:r>
              <a:rPr lang="fr-FR" sz="2400" smtClean="0">
                <a:solidFill>
                  <a:srgbClr val="000000"/>
                </a:solidFill>
                <a:latin typeface="Consolas"/>
              </a:rPr>
              <a:t>{ </a:t>
            </a:r>
            <a:endParaRPr lang="fr-FR" sz="2400" dirty="0" smtClean="0">
              <a:solidFill>
                <a:srgbClr val="000000"/>
              </a:solidFill>
              <a:latin typeface="Consolas"/>
            </a:endParaRPr>
          </a:p>
          <a:p>
            <a:pPr marL="355600" indent="-355600" defTabSz="355600">
              <a:buNone/>
            </a:pPr>
            <a:r>
              <a:rPr lang="fr-FR" sz="2400" dirty="0" smtClean="0">
                <a:solidFill>
                  <a:srgbClr val="0000FF"/>
                </a:solidFill>
                <a:latin typeface="Consolas"/>
              </a:rPr>
              <a:t>		</a:t>
            </a:r>
            <a:r>
              <a:rPr lang="fr-FR" sz="2400" dirty="0" err="1" smtClean="0">
                <a:solidFill>
                  <a:srgbClr val="0000FF"/>
                </a:solidFill>
                <a:latin typeface="Consolas"/>
              </a:rPr>
              <a:t>int</a:t>
            </a:r>
            <a:r>
              <a:rPr lang="fr-FR" sz="2400" dirty="0" smtClean="0">
                <a:solidFill>
                  <a:srgbClr val="000000"/>
                </a:solidFill>
                <a:latin typeface="Consolas"/>
              </a:rPr>
              <a:t> a;</a:t>
            </a:r>
          </a:p>
          <a:p>
            <a:pPr marL="355600" indent="-355600" defTabSz="355600">
              <a:buNone/>
            </a:pPr>
            <a:r>
              <a:rPr lang="fr-FR" sz="2400" dirty="0" smtClean="0">
                <a:solidFill>
                  <a:srgbClr val="000000"/>
                </a:solidFill>
                <a:latin typeface="Consolas"/>
              </a:rPr>
              <a:t>		cout </a:t>
            </a:r>
            <a:r>
              <a:rPr lang="fr-FR" sz="2400" smtClean="0">
                <a:solidFill>
                  <a:srgbClr val="008080"/>
                </a:solidFill>
                <a:latin typeface="Consolas"/>
              </a:rPr>
              <a:t>&lt;&lt;</a:t>
            </a:r>
            <a:r>
              <a:rPr lang="fr-FR" sz="2400" smtClean="0">
                <a:solidFill>
                  <a:srgbClr val="000000"/>
                </a:solidFill>
                <a:latin typeface="Consolas"/>
              </a:rPr>
              <a:t> </a:t>
            </a:r>
            <a:r>
              <a:rPr lang="fr-FR" sz="2400" smtClean="0">
                <a:solidFill>
                  <a:srgbClr val="A31515"/>
                </a:solidFill>
                <a:latin typeface="Consolas"/>
              </a:rPr>
              <a:t>"Enter a number between 0 and 100: </a:t>
            </a:r>
            <a:r>
              <a:rPr lang="fr-FR" sz="2400" dirty="0" smtClean="0">
                <a:solidFill>
                  <a:srgbClr val="A31515"/>
                </a:solidFill>
                <a:latin typeface="Consolas"/>
              </a:rPr>
              <a:t>"</a:t>
            </a:r>
            <a:r>
              <a:rPr lang="fr-FR" sz="2400" dirty="0" smtClean="0">
                <a:solidFill>
                  <a:srgbClr val="000000"/>
                </a:solidFill>
                <a:latin typeface="Consolas"/>
              </a:rPr>
              <a:t> </a:t>
            </a:r>
            <a:r>
              <a:rPr lang="fr-FR" sz="2400" dirty="0" smtClean="0">
                <a:solidFill>
                  <a:srgbClr val="008080"/>
                </a:solidFill>
                <a:latin typeface="Consolas"/>
              </a:rPr>
              <a:t>&lt;&lt;</a:t>
            </a:r>
            <a:r>
              <a:rPr lang="fr-FR" sz="2400" dirty="0" smtClean="0">
                <a:solidFill>
                  <a:srgbClr val="000000"/>
                </a:solidFill>
                <a:latin typeface="Consolas"/>
              </a:rPr>
              <a:t> </a:t>
            </a:r>
            <a:r>
              <a:rPr lang="fr-FR" sz="2400" dirty="0" err="1" smtClean="0">
                <a:solidFill>
                  <a:srgbClr val="000000"/>
                </a:solidFill>
                <a:latin typeface="Consolas"/>
              </a:rPr>
              <a:t>endl</a:t>
            </a:r>
            <a:r>
              <a:rPr lang="fr-FR" sz="2400" dirty="0" smtClean="0">
                <a:solidFill>
                  <a:srgbClr val="000000"/>
                </a:solidFill>
                <a:latin typeface="Consolas"/>
              </a:rPr>
              <a:t>;</a:t>
            </a:r>
          </a:p>
          <a:p>
            <a:pPr marL="355600" indent="-355600" defTabSz="355600">
              <a:buNone/>
            </a:pPr>
            <a:r>
              <a:rPr lang="fr-FR" sz="2400" dirty="0" smtClean="0">
                <a:solidFill>
                  <a:srgbClr val="000000"/>
                </a:solidFill>
                <a:latin typeface="Consolas"/>
              </a:rPr>
              <a:t>		</a:t>
            </a:r>
            <a:r>
              <a:rPr lang="fr-FR" sz="2400" dirty="0" err="1" smtClean="0">
                <a:solidFill>
                  <a:srgbClr val="000000"/>
                </a:solidFill>
                <a:latin typeface="Consolas"/>
              </a:rPr>
              <a:t>cin</a:t>
            </a:r>
            <a:r>
              <a:rPr lang="fr-FR" sz="2400" dirty="0" smtClean="0">
                <a:solidFill>
                  <a:srgbClr val="000000"/>
                </a:solidFill>
                <a:latin typeface="Consolas"/>
              </a:rPr>
              <a:t> </a:t>
            </a:r>
            <a:r>
              <a:rPr lang="fr-FR" sz="2400" dirty="0" smtClean="0">
                <a:solidFill>
                  <a:srgbClr val="008080"/>
                </a:solidFill>
                <a:latin typeface="Consolas"/>
              </a:rPr>
              <a:t>&gt;&gt;</a:t>
            </a:r>
            <a:r>
              <a:rPr lang="fr-FR" sz="2400" dirty="0" smtClean="0">
                <a:solidFill>
                  <a:srgbClr val="000000"/>
                </a:solidFill>
                <a:latin typeface="Consolas"/>
              </a:rPr>
              <a:t> a;</a:t>
            </a:r>
          </a:p>
          <a:p>
            <a:pPr marL="355600" indent="-355600" defTabSz="355600">
              <a:buNone/>
            </a:pPr>
            <a:r>
              <a:rPr lang="en-US" sz="2400" dirty="0" smtClean="0">
                <a:solidFill>
                  <a:srgbClr val="0000FF"/>
                </a:solidFill>
                <a:latin typeface="Consolas"/>
              </a:rPr>
              <a:t>		while</a:t>
            </a:r>
            <a:r>
              <a:rPr lang="en-US" sz="2400" dirty="0" smtClean="0">
                <a:solidFill>
                  <a:srgbClr val="000000"/>
                </a:solidFill>
                <a:latin typeface="Consolas"/>
              </a:rPr>
              <a:t> (a &lt; 0 || a &gt; </a:t>
            </a:r>
            <a:r>
              <a:rPr lang="en-US" sz="2400" smtClean="0">
                <a:solidFill>
                  <a:srgbClr val="000000"/>
                </a:solidFill>
                <a:latin typeface="Consolas"/>
              </a:rPr>
              <a:t>100)</a:t>
            </a:r>
          </a:p>
          <a:p>
            <a:pPr marL="355600" indent="-355600" defTabSz="355600">
              <a:buNone/>
            </a:pPr>
            <a:r>
              <a:rPr lang="en-US" sz="2400">
                <a:solidFill>
                  <a:srgbClr val="000000"/>
                </a:solidFill>
                <a:latin typeface="Consolas"/>
              </a:rPr>
              <a:t>	</a:t>
            </a:r>
            <a:r>
              <a:rPr lang="en-US" sz="2400" smtClean="0">
                <a:solidFill>
                  <a:srgbClr val="000000"/>
                </a:solidFill>
                <a:latin typeface="Consolas"/>
              </a:rPr>
              <a:t>	{</a:t>
            </a:r>
            <a:endParaRPr lang="en-US" sz="2400" dirty="0" smtClean="0">
              <a:solidFill>
                <a:srgbClr val="000000"/>
              </a:solidFill>
              <a:latin typeface="Consolas"/>
            </a:endParaRPr>
          </a:p>
          <a:p>
            <a:pPr marL="355600" indent="-355600" defTabSz="355600">
              <a:buNone/>
            </a:pPr>
            <a:r>
              <a:rPr lang="fr-FR" sz="2400" dirty="0" smtClean="0">
                <a:solidFill>
                  <a:srgbClr val="000000"/>
                </a:solidFill>
                <a:latin typeface="Consolas"/>
              </a:rPr>
              <a:t>			cout </a:t>
            </a:r>
            <a:r>
              <a:rPr lang="fr-FR" sz="2400" smtClean="0">
                <a:solidFill>
                  <a:srgbClr val="008080"/>
                </a:solidFill>
                <a:latin typeface="Consolas"/>
              </a:rPr>
              <a:t>&lt;&lt;</a:t>
            </a:r>
            <a:r>
              <a:rPr lang="fr-FR" sz="2400" smtClean="0">
                <a:solidFill>
                  <a:srgbClr val="000000"/>
                </a:solidFill>
                <a:latin typeface="Consolas"/>
              </a:rPr>
              <a:t> </a:t>
            </a:r>
            <a:r>
              <a:rPr lang="fr-FR" sz="2400" smtClean="0">
                <a:solidFill>
                  <a:srgbClr val="A31515"/>
                </a:solidFill>
                <a:latin typeface="Consolas"/>
              </a:rPr>
              <a:t>"Between 0 and 100 only! </a:t>
            </a:r>
            <a:r>
              <a:rPr lang="fr-FR" sz="2400" dirty="0" smtClean="0">
                <a:solidFill>
                  <a:srgbClr val="A31515"/>
                </a:solidFill>
                <a:latin typeface="Consolas"/>
              </a:rPr>
              <a:t>: "</a:t>
            </a:r>
            <a:r>
              <a:rPr lang="fr-FR" sz="2400" dirty="0" smtClean="0">
                <a:solidFill>
                  <a:srgbClr val="000000"/>
                </a:solidFill>
                <a:latin typeface="Consolas"/>
              </a:rPr>
              <a:t>;</a:t>
            </a:r>
          </a:p>
          <a:p>
            <a:pPr marL="355600" indent="-355600" defTabSz="355600">
              <a:buNone/>
            </a:pPr>
            <a:r>
              <a:rPr lang="fr-FR" sz="2400" dirty="0" smtClean="0">
                <a:solidFill>
                  <a:srgbClr val="000000"/>
                </a:solidFill>
                <a:latin typeface="Consolas"/>
              </a:rPr>
              <a:t>		}</a:t>
            </a:r>
          </a:p>
          <a:p>
            <a:pPr marL="355600" indent="-355600" defTabSz="355600">
              <a:buNone/>
            </a:pPr>
            <a:r>
              <a:rPr lang="fr-FR" sz="2400" dirty="0" smtClean="0">
                <a:solidFill>
                  <a:srgbClr val="0000FF"/>
                </a:solidFill>
                <a:latin typeface="Consolas"/>
              </a:rPr>
              <a:t>		return</a:t>
            </a:r>
            <a:r>
              <a:rPr lang="fr-FR" sz="2400" dirty="0" smtClean="0">
                <a:solidFill>
                  <a:srgbClr val="000000"/>
                </a:solidFill>
                <a:latin typeface="Consolas"/>
              </a:rPr>
              <a:t> 0;</a:t>
            </a:r>
          </a:p>
          <a:p>
            <a:pPr marL="355600" indent="-355600" defTabSz="355600">
              <a:buNone/>
            </a:pPr>
            <a:r>
              <a:rPr lang="fr-FR" sz="2400" dirty="0" smtClean="0">
                <a:solidFill>
                  <a:srgbClr val="000000"/>
                </a:solidFill>
                <a:latin typeface="Consolas"/>
              </a:rPr>
              <a:t>	}</a:t>
            </a:r>
          </a:p>
          <a:p>
            <a:pPr marL="355600" indent="-355600" defTabSz="355600">
              <a:buNone/>
            </a:pPr>
            <a:endParaRPr lang="fr-FR" sz="2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smtClean="0"/>
              <a:t>Loops: </a:t>
            </a:r>
            <a:r>
              <a:rPr lang="fr-CA" dirty="0" smtClean="0"/>
              <a:t>do…</a:t>
            </a:r>
            <a:r>
              <a:rPr lang="fr-CA" dirty="0" err="1" smtClean="0"/>
              <a:t>while</a:t>
            </a:r>
            <a:endParaRPr lang="fr-FR" dirty="0"/>
          </a:p>
        </p:txBody>
      </p:sp>
      <p:sp>
        <p:nvSpPr>
          <p:cNvPr id="3" name="Espace réservé du contenu 2"/>
          <p:cNvSpPr>
            <a:spLocks noGrp="1"/>
          </p:cNvSpPr>
          <p:nvPr>
            <p:ph sz="quarter" idx="1"/>
          </p:nvPr>
        </p:nvSpPr>
        <p:spPr>
          <a:xfrm>
            <a:off x="142844" y="1643050"/>
            <a:ext cx="8786874" cy="4714908"/>
          </a:xfrm>
        </p:spPr>
        <p:txBody>
          <a:bodyPr>
            <a:normAutofit lnSpcReduction="10000"/>
          </a:bodyPr>
          <a:lstStyle/>
          <a:p>
            <a:pPr defTabSz="985838"/>
            <a:r>
              <a:rPr lang="fr-CA" sz="2800" smtClean="0"/>
              <a:t>The pseudocode loop: </a:t>
            </a:r>
            <a:endParaRPr lang="fr-CA" sz="2800" dirty="0" smtClean="0"/>
          </a:p>
          <a:p>
            <a:pPr lvl="1" defTabSz="985838"/>
            <a:r>
              <a:rPr lang="fr-CA" sz="2500" smtClean="0"/>
              <a:t>REPEAT</a:t>
            </a:r>
            <a:endParaRPr lang="fr-CA" sz="2500" dirty="0" smtClean="0"/>
          </a:p>
          <a:p>
            <a:pPr lvl="1" defTabSz="985838">
              <a:buNone/>
            </a:pPr>
            <a:r>
              <a:rPr lang="fr-CA" sz="2500" dirty="0" smtClean="0"/>
              <a:t>	</a:t>
            </a:r>
            <a:r>
              <a:rPr lang="fr-CA" sz="2500" smtClean="0"/>
              <a:t>	</a:t>
            </a:r>
            <a:r>
              <a:rPr lang="fr-CA" sz="2500"/>
              <a:t>p</a:t>
            </a:r>
            <a:r>
              <a:rPr lang="fr-CA" sz="2500" smtClean="0"/>
              <a:t>rocedure</a:t>
            </a:r>
            <a:endParaRPr lang="fr-CA" sz="2500" dirty="0" smtClean="0"/>
          </a:p>
          <a:p>
            <a:pPr lvl="1" defTabSz="985838">
              <a:buNone/>
            </a:pPr>
            <a:r>
              <a:rPr lang="fr-CA" sz="2500" smtClean="0"/>
              <a:t>	WHILE </a:t>
            </a:r>
            <a:r>
              <a:rPr lang="fr-CA" sz="2500" dirty="0" smtClean="0"/>
              <a:t>condition(s)</a:t>
            </a:r>
          </a:p>
          <a:p>
            <a:pPr lvl="1" defTabSz="985838">
              <a:buNone/>
            </a:pPr>
            <a:endParaRPr lang="fr-CA" sz="2500" dirty="0" smtClean="0"/>
          </a:p>
          <a:p>
            <a:pPr lvl="1" defTabSz="985838">
              <a:buNone/>
            </a:pPr>
            <a:r>
              <a:rPr lang="fr-CA" sz="2500"/>
              <a:t>… has as its equivalent the following C/C++ </a:t>
            </a:r>
            <a:r>
              <a:rPr lang="fr-CA" sz="2500" b="1" smtClean="0"/>
              <a:t>do…while </a:t>
            </a:r>
            <a:r>
              <a:rPr lang="fr-CA" sz="2500" b="1"/>
              <a:t>loop</a:t>
            </a:r>
            <a:r>
              <a:rPr lang="fr-CA" sz="2500"/>
              <a:t>:</a:t>
            </a:r>
            <a:endParaRPr lang="fr-CA" sz="2500" dirty="0" smtClean="0"/>
          </a:p>
          <a:p>
            <a:pPr lvl="1" defTabSz="985838"/>
            <a:r>
              <a:rPr lang="fr-CA" sz="2500" smtClean="0"/>
              <a:t>do</a:t>
            </a:r>
            <a:br>
              <a:rPr lang="fr-CA" sz="2500" smtClean="0"/>
            </a:br>
            <a:r>
              <a:rPr lang="fr-CA" sz="2500" smtClean="0"/>
              <a:t>{</a:t>
            </a:r>
            <a:endParaRPr lang="fr-CA" sz="2500" dirty="0" smtClean="0"/>
          </a:p>
          <a:p>
            <a:pPr lvl="1" defTabSz="985838">
              <a:buNone/>
            </a:pPr>
            <a:r>
              <a:rPr lang="fr-CA" sz="2500" dirty="0" smtClean="0"/>
              <a:t>	</a:t>
            </a:r>
            <a:r>
              <a:rPr lang="fr-CA" sz="2500" smtClean="0"/>
              <a:t>	procedure (body of the loop)</a:t>
            </a:r>
            <a:endParaRPr lang="fr-CA" sz="2500" dirty="0" smtClean="0"/>
          </a:p>
          <a:p>
            <a:pPr lvl="1" defTabSz="985838">
              <a:buNone/>
            </a:pPr>
            <a:r>
              <a:rPr lang="fr-CA" sz="2500" smtClean="0"/>
              <a:t>	}</a:t>
            </a:r>
          </a:p>
          <a:p>
            <a:pPr lvl="1" defTabSz="985838">
              <a:buNone/>
            </a:pPr>
            <a:r>
              <a:rPr lang="fr-CA" sz="2500"/>
              <a:t>	</a:t>
            </a:r>
            <a:r>
              <a:rPr lang="fr-CA" sz="2500" smtClean="0"/>
              <a:t>while (condition(s</a:t>
            </a:r>
            <a:r>
              <a:rPr lang="fr-CA" sz="2500" dirty="0" smtClean="0"/>
              <a:t>));</a:t>
            </a:r>
          </a:p>
          <a:p>
            <a:pPr lvl="1" defTabSz="985838">
              <a:buNone/>
            </a:pPr>
            <a:endParaRPr lang="fr-FR" sz="2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Loops: do…while</a:t>
            </a:r>
            <a:endParaRPr lang="fr-FR" dirty="0"/>
          </a:p>
        </p:txBody>
      </p:sp>
      <p:sp>
        <p:nvSpPr>
          <p:cNvPr id="4" name="Oval 3"/>
          <p:cNvSpPr/>
          <p:nvPr/>
        </p:nvSpPr>
        <p:spPr>
          <a:xfrm>
            <a:off x="3635896" y="1821494"/>
            <a:ext cx="1728192" cy="7667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mtClean="0"/>
              <a:t>enter loop</a:t>
            </a:r>
            <a:endParaRPr lang="en-CA"/>
          </a:p>
        </p:txBody>
      </p:sp>
      <p:sp>
        <p:nvSpPr>
          <p:cNvPr id="6" name="Flowchart: Decision 5"/>
          <p:cNvSpPr/>
          <p:nvPr/>
        </p:nvSpPr>
        <p:spPr>
          <a:xfrm>
            <a:off x="3106997" y="4293096"/>
            <a:ext cx="2785991" cy="1176216"/>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mtClean="0"/>
              <a:t>&lt;</a:t>
            </a:r>
            <a:r>
              <a:rPr lang="en-CA" i="1" smtClean="0"/>
              <a:t>condition</a:t>
            </a:r>
            <a:r>
              <a:rPr lang="en-CA" smtClean="0"/>
              <a:t>&gt; is true?</a:t>
            </a:r>
            <a:endParaRPr lang="en-CA"/>
          </a:p>
        </p:txBody>
      </p:sp>
      <p:sp>
        <p:nvSpPr>
          <p:cNvPr id="7" name="Rectangle 6"/>
          <p:cNvSpPr/>
          <p:nvPr/>
        </p:nvSpPr>
        <p:spPr>
          <a:xfrm>
            <a:off x="3457361" y="3140968"/>
            <a:ext cx="2088232"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mtClean="0"/>
              <a:t>&lt;</a:t>
            </a:r>
            <a:r>
              <a:rPr lang="en-CA" i="1" smtClean="0"/>
              <a:t>body of loop</a:t>
            </a:r>
            <a:r>
              <a:rPr lang="en-CA" smtClean="0"/>
              <a:t>&gt;</a:t>
            </a:r>
            <a:endParaRPr lang="en-CA"/>
          </a:p>
        </p:txBody>
      </p:sp>
      <p:sp>
        <p:nvSpPr>
          <p:cNvPr id="8" name="Oval 7"/>
          <p:cNvSpPr/>
          <p:nvPr/>
        </p:nvSpPr>
        <p:spPr>
          <a:xfrm>
            <a:off x="3635896" y="5877272"/>
            <a:ext cx="1728192" cy="7667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mtClean="0"/>
              <a:t>exit loop</a:t>
            </a:r>
            <a:endParaRPr lang="en-CA"/>
          </a:p>
        </p:txBody>
      </p:sp>
      <p:sp>
        <p:nvSpPr>
          <p:cNvPr id="12" name="TextBox 11"/>
          <p:cNvSpPr txBox="1"/>
          <p:nvPr/>
        </p:nvSpPr>
        <p:spPr>
          <a:xfrm>
            <a:off x="6012160" y="4494980"/>
            <a:ext cx="504056" cy="369332"/>
          </a:xfrm>
          <a:prstGeom prst="rect">
            <a:avLst/>
          </a:prstGeom>
          <a:noFill/>
        </p:spPr>
        <p:txBody>
          <a:bodyPr wrap="square" rtlCol="0">
            <a:spAutoFit/>
          </a:bodyPr>
          <a:lstStyle/>
          <a:p>
            <a:r>
              <a:rPr lang="en-CA" smtClean="0"/>
              <a:t>yes</a:t>
            </a:r>
            <a:endParaRPr lang="en-CA"/>
          </a:p>
        </p:txBody>
      </p:sp>
      <p:sp>
        <p:nvSpPr>
          <p:cNvPr id="13" name="TextBox 12"/>
          <p:cNvSpPr txBox="1"/>
          <p:nvPr/>
        </p:nvSpPr>
        <p:spPr>
          <a:xfrm>
            <a:off x="2483768" y="4499828"/>
            <a:ext cx="432048" cy="369332"/>
          </a:xfrm>
          <a:prstGeom prst="rect">
            <a:avLst/>
          </a:prstGeom>
          <a:noFill/>
        </p:spPr>
        <p:txBody>
          <a:bodyPr wrap="square" rtlCol="0">
            <a:spAutoFit/>
          </a:bodyPr>
          <a:lstStyle/>
          <a:p>
            <a:r>
              <a:rPr lang="en-CA" smtClean="0"/>
              <a:t>no</a:t>
            </a:r>
            <a:endParaRPr lang="en-CA"/>
          </a:p>
        </p:txBody>
      </p:sp>
      <p:cxnSp>
        <p:nvCxnSpPr>
          <p:cNvPr id="14" name="Straight Arrow Connector 13"/>
          <p:cNvCxnSpPr>
            <a:stCxn id="4" idx="4"/>
            <a:endCxn id="7" idx="0"/>
          </p:cNvCxnSpPr>
          <p:nvPr/>
        </p:nvCxnSpPr>
        <p:spPr>
          <a:xfrm>
            <a:off x="4499992" y="2588235"/>
            <a:ext cx="1485" cy="552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7" idx="2"/>
            <a:endCxn id="6" idx="0"/>
          </p:cNvCxnSpPr>
          <p:nvPr/>
        </p:nvCxnSpPr>
        <p:spPr>
          <a:xfrm flipH="1">
            <a:off x="4499993" y="3717032"/>
            <a:ext cx="1484" cy="576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Elbow Connector 17"/>
          <p:cNvCxnSpPr>
            <a:stCxn id="6" idx="3"/>
            <a:endCxn id="7" idx="3"/>
          </p:cNvCxnSpPr>
          <p:nvPr/>
        </p:nvCxnSpPr>
        <p:spPr>
          <a:xfrm flipH="1" flipV="1">
            <a:off x="5545593" y="3429000"/>
            <a:ext cx="347395" cy="1452204"/>
          </a:xfrm>
          <a:prstGeom prst="bentConnector3">
            <a:avLst>
              <a:gd name="adj1" fmla="val -233305"/>
            </a:avLst>
          </a:prstGeom>
          <a:ln>
            <a:tailEnd type="triangle"/>
          </a:ln>
        </p:spPr>
        <p:style>
          <a:lnRef idx="1">
            <a:schemeClr val="dk1"/>
          </a:lnRef>
          <a:fillRef idx="0">
            <a:schemeClr val="dk1"/>
          </a:fillRef>
          <a:effectRef idx="0">
            <a:schemeClr val="dk1"/>
          </a:effectRef>
          <a:fontRef idx="minor">
            <a:schemeClr val="tx1"/>
          </a:fontRef>
        </p:style>
      </p:cxnSp>
      <p:cxnSp>
        <p:nvCxnSpPr>
          <p:cNvPr id="20" name="Elbow Connector 19"/>
          <p:cNvCxnSpPr>
            <a:stCxn id="6" idx="1"/>
            <a:endCxn id="8" idx="2"/>
          </p:cNvCxnSpPr>
          <p:nvPr/>
        </p:nvCxnSpPr>
        <p:spPr>
          <a:xfrm rot="10800000" flipH="1" flipV="1">
            <a:off x="3106996" y="4881203"/>
            <a:ext cx="528899" cy="1379439"/>
          </a:xfrm>
          <a:prstGeom prst="bentConnector3">
            <a:avLst>
              <a:gd name="adj1" fmla="val -14875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Loops: while</a:t>
            </a:r>
            <a:endParaRPr lang="fr-FR" dirty="0"/>
          </a:p>
        </p:txBody>
      </p:sp>
      <p:sp>
        <p:nvSpPr>
          <p:cNvPr id="3" name="Espace réservé du contenu 2"/>
          <p:cNvSpPr>
            <a:spLocks noGrp="1"/>
          </p:cNvSpPr>
          <p:nvPr>
            <p:ph sz="quarter" idx="1"/>
          </p:nvPr>
        </p:nvSpPr>
        <p:spPr>
          <a:xfrm>
            <a:off x="0" y="1643050"/>
            <a:ext cx="9715536" cy="5098318"/>
          </a:xfrm>
        </p:spPr>
        <p:txBody>
          <a:bodyPr>
            <a:normAutofit fontScale="70000" lnSpcReduction="20000"/>
          </a:bodyPr>
          <a:lstStyle/>
          <a:p>
            <a:r>
              <a:rPr lang="fr-CA" sz="3400" smtClean="0"/>
              <a:t>Example </a:t>
            </a:r>
            <a:r>
              <a:rPr lang="fr-CA" sz="3400" dirty="0" smtClean="0"/>
              <a:t>: </a:t>
            </a:r>
          </a:p>
          <a:p>
            <a:pPr>
              <a:buNone/>
            </a:pPr>
            <a:r>
              <a:rPr lang="fr-FR" sz="2200" dirty="0" smtClean="0">
                <a:solidFill>
                  <a:srgbClr val="808080"/>
                </a:solidFill>
                <a:latin typeface="Consolas"/>
              </a:rPr>
              <a:t>#</a:t>
            </a:r>
            <a:r>
              <a:rPr lang="fr-FR" sz="2200" dirty="0" err="1" smtClean="0">
                <a:solidFill>
                  <a:srgbClr val="808080"/>
                </a:solidFill>
                <a:latin typeface="Consolas"/>
              </a:rPr>
              <a:t>include</a:t>
            </a:r>
            <a:r>
              <a:rPr lang="fr-FR" sz="2200" dirty="0" smtClean="0">
                <a:solidFill>
                  <a:srgbClr val="000000"/>
                </a:solidFill>
                <a:latin typeface="Consolas"/>
              </a:rPr>
              <a:t> </a:t>
            </a:r>
            <a:r>
              <a:rPr lang="fr-FR" sz="2200" dirty="0" smtClean="0">
                <a:solidFill>
                  <a:srgbClr val="A31515"/>
                </a:solidFill>
                <a:latin typeface="Consolas"/>
              </a:rPr>
              <a:t>&lt;</a:t>
            </a:r>
            <a:r>
              <a:rPr lang="fr-FR" sz="2200" dirty="0" err="1" smtClean="0">
                <a:solidFill>
                  <a:srgbClr val="A31515"/>
                </a:solidFill>
                <a:latin typeface="Consolas"/>
              </a:rPr>
              <a:t>iostream</a:t>
            </a:r>
            <a:r>
              <a:rPr lang="fr-FR" sz="2200" dirty="0" smtClean="0">
                <a:solidFill>
                  <a:srgbClr val="A31515"/>
                </a:solidFill>
                <a:latin typeface="Consolas"/>
              </a:rPr>
              <a:t>&gt;</a:t>
            </a:r>
            <a:r>
              <a:rPr lang="fr-FR" sz="2200" dirty="0" smtClean="0">
                <a:solidFill>
                  <a:srgbClr val="000000"/>
                </a:solidFill>
                <a:latin typeface="Consolas"/>
              </a:rPr>
              <a:t> </a:t>
            </a:r>
          </a:p>
          <a:p>
            <a:pPr>
              <a:buNone/>
            </a:pPr>
            <a:r>
              <a:rPr lang="fr-FR" sz="2200" dirty="0" err="1" smtClean="0">
                <a:solidFill>
                  <a:srgbClr val="0000FF"/>
                </a:solidFill>
                <a:latin typeface="Consolas"/>
              </a:rPr>
              <a:t>using</a:t>
            </a:r>
            <a:r>
              <a:rPr lang="fr-FR" sz="2200" dirty="0" smtClean="0">
                <a:solidFill>
                  <a:srgbClr val="000000"/>
                </a:solidFill>
                <a:latin typeface="Consolas"/>
              </a:rPr>
              <a:t> </a:t>
            </a:r>
            <a:r>
              <a:rPr lang="fr-FR" sz="2200" dirty="0" err="1" smtClean="0">
                <a:solidFill>
                  <a:srgbClr val="0000FF"/>
                </a:solidFill>
                <a:latin typeface="Consolas"/>
              </a:rPr>
              <a:t>namespace</a:t>
            </a:r>
            <a:r>
              <a:rPr lang="fr-FR" sz="2200" dirty="0" smtClean="0">
                <a:solidFill>
                  <a:srgbClr val="000000"/>
                </a:solidFill>
                <a:latin typeface="Consolas"/>
              </a:rPr>
              <a:t> </a:t>
            </a:r>
            <a:r>
              <a:rPr lang="fr-FR" sz="2200" dirty="0" err="1" smtClean="0">
                <a:solidFill>
                  <a:srgbClr val="000000"/>
                </a:solidFill>
                <a:latin typeface="Consolas"/>
              </a:rPr>
              <a:t>std</a:t>
            </a:r>
            <a:r>
              <a:rPr lang="fr-FR" sz="2200" dirty="0" smtClean="0">
                <a:solidFill>
                  <a:srgbClr val="000000"/>
                </a:solidFill>
                <a:latin typeface="Consolas"/>
              </a:rPr>
              <a:t>; </a:t>
            </a:r>
          </a:p>
          <a:p>
            <a:pPr>
              <a:buNone/>
            </a:pPr>
            <a:r>
              <a:rPr lang="fr-FR" sz="2200" dirty="0" err="1" smtClean="0">
                <a:solidFill>
                  <a:srgbClr val="0000FF"/>
                </a:solidFill>
                <a:latin typeface="Consolas"/>
              </a:rPr>
              <a:t>int</a:t>
            </a:r>
            <a:r>
              <a:rPr lang="fr-FR" sz="2200" dirty="0" smtClean="0">
                <a:solidFill>
                  <a:srgbClr val="000000"/>
                </a:solidFill>
                <a:latin typeface="Consolas"/>
              </a:rPr>
              <a:t> </a:t>
            </a:r>
            <a:r>
              <a:rPr lang="fr-FR" sz="2200" smtClean="0">
                <a:solidFill>
                  <a:srgbClr val="000000"/>
                </a:solidFill>
                <a:latin typeface="Consolas"/>
              </a:rPr>
              <a:t>main()</a:t>
            </a:r>
          </a:p>
          <a:p>
            <a:pPr>
              <a:buNone/>
            </a:pPr>
            <a:r>
              <a:rPr lang="fr-FR" sz="2200" smtClean="0">
                <a:solidFill>
                  <a:srgbClr val="000000"/>
                </a:solidFill>
                <a:latin typeface="Consolas"/>
              </a:rPr>
              <a:t>{ </a:t>
            </a:r>
            <a:endParaRPr lang="fr-FR" sz="2200" dirty="0" smtClean="0">
              <a:solidFill>
                <a:srgbClr val="000000"/>
              </a:solidFill>
              <a:latin typeface="Consolas"/>
            </a:endParaRPr>
          </a:p>
          <a:p>
            <a:pPr lvl="1">
              <a:buNone/>
            </a:pPr>
            <a:r>
              <a:rPr lang="fr-FR" sz="2200" dirty="0" err="1" smtClean="0">
                <a:solidFill>
                  <a:srgbClr val="0000FF"/>
                </a:solidFill>
                <a:latin typeface="Consolas"/>
              </a:rPr>
              <a:t>int</a:t>
            </a:r>
            <a:r>
              <a:rPr lang="fr-FR" sz="2200" dirty="0" smtClean="0">
                <a:solidFill>
                  <a:srgbClr val="000000"/>
                </a:solidFill>
                <a:latin typeface="Consolas"/>
              </a:rPr>
              <a:t> a;</a:t>
            </a:r>
          </a:p>
          <a:p>
            <a:pPr lvl="1">
              <a:buNone/>
            </a:pPr>
            <a:r>
              <a:rPr lang="fr-FR" sz="2200" smtClean="0">
                <a:solidFill>
                  <a:srgbClr val="0000FF"/>
                </a:solidFill>
                <a:latin typeface="Consolas"/>
              </a:rPr>
              <a:t>do</a:t>
            </a:r>
          </a:p>
          <a:p>
            <a:pPr lvl="1">
              <a:buNone/>
            </a:pPr>
            <a:r>
              <a:rPr lang="fr-FR" sz="2200" smtClean="0">
                <a:solidFill>
                  <a:srgbClr val="000000"/>
                </a:solidFill>
                <a:latin typeface="Consolas"/>
              </a:rPr>
              <a:t>{</a:t>
            </a:r>
            <a:endParaRPr lang="fr-FR" sz="2200" dirty="0" smtClean="0">
              <a:solidFill>
                <a:srgbClr val="000000"/>
              </a:solidFill>
              <a:latin typeface="Consolas"/>
            </a:endParaRPr>
          </a:p>
          <a:p>
            <a:pPr lvl="2">
              <a:buNone/>
            </a:pPr>
            <a:r>
              <a:rPr lang="fr-FR" sz="2200" dirty="0" smtClean="0">
                <a:solidFill>
                  <a:srgbClr val="000000"/>
                </a:solidFill>
                <a:latin typeface="Consolas"/>
              </a:rPr>
              <a:t>cout </a:t>
            </a:r>
            <a:r>
              <a:rPr lang="fr-FR" sz="2200" smtClean="0">
                <a:solidFill>
                  <a:srgbClr val="008080"/>
                </a:solidFill>
                <a:latin typeface="Consolas"/>
              </a:rPr>
              <a:t>&lt;&lt;</a:t>
            </a:r>
            <a:r>
              <a:rPr lang="fr-FR" sz="2200" smtClean="0">
                <a:solidFill>
                  <a:srgbClr val="000000"/>
                </a:solidFill>
                <a:latin typeface="Consolas"/>
              </a:rPr>
              <a:t> </a:t>
            </a:r>
            <a:r>
              <a:rPr lang="fr-FR" sz="2200" smtClean="0">
                <a:solidFill>
                  <a:srgbClr val="A31515"/>
                </a:solidFill>
                <a:latin typeface="Consolas"/>
              </a:rPr>
              <a:t>"Enter a number between 0 and 100 (-1 to quit): "</a:t>
            </a:r>
            <a:r>
              <a:rPr lang="fr-FR" sz="2200" smtClean="0">
                <a:solidFill>
                  <a:srgbClr val="000000"/>
                </a:solidFill>
                <a:latin typeface="Consolas"/>
              </a:rPr>
              <a:t> </a:t>
            </a:r>
            <a:r>
              <a:rPr lang="fr-FR" sz="2200" dirty="0" smtClean="0">
                <a:solidFill>
                  <a:srgbClr val="008080"/>
                </a:solidFill>
                <a:latin typeface="Consolas"/>
              </a:rPr>
              <a:t>&lt;&lt;</a:t>
            </a:r>
            <a:r>
              <a:rPr lang="fr-FR" sz="2200" dirty="0" smtClean="0">
                <a:solidFill>
                  <a:srgbClr val="000000"/>
                </a:solidFill>
                <a:latin typeface="Consolas"/>
              </a:rPr>
              <a:t> </a:t>
            </a:r>
            <a:r>
              <a:rPr lang="fr-FR" sz="2200" dirty="0" err="1" smtClean="0">
                <a:solidFill>
                  <a:srgbClr val="000000"/>
                </a:solidFill>
                <a:latin typeface="Consolas"/>
              </a:rPr>
              <a:t>endl</a:t>
            </a:r>
            <a:r>
              <a:rPr lang="fr-FR" sz="2200" dirty="0" smtClean="0">
                <a:solidFill>
                  <a:srgbClr val="000000"/>
                </a:solidFill>
                <a:latin typeface="Consolas"/>
              </a:rPr>
              <a:t>;</a:t>
            </a:r>
          </a:p>
          <a:p>
            <a:pPr lvl="2">
              <a:buNone/>
            </a:pPr>
            <a:r>
              <a:rPr lang="fr-FR" sz="2200" dirty="0" err="1" smtClean="0">
                <a:solidFill>
                  <a:srgbClr val="000000"/>
                </a:solidFill>
                <a:latin typeface="Consolas"/>
              </a:rPr>
              <a:t>cin</a:t>
            </a:r>
            <a:r>
              <a:rPr lang="fr-FR" sz="2200" dirty="0" smtClean="0">
                <a:solidFill>
                  <a:srgbClr val="000000"/>
                </a:solidFill>
                <a:latin typeface="Consolas"/>
              </a:rPr>
              <a:t> </a:t>
            </a:r>
            <a:r>
              <a:rPr lang="fr-FR" sz="2200" dirty="0" smtClean="0">
                <a:solidFill>
                  <a:srgbClr val="008080"/>
                </a:solidFill>
                <a:latin typeface="Consolas"/>
              </a:rPr>
              <a:t>&gt;&gt;</a:t>
            </a:r>
            <a:r>
              <a:rPr lang="fr-FR" sz="2200" dirty="0" smtClean="0">
                <a:solidFill>
                  <a:srgbClr val="000000"/>
                </a:solidFill>
                <a:latin typeface="Consolas"/>
              </a:rPr>
              <a:t> a;</a:t>
            </a:r>
          </a:p>
          <a:p>
            <a:pPr lvl="2">
              <a:buNone/>
            </a:pPr>
            <a:r>
              <a:rPr lang="en-US" sz="2200" dirty="0" smtClean="0">
                <a:solidFill>
                  <a:srgbClr val="0000FF"/>
                </a:solidFill>
                <a:latin typeface="Consolas"/>
              </a:rPr>
              <a:t>while</a:t>
            </a:r>
            <a:r>
              <a:rPr lang="en-US" sz="2200" dirty="0" smtClean="0">
                <a:solidFill>
                  <a:srgbClr val="000000"/>
                </a:solidFill>
                <a:latin typeface="Consolas"/>
              </a:rPr>
              <a:t> (a &lt; -1 || a &gt; </a:t>
            </a:r>
            <a:r>
              <a:rPr lang="en-US" sz="2200" smtClean="0">
                <a:solidFill>
                  <a:srgbClr val="000000"/>
                </a:solidFill>
                <a:latin typeface="Consolas"/>
              </a:rPr>
              <a:t>100)</a:t>
            </a:r>
          </a:p>
          <a:p>
            <a:pPr lvl="2">
              <a:buNone/>
            </a:pPr>
            <a:r>
              <a:rPr lang="en-US" sz="2200" smtClean="0">
                <a:solidFill>
                  <a:srgbClr val="000000"/>
                </a:solidFill>
                <a:latin typeface="Consolas"/>
              </a:rPr>
              <a:t>{</a:t>
            </a:r>
            <a:endParaRPr lang="en-US" sz="2200" dirty="0" smtClean="0">
              <a:solidFill>
                <a:srgbClr val="000000"/>
              </a:solidFill>
              <a:latin typeface="Consolas"/>
            </a:endParaRPr>
          </a:p>
          <a:p>
            <a:pPr lvl="3">
              <a:buNone/>
            </a:pPr>
            <a:r>
              <a:rPr lang="fr-FR" sz="2200" dirty="0" smtClean="0">
                <a:solidFill>
                  <a:srgbClr val="000000"/>
                </a:solidFill>
                <a:latin typeface="Consolas"/>
              </a:rPr>
              <a:t>cout </a:t>
            </a:r>
            <a:r>
              <a:rPr lang="fr-FR" sz="2200" smtClean="0">
                <a:solidFill>
                  <a:srgbClr val="008080"/>
                </a:solidFill>
                <a:latin typeface="Consolas"/>
              </a:rPr>
              <a:t>&lt;&lt;</a:t>
            </a:r>
            <a:r>
              <a:rPr lang="fr-FR" sz="2200" smtClean="0">
                <a:solidFill>
                  <a:srgbClr val="000000"/>
                </a:solidFill>
                <a:latin typeface="Consolas"/>
              </a:rPr>
              <a:t> </a:t>
            </a:r>
            <a:r>
              <a:rPr lang="fr-FR" sz="2200" smtClean="0">
                <a:solidFill>
                  <a:srgbClr val="A31515"/>
                </a:solidFill>
                <a:latin typeface="Consolas"/>
              </a:rPr>
              <a:t>"Between -1 and 100 only! : </a:t>
            </a:r>
            <a:r>
              <a:rPr lang="fr-FR" sz="2200" dirty="0" smtClean="0">
                <a:solidFill>
                  <a:srgbClr val="A31515"/>
                </a:solidFill>
                <a:latin typeface="Consolas"/>
              </a:rPr>
              <a:t>"</a:t>
            </a:r>
            <a:r>
              <a:rPr lang="fr-FR" sz="2200" dirty="0" smtClean="0">
                <a:solidFill>
                  <a:srgbClr val="000000"/>
                </a:solidFill>
                <a:latin typeface="Consolas"/>
              </a:rPr>
              <a:t>;</a:t>
            </a:r>
          </a:p>
          <a:p>
            <a:pPr lvl="3">
              <a:buNone/>
            </a:pPr>
            <a:r>
              <a:rPr lang="fr-FR" sz="2200" dirty="0" err="1" smtClean="0">
                <a:solidFill>
                  <a:srgbClr val="000000"/>
                </a:solidFill>
                <a:latin typeface="Consolas"/>
              </a:rPr>
              <a:t>cin</a:t>
            </a:r>
            <a:r>
              <a:rPr lang="fr-FR" sz="2200" dirty="0" smtClean="0">
                <a:solidFill>
                  <a:srgbClr val="000000"/>
                </a:solidFill>
                <a:latin typeface="Consolas"/>
              </a:rPr>
              <a:t> </a:t>
            </a:r>
            <a:r>
              <a:rPr lang="fr-FR" sz="2200" dirty="0" smtClean="0">
                <a:solidFill>
                  <a:srgbClr val="008080"/>
                </a:solidFill>
                <a:latin typeface="Consolas"/>
              </a:rPr>
              <a:t>&gt;&gt;</a:t>
            </a:r>
            <a:r>
              <a:rPr lang="fr-FR" sz="2200" dirty="0" smtClean="0">
                <a:solidFill>
                  <a:srgbClr val="000000"/>
                </a:solidFill>
                <a:latin typeface="Consolas"/>
              </a:rPr>
              <a:t> a;</a:t>
            </a:r>
          </a:p>
          <a:p>
            <a:pPr lvl="2">
              <a:buNone/>
            </a:pPr>
            <a:r>
              <a:rPr lang="fr-FR" sz="2200" dirty="0" smtClean="0">
                <a:solidFill>
                  <a:srgbClr val="000000"/>
                </a:solidFill>
                <a:latin typeface="Consolas"/>
              </a:rPr>
              <a:t>}</a:t>
            </a:r>
          </a:p>
          <a:p>
            <a:pPr lvl="1">
              <a:buNone/>
            </a:pPr>
            <a:r>
              <a:rPr lang="fr-FR" sz="2200" smtClean="0">
                <a:solidFill>
                  <a:srgbClr val="000000"/>
                </a:solidFill>
                <a:latin typeface="Consolas"/>
              </a:rPr>
              <a:t>}</a:t>
            </a:r>
          </a:p>
          <a:p>
            <a:pPr lvl="1">
              <a:buNone/>
            </a:pPr>
            <a:r>
              <a:rPr lang="fr-FR" sz="2200" smtClean="0">
                <a:solidFill>
                  <a:srgbClr val="0000FF"/>
                </a:solidFill>
                <a:latin typeface="Consolas"/>
              </a:rPr>
              <a:t>while</a:t>
            </a:r>
            <a:r>
              <a:rPr lang="fr-FR" sz="2200" smtClean="0">
                <a:solidFill>
                  <a:srgbClr val="000000"/>
                </a:solidFill>
                <a:latin typeface="Consolas"/>
              </a:rPr>
              <a:t> </a:t>
            </a:r>
            <a:r>
              <a:rPr lang="fr-FR" sz="2200" dirty="0" smtClean="0">
                <a:solidFill>
                  <a:srgbClr val="000000"/>
                </a:solidFill>
                <a:latin typeface="Consolas"/>
              </a:rPr>
              <a:t>(a &gt;= 0);</a:t>
            </a:r>
          </a:p>
          <a:p>
            <a:pPr lvl="1">
              <a:buNone/>
            </a:pPr>
            <a:r>
              <a:rPr lang="fr-FR" sz="2200" dirty="0" smtClean="0">
                <a:solidFill>
                  <a:srgbClr val="0000FF"/>
                </a:solidFill>
                <a:latin typeface="Consolas"/>
              </a:rPr>
              <a:t>return</a:t>
            </a:r>
            <a:r>
              <a:rPr lang="fr-FR" sz="2200" dirty="0" smtClean="0">
                <a:solidFill>
                  <a:srgbClr val="000000"/>
                </a:solidFill>
                <a:latin typeface="Consolas"/>
              </a:rPr>
              <a:t> 0;</a:t>
            </a:r>
          </a:p>
          <a:p>
            <a:pPr>
              <a:buNone/>
            </a:pPr>
            <a:r>
              <a:rPr lang="fr-FR" sz="2200" dirty="0" smtClean="0">
                <a:solidFill>
                  <a:srgbClr val="000000"/>
                </a:solidFill>
                <a:latin typeface="Consolas"/>
              </a:rPr>
              <a:t>}</a:t>
            </a:r>
            <a:endParaRPr lang="fr-FR" sz="22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édia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é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47437</TotalTime>
  <Words>1487</Words>
  <Application>Microsoft Office PowerPoint</Application>
  <PresentationFormat>On-screen Show (4:3)</PresentationFormat>
  <Paragraphs>344</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Consolas</vt:lpstr>
      <vt:lpstr>Tw Cen MT</vt:lpstr>
      <vt:lpstr>Wingdings</vt:lpstr>
      <vt:lpstr>Wingdings 2</vt:lpstr>
      <vt:lpstr>Médian</vt:lpstr>
      <vt:lpstr>Introduction to Structured Programming</vt:lpstr>
      <vt:lpstr>Repetition structures</vt:lpstr>
      <vt:lpstr>Loops: while</vt:lpstr>
      <vt:lpstr>Loops: while</vt:lpstr>
      <vt:lpstr>Loops: while</vt:lpstr>
      <vt:lpstr>Loops: while</vt:lpstr>
      <vt:lpstr>Loops: do…while</vt:lpstr>
      <vt:lpstr>Loops: do…while</vt:lpstr>
      <vt:lpstr>Loops: while</vt:lpstr>
      <vt:lpstr>Loops: for</vt:lpstr>
      <vt:lpstr>Loops: for</vt:lpstr>
      <vt:lpstr>Loops: for</vt:lpstr>
      <vt:lpstr>Loops: for</vt:lpstr>
      <vt:lpstr>Loops: for</vt:lpstr>
      <vt:lpstr>Supplementary assignment operators</vt:lpstr>
      <vt:lpstr>Increment and decrement operators (++ et --)</vt:lpstr>
      <vt:lpstr>Increment and decrement operators (++ et --)</vt:lpstr>
      <vt:lpstr>Increment and decrement operators (++ et --)</vt:lpstr>
      <vt:lpstr>Increment and decrement operators (++ et --)</vt:lpstr>
      <vt:lpstr>Increment and decrement operators (++ et --)</vt:lpstr>
      <vt:lpstr>Input validation</vt:lpstr>
      <vt:lpstr>Input validation</vt:lpstr>
      <vt:lpstr>Input validation</vt:lpstr>
      <vt:lpstr>Input validation</vt:lpstr>
      <vt:lpstr>Input validation – cin.fail()</vt:lpstr>
      <vt:lpstr>Input validation – cin.clear()</vt:lpstr>
      <vt:lpstr>Input validation – cin.ignore(512, ‘\n’)</vt:lpstr>
      <vt:lpstr>The input buffer</vt:lpstr>
      <vt:lpstr>The input buffer</vt:lpstr>
      <vt:lpstr>The input buffer</vt:lpstr>
      <vt:lpstr>The input buffer</vt:lpstr>
      <vt:lpstr>The input buffer</vt:lpstr>
      <vt:lpstr>The input buffer</vt:lpstr>
      <vt:lpstr>The input buffer – cin.peek() != ‘\n’</vt:lpstr>
      <vt:lpstr>The input buffer – cin.peek() != ‘\n’</vt:lpstr>
      <vt:lpstr>A good habit for the future…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Technique et logique de programmation</dc:title>
  <dc:creator>Francois Capone</dc:creator>
  <cp:lastModifiedBy>Jared Chevalier</cp:lastModifiedBy>
  <cp:revision>247</cp:revision>
  <dcterms:created xsi:type="dcterms:W3CDTF">2018-07-19T18:09:45Z</dcterms:created>
  <dcterms:modified xsi:type="dcterms:W3CDTF">2019-01-19T07:21:45Z</dcterms:modified>
</cp:coreProperties>
</file>