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96" r:id="rId4"/>
    <p:sldId id="297" r:id="rId5"/>
    <p:sldId id="298" r:id="rId6"/>
    <p:sldId id="299" r:id="rId7"/>
    <p:sldId id="300" r:id="rId8"/>
    <p:sldId id="295" r:id="rId9"/>
    <p:sldId id="258" r:id="rId10"/>
    <p:sldId id="259" r:id="rId11"/>
    <p:sldId id="260" r:id="rId12"/>
    <p:sldId id="261" r:id="rId13"/>
    <p:sldId id="262" r:id="rId14"/>
    <p:sldId id="292" r:id="rId15"/>
    <p:sldId id="288" r:id="rId16"/>
    <p:sldId id="263" r:id="rId17"/>
    <p:sldId id="264" r:id="rId18"/>
    <p:sldId id="265" r:id="rId19"/>
    <p:sldId id="266" r:id="rId20"/>
    <p:sldId id="285" r:id="rId21"/>
    <p:sldId id="268" r:id="rId22"/>
    <p:sldId id="269" r:id="rId23"/>
    <p:sldId id="270" r:id="rId24"/>
    <p:sldId id="272" r:id="rId25"/>
    <p:sldId id="271" r:id="rId26"/>
    <p:sldId id="267" r:id="rId27"/>
    <p:sldId id="273" r:id="rId28"/>
    <p:sldId id="274" r:id="rId29"/>
    <p:sldId id="275" r:id="rId30"/>
    <p:sldId id="277" r:id="rId31"/>
    <p:sldId id="278" r:id="rId32"/>
    <p:sldId id="279" r:id="rId33"/>
    <p:sldId id="280" r:id="rId34"/>
    <p:sldId id="281" r:id="rId35"/>
    <p:sldId id="286" r:id="rId36"/>
    <p:sldId id="289" r:id="rId37"/>
    <p:sldId id="282" r:id="rId38"/>
    <p:sldId id="283" r:id="rId39"/>
    <p:sldId id="284" r:id="rId40"/>
    <p:sldId id="276" r:id="rId41"/>
    <p:sldId id="290" r:id="rId42"/>
    <p:sldId id="291" r:id="rId43"/>
    <p:sldId id="293" r:id="rId44"/>
    <p:sldId id="294" r:id="rId4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4660"/>
  </p:normalViewPr>
  <p:slideViewPr>
    <p:cSldViewPr>
      <p:cViewPr varScale="1">
        <p:scale>
          <a:sx n="106" d="100"/>
          <a:sy n="106" d="100"/>
        </p:scale>
        <p:origin x="192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19/01/2019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19/01/2019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19/01/2019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19/01/2019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19/01/2019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FR" smtClean="0"/>
              <a:t>Random number generation and functions</a:t>
            </a:r>
            <a:endParaRPr lang="fr-CA" dirty="0" smtClean="0"/>
          </a:p>
        </p:txBody>
      </p:sp>
      <p:sp>
        <p:nvSpPr>
          <p:cNvPr id="4" name="Titre 1"/>
          <p:cNvSpPr txBox="1">
            <a:spLocks/>
          </p:cNvSpPr>
          <p:nvPr/>
        </p:nvSpPr>
        <p:spPr>
          <a:xfrm>
            <a:off x="795310" y="1295384"/>
            <a:ext cx="7772400" cy="1470025"/>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CA" smtClean="0"/>
              <a:t>Introduction to Structured Programming</a:t>
            </a:r>
            <a:endParaRPr lang="en-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If we wanted to use this validation elsewhere without a function, we would need to copy the entire block of code and paste a copy at a new location…</a:t>
            </a:r>
            <a:br>
              <a:rPr lang="fr-CA" sz="2800" smtClean="0"/>
            </a:br>
            <a:r>
              <a:rPr lang="fr-CA" sz="2800" smtClean="0"/>
              <a:t>This is not very efficient.</a:t>
            </a:r>
          </a:p>
          <a:p>
            <a:r>
              <a:rPr lang="fr-CA" sz="2800" smtClean="0"/>
              <a:t>But with functions, we can encapsulate this same logic in a mini-program inside of our application, and reuse it where we want to!</a:t>
            </a:r>
          </a:p>
          <a:p>
            <a:r>
              <a:rPr lang="fr-CA" sz="2800" smtClean="0"/>
              <a:t>But before seeing this, we are going to look at the structure of a function.</a:t>
            </a:r>
            <a:endParaRPr lang="fr-CA"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prototypes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The first thing you must do when creating a function is to declare a prototype.</a:t>
            </a:r>
          </a:p>
          <a:p>
            <a:r>
              <a:rPr lang="fr-CA" sz="2800" smtClean="0"/>
              <a:t>The prototype serves to ask the memory allocator for the location in memory where the function will be placed.</a:t>
            </a:r>
          </a:p>
          <a:p>
            <a:r>
              <a:rPr lang="fr-CA" sz="2800" smtClean="0"/>
              <a:t>Within the scope of this course, the prototype will be </a:t>
            </a:r>
            <a:r>
              <a:rPr lang="fr-CA" sz="2800" smtClean="0"/>
              <a:t>placed </a:t>
            </a:r>
            <a:r>
              <a:rPr lang="fr-CA" sz="2800" smtClean="0"/>
              <a:t>above the </a:t>
            </a:r>
            <a:r>
              <a:rPr lang="fr-CA" sz="2800" b="1" smtClean="0"/>
              <a:t>main()</a:t>
            </a:r>
            <a:r>
              <a:rPr lang="fr-CA" sz="2800" smtClean="0"/>
              <a:t> function.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prototypes</a:t>
            </a:r>
            <a:endParaRPr lang="fr-FR" dirty="0"/>
          </a:p>
        </p:txBody>
      </p:sp>
      <p:sp>
        <p:nvSpPr>
          <p:cNvPr id="3" name="Espace réservé du contenu 2"/>
          <p:cNvSpPr>
            <a:spLocks noGrp="1"/>
          </p:cNvSpPr>
          <p:nvPr>
            <p:ph sz="quarter" idx="1"/>
          </p:nvPr>
        </p:nvSpPr>
        <p:spPr>
          <a:xfrm>
            <a:off x="142844" y="1643050"/>
            <a:ext cx="9001156" cy="5214950"/>
          </a:xfrm>
        </p:spPr>
        <p:txBody>
          <a:bodyPr>
            <a:normAutofit fontScale="92500"/>
          </a:bodyPr>
          <a:lstStyle/>
          <a:p>
            <a:r>
              <a:rPr lang="fr-CA" sz="2800" smtClean="0"/>
              <a:t>The syntax for writing the protoype is as follows:</a:t>
            </a:r>
            <a:endParaRPr lang="fr-CA" sz="2800" dirty="0" smtClean="0"/>
          </a:p>
          <a:p>
            <a:endParaRPr lang="fr-CA" sz="2800" dirty="0" smtClean="0"/>
          </a:p>
          <a:p>
            <a:pPr>
              <a:buNone/>
            </a:pPr>
            <a:r>
              <a:rPr lang="fr-CA" sz="2800" dirty="0" smtClean="0"/>
              <a:t>	</a:t>
            </a:r>
            <a:r>
              <a:rPr lang="fr-CA" sz="2800" smtClean="0"/>
              <a:t>[const]</a:t>
            </a:r>
            <a:r>
              <a:rPr lang="fr-CA" sz="2800" b="1" smtClean="0"/>
              <a:t>returnType functionName(formalParameter(s));</a:t>
            </a:r>
            <a:endParaRPr lang="fr-CA" sz="2800" b="1" dirty="0" smtClean="0"/>
          </a:p>
          <a:p>
            <a:pPr lvl="1"/>
            <a:endParaRPr lang="fr-CA" sz="2500" dirty="0" smtClean="0"/>
          </a:p>
          <a:p>
            <a:pPr lvl="1"/>
            <a:r>
              <a:rPr lang="fr-CA" sz="2500" b="1" smtClean="0"/>
              <a:t>returnType</a:t>
            </a:r>
            <a:r>
              <a:rPr lang="fr-CA" sz="2500" smtClean="0"/>
              <a:t>: the type of value that is returned by the function, or </a:t>
            </a:r>
            <a:r>
              <a:rPr lang="fr-CA" sz="2500" b="1" smtClean="0"/>
              <a:t>void</a:t>
            </a:r>
            <a:r>
              <a:rPr lang="fr-CA" sz="2500" smtClean="0"/>
              <a:t> if the function does not return anything. All of the types seen in the course can be returned by a function, including classes, which will be seen in object-oriented programming (OOP).</a:t>
            </a:r>
          </a:p>
          <a:p>
            <a:pPr lvl="1"/>
            <a:r>
              <a:rPr lang="fr-CA" sz="2500" b="1" smtClean="0"/>
              <a:t>functionName</a:t>
            </a:r>
            <a:r>
              <a:rPr lang="fr-CA" sz="2500" smtClean="0"/>
              <a:t>: the name of the function. This is the name that will be given to the memory space allocated to the function. It is important to not give functions the same name as variables, or else there will be ambiguities and errors at the level of compilation.</a:t>
            </a:r>
            <a:endParaRPr lang="fr-CA" sz="25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Formal parameter(s)</a:t>
            </a:r>
            <a:endParaRPr lang="fr-FR" dirty="0"/>
          </a:p>
        </p:txBody>
      </p:sp>
      <p:sp>
        <p:nvSpPr>
          <p:cNvPr id="3" name="Espace réservé du contenu 2"/>
          <p:cNvSpPr>
            <a:spLocks noGrp="1"/>
          </p:cNvSpPr>
          <p:nvPr>
            <p:ph sz="quarter" idx="1"/>
          </p:nvPr>
        </p:nvSpPr>
        <p:spPr>
          <a:xfrm>
            <a:off x="142844" y="1643050"/>
            <a:ext cx="9001156" cy="5214950"/>
          </a:xfrm>
        </p:spPr>
        <p:txBody>
          <a:bodyPr>
            <a:normAutofit/>
          </a:bodyPr>
          <a:lstStyle/>
          <a:p>
            <a:pPr marL="320040" lvl="1" indent="-320040">
              <a:spcBef>
                <a:spcPts val="700"/>
              </a:spcBef>
              <a:buClr>
                <a:schemeClr val="accent2"/>
              </a:buClr>
              <a:buSzPct val="60000"/>
              <a:buFont typeface="Wingdings"/>
              <a:buChar char=""/>
            </a:pPr>
            <a:r>
              <a:rPr lang="fr-CA" sz="2500" b="1" smtClean="0"/>
              <a:t>formalParameter(s)</a:t>
            </a:r>
            <a:r>
              <a:rPr lang="fr-CA" sz="2500" smtClean="0"/>
              <a:t>: the list of values that the function must receive in order to function properly. We can view these as being the inputs given to the function. There could be 0, 1, or multiple, according to the needs of the function. A formal parameter has the same syntax as the declaration of a variable in memory:</a:t>
            </a:r>
            <a:br>
              <a:rPr lang="fr-CA" sz="2500" smtClean="0"/>
            </a:br>
            <a:endParaRPr lang="fr-CA" sz="2500" dirty="0" smtClean="0"/>
          </a:p>
          <a:p>
            <a:pPr marL="594360" lvl="2" indent="-320040">
              <a:spcBef>
                <a:spcPts val="700"/>
              </a:spcBef>
              <a:buSzPct val="60000"/>
              <a:buNone/>
            </a:pPr>
            <a:r>
              <a:rPr lang="fr-CA" sz="1800" b="1" smtClean="0"/>
              <a:t>type functionName</a:t>
            </a:r>
            <a:r>
              <a:rPr lang="fr-CA" sz="1800" b="1" smtClean="0"/>
              <a:t>( [[</a:t>
            </a:r>
            <a:r>
              <a:rPr lang="fr-CA" sz="1800" b="1" err="1" smtClean="0"/>
              <a:t>const</a:t>
            </a:r>
            <a:r>
              <a:rPr lang="fr-CA" sz="1800" b="1" smtClean="0"/>
              <a:t>] type </a:t>
            </a:r>
            <a:r>
              <a:rPr lang="fr-CA" sz="1800" b="1" smtClean="0"/>
              <a:t>formalParameter1, [</a:t>
            </a:r>
            <a:r>
              <a:rPr lang="fr-CA" sz="1800" b="1" smtClean="0"/>
              <a:t>const] type </a:t>
            </a:r>
            <a:r>
              <a:rPr lang="fr-CA" sz="1800" b="1" smtClean="0"/>
              <a:t>formalParameter2, </a:t>
            </a:r>
            <a:r>
              <a:rPr lang="fr-CA" sz="1800" b="1" smtClean="0"/>
              <a:t>…] );</a:t>
            </a:r>
            <a:endParaRPr lang="fr-CA" sz="1800" b="1" dirty="0" smtClean="0"/>
          </a:p>
          <a:p>
            <a:endParaRPr lang="fr-CA" sz="2500" dirty="0" smtClean="0"/>
          </a:p>
          <a:p>
            <a:r>
              <a:rPr lang="fr-CA" sz="2500" smtClean="0"/>
              <a:t>We can also ensure that the formal parameters are passed as constants, which is a good thing to do if we want to be certain that the function does not modify </a:t>
            </a:r>
            <a:r>
              <a:rPr lang="fr-CA" sz="2500" smtClean="0"/>
              <a:t>the value </a:t>
            </a:r>
            <a:r>
              <a:rPr lang="fr-CA" sz="2500" smtClean="0"/>
              <a:t>passed.</a:t>
            </a:r>
            <a:endParaRPr lang="fr-CA" sz="25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Formal parameter(s)</a:t>
            </a:r>
            <a:endParaRPr lang="fr-FR" dirty="0"/>
          </a:p>
        </p:txBody>
      </p:sp>
      <p:sp>
        <p:nvSpPr>
          <p:cNvPr id="3" name="Espace réservé du contenu 2"/>
          <p:cNvSpPr>
            <a:spLocks noGrp="1"/>
          </p:cNvSpPr>
          <p:nvPr>
            <p:ph sz="quarter" idx="1"/>
          </p:nvPr>
        </p:nvSpPr>
        <p:spPr>
          <a:xfrm>
            <a:off x="142844" y="2000240"/>
            <a:ext cx="9001156" cy="4857760"/>
          </a:xfrm>
        </p:spPr>
        <p:txBody>
          <a:bodyPr>
            <a:normAutofit/>
          </a:bodyPr>
          <a:lstStyle/>
          <a:p>
            <a:r>
              <a:rPr lang="fr-CA" sz="2500" smtClean="0"/>
              <a:t>It is also possible to enter only the parameter types when adding the formal parameters:</a:t>
            </a:r>
            <a:br>
              <a:rPr lang="fr-CA" sz="2500" smtClean="0"/>
            </a:br>
            <a:r>
              <a:rPr lang="fr-CA" sz="2500" smtClean="0"/>
              <a:t/>
            </a:r>
            <a:br>
              <a:rPr lang="fr-CA" sz="2500" smtClean="0"/>
            </a:br>
            <a:r>
              <a:rPr lang="fr-CA" sz="2200" b="1" smtClean="0"/>
              <a:t>type functionName(type</a:t>
            </a:r>
            <a:r>
              <a:rPr lang="fr-CA" sz="2200" b="1" dirty="0" smtClean="0"/>
              <a:t>, type</a:t>
            </a:r>
            <a:r>
              <a:rPr lang="fr-CA" sz="2200" b="1" smtClean="0"/>
              <a:t>, …);</a:t>
            </a:r>
            <a:endParaRPr lang="fr-CA" sz="2500" dirty="0"/>
          </a:p>
          <a:p>
            <a:endParaRPr lang="fr-CA" sz="2500" dirty="0" smtClean="0"/>
          </a:p>
          <a:p>
            <a:r>
              <a:rPr lang="fr-CA" sz="2500" smtClean="0"/>
              <a:t>It is very important to understand that, by default, formal parameters are passed by value (by copy of value).</a:t>
            </a:r>
            <a:br>
              <a:rPr lang="fr-CA" sz="2500" smtClean="0"/>
            </a:br>
            <a:r>
              <a:rPr lang="fr-CA" sz="2500" smtClean="0"/>
              <a:t>This point will take on its full significance later when we study passing parameters by address and by reference.</a:t>
            </a:r>
            <a:endParaRPr lang="fr-CA" sz="25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overloading</a:t>
            </a:r>
            <a:endParaRPr lang="fr-FR" dirty="0"/>
          </a:p>
        </p:txBody>
      </p:sp>
      <p:sp>
        <p:nvSpPr>
          <p:cNvPr id="3" name="Espace réservé du contenu 2"/>
          <p:cNvSpPr>
            <a:spLocks noGrp="1"/>
          </p:cNvSpPr>
          <p:nvPr>
            <p:ph sz="quarter" idx="1"/>
          </p:nvPr>
        </p:nvSpPr>
        <p:spPr>
          <a:xfrm>
            <a:off x="142844" y="1643050"/>
            <a:ext cx="9001156" cy="5214950"/>
          </a:xfrm>
        </p:spPr>
        <p:txBody>
          <a:bodyPr>
            <a:normAutofit/>
          </a:bodyPr>
          <a:lstStyle/>
          <a:p>
            <a:pPr marL="320040" lvl="1" indent="-320040">
              <a:spcBef>
                <a:spcPts val="700"/>
              </a:spcBef>
              <a:buClr>
                <a:schemeClr val="accent2"/>
              </a:buClr>
              <a:buSzPct val="60000"/>
              <a:buFont typeface="Wingdings"/>
              <a:buChar char=""/>
            </a:pPr>
            <a:r>
              <a:rPr lang="fr-CA" sz="2500" smtClean="0"/>
              <a:t>Function overloading serves to create functions that carry the same name but have different formal parameters:</a:t>
            </a:r>
          </a:p>
          <a:p>
            <a:pPr>
              <a:buNone/>
            </a:pPr>
            <a:r>
              <a:rPr lang="fr-FR" sz="2800" smtClean="0">
                <a:solidFill>
                  <a:srgbClr val="008000"/>
                </a:solidFill>
                <a:latin typeface="Consolas"/>
              </a:rPr>
              <a:t>	//prototypes</a:t>
            </a:r>
            <a:endParaRPr lang="fr-FR" sz="280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smtClean="0">
                <a:solidFill>
                  <a:srgbClr val="0000FF"/>
                </a:solidFill>
                <a:latin typeface="Consolas"/>
              </a:rPr>
              <a:t>double</a:t>
            </a:r>
            <a:r>
              <a:rPr lang="fr-FR" sz="2800" smtClean="0">
                <a:solidFill>
                  <a:srgbClr val="000000"/>
                </a:solidFill>
                <a:latin typeface="Consolas"/>
              </a:rPr>
              <a:t> sum(</a:t>
            </a:r>
            <a:r>
              <a:rPr lang="fr-FR" sz="2800" smtClean="0">
                <a:solidFill>
                  <a:srgbClr val="0000FF"/>
                </a:solidFill>
                <a:latin typeface="Consolas"/>
              </a:rPr>
              <a:t>double</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smtClean="0">
                <a:solidFill>
                  <a:srgbClr val="0000FF"/>
                </a:solidFill>
                <a:latin typeface="Consolas"/>
              </a:rPr>
              <a:t>double</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p>
          <a:p>
            <a:pPr>
              <a:buNone/>
            </a:pPr>
            <a:r>
              <a:rPr lang="fr-CA" sz="2800" dirty="0" smtClean="0">
                <a:solidFill>
                  <a:srgbClr val="000000"/>
                </a:solidFill>
                <a:latin typeface="Consolas"/>
              </a:rPr>
              <a:t>	</a:t>
            </a:r>
            <a:r>
              <a:rPr lang="fr-FR" sz="2800" err="1" smtClean="0">
                <a:solidFill>
                  <a:srgbClr val="0000FF"/>
                </a:solidFill>
                <a:latin typeface="Consolas"/>
              </a:rPr>
              <a:t>float</a:t>
            </a:r>
            <a:r>
              <a:rPr lang="fr-FR" sz="2800" smtClean="0">
                <a:solidFill>
                  <a:srgbClr val="000000"/>
                </a:solidFill>
                <a:latin typeface="Consolas"/>
              </a:rPr>
              <a:t> sum(</a:t>
            </a:r>
            <a:r>
              <a:rPr lang="fr-FR" sz="2800" smtClean="0">
                <a:solidFill>
                  <a:srgbClr val="0000FF"/>
                </a:solidFill>
                <a:latin typeface="Consolas"/>
              </a:rPr>
              <a:t>float</a:t>
            </a:r>
            <a:r>
              <a:rPr lang="fr-FR" sz="2800" dirty="0" smtClean="0">
                <a:solidFill>
                  <a:srgbClr val="000000"/>
                </a:solidFill>
                <a:latin typeface="Consolas"/>
              </a:rPr>
              <a:t>, </a:t>
            </a:r>
            <a:r>
              <a:rPr lang="fr-FR" sz="2800" dirty="0" smtClean="0">
                <a:solidFill>
                  <a:srgbClr val="0000FF"/>
                </a:solidFill>
                <a:latin typeface="Consolas"/>
              </a:rPr>
              <a:t>long</a:t>
            </a:r>
            <a:r>
              <a:rPr lang="fr-FR" sz="2800" dirty="0" smtClean="0">
                <a:solidFill>
                  <a:srgbClr val="000000"/>
                </a:solidFill>
                <a:latin typeface="Consolas"/>
              </a:rPr>
              <a:t>);</a:t>
            </a:r>
          </a:p>
          <a:p>
            <a:pPr>
              <a:buNone/>
            </a:pPr>
            <a:r>
              <a:rPr lang="fr-CA" sz="2800" dirty="0" smtClean="0">
                <a:solidFill>
                  <a:srgbClr val="000000"/>
                </a:solidFill>
                <a:latin typeface="Consolas"/>
              </a:rPr>
              <a:t>	</a:t>
            </a:r>
            <a:r>
              <a:rPr lang="fr-CA" sz="2800" dirty="0" err="1" smtClean="0">
                <a:solidFill>
                  <a:srgbClr val="000000"/>
                </a:solidFill>
                <a:latin typeface="Consolas"/>
              </a:rPr>
              <a:t>etc</a:t>
            </a:r>
            <a:r>
              <a:rPr lang="fr-CA" sz="2800" dirty="0" smtClean="0">
                <a:solidFill>
                  <a:srgbClr val="000000"/>
                </a:solidFill>
                <a:latin typeface="Consolas"/>
              </a:rPr>
              <a:t>…</a:t>
            </a:r>
            <a:endParaRPr lang="fr-FR" sz="2800" dirty="0" smtClean="0">
              <a:solidFill>
                <a:srgbClr val="000000"/>
              </a:solidFill>
              <a:latin typeface="Consolas"/>
            </a:endParaRPr>
          </a:p>
          <a:p>
            <a:pPr marL="320040" lvl="1" indent="-320040">
              <a:spcBef>
                <a:spcPts val="700"/>
              </a:spcBef>
              <a:buClr>
                <a:schemeClr val="accent2"/>
              </a:buClr>
              <a:buSzPct val="60000"/>
              <a:buFont typeface="Wingdings"/>
              <a:buChar char=""/>
            </a:pPr>
            <a:r>
              <a:rPr lang="fr-CA" sz="2500" smtClean="0"/>
              <a:t>The most important concept to understand when overloading functions is that it is </a:t>
            </a:r>
            <a:r>
              <a:rPr lang="fr-CA" sz="2500" b="1" smtClean="0"/>
              <a:t>impossible to have two functions with both the same name and the same formal parameters</a:t>
            </a:r>
            <a:r>
              <a:rPr lang="fr-CA" sz="250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z="3600" smtClean="0"/>
              <a:t>Example of a function prototype declaration</a:t>
            </a:r>
            <a:endParaRPr lang="fr-FR" sz="3600" dirty="0"/>
          </a:p>
        </p:txBody>
      </p:sp>
      <p:sp>
        <p:nvSpPr>
          <p:cNvPr id="3" name="Espace réservé du contenu 2"/>
          <p:cNvSpPr>
            <a:spLocks noGrp="1"/>
          </p:cNvSpPr>
          <p:nvPr>
            <p:ph sz="quarter" idx="1"/>
          </p:nvPr>
        </p:nvSpPr>
        <p:spPr>
          <a:xfrm>
            <a:off x="142844" y="1643050"/>
            <a:ext cx="9001156" cy="5214950"/>
          </a:xfrm>
        </p:spPr>
        <p:txBody>
          <a:bodyPr>
            <a:normAutofit/>
          </a:bodyPr>
          <a:lstStyle/>
          <a:p>
            <a:pPr marL="320040" lvl="1" indent="-320040">
              <a:spcBef>
                <a:spcPts val="700"/>
              </a:spcBef>
              <a:buClr>
                <a:schemeClr val="accent2"/>
              </a:buClr>
              <a:buSzPct val="60000"/>
              <a:buFont typeface="Wingdings"/>
              <a:buChar char=""/>
            </a:pPr>
            <a:r>
              <a:rPr lang="fr-CA" sz="2500" smtClean="0"/>
              <a:t>Let’s take as an example the following task:</a:t>
            </a:r>
            <a:br>
              <a:rPr lang="fr-CA" sz="2500" smtClean="0"/>
            </a:br>
            <a:r>
              <a:rPr lang="fr-CA" sz="2500" smtClean="0"/>
              <a:t/>
            </a:r>
            <a:br>
              <a:rPr lang="fr-CA" sz="2500" smtClean="0"/>
            </a:br>
            <a:r>
              <a:rPr lang="fr-CA" sz="2500" smtClean="0"/>
              <a:t>Create a function that asks for the input of an integer, and returns this integer if the input is valid</a:t>
            </a:r>
          </a:p>
          <a:p>
            <a:pPr marL="594360" lvl="2" indent="-320040">
              <a:spcBef>
                <a:spcPts val="700"/>
              </a:spcBef>
              <a:buSzPct val="60000"/>
              <a:buFont typeface="Wingdings"/>
              <a:buChar char=""/>
            </a:pPr>
            <a:endParaRPr lang="fr-CA" sz="2200"/>
          </a:p>
          <a:p>
            <a:pPr marL="594360" lvl="2" indent="-320040">
              <a:spcBef>
                <a:spcPts val="700"/>
              </a:spcBef>
              <a:buSzPct val="60000"/>
              <a:buFont typeface="Wingdings"/>
              <a:buChar char=""/>
            </a:pPr>
            <a:r>
              <a:rPr lang="fr-CA" sz="2200" smtClean="0"/>
              <a:t>Input: integer</a:t>
            </a:r>
          </a:p>
          <a:p>
            <a:pPr marL="594360" lvl="2" indent="-320040">
              <a:spcBef>
                <a:spcPts val="700"/>
              </a:spcBef>
              <a:buSzPct val="60000"/>
              <a:buFont typeface="Wingdings"/>
              <a:buChar char=""/>
            </a:pPr>
            <a:r>
              <a:rPr lang="fr-CA" sz="2200" smtClean="0"/>
              <a:t>Output: validated integer</a:t>
            </a:r>
          </a:p>
          <a:p>
            <a:pPr marL="594360" lvl="2" indent="-320040">
              <a:spcBef>
                <a:spcPts val="700"/>
              </a:spcBef>
              <a:buSzPct val="60000"/>
              <a:buFont typeface="Wingdings"/>
              <a:buChar char=""/>
            </a:pPr>
            <a:r>
              <a:rPr lang="fr-CA" sz="2200" smtClean="0"/>
              <a:t>Internal data: none</a:t>
            </a:r>
          </a:p>
          <a:p>
            <a:pPr marL="594360" lvl="2" indent="-320040">
              <a:spcBef>
                <a:spcPts val="700"/>
              </a:spcBef>
              <a:buSzPct val="60000"/>
              <a:buFont typeface="Wingdings"/>
              <a:buChar char=""/>
            </a:pPr>
            <a:r>
              <a:rPr lang="fr-CA" sz="2200" smtClean="0"/>
              <a:t>Procedure: request the input of an integer as long as the input is not valid, and when it is valid, return it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z="3600"/>
              <a:t>Example of a function prototype declaration</a:t>
            </a:r>
            <a:endParaRPr lang="fr-FR" sz="3600" dirty="0"/>
          </a:p>
        </p:txBody>
      </p:sp>
      <p:sp>
        <p:nvSpPr>
          <p:cNvPr id="3" name="Espace réservé du contenu 2"/>
          <p:cNvSpPr>
            <a:spLocks noGrp="1"/>
          </p:cNvSpPr>
          <p:nvPr>
            <p:ph sz="quarter" idx="1"/>
          </p:nvPr>
        </p:nvSpPr>
        <p:spPr>
          <a:xfrm>
            <a:off x="142844" y="1643050"/>
            <a:ext cx="9001156" cy="5214950"/>
          </a:xfrm>
        </p:spPr>
        <p:txBody>
          <a:bodyPr>
            <a:normAutofit fontScale="92500" lnSpcReduction="10000"/>
          </a:bodyPr>
          <a:lstStyle/>
          <a:p>
            <a:pPr marL="0" lvl="1" indent="0" defTabSz="534988">
              <a:spcBef>
                <a:spcPts val="700"/>
              </a:spcBef>
              <a:buClr>
                <a:schemeClr val="accent2"/>
              </a:buClr>
              <a:buSzPct val="60000"/>
              <a:buNone/>
            </a:pPr>
            <a:r>
              <a:rPr lang="en-CA" sz="2500" dirty="0" smtClean="0"/>
              <a:t>VARIABLES</a:t>
            </a:r>
          </a:p>
          <a:p>
            <a:pPr marL="0" lvl="2" indent="0" defTabSz="534988">
              <a:spcBef>
                <a:spcPts val="700"/>
              </a:spcBef>
              <a:buSzPct val="60000"/>
              <a:buNone/>
            </a:pPr>
            <a:r>
              <a:rPr lang="en-CA" sz="1900" smtClean="0"/>
              <a:t>	value:  integer</a:t>
            </a:r>
            <a:endParaRPr lang="en-CA" sz="2200" dirty="0" smtClean="0"/>
          </a:p>
          <a:p>
            <a:pPr marL="0" indent="0" defTabSz="534988">
              <a:buNone/>
            </a:pPr>
            <a:endParaRPr lang="en-CA" sz="2800" dirty="0" smtClean="0"/>
          </a:p>
          <a:p>
            <a:pPr marL="0" indent="0" defTabSz="534988">
              <a:buNone/>
            </a:pPr>
            <a:r>
              <a:rPr lang="en-CA" sz="2800" dirty="0" smtClean="0"/>
              <a:t>START</a:t>
            </a:r>
          </a:p>
          <a:p>
            <a:pPr marL="0" indent="0" defTabSz="534988">
              <a:buNone/>
            </a:pPr>
            <a:r>
              <a:rPr lang="en-CA" sz="2800" dirty="0" smtClean="0"/>
              <a:t>	WRITE “Enter an integer: ”</a:t>
            </a:r>
          </a:p>
          <a:p>
            <a:pPr marL="0" indent="0" defTabSz="534988">
              <a:buNone/>
            </a:pPr>
            <a:r>
              <a:rPr lang="en-CA" sz="2800" dirty="0" smtClean="0"/>
              <a:t>	READ value</a:t>
            </a:r>
          </a:p>
          <a:p>
            <a:pPr marL="0" indent="0" defTabSz="534988">
              <a:buNone/>
            </a:pPr>
            <a:r>
              <a:rPr lang="en-CA" sz="2800" dirty="0" smtClean="0"/>
              <a:t>	</a:t>
            </a:r>
            <a:r>
              <a:rPr lang="en-CA" sz="2800" smtClean="0"/>
              <a:t>WHILE value </a:t>
            </a:r>
            <a:r>
              <a:rPr lang="en-CA" sz="2800" dirty="0" smtClean="0"/>
              <a:t>is not valid DO</a:t>
            </a:r>
          </a:p>
          <a:p>
            <a:pPr marL="0" indent="0" defTabSz="534988">
              <a:buNone/>
            </a:pPr>
            <a:r>
              <a:rPr lang="en-CA" sz="2800" dirty="0" smtClean="0"/>
              <a:t>		</a:t>
            </a:r>
            <a:r>
              <a:rPr lang="en-CA" sz="2800" smtClean="0"/>
              <a:t>WRITE “Enter an integer: ”</a:t>
            </a:r>
          </a:p>
          <a:p>
            <a:pPr marL="0" indent="0" defTabSz="534988">
              <a:buNone/>
            </a:pPr>
            <a:r>
              <a:rPr lang="en-CA" sz="2800"/>
              <a:t>	</a:t>
            </a:r>
            <a:r>
              <a:rPr lang="en-CA" sz="2800" smtClean="0"/>
              <a:t>	READ value</a:t>
            </a:r>
          </a:p>
          <a:p>
            <a:pPr marL="0" indent="0" defTabSz="534988">
              <a:buNone/>
            </a:pPr>
            <a:r>
              <a:rPr lang="en-CA" sz="2800"/>
              <a:t>	</a:t>
            </a:r>
            <a:r>
              <a:rPr lang="en-CA" sz="2800" smtClean="0"/>
              <a:t>ENDWHILE</a:t>
            </a:r>
          </a:p>
          <a:p>
            <a:pPr marL="0" indent="0" defTabSz="534988">
              <a:buNone/>
            </a:pPr>
            <a:r>
              <a:rPr lang="en-CA" sz="2800" smtClean="0"/>
              <a:t>	WRITE value</a:t>
            </a:r>
            <a:endParaRPr lang="en-CA" sz="2800" dirty="0" smtClean="0"/>
          </a:p>
          <a:p>
            <a:pPr marL="0" indent="0" defTabSz="534988">
              <a:buNone/>
            </a:pPr>
            <a:r>
              <a:rPr lang="en-CA" sz="2800" smtClean="0"/>
              <a:t>END</a:t>
            </a:r>
            <a:endParaRPr lang="en-CA"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fr-CA" sz="3600"/>
              <a:t>Example of a function prototype declaration</a:t>
            </a:r>
            <a:endParaRPr lang="fr-FR" sz="3600" dirty="0"/>
          </a:p>
        </p:txBody>
      </p:sp>
      <p:sp>
        <p:nvSpPr>
          <p:cNvPr id="3" name="Espace réservé du contenu 2"/>
          <p:cNvSpPr>
            <a:spLocks noGrp="1"/>
          </p:cNvSpPr>
          <p:nvPr>
            <p:ph sz="quarter" idx="1"/>
          </p:nvPr>
        </p:nvSpPr>
        <p:spPr>
          <a:xfrm>
            <a:off x="142844" y="1643050"/>
            <a:ext cx="9001156" cy="5214950"/>
          </a:xfrm>
        </p:spPr>
        <p:txBody>
          <a:bodyPr>
            <a:normAutofit/>
          </a:bodyPr>
          <a:lstStyle/>
          <a:p>
            <a:pPr marL="320040" lvl="1" indent="-320040">
              <a:spcBef>
                <a:spcPts val="700"/>
              </a:spcBef>
              <a:buClr>
                <a:schemeClr val="accent2"/>
              </a:buClr>
              <a:buSzPct val="60000"/>
              <a:buNone/>
            </a:pPr>
            <a:r>
              <a:rPr lang="fr-CA" sz="2500" smtClean="0"/>
              <a:t>The function prototype declaration code for this task would be:</a:t>
            </a:r>
            <a:endParaRPr lang="fr-CA" sz="2500" dirty="0" smtClean="0"/>
          </a:p>
          <a:p>
            <a:pPr marL="320040" lvl="1" indent="-320040">
              <a:spcBef>
                <a:spcPts val="700"/>
              </a:spcBef>
              <a:buClr>
                <a:schemeClr val="accent2"/>
              </a:buClr>
              <a:buSzPct val="60000"/>
              <a:buNone/>
            </a:pPr>
            <a:r>
              <a:rPr lang="fr-CA" sz="2500" dirty="0" smtClean="0"/>
              <a:t>	</a:t>
            </a:r>
            <a:r>
              <a:rPr lang="fr-FR" sz="2800" dirty="0" smtClean="0">
                <a:solidFill>
                  <a:srgbClr val="008000"/>
                </a:solidFill>
                <a:latin typeface="Consolas"/>
              </a:rPr>
              <a:t>//prototypes</a:t>
            </a:r>
            <a:endParaRPr lang="fr-CA" sz="2500" dirty="0" smtClean="0"/>
          </a:p>
          <a:p>
            <a:pPr marL="320040" lvl="1" indent="-320040">
              <a:spcBef>
                <a:spcPts val="700"/>
              </a:spcBef>
              <a:buClr>
                <a:schemeClr val="accent2"/>
              </a:buClr>
              <a:buSzPct val="60000"/>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inputInteger();</a:t>
            </a:r>
            <a:endParaRPr lang="fr-CA" sz="2800" dirty="0" smtClean="0"/>
          </a:p>
          <a:p>
            <a:pPr marL="0">
              <a:buNone/>
            </a:pPr>
            <a:endParaRPr lang="fr-CA"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definitions</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62500" lnSpcReduction="20000"/>
          </a:bodyPr>
          <a:lstStyle/>
          <a:p>
            <a:pPr defTabSz="712788"/>
            <a:r>
              <a:rPr lang="fr-CA" sz="2800" smtClean="0"/>
              <a:t>When the prototype declaration has been written, what remains is to define the source code of the function. To do this, within the scope of this course, you should define all functions below the </a:t>
            </a:r>
            <a:r>
              <a:rPr lang="fr-CA" sz="2800" b="1" smtClean="0"/>
              <a:t>main()</a:t>
            </a:r>
            <a:r>
              <a:rPr lang="fr-CA" sz="2800" smtClean="0"/>
              <a:t> function. </a:t>
            </a:r>
            <a:r>
              <a:rPr lang="fr-CA" sz="2800" b="1" smtClean="0"/>
              <a:t>The signature of the definition will be the same as for the declaration:</a:t>
            </a:r>
            <a:endParaRPr lang="fr-CA" sz="2800" b="1" dirty="0" smtClean="0"/>
          </a:p>
          <a:p>
            <a:pPr defTabSz="712788"/>
            <a:endParaRPr lang="fr-CA" sz="2800" dirty="0" smtClean="0"/>
          </a:p>
          <a:p>
            <a:pPr defTabSz="712788">
              <a:buNone/>
            </a:pPr>
            <a:r>
              <a:rPr lang="fr-CA" sz="2800" dirty="0" smtClean="0"/>
              <a:t>	//prototypes</a:t>
            </a:r>
          </a:p>
          <a:p>
            <a:pPr defTabSz="712788">
              <a:buNone/>
            </a:pPr>
            <a:r>
              <a:rPr lang="fr-CA" sz="2800" b="1" smtClean="0"/>
              <a:t>	returnType functionName(formalParameter(s));</a:t>
            </a:r>
            <a:endParaRPr lang="fr-CA" sz="2800" b="1" dirty="0" smtClean="0"/>
          </a:p>
          <a:p>
            <a:pPr defTabSz="712788">
              <a:buNone/>
            </a:pPr>
            <a:r>
              <a:rPr lang="fr-CA" sz="2800" b="1" dirty="0" smtClean="0"/>
              <a:t>	</a:t>
            </a:r>
            <a:endParaRPr lang="fr-CA" sz="2800" dirty="0" smtClean="0"/>
          </a:p>
          <a:p>
            <a:pPr defTabSz="712788">
              <a:buNone/>
            </a:pPr>
            <a:r>
              <a:rPr lang="fr-CA" sz="2800" dirty="0" smtClean="0"/>
              <a:t>	</a:t>
            </a:r>
            <a:r>
              <a:rPr lang="fr-CA" sz="2800" dirty="0" err="1" smtClean="0"/>
              <a:t>int</a:t>
            </a:r>
            <a:r>
              <a:rPr lang="fr-CA" sz="2800" dirty="0" smtClean="0"/>
              <a:t> </a:t>
            </a:r>
            <a:r>
              <a:rPr lang="fr-CA" sz="2800" smtClean="0"/>
              <a:t>main()</a:t>
            </a:r>
          </a:p>
          <a:p>
            <a:pPr defTabSz="712788">
              <a:buNone/>
            </a:pPr>
            <a:r>
              <a:rPr lang="fr-CA" sz="2800"/>
              <a:t>	</a:t>
            </a:r>
            <a:r>
              <a:rPr lang="fr-CA" sz="2800" smtClean="0"/>
              <a:t>{</a:t>
            </a:r>
            <a:endParaRPr lang="fr-CA" sz="2800" dirty="0" smtClean="0"/>
          </a:p>
          <a:p>
            <a:pPr defTabSz="712788">
              <a:buNone/>
            </a:pPr>
            <a:r>
              <a:rPr lang="fr-CA" sz="2800" dirty="0" smtClean="0"/>
              <a:t>		…</a:t>
            </a:r>
          </a:p>
          <a:p>
            <a:pPr defTabSz="712788">
              <a:buNone/>
            </a:pPr>
            <a:r>
              <a:rPr lang="fr-CA" sz="2800" dirty="0" smtClean="0"/>
              <a:t>	}</a:t>
            </a:r>
          </a:p>
          <a:p>
            <a:pPr defTabSz="712788">
              <a:buNone/>
            </a:pPr>
            <a:endParaRPr lang="fr-CA" sz="2800" dirty="0" smtClean="0"/>
          </a:p>
          <a:p>
            <a:pPr defTabSz="712788">
              <a:buNone/>
            </a:pPr>
            <a:r>
              <a:rPr lang="fr-CA" sz="2800" dirty="0" smtClean="0"/>
              <a:t>	</a:t>
            </a:r>
            <a:r>
              <a:rPr lang="fr-CA" sz="2800" smtClean="0"/>
              <a:t>//definitions</a:t>
            </a:r>
            <a:endParaRPr lang="fr-CA" sz="2800" dirty="0" smtClean="0"/>
          </a:p>
          <a:p>
            <a:pPr defTabSz="712788">
              <a:buNone/>
            </a:pPr>
            <a:r>
              <a:rPr lang="fr-CA" sz="2800" smtClean="0"/>
              <a:t>	</a:t>
            </a:r>
            <a:r>
              <a:rPr lang="fr-CA" sz="2800" b="1" smtClean="0"/>
              <a:t>returnType functionName(formalParameter(s))</a:t>
            </a:r>
          </a:p>
          <a:p>
            <a:pPr defTabSz="712788">
              <a:buNone/>
            </a:pPr>
            <a:r>
              <a:rPr lang="fr-CA" sz="2800" b="1"/>
              <a:t>	</a:t>
            </a:r>
            <a:r>
              <a:rPr lang="fr-CA" sz="2800" b="1" smtClean="0"/>
              <a:t>{</a:t>
            </a:r>
            <a:endParaRPr lang="fr-CA" sz="2800" b="1" dirty="0" smtClean="0"/>
          </a:p>
          <a:p>
            <a:pPr defTabSz="712788">
              <a:buNone/>
            </a:pPr>
            <a:r>
              <a:rPr lang="fr-CA" sz="2800" b="1" dirty="0" smtClean="0"/>
              <a:t>	</a:t>
            </a:r>
            <a:r>
              <a:rPr lang="fr-CA" sz="2800" b="1" smtClean="0"/>
              <a:t>	//body of the function</a:t>
            </a:r>
            <a:endParaRPr lang="fr-CA" sz="2800" b="1" dirty="0" smtClean="0"/>
          </a:p>
          <a:p>
            <a:pPr defTabSz="712788">
              <a:buNone/>
            </a:pPr>
            <a:r>
              <a:rPr lang="fr-CA" sz="2800" b="1" smtClean="0"/>
              <a:t>	}</a:t>
            </a:r>
            <a:endParaRPr lang="fr-CA"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Random number generation</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For the generation of random numbers in C++, we will use three functions:</a:t>
            </a:r>
            <a:endParaRPr lang="fr-CA" sz="2800" dirty="0" smtClean="0"/>
          </a:p>
          <a:p>
            <a:pPr lvl="1"/>
            <a:r>
              <a:rPr lang="fr-CA" sz="2400" dirty="0" err="1" smtClean="0"/>
              <a:t>srand</a:t>
            </a:r>
            <a:r>
              <a:rPr lang="fr-CA" sz="2400" dirty="0" smtClean="0"/>
              <a:t>(</a:t>
            </a:r>
            <a:r>
              <a:rPr lang="fr-CA" sz="2400" dirty="0" err="1" smtClean="0"/>
              <a:t>unsigned</a:t>
            </a:r>
            <a:r>
              <a:rPr lang="fr-CA" sz="2400" dirty="0" smtClean="0"/>
              <a:t> </a:t>
            </a:r>
            <a:r>
              <a:rPr lang="fr-CA" sz="2400" dirty="0" err="1" smtClean="0"/>
              <a:t>int</a:t>
            </a:r>
            <a:r>
              <a:rPr lang="fr-CA" sz="2400" dirty="0" smtClean="0"/>
              <a:t> </a:t>
            </a:r>
            <a:r>
              <a:rPr lang="fr-CA" sz="2400" dirty="0" err="1" smtClean="0"/>
              <a:t>_Seed</a:t>
            </a:r>
            <a:r>
              <a:rPr lang="fr-CA" sz="2400" dirty="0" smtClean="0"/>
              <a:t>);</a:t>
            </a:r>
          </a:p>
          <a:p>
            <a:pPr lvl="2"/>
            <a:r>
              <a:rPr lang="fr-CA" sz="2000" smtClean="0"/>
              <a:t>C</a:t>
            </a:r>
            <a:r>
              <a:rPr lang="fr-CA" sz="2000" smtClean="0"/>
              <a:t>onfigures </a:t>
            </a:r>
            <a:r>
              <a:rPr lang="fr-CA" sz="2000" smtClean="0"/>
              <a:t>the seed for random number generation.</a:t>
            </a:r>
            <a:endParaRPr lang="fr-CA" sz="2000" dirty="0" smtClean="0"/>
          </a:p>
          <a:p>
            <a:pPr lvl="1"/>
            <a:r>
              <a:rPr lang="fr-CA" sz="2400" dirty="0" smtClean="0"/>
              <a:t>time(</a:t>
            </a:r>
            <a:r>
              <a:rPr lang="fr-CA" sz="2400" dirty="0" err="1" smtClean="0"/>
              <a:t>time_t</a:t>
            </a:r>
            <a:r>
              <a:rPr lang="fr-CA" sz="2400" dirty="0" smtClean="0"/>
              <a:t>* </a:t>
            </a:r>
            <a:r>
              <a:rPr lang="fr-CA" sz="2400" dirty="0" err="1" smtClean="0"/>
              <a:t>const_time</a:t>
            </a:r>
            <a:r>
              <a:rPr lang="fr-CA" sz="2400" dirty="0" smtClean="0"/>
              <a:t>);</a:t>
            </a:r>
          </a:p>
          <a:p>
            <a:pPr lvl="2"/>
            <a:r>
              <a:rPr lang="fr-CA" sz="2000" smtClean="0"/>
              <a:t>Returns the number of seconds elapsed since 00:00, January 1, 1970.</a:t>
            </a:r>
            <a:endParaRPr lang="fr-CA" sz="2000" dirty="0" smtClean="0"/>
          </a:p>
          <a:p>
            <a:pPr lvl="1"/>
            <a:r>
              <a:rPr lang="fr-CA" sz="2400" dirty="0" smtClean="0"/>
              <a:t>rand();</a:t>
            </a:r>
          </a:p>
          <a:p>
            <a:pPr lvl="2"/>
            <a:r>
              <a:rPr lang="fr-CA" sz="2000" smtClean="0"/>
              <a:t>Returns a pseudo-random number between 0 and the maximum value equivalent to the value of the constant RAND_MAX</a:t>
            </a:r>
            <a:endParaRPr lang="fr-F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Default formal parameter(s)</a:t>
            </a:r>
            <a:endParaRPr lang="fr-FR" dirty="0"/>
          </a:p>
        </p:txBody>
      </p:sp>
      <p:sp>
        <p:nvSpPr>
          <p:cNvPr id="3" name="Espace réservé du contenu 2"/>
          <p:cNvSpPr>
            <a:spLocks noGrp="1"/>
          </p:cNvSpPr>
          <p:nvPr>
            <p:ph sz="quarter" idx="1"/>
          </p:nvPr>
        </p:nvSpPr>
        <p:spPr>
          <a:xfrm>
            <a:off x="142844" y="1643050"/>
            <a:ext cx="9001156" cy="5214950"/>
          </a:xfrm>
        </p:spPr>
        <p:txBody>
          <a:bodyPr>
            <a:normAutofit fontScale="92500" lnSpcReduction="20000"/>
          </a:bodyPr>
          <a:lstStyle/>
          <a:p>
            <a:pPr marL="320040" lvl="1" indent="-320040">
              <a:spcBef>
                <a:spcPts val="700"/>
              </a:spcBef>
              <a:buClr>
                <a:schemeClr val="accent2"/>
              </a:buClr>
              <a:buSzPct val="60000"/>
              <a:buFont typeface="Wingdings"/>
              <a:buChar char=""/>
            </a:pPr>
            <a:r>
              <a:rPr lang="fr-CA" sz="2500" smtClean="0"/>
              <a:t>You can also set default values in the formal parameters of a definition.</a:t>
            </a:r>
          </a:p>
          <a:p>
            <a:pPr marL="320040" lvl="1" indent="-320040">
              <a:spcBef>
                <a:spcPts val="700"/>
              </a:spcBef>
              <a:buClr>
                <a:schemeClr val="accent2"/>
              </a:buClr>
              <a:buSzPct val="60000"/>
              <a:buFont typeface="Wingdings"/>
              <a:buChar char=""/>
            </a:pPr>
            <a:r>
              <a:rPr lang="fr-CA" sz="2500" smtClean="0"/>
              <a:t>However, when you do so, you should always begin from the end of the list of formal parameters, giving default values first to the rightmost parameters.</a:t>
            </a:r>
            <a:endParaRPr lang="fr-CA" sz="2500" dirty="0" smtClean="0"/>
          </a:p>
          <a:p>
            <a:pPr marL="320040" lvl="1" indent="-320040">
              <a:spcBef>
                <a:spcPts val="700"/>
              </a:spcBef>
              <a:buClr>
                <a:schemeClr val="accent2"/>
              </a:buClr>
              <a:buSzPct val="60000"/>
              <a:buFont typeface="Wingdings"/>
              <a:buChar char=""/>
            </a:pPr>
            <a:endParaRPr lang="fr-CA" sz="2500" dirty="0" smtClean="0"/>
          </a:p>
          <a:p>
            <a:pPr>
              <a:buNone/>
            </a:pPr>
            <a:r>
              <a:rPr lang="fr-FR" sz="2800" dirty="0" smtClean="0">
                <a:solidFill>
                  <a:srgbClr val="008000"/>
                </a:solidFill>
                <a:latin typeface="Consolas"/>
              </a:rPr>
              <a:t>	</a:t>
            </a:r>
            <a:r>
              <a:rPr lang="fr-FR" sz="2800" smtClean="0">
                <a:solidFill>
                  <a:srgbClr val="008000"/>
                </a:solidFill>
                <a:latin typeface="Consolas"/>
              </a:rPr>
              <a:t>//definition</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 </a:t>
            </a:r>
            <a:r>
              <a:rPr lang="fr-FR" sz="2800" dirty="0" smtClean="0">
                <a:latin typeface="Consolas"/>
              </a:rPr>
              <a:t>= </a:t>
            </a:r>
            <a:r>
              <a:rPr lang="fr-FR" sz="2800" smtClean="0">
                <a:latin typeface="Consolas"/>
              </a:rPr>
              <a:t>10</a:t>
            </a:r>
            <a:r>
              <a:rPr lang="fr-FR" sz="2800" smtClean="0">
                <a:solidFill>
                  <a:srgbClr val="000000"/>
                </a:solidFill>
                <a:latin typeface="Consolas"/>
              </a:rPr>
              <a:t>)</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CA" sz="2800" dirty="0" smtClean="0">
                <a:solidFill>
                  <a:srgbClr val="000000"/>
                </a:solidFill>
                <a:latin typeface="Consolas"/>
              </a:rPr>
              <a:t>		</a:t>
            </a:r>
            <a:r>
              <a:rPr lang="fr-FR" sz="2800" dirty="0" smtClean="0">
                <a:solidFill>
                  <a:srgbClr val="0000FF"/>
                </a:solidFill>
                <a:latin typeface="Consolas"/>
              </a:rPr>
              <a:t>return</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 </a:t>
            </a:r>
            <a:r>
              <a:rPr lang="fr-FR" sz="2800" dirty="0" smtClean="0">
                <a:solidFill>
                  <a:srgbClr val="808080"/>
                </a:solidFill>
                <a:latin typeface="Consolas"/>
              </a:rPr>
              <a:t>b</a:t>
            </a:r>
            <a:r>
              <a:rPr lang="fr-FR" sz="2800" dirty="0" smtClean="0">
                <a:solidFill>
                  <a:srgbClr val="000000"/>
                </a:solidFill>
                <a:latin typeface="Consolas"/>
              </a:rPr>
              <a:t>;</a:t>
            </a:r>
          </a:p>
          <a:p>
            <a:pPr>
              <a:buNone/>
            </a:pPr>
            <a:r>
              <a:rPr lang="fr-FR" sz="2800" dirty="0" smtClean="0">
                <a:solidFill>
                  <a:srgbClr val="000000"/>
                </a:solidFill>
                <a:latin typeface="Consolas"/>
              </a:rPr>
              <a:t>	}</a:t>
            </a:r>
          </a:p>
          <a:p>
            <a:pPr marL="320040" lvl="1" indent="-320040">
              <a:spcBef>
                <a:spcPts val="700"/>
              </a:spcBef>
              <a:buClr>
                <a:schemeClr val="accent2"/>
              </a:buClr>
              <a:buSzPct val="60000"/>
              <a:buNone/>
            </a:pPr>
            <a:r>
              <a:rPr lang="fr-CA" sz="2500" smtClean="0"/>
              <a:t>	</a:t>
            </a:r>
          </a:p>
          <a:p>
            <a:pPr marL="320040" lvl="1" indent="-320040">
              <a:spcBef>
                <a:spcPts val="700"/>
              </a:spcBef>
              <a:buClr>
                <a:srgbClr val="DD8047"/>
              </a:buClr>
              <a:buSzPct val="60000"/>
              <a:buFont typeface="Wingdings"/>
              <a:buChar char=""/>
            </a:pPr>
            <a:r>
              <a:rPr lang="fr-CA" sz="2500" smtClean="0">
                <a:solidFill>
                  <a:prstClr val="black"/>
                </a:solidFill>
              </a:rPr>
              <a:t>When calling the function, it will be possible to not provide the formal parameter(s) that have default values. If we do not provide these parameters, the preconfigured values will be used.</a:t>
            </a:r>
            <a:endParaRPr lang="fr-CA" sz="2500">
              <a:solidFill>
                <a:prstClr val="black"/>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definitions</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92500" lnSpcReduction="20000"/>
          </a:bodyPr>
          <a:lstStyle/>
          <a:p>
            <a:r>
              <a:rPr lang="fr-CA" sz="2800" smtClean="0"/>
              <a:t>We have seen in </a:t>
            </a:r>
            <a:r>
              <a:rPr lang="fr-CA" sz="2800" b="1" smtClean="0"/>
              <a:t>main()</a:t>
            </a:r>
            <a:r>
              <a:rPr lang="fr-CA" sz="2800" smtClean="0"/>
              <a:t> that the function has a statement </a:t>
            </a:r>
            <a:r>
              <a:rPr lang="fr-CA" sz="2800" b="1" smtClean="0"/>
              <a:t>return</a:t>
            </a:r>
            <a:r>
              <a:rPr lang="fr-CA" sz="2800" b="1" smtClean="0">
                <a:latin typeface="Calibri Light" panose="020F0302020204030204" pitchFamily="34" charset="0"/>
                <a:cs typeface="Calibri Light" panose="020F0302020204030204" pitchFamily="34" charset="0"/>
              </a:rPr>
              <a:t> </a:t>
            </a:r>
            <a:r>
              <a:rPr lang="fr-CA" sz="2800" b="1" smtClean="0"/>
              <a:t>0;</a:t>
            </a:r>
            <a:r>
              <a:rPr lang="fr-CA" sz="2800" smtClean="0"/>
              <a:t> at the bottom of its definition. This statement serves to </a:t>
            </a:r>
            <a:r>
              <a:rPr lang="fr-CA" sz="2800" smtClean="0"/>
              <a:t>send </a:t>
            </a:r>
            <a:r>
              <a:rPr lang="fr-CA" sz="2800" smtClean="0"/>
              <a:t>back to the caller of the </a:t>
            </a:r>
            <a:r>
              <a:rPr lang="fr-CA" sz="2800" smtClean="0"/>
              <a:t>function a result whose type is based </a:t>
            </a:r>
            <a:r>
              <a:rPr lang="fr-CA" sz="2800" smtClean="0"/>
              <a:t>on the return type of the function:</a:t>
            </a:r>
          </a:p>
          <a:p>
            <a:pPr>
              <a:buNone/>
            </a:pPr>
            <a:r>
              <a:rPr lang="fr-FR" sz="2800" dirty="0" smtClean="0">
                <a:solidFill>
                  <a:srgbClr val="808080"/>
                </a:solidFill>
                <a:latin typeface="Consolas"/>
              </a:rPr>
              <a:t>	#</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r>
              <a:rPr lang="fr-FR" sz="2800" dirty="0" smtClean="0">
                <a:solidFill>
                  <a:srgbClr val="000000"/>
                </a:solidFill>
                <a:latin typeface="Consolas"/>
              </a:rPr>
              <a:t> </a:t>
            </a:r>
          </a:p>
          <a:p>
            <a:pPr>
              <a:buNone/>
            </a:pPr>
            <a:r>
              <a:rPr lang="fr-FR" sz="2800" dirty="0" smtClean="0">
                <a:solidFill>
                  <a:srgbClr val="0000FF"/>
                </a:solidFill>
                <a:latin typeface="Consolas"/>
              </a:rPr>
              <a:t>	</a:t>
            </a: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 </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a:solidFill>
                  <a:srgbClr val="000000"/>
                </a:solidFill>
                <a:latin typeface="Consolas"/>
              </a:rPr>
              <a:t>	</a:t>
            </a: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	}</a:t>
            </a:r>
            <a:endParaRPr lang="fr-CA" sz="2800" dirty="0" smtClean="0"/>
          </a:p>
          <a:p>
            <a:r>
              <a:rPr lang="fr-CA" sz="2500" b="1" smtClean="0"/>
              <a:t>main()</a:t>
            </a:r>
            <a:r>
              <a:rPr lang="fr-CA" sz="2500" smtClean="0"/>
              <a:t> here returns 0.</a:t>
            </a:r>
          </a:p>
          <a:p>
            <a:r>
              <a:rPr lang="fr-CA" sz="2500" smtClean="0"/>
              <a:t>This value (here 0) can be retrieved by the calling program to obtain information relevant to the execution of the program, and given the result obtained, it will be able to react accordingly.</a:t>
            </a:r>
            <a:endParaRPr lang="fr-CA" sz="2500" b="1"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returns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r>
              <a:rPr lang="fr-CA" sz="2800" smtClean="0"/>
              <a:t>When a function possesses a </a:t>
            </a:r>
            <a:r>
              <a:rPr lang="fr-CA" sz="2800" b="1" smtClean="0"/>
              <a:t>non-void</a:t>
            </a:r>
            <a:r>
              <a:rPr lang="fr-CA" sz="2800" smtClean="0"/>
              <a:t> return type, the function must necessarily contain somewhere a return statement that returns a value, or returns the contents of a variable of a type compatible with the function’s return type:</a:t>
            </a:r>
            <a:endParaRPr lang="fr-CA" sz="2800" dirty="0" smtClean="0"/>
          </a:p>
          <a:p>
            <a:endParaRPr lang="fr-CA" sz="25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returns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pPr marL="0" indent="0" defTabSz="534988">
              <a:buNone/>
            </a:pPr>
            <a:r>
              <a:rPr lang="fr-FR" sz="2800" dirty="0" smtClean="0">
                <a:solidFill>
                  <a:srgbClr val="008000"/>
                </a:solidFill>
                <a:latin typeface="Consolas"/>
              </a:rPr>
              <a:t>//prototypes</a:t>
            </a:r>
            <a:endParaRPr lang="fr-FR" sz="2800" dirty="0" smtClean="0">
              <a:solidFill>
                <a:srgbClr val="000000"/>
              </a:solidFill>
              <a:latin typeface="Consolas"/>
            </a:endParaRPr>
          </a:p>
          <a:p>
            <a:pPr marL="0" indent="0" defTabSz="534988">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p>
          <a:p>
            <a:pPr marL="0" indent="0" defTabSz="534988">
              <a:buNone/>
            </a:pPr>
            <a:endParaRPr lang="fr-FR" sz="2800" dirty="0" smtClean="0">
              <a:solidFill>
                <a:srgbClr val="000000"/>
              </a:solidFill>
              <a:latin typeface="Consolas"/>
            </a:endParaRPr>
          </a:p>
          <a:p>
            <a:pPr marL="0" indent="0" defTabSz="534988">
              <a:buNone/>
            </a:pPr>
            <a:r>
              <a:rPr lang="fr-FR" sz="2800" smtClean="0">
                <a:solidFill>
                  <a:srgbClr val="008000"/>
                </a:solidFill>
                <a:latin typeface="Consolas"/>
              </a:rPr>
              <a:t>//definitions</a:t>
            </a:r>
            <a:endParaRPr lang="fr-FR" sz="2800" dirty="0" smtClean="0">
              <a:solidFill>
                <a:srgbClr val="000000"/>
              </a:solidFill>
              <a:latin typeface="Consolas"/>
            </a:endParaRPr>
          </a:p>
          <a:p>
            <a:pPr marL="0" indent="0" defTabSz="534988">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p>
          <a:p>
            <a:pPr marL="0" indent="0" defTabSz="534988">
              <a:buNone/>
            </a:pPr>
            <a:r>
              <a:rPr lang="fr-FR" sz="2800" smtClean="0">
                <a:solidFill>
                  <a:srgbClr val="000000"/>
                </a:solidFill>
                <a:latin typeface="Consolas"/>
              </a:rPr>
              <a:t>{</a:t>
            </a:r>
            <a:endParaRPr lang="fr-FR" sz="2800" dirty="0" smtClean="0">
              <a:solidFill>
                <a:srgbClr val="000000"/>
              </a:solidFill>
              <a:latin typeface="Consolas"/>
            </a:endParaRPr>
          </a:p>
          <a:p>
            <a:pPr marL="0" indent="0" defTabSz="534988">
              <a:buNone/>
            </a:pPr>
            <a:r>
              <a:rPr lang="fr-FR" sz="2800" dirty="0" smtClean="0">
                <a:solidFill>
                  <a:srgbClr val="0000FF"/>
                </a:solidFill>
                <a:latin typeface="Consolas"/>
              </a:rPr>
              <a:t>	return</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 </a:t>
            </a:r>
            <a:r>
              <a:rPr lang="fr-FR" sz="2800" dirty="0" smtClean="0">
                <a:solidFill>
                  <a:srgbClr val="808080"/>
                </a:solidFill>
                <a:latin typeface="Consolas"/>
              </a:rPr>
              <a:t>b</a:t>
            </a:r>
            <a:r>
              <a:rPr lang="fr-FR" sz="2800" dirty="0" smtClean="0">
                <a:solidFill>
                  <a:srgbClr val="000000"/>
                </a:solidFill>
                <a:latin typeface="Consolas"/>
              </a:rPr>
              <a:t>; </a:t>
            </a:r>
            <a:r>
              <a:rPr lang="fr-FR" sz="2800" smtClean="0">
                <a:solidFill>
                  <a:srgbClr val="008000"/>
                </a:solidFill>
                <a:latin typeface="Consolas"/>
              </a:rPr>
              <a:t>// int + int = int</a:t>
            </a:r>
            <a:endParaRPr lang="fr-FR" sz="2800" dirty="0" smtClean="0">
              <a:solidFill>
                <a:srgbClr val="000000"/>
              </a:solidFill>
              <a:latin typeface="Consolas"/>
            </a:endParaRPr>
          </a:p>
          <a:p>
            <a:pPr marL="0" indent="0" defTabSz="534988">
              <a:buNone/>
            </a:pPr>
            <a:r>
              <a:rPr lang="fr-FR" sz="28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returns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r>
              <a:rPr lang="fr-CA" sz="2800" smtClean="0"/>
              <a:t>Like in the previously seen case of passing formal parameters by </a:t>
            </a:r>
            <a:r>
              <a:rPr lang="fr-CA" sz="2800" smtClean="0"/>
              <a:t>value, or by copy, </a:t>
            </a:r>
            <a:r>
              <a:rPr lang="fr-CA" sz="2800" smtClean="0"/>
              <a:t>it is very important to understand that when a value is returned via the return of a function, it is returned by </a:t>
            </a:r>
            <a:r>
              <a:rPr lang="fr-CA" sz="2800" smtClean="0"/>
              <a:t>value!</a:t>
            </a:r>
            <a:endParaRPr lang="fr-CA"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returns</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92500" lnSpcReduction="10000"/>
          </a:bodyPr>
          <a:lstStyle/>
          <a:p>
            <a:r>
              <a:rPr lang="fr-CA" sz="2800" smtClean="0"/>
              <a:t>When a function has </a:t>
            </a:r>
            <a:r>
              <a:rPr lang="fr-CA" sz="2800" b="1" smtClean="0"/>
              <a:t>void</a:t>
            </a:r>
            <a:r>
              <a:rPr lang="fr-CA" sz="2800" smtClean="0"/>
              <a:t> as its return type, it is not obligatory to use a function return, but in case you need to, it is always possible to use a </a:t>
            </a:r>
            <a:r>
              <a:rPr lang="fr-CA" sz="2800" b="1" smtClean="0"/>
              <a:t>return;</a:t>
            </a:r>
            <a:r>
              <a:rPr lang="fr-CA" sz="2800" smtClean="0"/>
              <a:t> in your code:</a:t>
            </a:r>
            <a:endParaRPr lang="fr-CA" sz="2800" dirty="0" smtClean="0"/>
          </a:p>
          <a:p>
            <a:pPr>
              <a:buNone/>
            </a:pPr>
            <a:r>
              <a:rPr lang="fr-FR" sz="2800" dirty="0" smtClean="0">
                <a:solidFill>
                  <a:srgbClr val="008000"/>
                </a:solidFill>
                <a:latin typeface="Consolas"/>
              </a:rPr>
              <a:t>	//prototypes</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void</a:t>
            </a:r>
            <a:r>
              <a:rPr lang="fr-FR" sz="2800" smtClean="0">
                <a:solidFill>
                  <a:srgbClr val="000000"/>
                </a:solidFill>
                <a:latin typeface="Consolas"/>
              </a:rPr>
              <a:t> someFunction();</a:t>
            </a:r>
            <a:endParaRPr lang="fr-FR" sz="2800" dirty="0" smtClean="0">
              <a:solidFill>
                <a:srgbClr val="000000"/>
              </a:solidFill>
              <a:latin typeface="Consolas"/>
            </a:endParaRPr>
          </a:p>
          <a:p>
            <a:pPr>
              <a:buNone/>
            </a:pPr>
            <a:endParaRPr lang="fr-FR" sz="2800" dirty="0" smtClean="0">
              <a:solidFill>
                <a:srgbClr val="000000"/>
              </a:solidFill>
              <a:latin typeface="Consolas"/>
            </a:endParaRPr>
          </a:p>
          <a:p>
            <a:pPr>
              <a:buNone/>
            </a:pPr>
            <a:r>
              <a:rPr lang="fr-FR" sz="2800" dirty="0" smtClean="0">
                <a:solidFill>
                  <a:srgbClr val="008000"/>
                </a:solidFill>
                <a:latin typeface="Consolas"/>
              </a:rPr>
              <a:t>	</a:t>
            </a:r>
            <a:r>
              <a:rPr lang="fr-FR" sz="2800" smtClean="0">
                <a:solidFill>
                  <a:srgbClr val="008000"/>
                </a:solidFill>
                <a:latin typeface="Consolas"/>
              </a:rPr>
              <a:t>//definitions</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void</a:t>
            </a:r>
            <a:r>
              <a:rPr lang="fr-FR" sz="2800" smtClean="0">
                <a:solidFill>
                  <a:srgbClr val="000000"/>
                </a:solidFill>
                <a:latin typeface="Consolas"/>
              </a:rPr>
              <a:t> someFunction()</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8000"/>
                </a:solidFill>
                <a:latin typeface="Consolas"/>
              </a:rPr>
              <a:t>	</a:t>
            </a:r>
            <a:r>
              <a:rPr lang="fr-FR" sz="2800" smtClean="0">
                <a:solidFill>
                  <a:srgbClr val="008000"/>
                </a:solidFill>
                <a:latin typeface="Consolas"/>
              </a:rPr>
              <a:t>	//body of the function</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smtClean="0">
                <a:solidFill>
                  <a:srgbClr val="000000"/>
                </a:solidFill>
                <a:latin typeface="Consolas"/>
              </a:rPr>
              <a:t>; </a:t>
            </a:r>
            <a:r>
              <a:rPr lang="fr-FR" sz="2800" smtClean="0">
                <a:solidFill>
                  <a:srgbClr val="008000"/>
                </a:solidFill>
                <a:latin typeface="Consolas"/>
              </a:rPr>
              <a:t>//no value is returned</a:t>
            </a: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00"/>
                </a:solidFill>
                <a:latin typeface="Consolas"/>
              </a:rPr>
              <a:t>	}</a:t>
            </a:r>
            <a:endParaRPr lang="fr-CA" sz="2800" dirty="0" smtClean="0"/>
          </a:p>
          <a:p>
            <a:endParaRPr lang="fr-CA" sz="2800" dirty="0" smtClean="0"/>
          </a:p>
          <a:p>
            <a:endParaRPr lang="fr-CA" sz="2800" dirty="0" smtClean="0"/>
          </a:p>
          <a:p>
            <a:endParaRPr lang="fr-CA" sz="2800" dirty="0" smtClean="0"/>
          </a:p>
          <a:p>
            <a:endParaRPr lang="fr-CA" sz="25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definitions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r>
              <a:rPr lang="fr-CA" sz="2800" smtClean="0"/>
              <a:t>When defining the body of a function, we must take into consideration the following points:</a:t>
            </a:r>
            <a:endParaRPr lang="fr-CA" sz="2800" dirty="0" smtClean="0"/>
          </a:p>
          <a:p>
            <a:pPr lvl="1"/>
            <a:r>
              <a:rPr lang="fr-CA" sz="2500" smtClean="0"/>
              <a:t>Does the function </a:t>
            </a:r>
            <a:r>
              <a:rPr lang="fr-CA" sz="2500" smtClean="0"/>
              <a:t>conform well to</a:t>
            </a:r>
            <a:r>
              <a:rPr lang="fr-CA" sz="2500" smtClean="0"/>
              <a:t> </a:t>
            </a:r>
            <a:r>
              <a:rPr lang="fr-CA" sz="2500" smtClean="0"/>
              <a:t>the analysis?</a:t>
            </a:r>
            <a:endParaRPr lang="fr-CA" sz="2500" dirty="0" smtClean="0"/>
          </a:p>
          <a:p>
            <a:pPr lvl="1"/>
            <a:r>
              <a:rPr lang="fr-CA" sz="2500" smtClean="0"/>
              <a:t>Does the function have a </a:t>
            </a:r>
            <a:r>
              <a:rPr lang="fr-CA" sz="2500" b="1" smtClean="0"/>
              <a:t>non-void</a:t>
            </a:r>
            <a:r>
              <a:rPr lang="fr-CA" sz="2500" smtClean="0"/>
              <a:t> return type? If yes, does the function return a value in all possible branches of its execution?</a:t>
            </a:r>
          </a:p>
          <a:p>
            <a:pPr lvl="1"/>
            <a:r>
              <a:rPr lang="fr-CA" sz="2500" smtClean="0"/>
              <a:t>If there are any formal parameters, are they all used?</a:t>
            </a:r>
          </a:p>
          <a:p>
            <a:pPr lvl="1"/>
            <a:r>
              <a:rPr lang="fr-CA" sz="2500" smtClean="0"/>
              <a:t>If there are any formal parameters, are they used </a:t>
            </a:r>
            <a:r>
              <a:rPr lang="fr-CA" sz="2500" b="1" smtClean="0"/>
              <a:t>BEFORE</a:t>
            </a:r>
            <a:r>
              <a:rPr lang="fr-CA" sz="2500" smtClean="0"/>
              <a:t> being used in the body of the function?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fontScale="90000"/>
          </a:bodyPr>
          <a:lstStyle/>
          <a:p>
            <a:r>
              <a:rPr lang="fr-CA" sz="4000"/>
              <a:t>Example of a function prototype </a:t>
            </a:r>
            <a:r>
              <a:rPr lang="fr-CA" sz="4000" smtClean="0"/>
              <a:t>declaration</a:t>
            </a:r>
            <a:r>
              <a:rPr lang="fr-CA" sz="3600" smtClean="0"/>
              <a:t/>
            </a:r>
            <a:br>
              <a:rPr lang="fr-CA" sz="3600" smtClean="0"/>
            </a:br>
            <a:r>
              <a:rPr lang="fr-CA" sz="2700" smtClean="0"/>
              <a:t>(continued)</a:t>
            </a:r>
            <a:endParaRPr lang="fr-FR" sz="2700" dirty="0"/>
          </a:p>
        </p:txBody>
      </p:sp>
      <p:sp>
        <p:nvSpPr>
          <p:cNvPr id="3" name="Espace réservé du contenu 2"/>
          <p:cNvSpPr>
            <a:spLocks noGrp="1"/>
          </p:cNvSpPr>
          <p:nvPr>
            <p:ph sz="quarter" idx="1"/>
          </p:nvPr>
        </p:nvSpPr>
        <p:spPr>
          <a:xfrm>
            <a:off x="0" y="1643050"/>
            <a:ext cx="9144000" cy="5214950"/>
          </a:xfrm>
        </p:spPr>
        <p:txBody>
          <a:bodyPr>
            <a:normAutofit/>
          </a:bodyPr>
          <a:lstStyle/>
          <a:p>
            <a:pPr marL="320040" lvl="1" indent="-320040">
              <a:spcBef>
                <a:spcPts val="700"/>
              </a:spcBef>
              <a:buClr>
                <a:schemeClr val="accent2"/>
              </a:buClr>
              <a:buSzPct val="60000"/>
              <a:buNone/>
            </a:pPr>
            <a:r>
              <a:rPr lang="fr-CA" sz="2500"/>
              <a:t>The function prototype declaration code for this task would be:</a:t>
            </a:r>
          </a:p>
          <a:p>
            <a:pPr marL="320040" lvl="1" indent="-320040">
              <a:spcBef>
                <a:spcPts val="700"/>
              </a:spcBef>
              <a:buClr>
                <a:schemeClr val="accent2"/>
              </a:buClr>
              <a:buSzPct val="60000"/>
              <a:buNone/>
            </a:pPr>
            <a:r>
              <a:rPr lang="fr-CA" sz="2500"/>
              <a:t>	</a:t>
            </a:r>
            <a:r>
              <a:rPr lang="fr-FR" sz="2800">
                <a:solidFill>
                  <a:srgbClr val="008000"/>
                </a:solidFill>
                <a:latin typeface="Consolas"/>
              </a:rPr>
              <a:t>//prototypes</a:t>
            </a:r>
            <a:endParaRPr lang="fr-CA" sz="2500"/>
          </a:p>
          <a:p>
            <a:pPr marL="320040" lvl="1" indent="-320040">
              <a:spcBef>
                <a:spcPts val="700"/>
              </a:spcBef>
              <a:buClr>
                <a:schemeClr val="accent2"/>
              </a:buClr>
              <a:buSzPct val="60000"/>
              <a:buNone/>
            </a:pPr>
            <a:r>
              <a:rPr lang="fr-FR" sz="2800">
                <a:solidFill>
                  <a:srgbClr val="0000FF"/>
                </a:solidFill>
                <a:latin typeface="Consolas"/>
              </a:rPr>
              <a:t>	int</a:t>
            </a:r>
            <a:r>
              <a:rPr lang="fr-FR" sz="2800">
                <a:solidFill>
                  <a:srgbClr val="000000"/>
                </a:solidFill>
                <a:latin typeface="Consolas"/>
              </a:rPr>
              <a:t> inputInteger();</a:t>
            </a:r>
            <a:endParaRPr lang="fr-CA"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fontScale="90000"/>
          </a:bodyPr>
          <a:lstStyle/>
          <a:p>
            <a:r>
              <a:rPr lang="fr-CA" sz="4000"/>
              <a:t>Example of a function prototype declaration</a:t>
            </a:r>
            <a:br>
              <a:rPr lang="fr-CA" sz="4000"/>
            </a:br>
            <a:r>
              <a:rPr lang="fr-CA" sz="2700"/>
              <a:t>(continued)</a:t>
            </a:r>
            <a:endParaRPr lang="fr-FR" sz="2700" dirty="0"/>
          </a:p>
        </p:txBody>
      </p:sp>
      <p:sp>
        <p:nvSpPr>
          <p:cNvPr id="3" name="Espace réservé du contenu 2"/>
          <p:cNvSpPr>
            <a:spLocks noGrp="1"/>
          </p:cNvSpPr>
          <p:nvPr>
            <p:ph sz="quarter" idx="1"/>
          </p:nvPr>
        </p:nvSpPr>
        <p:spPr>
          <a:xfrm>
            <a:off x="0" y="1643050"/>
            <a:ext cx="9144000" cy="5214950"/>
          </a:xfrm>
        </p:spPr>
        <p:txBody>
          <a:bodyPr>
            <a:normAutofit fontScale="77500" lnSpcReduction="20000"/>
          </a:bodyPr>
          <a:lstStyle/>
          <a:p>
            <a:pPr>
              <a:buNone/>
            </a:pPr>
            <a:r>
              <a:rPr lang="fr-FR" sz="3200" dirty="0" smtClean="0">
                <a:solidFill>
                  <a:srgbClr val="008000"/>
                </a:solidFill>
                <a:latin typeface="Consolas"/>
              </a:rPr>
              <a:t>	</a:t>
            </a:r>
            <a:r>
              <a:rPr lang="fr-FR" sz="3200" smtClean="0">
                <a:solidFill>
                  <a:srgbClr val="008000"/>
                </a:solidFill>
                <a:latin typeface="Consolas"/>
              </a:rPr>
              <a:t>//definitions</a:t>
            </a:r>
            <a:endParaRPr lang="fr-FR" sz="3200" dirty="0" smtClean="0">
              <a:solidFill>
                <a:srgbClr val="000000"/>
              </a:solidFill>
              <a:latin typeface="Consolas"/>
            </a:endParaRPr>
          </a:p>
          <a:p>
            <a:pPr lvl="1">
              <a:buNone/>
            </a:pPr>
            <a:r>
              <a:rPr lang="fr-FR" err="1" smtClean="0">
                <a:solidFill>
                  <a:srgbClr val="0000FF"/>
                </a:solidFill>
                <a:latin typeface="Consolas"/>
              </a:rPr>
              <a:t>int</a:t>
            </a:r>
            <a:r>
              <a:rPr lang="fr-FR" smtClean="0">
                <a:solidFill>
                  <a:srgbClr val="000000"/>
                </a:solidFill>
                <a:latin typeface="Consolas"/>
              </a:rPr>
              <a:t> inputInteger()</a:t>
            </a:r>
          </a:p>
          <a:p>
            <a:pPr lvl="1">
              <a:buNone/>
            </a:pPr>
            <a:r>
              <a:rPr lang="fr-FR" smtClean="0">
                <a:solidFill>
                  <a:srgbClr val="000000"/>
                </a:solidFill>
                <a:latin typeface="Consolas"/>
              </a:rPr>
              <a:t>{</a:t>
            </a:r>
            <a:endParaRPr lang="fr-FR" dirty="0" smtClean="0">
              <a:solidFill>
                <a:srgbClr val="000000"/>
              </a:solidFill>
              <a:latin typeface="Consolas"/>
            </a:endParaRPr>
          </a:p>
          <a:p>
            <a:pPr lvl="1">
              <a:buNone/>
            </a:pPr>
            <a:r>
              <a:rPr lang="fr-FR" dirty="0" smtClean="0">
                <a:solidFill>
                  <a:srgbClr val="0000FF"/>
                </a:solidFill>
                <a:latin typeface="Consolas"/>
              </a:rPr>
              <a:t>	</a:t>
            </a:r>
            <a:r>
              <a:rPr lang="fr-FR" err="1" smtClean="0">
                <a:solidFill>
                  <a:srgbClr val="0000FF"/>
                </a:solidFill>
                <a:latin typeface="Consolas"/>
              </a:rPr>
              <a:t>int</a:t>
            </a:r>
            <a:r>
              <a:rPr lang="fr-FR" smtClean="0">
                <a:solidFill>
                  <a:srgbClr val="000000"/>
                </a:solidFill>
                <a:latin typeface="Consolas"/>
              </a:rPr>
              <a:t> value;</a:t>
            </a:r>
            <a:endParaRPr lang="fr-FR" dirty="0" smtClean="0">
              <a:solidFill>
                <a:srgbClr val="000000"/>
              </a:solidFill>
              <a:latin typeface="Consolas"/>
            </a:endParaRPr>
          </a:p>
          <a:p>
            <a:pPr lvl="1">
              <a:buNone/>
            </a:pPr>
            <a:r>
              <a:rPr lang="fr-FR" dirty="0" smtClean="0">
                <a:solidFill>
                  <a:srgbClr val="000000"/>
                </a:solidFill>
                <a:latin typeface="Consolas"/>
              </a:rPr>
              <a:t>	cout </a:t>
            </a:r>
            <a:r>
              <a:rPr lang="fr-FR" smtClean="0">
                <a:solidFill>
                  <a:srgbClr val="008080"/>
                </a:solidFill>
                <a:latin typeface="Consolas"/>
              </a:rPr>
              <a:t>&lt;&lt;</a:t>
            </a:r>
            <a:r>
              <a:rPr lang="fr-FR" smtClean="0">
                <a:solidFill>
                  <a:srgbClr val="000000"/>
                </a:solidFill>
                <a:latin typeface="Consolas"/>
              </a:rPr>
              <a:t> </a:t>
            </a:r>
            <a:r>
              <a:rPr lang="fr-FR" smtClean="0">
                <a:solidFill>
                  <a:srgbClr val="A31515"/>
                </a:solidFill>
                <a:latin typeface="Consolas"/>
              </a:rPr>
              <a:t>"Enter an integer: </a:t>
            </a:r>
            <a:r>
              <a:rPr lang="fr-FR" dirty="0" smtClean="0">
                <a:solidFill>
                  <a:srgbClr val="A31515"/>
                </a:solidFill>
                <a:latin typeface="Consolas"/>
              </a:rPr>
              <a:t>"</a:t>
            </a:r>
            <a:r>
              <a:rPr lang="fr-FR" dirty="0" smtClean="0">
                <a:solidFill>
                  <a:srgbClr val="000000"/>
                </a:solidFill>
                <a:latin typeface="Consolas"/>
              </a:rPr>
              <a:t>;</a:t>
            </a:r>
          </a:p>
          <a:p>
            <a:pPr lvl="1">
              <a:buNone/>
            </a:pPr>
            <a:r>
              <a:rPr lang="fr-FR" dirty="0" smtClean="0">
                <a:solidFill>
                  <a:srgbClr val="000000"/>
                </a:solidFill>
                <a:latin typeface="Consolas"/>
              </a:rPr>
              <a:t>	</a:t>
            </a:r>
            <a:r>
              <a:rPr lang="fr-FR" dirty="0" err="1" smtClean="0">
                <a:solidFill>
                  <a:srgbClr val="000000"/>
                </a:solidFill>
                <a:latin typeface="Consolas"/>
              </a:rPr>
              <a:t>cin</a:t>
            </a:r>
            <a:r>
              <a:rPr lang="fr-FR" dirty="0" smtClean="0">
                <a:solidFill>
                  <a:srgbClr val="000000"/>
                </a:solidFill>
                <a:latin typeface="Consolas"/>
              </a:rPr>
              <a:t> </a:t>
            </a:r>
            <a:r>
              <a:rPr lang="fr-FR" smtClean="0">
                <a:solidFill>
                  <a:srgbClr val="008080"/>
                </a:solidFill>
                <a:latin typeface="Consolas"/>
              </a:rPr>
              <a:t>&gt;&gt;</a:t>
            </a:r>
            <a:r>
              <a:rPr lang="fr-FR" smtClean="0">
                <a:solidFill>
                  <a:srgbClr val="000000"/>
                </a:solidFill>
                <a:latin typeface="Consolas"/>
              </a:rPr>
              <a:t> value;</a:t>
            </a:r>
            <a:endParaRPr lang="fr-FR" dirty="0" smtClean="0">
              <a:solidFill>
                <a:srgbClr val="000000"/>
              </a:solidFill>
              <a:latin typeface="Consolas"/>
            </a:endParaRPr>
          </a:p>
          <a:p>
            <a:pPr lvl="1">
              <a:buNone/>
            </a:pPr>
            <a:r>
              <a:rPr lang="fr-FR" dirty="0" smtClean="0">
                <a:solidFill>
                  <a:srgbClr val="0000FF"/>
                </a:solidFill>
                <a:latin typeface="Consolas"/>
              </a:rPr>
              <a:t>	</a:t>
            </a:r>
            <a:r>
              <a:rPr lang="fr-FR" dirty="0" err="1" smtClean="0">
                <a:solidFill>
                  <a:srgbClr val="0000FF"/>
                </a:solidFill>
                <a:latin typeface="Consolas"/>
              </a:rPr>
              <a:t>while</a:t>
            </a:r>
            <a:r>
              <a:rPr lang="fr-FR" dirty="0" smtClean="0">
                <a:solidFill>
                  <a:srgbClr val="000000"/>
                </a:solidFill>
                <a:latin typeface="Consolas"/>
              </a:rPr>
              <a:t> (</a:t>
            </a:r>
            <a:r>
              <a:rPr lang="fr-FR" dirty="0" err="1" smtClean="0">
                <a:solidFill>
                  <a:srgbClr val="000000"/>
                </a:solidFill>
                <a:latin typeface="Consolas"/>
              </a:rPr>
              <a:t>cin.fail</a:t>
            </a:r>
            <a:r>
              <a:rPr lang="fr-FR" dirty="0" smtClean="0">
                <a:solidFill>
                  <a:srgbClr val="000000"/>
                </a:solidFill>
                <a:latin typeface="Consolas"/>
              </a:rPr>
              <a:t>() || </a:t>
            </a:r>
            <a:r>
              <a:rPr lang="fr-FR" dirty="0" err="1" smtClean="0">
                <a:solidFill>
                  <a:srgbClr val="000000"/>
                </a:solidFill>
                <a:latin typeface="Consolas"/>
              </a:rPr>
              <a:t>cin.peek</a:t>
            </a:r>
            <a:r>
              <a:rPr lang="fr-FR" dirty="0" smtClean="0">
                <a:solidFill>
                  <a:srgbClr val="000000"/>
                </a:solidFill>
                <a:latin typeface="Consolas"/>
              </a:rPr>
              <a:t>() != </a:t>
            </a:r>
            <a:r>
              <a:rPr lang="fr-FR" dirty="0" smtClean="0">
                <a:solidFill>
                  <a:srgbClr val="A31515"/>
                </a:solidFill>
                <a:latin typeface="Consolas"/>
              </a:rPr>
              <a:t>'\</a:t>
            </a:r>
            <a:r>
              <a:rPr lang="fr-FR" smtClean="0">
                <a:solidFill>
                  <a:srgbClr val="A31515"/>
                </a:solidFill>
                <a:latin typeface="Consolas"/>
              </a:rPr>
              <a:t>n'</a:t>
            </a:r>
            <a:r>
              <a:rPr lang="fr-FR" smtClean="0">
                <a:solidFill>
                  <a:srgbClr val="000000"/>
                </a:solidFill>
                <a:latin typeface="Consolas"/>
              </a:rPr>
              <a:t>)</a:t>
            </a:r>
          </a:p>
          <a:p>
            <a:pPr lvl="1">
              <a:buNone/>
            </a:pPr>
            <a:r>
              <a:rPr lang="fr-FR">
                <a:solidFill>
                  <a:srgbClr val="000000"/>
                </a:solidFill>
                <a:latin typeface="Consolas"/>
              </a:rPr>
              <a:t>	</a:t>
            </a:r>
            <a:r>
              <a:rPr lang="fr-FR" smtClean="0">
                <a:solidFill>
                  <a:srgbClr val="000000"/>
                </a:solidFill>
                <a:latin typeface="Consolas"/>
              </a:rPr>
              <a:t>{</a:t>
            </a:r>
            <a:endParaRPr lang="fr-FR" dirty="0" smtClean="0">
              <a:solidFill>
                <a:srgbClr val="000000"/>
              </a:solidFill>
              <a:latin typeface="Consolas"/>
            </a:endParaRPr>
          </a:p>
          <a:p>
            <a:pPr lvl="2">
              <a:buNone/>
            </a:pPr>
            <a:r>
              <a:rPr lang="fr-FR" dirty="0" smtClean="0">
                <a:solidFill>
                  <a:srgbClr val="000000"/>
                </a:solidFill>
                <a:latin typeface="Consolas"/>
              </a:rPr>
              <a:t>	</a:t>
            </a:r>
            <a:r>
              <a:rPr lang="fr-FR" dirty="0" err="1" smtClean="0">
                <a:solidFill>
                  <a:srgbClr val="000000"/>
                </a:solidFill>
                <a:latin typeface="Consolas"/>
              </a:rPr>
              <a:t>cin.clear</a:t>
            </a:r>
            <a:r>
              <a:rPr lang="fr-FR" dirty="0" smtClean="0">
                <a:solidFill>
                  <a:srgbClr val="000000"/>
                </a:solidFill>
                <a:latin typeface="Consolas"/>
              </a:rPr>
              <a:t>();</a:t>
            </a:r>
          </a:p>
          <a:p>
            <a:pPr lvl="2">
              <a:buNone/>
            </a:pPr>
            <a:r>
              <a:rPr lang="fr-FR" dirty="0" smtClean="0">
                <a:solidFill>
                  <a:srgbClr val="000000"/>
                </a:solidFill>
                <a:latin typeface="Consolas"/>
              </a:rPr>
              <a:t>	</a:t>
            </a:r>
            <a:r>
              <a:rPr lang="fr-FR" dirty="0" err="1" smtClean="0">
                <a:solidFill>
                  <a:srgbClr val="000000"/>
                </a:solidFill>
                <a:latin typeface="Consolas"/>
              </a:rPr>
              <a:t>cin.ignore</a:t>
            </a:r>
            <a:r>
              <a:rPr lang="fr-FR" dirty="0" smtClean="0">
                <a:solidFill>
                  <a:srgbClr val="000000"/>
                </a:solidFill>
                <a:latin typeface="Consolas"/>
              </a:rPr>
              <a:t>(512, </a:t>
            </a:r>
            <a:r>
              <a:rPr lang="fr-FR" dirty="0" smtClean="0">
                <a:solidFill>
                  <a:srgbClr val="A31515"/>
                </a:solidFill>
                <a:latin typeface="Consolas"/>
              </a:rPr>
              <a:t>'\n'</a:t>
            </a:r>
            <a:r>
              <a:rPr lang="fr-FR" dirty="0" smtClean="0">
                <a:solidFill>
                  <a:srgbClr val="000000"/>
                </a:solidFill>
                <a:latin typeface="Consolas"/>
              </a:rPr>
              <a:t>);</a:t>
            </a:r>
          </a:p>
          <a:p>
            <a:pPr lvl="2">
              <a:buNone/>
            </a:pPr>
            <a:r>
              <a:rPr lang="fr-FR" dirty="0" smtClean="0">
                <a:solidFill>
                  <a:srgbClr val="000000"/>
                </a:solidFill>
                <a:latin typeface="Consolas"/>
              </a:rPr>
              <a:t>	cout </a:t>
            </a:r>
            <a:r>
              <a:rPr lang="fr-FR" smtClean="0">
                <a:solidFill>
                  <a:srgbClr val="008080"/>
                </a:solidFill>
                <a:latin typeface="Consolas"/>
              </a:rPr>
              <a:t>&lt;&lt;</a:t>
            </a:r>
            <a:r>
              <a:rPr lang="fr-FR" smtClean="0">
                <a:solidFill>
                  <a:srgbClr val="000000"/>
                </a:solidFill>
                <a:latin typeface="Consolas"/>
              </a:rPr>
              <a:t> </a:t>
            </a:r>
            <a:r>
              <a:rPr lang="fr-FR" smtClean="0">
                <a:solidFill>
                  <a:srgbClr val="A31515"/>
                </a:solidFill>
                <a:latin typeface="Consolas"/>
              </a:rPr>
              <a:t>"Enter an integer: "</a:t>
            </a:r>
            <a:r>
              <a:rPr lang="fr-FR" smtClean="0">
                <a:solidFill>
                  <a:srgbClr val="000000"/>
                </a:solidFill>
                <a:latin typeface="Consolas"/>
              </a:rPr>
              <a:t>;</a:t>
            </a:r>
            <a:endParaRPr lang="fr-FR" dirty="0" smtClean="0">
              <a:solidFill>
                <a:srgbClr val="000000"/>
              </a:solidFill>
              <a:latin typeface="Consolas"/>
            </a:endParaRPr>
          </a:p>
          <a:p>
            <a:pPr lvl="2">
              <a:buNone/>
            </a:pPr>
            <a:r>
              <a:rPr lang="fr-FR" dirty="0" smtClean="0">
                <a:solidFill>
                  <a:srgbClr val="000000"/>
                </a:solidFill>
                <a:latin typeface="Consolas"/>
              </a:rPr>
              <a:t>	</a:t>
            </a:r>
            <a:r>
              <a:rPr lang="fr-FR" dirty="0" err="1" smtClean="0">
                <a:solidFill>
                  <a:srgbClr val="000000"/>
                </a:solidFill>
                <a:latin typeface="Consolas"/>
              </a:rPr>
              <a:t>cin</a:t>
            </a:r>
            <a:r>
              <a:rPr lang="fr-FR" dirty="0" smtClean="0">
                <a:solidFill>
                  <a:srgbClr val="000000"/>
                </a:solidFill>
                <a:latin typeface="Consolas"/>
              </a:rPr>
              <a:t> </a:t>
            </a:r>
            <a:r>
              <a:rPr lang="fr-FR" smtClean="0">
                <a:solidFill>
                  <a:srgbClr val="008080"/>
                </a:solidFill>
                <a:latin typeface="Consolas"/>
              </a:rPr>
              <a:t>&gt;&gt;</a:t>
            </a:r>
            <a:r>
              <a:rPr lang="fr-FR" smtClean="0">
                <a:solidFill>
                  <a:srgbClr val="000000"/>
                </a:solidFill>
                <a:latin typeface="Consolas"/>
              </a:rPr>
              <a:t> value;</a:t>
            </a:r>
            <a:endParaRPr lang="fr-FR" dirty="0" smtClean="0">
              <a:solidFill>
                <a:srgbClr val="000000"/>
              </a:solidFill>
              <a:latin typeface="Consolas"/>
            </a:endParaRPr>
          </a:p>
          <a:p>
            <a:pPr lvl="1">
              <a:buNone/>
            </a:pPr>
            <a:r>
              <a:rPr lang="fr-FR" dirty="0" smtClean="0">
                <a:solidFill>
                  <a:srgbClr val="000000"/>
                </a:solidFill>
                <a:latin typeface="Consolas"/>
              </a:rPr>
              <a:t>	}</a:t>
            </a:r>
          </a:p>
          <a:p>
            <a:pPr lvl="1">
              <a:buNone/>
            </a:pPr>
            <a:r>
              <a:rPr lang="fr-FR" dirty="0" smtClean="0">
                <a:solidFill>
                  <a:srgbClr val="000000"/>
                </a:solidFill>
                <a:latin typeface="Consolas"/>
              </a:rPr>
              <a:t>	</a:t>
            </a:r>
            <a:r>
              <a:rPr lang="fr-FR" dirty="0" err="1" smtClean="0">
                <a:solidFill>
                  <a:srgbClr val="000000"/>
                </a:solidFill>
                <a:latin typeface="Consolas"/>
              </a:rPr>
              <a:t>cin.ignore</a:t>
            </a:r>
            <a:r>
              <a:rPr lang="fr-FR" dirty="0" smtClean="0">
                <a:solidFill>
                  <a:srgbClr val="000000"/>
                </a:solidFill>
                <a:latin typeface="Consolas"/>
              </a:rPr>
              <a:t>(512, </a:t>
            </a:r>
            <a:r>
              <a:rPr lang="fr-FR" dirty="0" smtClean="0">
                <a:solidFill>
                  <a:srgbClr val="A31515"/>
                </a:solidFill>
                <a:latin typeface="Consolas"/>
              </a:rPr>
              <a:t>'\n'</a:t>
            </a:r>
            <a:r>
              <a:rPr lang="fr-FR" dirty="0" smtClean="0">
                <a:solidFill>
                  <a:srgbClr val="000000"/>
                </a:solidFill>
                <a:latin typeface="Consolas"/>
              </a:rPr>
              <a:t>);</a:t>
            </a:r>
          </a:p>
          <a:p>
            <a:pPr lvl="1">
              <a:buNone/>
            </a:pPr>
            <a:r>
              <a:rPr lang="fr-FR" dirty="0" smtClean="0">
                <a:solidFill>
                  <a:srgbClr val="0000FF"/>
                </a:solidFill>
                <a:latin typeface="Consolas"/>
              </a:rPr>
              <a:t>	</a:t>
            </a:r>
            <a:r>
              <a:rPr lang="fr-FR" smtClean="0">
                <a:solidFill>
                  <a:srgbClr val="0000FF"/>
                </a:solidFill>
                <a:latin typeface="Consolas"/>
              </a:rPr>
              <a:t>return</a:t>
            </a:r>
            <a:r>
              <a:rPr lang="fr-FR" smtClean="0">
                <a:solidFill>
                  <a:srgbClr val="000000"/>
                </a:solidFill>
                <a:latin typeface="Consolas"/>
              </a:rPr>
              <a:t> value;</a:t>
            </a:r>
            <a:endParaRPr lang="fr-FR" dirty="0" smtClean="0">
              <a:solidFill>
                <a:srgbClr val="000000"/>
              </a:solidFill>
              <a:latin typeface="Consolas"/>
            </a:endParaRPr>
          </a:p>
          <a:p>
            <a:pPr lvl="1">
              <a:buNone/>
            </a:pPr>
            <a:r>
              <a:rPr lang="fr-FR" dirty="0" smtClean="0">
                <a:solidFill>
                  <a:srgbClr val="000000"/>
                </a:solidFill>
                <a:latin typeface="Consolas"/>
              </a:rPr>
              <a:t>}</a:t>
            </a:r>
            <a:endParaRPr lang="fr-CA" sz="85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calls</a:t>
            </a:r>
            <a:endParaRPr lang="fr-FR" dirty="0"/>
          </a:p>
        </p:txBody>
      </p:sp>
      <p:sp>
        <p:nvSpPr>
          <p:cNvPr id="3" name="Espace réservé du contenu 2"/>
          <p:cNvSpPr>
            <a:spLocks noGrp="1"/>
          </p:cNvSpPr>
          <p:nvPr>
            <p:ph sz="quarter" idx="1"/>
          </p:nvPr>
        </p:nvSpPr>
        <p:spPr>
          <a:xfrm>
            <a:off x="0" y="1643050"/>
            <a:ext cx="9144000" cy="5214950"/>
          </a:xfrm>
        </p:spPr>
        <p:txBody>
          <a:bodyPr>
            <a:normAutofit lnSpcReduction="10000"/>
          </a:bodyPr>
          <a:lstStyle/>
          <a:p>
            <a:r>
              <a:rPr lang="fr-CA" sz="2800" smtClean="0"/>
              <a:t>When the declaration of the prototype and the definition of the function have been written, it is now possible to perform calls to the function, as many times as you desire without having to rewrite the same code each time. The syntax of a function call is as follows:</a:t>
            </a:r>
            <a:br>
              <a:rPr lang="fr-CA" sz="2800" smtClean="0"/>
            </a:br>
            <a:endParaRPr lang="fr-CA" sz="2800" dirty="0" smtClean="0"/>
          </a:p>
          <a:p>
            <a:pPr lvl="1"/>
            <a:r>
              <a:rPr lang="fr-CA" sz="2200" b="1" smtClean="0"/>
              <a:t>functionName(actualParameter(s)</a:t>
            </a:r>
            <a:r>
              <a:rPr lang="fr-CA" sz="2200" smtClean="0"/>
              <a:t>)</a:t>
            </a:r>
            <a:br>
              <a:rPr lang="fr-CA" sz="2200" smtClean="0"/>
            </a:br>
            <a:endParaRPr lang="fr-CA" sz="2200" smtClean="0"/>
          </a:p>
          <a:p>
            <a:pPr lvl="2"/>
            <a:r>
              <a:rPr lang="fr-CA" sz="2000" b="1" smtClean="0"/>
              <a:t>actualParameter(s)</a:t>
            </a:r>
            <a:r>
              <a:rPr lang="fr-CA" sz="2000" smtClean="0"/>
              <a:t>:</a:t>
            </a:r>
            <a:br>
              <a:rPr lang="fr-CA" sz="2000" smtClean="0"/>
            </a:br>
            <a:r>
              <a:rPr lang="fr-CA" sz="2000" smtClean="0"/>
              <a:t>if the function requires any, these are the argument values passed to the function, fulfilling the structure specified in the declaration of formal parameters</a:t>
            </a:r>
            <a:endParaRPr lang="fr-CA" sz="2000" dirty="0" smtClean="0"/>
          </a:p>
          <a:p>
            <a:endParaRPr lang="fr-CA" sz="2800" dirty="0" smtClean="0"/>
          </a:p>
          <a:p>
            <a:pPr>
              <a:buNone/>
            </a:pPr>
            <a:r>
              <a:rPr lang="fr-CA" sz="2800" dirty="0" smtClean="0"/>
              <a:t> </a:t>
            </a:r>
            <a:endParaRPr lang="fr-CA" sz="25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srand</a:t>
            </a:r>
            <a:r>
              <a:rPr lang="fr-CA" dirty="0" smtClean="0"/>
              <a:t>()</a:t>
            </a:r>
            <a:endParaRPr lang="fr-FR" dirty="0"/>
          </a:p>
        </p:txBody>
      </p:sp>
      <p:sp>
        <p:nvSpPr>
          <p:cNvPr id="3" name="Espace réservé du contenu 2"/>
          <p:cNvSpPr>
            <a:spLocks noGrp="1"/>
          </p:cNvSpPr>
          <p:nvPr>
            <p:ph sz="quarter" idx="1"/>
          </p:nvPr>
        </p:nvSpPr>
        <p:spPr>
          <a:xfrm>
            <a:off x="142844" y="1643050"/>
            <a:ext cx="8786874" cy="4929222"/>
          </a:xfrm>
        </p:spPr>
        <p:txBody>
          <a:bodyPr>
            <a:normAutofit lnSpcReduction="10000"/>
          </a:bodyPr>
          <a:lstStyle/>
          <a:p>
            <a:r>
              <a:rPr lang="fr-CA" sz="2800" smtClean="0"/>
              <a:t>Calling the function </a:t>
            </a:r>
            <a:r>
              <a:rPr lang="fr-CA" sz="2800" b="1" smtClean="0"/>
              <a:t>srand()</a:t>
            </a:r>
            <a:r>
              <a:rPr lang="fr-CA" sz="2800" smtClean="0"/>
              <a:t> serves to configure the seed for the random number generator. If this value is not configured differently at the beginning of each execution of the program, the values generated will always be the same. </a:t>
            </a:r>
          </a:p>
          <a:p>
            <a:r>
              <a:rPr lang="fr-CA" sz="2800" smtClean="0"/>
              <a:t>To be certain that this value is initialized differently for each execution of the program, we can pass </a:t>
            </a:r>
            <a:r>
              <a:rPr lang="fr-CA" sz="2800" smtClean="0"/>
              <a:t>the </a:t>
            </a:r>
            <a:r>
              <a:rPr lang="fr-CA" sz="2800" smtClean="0"/>
              <a:t>result of the </a:t>
            </a:r>
            <a:r>
              <a:rPr lang="fr-CA" sz="2800"/>
              <a:t>call as a parameter </a:t>
            </a:r>
            <a:r>
              <a:rPr lang="fr-CA" sz="2800" smtClean="0"/>
              <a:t>to the </a:t>
            </a:r>
            <a:r>
              <a:rPr lang="fr-CA" sz="2800" b="1" smtClean="0"/>
              <a:t>time()</a:t>
            </a:r>
            <a:r>
              <a:rPr lang="fr-CA" sz="2800" smtClean="0"/>
              <a:t> function, from the library </a:t>
            </a:r>
            <a:r>
              <a:rPr lang="fr-CA" sz="2800" b="1" smtClean="0"/>
              <a:t>time.h</a:t>
            </a:r>
            <a:r>
              <a:rPr lang="fr-CA" sz="2800" smtClean="0"/>
              <a:t>, which will need to be included in the project.</a:t>
            </a:r>
          </a:p>
          <a:p>
            <a:r>
              <a:rPr lang="fr-CA" sz="2800" smtClean="0"/>
              <a:t>For this course, we will get in the habit of calling this function in the first line of the </a:t>
            </a:r>
            <a:r>
              <a:rPr lang="fr-CA" sz="2800" b="1" smtClean="0"/>
              <a:t>main()</a:t>
            </a:r>
            <a:r>
              <a:rPr lang="fr-CA" sz="2800" smtClean="0"/>
              <a:t> function.</a:t>
            </a:r>
            <a:endParaRPr lang="fr-FR"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 calls</a:t>
            </a:r>
            <a:endParaRPr lang="fr-FR" dirty="0"/>
          </a:p>
        </p:txBody>
      </p:sp>
      <p:sp>
        <p:nvSpPr>
          <p:cNvPr id="3" name="Espace réservé du contenu 2"/>
          <p:cNvSpPr>
            <a:spLocks noGrp="1"/>
          </p:cNvSpPr>
          <p:nvPr>
            <p:ph sz="quarter" idx="1"/>
          </p:nvPr>
        </p:nvSpPr>
        <p:spPr>
          <a:xfrm>
            <a:off x="0" y="1643050"/>
            <a:ext cx="9144000" cy="5214950"/>
          </a:xfrm>
        </p:spPr>
        <p:txBody>
          <a:bodyPr>
            <a:normAutofit lnSpcReduction="10000"/>
          </a:bodyPr>
          <a:lstStyle/>
          <a:p>
            <a:r>
              <a:rPr lang="fr-CA" sz="2800" smtClean="0"/>
              <a:t>Again, there are very important rules to follow when calling functions:</a:t>
            </a:r>
          </a:p>
          <a:p>
            <a:pPr lvl="1"/>
            <a:r>
              <a:rPr lang="fr-CA" sz="2500" smtClean="0"/>
              <a:t>If the return type of the function </a:t>
            </a:r>
            <a:r>
              <a:rPr lang="fr-CA" sz="2500" b="1" smtClean="0"/>
              <a:t>is not void</a:t>
            </a:r>
            <a:r>
              <a:rPr lang="fr-CA" sz="2500" smtClean="0"/>
              <a:t>, in 99.9% of cases (the 0.1% is for the case of using chained calls) you should retrieve the value returned by the function. If the function returns some information, it’s because it should be useful!</a:t>
            </a:r>
          </a:p>
          <a:p>
            <a:pPr lvl="1"/>
            <a:r>
              <a:rPr lang="fr-CA" sz="2500" smtClean="0"/>
              <a:t>If the return type of the function </a:t>
            </a:r>
            <a:r>
              <a:rPr lang="fr-CA" sz="2500" b="1" smtClean="0"/>
              <a:t>is void</a:t>
            </a:r>
            <a:r>
              <a:rPr lang="fr-CA" sz="2500" smtClean="0"/>
              <a:t>, it will be impossible to use the function inside of an arithmetic operation. It will always need to be called alone inside of its own instruction (on its own line).</a:t>
            </a:r>
          </a:p>
          <a:p>
            <a:pPr lvl="1"/>
            <a:r>
              <a:rPr lang="fr-CA" sz="2500" smtClean="0"/>
              <a:t>If the function declaration and definition specify formal parameters, </a:t>
            </a:r>
            <a:r>
              <a:rPr lang="fr-CA" sz="2500" b="1" smtClean="0"/>
              <a:t>you must pass values for each</a:t>
            </a:r>
            <a:r>
              <a:rPr lang="fr-CA" sz="2500" smtClean="0"/>
              <a:t> (actual parameters, or arguments) – at least, for all those with no default value.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Examples of </a:t>
            </a:r>
            <a:r>
              <a:rPr lang="fr-CA"/>
              <a:t>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85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a:t>
            </a:r>
            <a:endParaRPr lang="fr-FR" sz="2800" dirty="0" smtClean="0">
              <a:solidFill>
                <a:srgbClr val="000000"/>
              </a:solidFill>
              <a:latin typeface="Consolas"/>
            </a:endParaRPr>
          </a:p>
          <a:p>
            <a:pPr>
              <a:buNone/>
            </a:pPr>
            <a:r>
              <a:rPr lang="fr-FR" sz="2800" smtClean="0">
                <a:solidFill>
                  <a:srgbClr val="000000"/>
                </a:solidFill>
                <a:latin typeface="Consolas"/>
              </a:rPr>
              <a:t>	result = sum(2</a:t>
            </a:r>
            <a:r>
              <a:rPr lang="fr-FR" sz="2800" dirty="0" smtClean="0">
                <a:solidFill>
                  <a:srgbClr val="000000"/>
                </a:solidFill>
                <a:latin typeface="Consolas"/>
              </a:rPr>
              <a:t>, 2</a:t>
            </a:r>
            <a:r>
              <a:rPr lang="fr-FR" sz="2800" smtClean="0">
                <a:solidFill>
                  <a:srgbClr val="000000"/>
                </a:solidFill>
                <a:latin typeface="Consolas"/>
              </a:rPr>
              <a:t>); </a:t>
            </a:r>
            <a:r>
              <a:rPr lang="fr-FR" sz="2800" smtClean="0">
                <a:solidFill>
                  <a:srgbClr val="008000"/>
                </a:solidFill>
                <a:latin typeface="Consolas"/>
              </a:rPr>
              <a:t>//with constants</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smtClean="0">
                <a:solidFill>
                  <a:srgbClr val="008000"/>
                </a:solidFill>
                <a:latin typeface="Consolas"/>
              </a:rPr>
              <a:t>//definitions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 </a:t>
            </a:r>
            <a:r>
              <a:rPr lang="fr-FR" sz="2800" dirty="0" smtClean="0">
                <a:solidFill>
                  <a:srgbClr val="808080"/>
                </a:solidFill>
                <a:latin typeface="Consolas"/>
              </a:rPr>
              <a:t>b</a:t>
            </a:r>
            <a:r>
              <a:rPr lang="fr-FR" sz="2800" dirty="0" smtClean="0">
                <a:solidFill>
                  <a:srgbClr val="000000"/>
                </a:solidFill>
                <a:latin typeface="Consolas"/>
              </a:rPr>
              <a:t>; </a:t>
            </a:r>
            <a:r>
              <a:rPr lang="fr-FR" sz="2800" smtClean="0">
                <a:solidFill>
                  <a:srgbClr val="008000"/>
                </a:solidFill>
                <a:latin typeface="Consolas"/>
              </a:rPr>
              <a:t>// integer + integer = integer</a:t>
            </a:r>
            <a:endParaRPr lang="fr-FR" sz="2800" dirty="0" smtClean="0">
              <a:solidFill>
                <a:srgbClr val="000000"/>
              </a:solidFill>
              <a:latin typeface="Consolas"/>
            </a:endParaRPr>
          </a:p>
          <a:p>
            <a:pPr>
              <a:buNone/>
            </a:pPr>
            <a:r>
              <a:rPr lang="fr-FR" sz="2800" dirty="0" smtClean="0">
                <a:solidFill>
                  <a:srgbClr val="000000"/>
                </a:solidFill>
                <a:latin typeface="Consolas"/>
              </a:rPr>
              <a:t>}</a:t>
            </a:r>
          </a:p>
          <a:p>
            <a:pPr>
              <a:buNone/>
            </a:pPr>
            <a:endParaRPr lang="fr-CA" sz="25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85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 </a:t>
            </a:r>
            <a:r>
              <a:rPr lang="fr-FR" sz="2800" dirty="0" smtClean="0">
                <a:solidFill>
                  <a:srgbClr val="000000"/>
                </a:solidFill>
                <a:latin typeface="Consolas"/>
              </a:rPr>
              <a:t>c = 5, d = </a:t>
            </a:r>
            <a:r>
              <a:rPr lang="fr-FR" sz="2800" smtClean="0">
                <a:solidFill>
                  <a:srgbClr val="000000"/>
                </a:solidFill>
                <a:latin typeface="Consolas"/>
              </a:rPr>
              <a:t>10;</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sum(c</a:t>
            </a:r>
            <a:r>
              <a:rPr lang="fr-FR" sz="2800" dirty="0" smtClean="0">
                <a:solidFill>
                  <a:srgbClr val="000000"/>
                </a:solidFill>
                <a:latin typeface="Consolas"/>
              </a:rPr>
              <a:t>, d)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smtClean="0">
                <a:solidFill>
                  <a:srgbClr val="000000"/>
                </a:solidFill>
                <a:latin typeface="Consolas"/>
              </a:rPr>
              <a:t>; </a:t>
            </a:r>
            <a:r>
              <a:rPr lang="fr-FR" sz="2800">
                <a:solidFill>
                  <a:srgbClr val="008000"/>
                </a:solidFill>
                <a:latin typeface="Consolas"/>
              </a:rPr>
              <a:t>//with </a:t>
            </a:r>
            <a:r>
              <a:rPr lang="fr-FR" sz="2800" smtClean="0">
                <a:solidFill>
                  <a:srgbClr val="008000"/>
                </a:solidFill>
                <a:latin typeface="Consolas"/>
              </a:rPr>
              <a:t>variables</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smtClean="0">
                <a:solidFill>
                  <a:srgbClr val="008000"/>
                </a:solidFill>
                <a:latin typeface="Consolas"/>
              </a:rPr>
              <a:t>//definitions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 </a:t>
            </a:r>
            <a:r>
              <a:rPr lang="fr-FR" sz="2800" dirty="0" smtClean="0">
                <a:solidFill>
                  <a:srgbClr val="808080"/>
                </a:solidFill>
                <a:latin typeface="Consolas"/>
              </a:rPr>
              <a:t>b</a:t>
            </a:r>
            <a:r>
              <a:rPr lang="fr-FR" sz="2800" dirty="0" smtClean="0">
                <a:solidFill>
                  <a:srgbClr val="000000"/>
                </a:solidFill>
                <a:latin typeface="Consolas"/>
              </a:rPr>
              <a:t>; </a:t>
            </a:r>
            <a:r>
              <a:rPr lang="fr-FR" sz="2800" smtClean="0">
                <a:solidFill>
                  <a:srgbClr val="008000"/>
                </a:solidFill>
                <a:latin typeface="Consolas"/>
              </a:rPr>
              <a:t>// integer + integer = integer</a:t>
            </a:r>
            <a:endParaRPr lang="fr-FR" sz="2800" dirty="0" smtClean="0">
              <a:solidFill>
                <a:srgbClr val="000000"/>
              </a:solidFill>
              <a:latin typeface="Consolas"/>
            </a:endParaRPr>
          </a:p>
          <a:p>
            <a:pPr>
              <a:buNone/>
            </a:pPr>
            <a:r>
              <a:rPr lang="fr-FR" sz="2800" dirty="0" smtClean="0">
                <a:solidFill>
                  <a:srgbClr val="000000"/>
                </a:solidFill>
                <a:latin typeface="Consolas"/>
              </a:rPr>
              <a:t>}</a:t>
            </a:r>
          </a:p>
          <a:p>
            <a:pPr>
              <a:buNone/>
            </a:pPr>
            <a:endParaRPr lang="fr-CA" sz="25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c = 5, d = 10;</a:t>
            </a:r>
          </a:p>
          <a:p>
            <a:pPr>
              <a:buNone/>
            </a:pPr>
            <a:r>
              <a:rPr lang="fr-FR" sz="2800">
                <a:solidFill>
                  <a:srgbClr val="000000"/>
                </a:solidFill>
                <a:latin typeface="Consolas"/>
              </a:rPr>
              <a:t>	cout </a:t>
            </a:r>
            <a:r>
              <a:rPr lang="fr-FR" sz="2800">
                <a:solidFill>
                  <a:srgbClr val="008080"/>
                </a:solidFill>
                <a:latin typeface="Consolas"/>
              </a:rPr>
              <a:t>&lt;&lt;</a:t>
            </a:r>
            <a:r>
              <a:rPr lang="fr-FR" sz="2800">
                <a:solidFill>
                  <a:srgbClr val="000000"/>
                </a:solidFill>
                <a:latin typeface="Consolas"/>
              </a:rPr>
              <a:t> </a:t>
            </a:r>
            <a:r>
              <a:rPr lang="fr-FR" sz="2800" smtClean="0">
                <a:solidFill>
                  <a:srgbClr val="000000"/>
                </a:solidFill>
                <a:latin typeface="Consolas"/>
              </a:rPr>
              <a:t>sum(c</a:t>
            </a:r>
            <a:r>
              <a:rPr lang="fr-FR" sz="2800">
                <a:solidFill>
                  <a:srgbClr val="000000"/>
                </a:solidFill>
                <a:latin typeface="Consolas"/>
              </a:rPr>
              <a:t>, d) </a:t>
            </a:r>
            <a:r>
              <a:rPr lang="fr-FR" sz="2800">
                <a:solidFill>
                  <a:srgbClr val="008080"/>
                </a:solidFill>
                <a:latin typeface="Consolas"/>
              </a:rPr>
              <a:t>&lt;&lt;</a:t>
            </a:r>
            <a:r>
              <a:rPr lang="fr-FR" sz="2800">
                <a:solidFill>
                  <a:srgbClr val="000000"/>
                </a:solidFill>
                <a:latin typeface="Consolas"/>
              </a:rPr>
              <a:t> endl; </a:t>
            </a:r>
          </a:p>
          <a:p>
            <a:pPr>
              <a:buNone/>
            </a:pPr>
            <a:r>
              <a:rPr lang="fr-CA" sz="2800" smtClean="0">
                <a:solidFill>
                  <a:srgbClr val="000000"/>
                </a:solidFill>
                <a:latin typeface="Consolas"/>
              </a:rPr>
              <a:t>	</a:t>
            </a:r>
            <a:r>
              <a:rPr lang="fr-FR" sz="2800" smtClean="0">
                <a:solidFill>
                  <a:srgbClr val="008000"/>
                </a:solidFill>
                <a:latin typeface="Consolas"/>
              </a:rPr>
              <a:t>//in a cout directly without passing via a variable, if the</a:t>
            </a:r>
            <a:br>
              <a:rPr lang="fr-FR" sz="2800" smtClean="0">
                <a:solidFill>
                  <a:srgbClr val="008000"/>
                </a:solidFill>
                <a:latin typeface="Consolas"/>
              </a:rPr>
            </a:br>
            <a:r>
              <a:rPr lang="fr-FR" sz="2800" smtClean="0">
                <a:solidFill>
                  <a:srgbClr val="008000"/>
                </a:solidFill>
                <a:latin typeface="Consolas"/>
              </a:rPr>
              <a:t>//function returns a value that can be displayed.</a:t>
            </a:r>
            <a:br>
              <a:rPr lang="fr-FR" sz="2800" smtClean="0">
                <a:solidFill>
                  <a:srgbClr val="008000"/>
                </a:solidFill>
                <a:latin typeface="Consolas"/>
              </a:rPr>
            </a:br>
            <a:r>
              <a:rPr lang="fr-FR" sz="2800" smtClean="0">
                <a:solidFill>
                  <a:srgbClr val="008000"/>
                </a:solidFill>
                <a:latin typeface="Consolas"/>
              </a:rPr>
              <a:t>//If the return type is void, it is impossible to do this.</a:t>
            </a:r>
          </a:p>
          <a:p>
            <a:pPr>
              <a:buNone/>
            </a:pPr>
            <a:r>
              <a:rPr lang="fr-FR" sz="2800" smtClean="0">
                <a:solidFill>
                  <a:srgbClr val="008000"/>
                </a:solidFill>
                <a:latin typeface="Consolas"/>
              </a:rPr>
              <a:t> </a:t>
            </a: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smtClean="0">
                <a:solidFill>
                  <a:srgbClr val="008000"/>
                </a:solidFill>
                <a:latin typeface="Consolas"/>
              </a:rPr>
              <a:t>//definitions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 </a:t>
            </a:r>
            <a:r>
              <a:rPr lang="fr-FR" sz="2800" dirty="0" smtClean="0">
                <a:solidFill>
                  <a:srgbClr val="808080"/>
                </a:solidFill>
                <a:latin typeface="Consolas"/>
              </a:rPr>
              <a:t>b</a:t>
            </a:r>
            <a:r>
              <a:rPr lang="fr-FR" sz="2800" dirty="0" smtClean="0">
                <a:solidFill>
                  <a:srgbClr val="000000"/>
                </a:solidFill>
                <a:latin typeface="Consolas"/>
              </a:rPr>
              <a:t>; </a:t>
            </a:r>
            <a:r>
              <a:rPr lang="fr-FR" sz="2800" smtClean="0">
                <a:solidFill>
                  <a:srgbClr val="008000"/>
                </a:solidFill>
                <a:latin typeface="Consolas"/>
              </a:rPr>
              <a:t>// integer + integer = integer</a:t>
            </a:r>
            <a:endParaRPr lang="fr-FR" sz="2800" dirty="0" smtClean="0">
              <a:solidFill>
                <a:srgbClr val="000000"/>
              </a:solidFill>
              <a:latin typeface="Consolas"/>
            </a:endParaRPr>
          </a:p>
          <a:p>
            <a:pPr>
              <a:buNone/>
            </a:pPr>
            <a:r>
              <a:rPr lang="fr-FR" sz="2800" smtClean="0">
                <a:solidFill>
                  <a:srgbClr val="000000"/>
                </a:solidFill>
                <a:latin typeface="Consolas"/>
              </a:rPr>
              <a:t>}</a:t>
            </a:r>
            <a:endParaRPr lang="fr-FR" sz="28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 </a:t>
            </a:r>
            <a:r>
              <a:rPr lang="fr-FR" sz="2800" dirty="0" smtClean="0">
                <a:solidFill>
                  <a:srgbClr val="000000"/>
                </a:solidFill>
                <a:latin typeface="Consolas"/>
              </a:rPr>
              <a:t>c = 5, d = 10;</a:t>
            </a:r>
          </a:p>
          <a:p>
            <a:pPr>
              <a:buNone/>
            </a:pPr>
            <a:r>
              <a:rPr lang="fr-FR" sz="2800" smtClean="0">
                <a:solidFill>
                  <a:srgbClr val="000000"/>
                </a:solidFill>
                <a:latin typeface="Consolas"/>
              </a:rPr>
              <a:t>	result = sum(4</a:t>
            </a:r>
            <a:r>
              <a:rPr lang="fr-FR" sz="2800" dirty="0" smtClean="0">
                <a:solidFill>
                  <a:srgbClr val="000000"/>
                </a:solidFill>
                <a:latin typeface="Consolas"/>
              </a:rPr>
              <a:t>, c) * d; </a:t>
            </a:r>
          </a:p>
          <a:p>
            <a:pPr>
              <a:buNone/>
            </a:pPr>
            <a:r>
              <a:rPr lang="fr-CA" sz="2800">
                <a:solidFill>
                  <a:srgbClr val="000000"/>
                </a:solidFill>
                <a:latin typeface="Consolas"/>
              </a:rPr>
              <a:t>	</a:t>
            </a:r>
            <a:r>
              <a:rPr lang="fr-FR" sz="2800" smtClean="0">
                <a:solidFill>
                  <a:srgbClr val="008000"/>
                </a:solidFill>
                <a:latin typeface="Consolas"/>
              </a:rPr>
              <a:t>//in an arithmetic calculation (if the return type of the</a:t>
            </a:r>
            <a:br>
              <a:rPr lang="fr-FR" sz="2800" smtClean="0">
                <a:solidFill>
                  <a:srgbClr val="008000"/>
                </a:solidFill>
                <a:latin typeface="Consolas"/>
              </a:rPr>
            </a:br>
            <a:r>
              <a:rPr lang="fr-FR" sz="2800" smtClean="0">
                <a:solidFill>
                  <a:srgbClr val="008000"/>
                </a:solidFill>
                <a:latin typeface="Consolas"/>
              </a:rPr>
              <a:t>//function is a type usable in calculations)</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b</a:t>
            </a:r>
            <a:r>
              <a:rPr lang="fr-FR" sz="2800">
                <a:solidFill>
                  <a:srgbClr val="000000"/>
                </a:solidFill>
                <a:latin typeface="Consolas"/>
              </a:rPr>
              <a:t>)</a:t>
            </a: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smtClean="0">
                <a:solidFill>
                  <a:srgbClr val="000000"/>
                </a:solidFill>
                <a:latin typeface="Consolas"/>
              </a:rPr>
              <a:t>}</a:t>
            </a:r>
            <a:endParaRPr lang="fr-FR" sz="2800">
              <a:solidFill>
                <a:srgbClr val="000000"/>
              </a:solidFill>
              <a:latin typeface="Consola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a</a:t>
            </a:r>
            <a:r>
              <a:rPr lang="fr-FR" sz="2800" smtClean="0">
                <a:solidFill>
                  <a:srgbClr val="000000"/>
                </a:solidFill>
                <a:latin typeface="Consolas"/>
              </a:rPr>
              <a:t>, </a:t>
            </a:r>
            <a:r>
              <a:rPr lang="fr-FR" sz="2800"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 = 10);</a:t>
            </a:r>
            <a:endParaRPr lang="fr-CA" sz="2800" smtClean="0">
              <a:solidFill>
                <a:srgbClr val="000000"/>
              </a:solidFill>
              <a:latin typeface="Consolas"/>
            </a:endParaRPr>
          </a:p>
          <a:p>
            <a:pPr>
              <a:buNone/>
            </a:pPr>
            <a:r>
              <a:rPr lang="fr-FR" sz="2800" smtClean="0">
                <a:solidFill>
                  <a:srgbClr val="0000FF"/>
                </a:solidFill>
                <a:latin typeface="Consolas"/>
              </a:rPr>
              <a:t>int</a:t>
            </a:r>
            <a:r>
              <a:rPr lang="fr-FR" sz="2800" smtClean="0">
                <a:solidFill>
                  <a:srgbClr val="000000"/>
                </a:solidFill>
                <a:latin typeface="Consolas"/>
              </a:rPr>
              <a:t> main()</a:t>
            </a:r>
          </a:p>
          <a:p>
            <a:pPr>
              <a:buNone/>
            </a:pPr>
            <a:r>
              <a:rPr lang="fr-FR" sz="2800" smtClean="0">
                <a:solidFill>
                  <a:srgbClr val="000000"/>
                </a:solidFill>
                <a:latin typeface="Consolas"/>
              </a:rPr>
              <a:t>{</a:t>
            </a:r>
          </a:p>
          <a:p>
            <a:pPr>
              <a:buNone/>
            </a:pPr>
            <a:r>
              <a:rPr lang="fr-FR" sz="2800" smtClean="0">
                <a:solidFill>
                  <a:srgbClr val="0000FF"/>
                </a:solidFill>
                <a:latin typeface="Consolas"/>
              </a:rPr>
              <a:t>	int</a:t>
            </a:r>
            <a:r>
              <a:rPr lang="fr-FR" sz="2800" smtClean="0">
                <a:solidFill>
                  <a:srgbClr val="000000"/>
                </a:solidFill>
                <a:latin typeface="Consolas"/>
              </a:rPr>
              <a:t> result, c = 5, d = 10;</a:t>
            </a:r>
          </a:p>
          <a:p>
            <a:pPr>
              <a:buNone/>
            </a:pPr>
            <a:r>
              <a:rPr lang="fr-FR" sz="2800">
                <a:solidFill>
                  <a:srgbClr val="000000"/>
                </a:solidFill>
                <a:latin typeface="Consolas"/>
              </a:rPr>
              <a:t>	result = sum(c) * d; </a:t>
            </a:r>
          </a:p>
          <a:p>
            <a:pPr>
              <a:buNone/>
            </a:pPr>
            <a:r>
              <a:rPr lang="fr-CA" sz="2800" smtClean="0">
                <a:solidFill>
                  <a:srgbClr val="000000"/>
                </a:solidFill>
                <a:latin typeface="Consolas"/>
              </a:rPr>
              <a:t>	</a:t>
            </a:r>
            <a:r>
              <a:rPr lang="fr-FR" sz="2800" smtClean="0">
                <a:solidFill>
                  <a:srgbClr val="008000"/>
                </a:solidFill>
                <a:latin typeface="Consolas"/>
              </a:rPr>
              <a:t>//function call with one formal parameter configured with a</a:t>
            </a:r>
            <a:br>
              <a:rPr lang="fr-FR" sz="2800" smtClean="0">
                <a:solidFill>
                  <a:srgbClr val="008000"/>
                </a:solidFill>
                <a:latin typeface="Consolas"/>
              </a:rPr>
            </a:br>
            <a:r>
              <a:rPr lang="fr-FR" sz="2800" smtClean="0">
                <a:solidFill>
                  <a:srgbClr val="008000"/>
                </a:solidFill>
                <a:latin typeface="Consolas"/>
              </a:rPr>
              <a:t>//default value</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smtClean="0">
                <a:solidFill>
                  <a:srgbClr val="808080"/>
                </a:solidFill>
                <a:latin typeface="Consolas"/>
              </a:rPr>
              <a:t>b = 10</a:t>
            </a:r>
            <a:r>
              <a:rPr lang="fr-FR" sz="2800" smtClean="0">
                <a:solidFill>
                  <a:srgbClr val="000000"/>
                </a:solidFill>
                <a:latin typeface="Consolas"/>
              </a:rPr>
              <a:t>)</a:t>
            </a:r>
            <a:endParaRPr lang="fr-FR" sz="2800">
              <a:solidFill>
                <a:srgbClr val="000000"/>
              </a:solidFill>
              <a:latin typeface="Consolas"/>
            </a:endParaRP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smtClean="0">
                <a:solidFill>
                  <a:srgbClr val="000000"/>
                </a:solidFill>
                <a:latin typeface="Consolas"/>
              </a:rPr>
              <a:t>}</a:t>
            </a:r>
            <a:endParaRPr lang="fr-FR" sz="2800">
              <a:solidFill>
                <a:srgbClr val="000000"/>
              </a:solidFill>
              <a:latin typeface="Consola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calls with the sum function</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55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err="1"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err="1" smtClean="0">
                <a:solidFill>
                  <a:srgbClr val="0000FF"/>
                </a:solidFill>
                <a:latin typeface="Consolas"/>
              </a:rPr>
              <a:t>void</a:t>
            </a:r>
            <a:r>
              <a:rPr lang="fr-FR" sz="2800" smtClean="0">
                <a:solidFill>
                  <a:srgbClr val="000000"/>
                </a:solidFill>
                <a:latin typeface="Consolas"/>
              </a:rPr>
              <a:t> display(</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c</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d</a:t>
            </a:r>
            <a:r>
              <a:rPr lang="fr-FR" sz="2800" dirty="0" smtClean="0">
                <a:solidFill>
                  <a:srgbClr val="000000"/>
                </a:solidFill>
                <a:latin typeface="Consolas"/>
              </a:rPr>
              <a:t>, </a:t>
            </a:r>
            <a:r>
              <a:rPr lang="fr-FR" sz="2800" err="1"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result</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 </a:t>
            </a:r>
            <a:r>
              <a:rPr lang="fr-FR" sz="2800" dirty="0" smtClean="0">
                <a:solidFill>
                  <a:srgbClr val="000000"/>
                </a:solidFill>
                <a:latin typeface="Consolas"/>
              </a:rPr>
              <a:t>c = 5, d = 10;</a:t>
            </a:r>
          </a:p>
          <a:p>
            <a:pPr>
              <a:buNone/>
            </a:pPr>
            <a:r>
              <a:rPr lang="fr-FR" sz="2800" smtClean="0">
                <a:solidFill>
                  <a:srgbClr val="000000"/>
                </a:solidFill>
                <a:latin typeface="Consolas"/>
              </a:rPr>
              <a:t>	result = sum(c</a:t>
            </a:r>
            <a:r>
              <a:rPr lang="fr-FR" sz="2800" dirty="0" smtClean="0">
                <a:solidFill>
                  <a:srgbClr val="000000"/>
                </a:solidFill>
                <a:latin typeface="Consolas"/>
              </a:rPr>
              <a:t>, d); </a:t>
            </a:r>
          </a:p>
          <a:p>
            <a:pPr>
              <a:buNone/>
            </a:pPr>
            <a:r>
              <a:rPr lang="fr-FR" sz="2800" smtClean="0">
                <a:solidFill>
                  <a:srgbClr val="000000"/>
                </a:solidFill>
                <a:latin typeface="Consolas"/>
              </a:rPr>
              <a:t>	display(c</a:t>
            </a:r>
            <a:r>
              <a:rPr lang="fr-FR" sz="2800" dirty="0" smtClean="0">
                <a:solidFill>
                  <a:srgbClr val="000000"/>
                </a:solidFill>
                <a:latin typeface="Consolas"/>
              </a:rPr>
              <a:t>, d</a:t>
            </a:r>
            <a:r>
              <a:rPr lang="fr-FR" sz="2800" smtClean="0">
                <a:solidFill>
                  <a:srgbClr val="000000"/>
                </a:solidFill>
                <a:latin typeface="Consolas"/>
              </a:rPr>
              <a:t>, result);</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smtClean="0">
                <a:solidFill>
                  <a:srgbClr val="808080"/>
                </a:solidFill>
                <a:latin typeface="Consolas"/>
              </a:rPr>
              <a:t>b</a:t>
            </a:r>
            <a:r>
              <a:rPr lang="fr-FR" sz="2800" smtClean="0">
                <a:solidFill>
                  <a:srgbClr val="000000"/>
                </a:solidFill>
                <a:latin typeface="Consolas"/>
              </a:rPr>
              <a:t>)</a:t>
            </a:r>
            <a:endParaRPr lang="fr-FR" sz="2800">
              <a:solidFill>
                <a:srgbClr val="000000"/>
              </a:solidFill>
              <a:latin typeface="Consolas"/>
            </a:endParaRP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a:solidFill>
                  <a:srgbClr val="000000"/>
                </a:solidFill>
                <a:latin typeface="Consolas"/>
              </a:rPr>
              <a:t>}</a:t>
            </a:r>
          </a:p>
          <a:p>
            <a:pPr>
              <a:buNone/>
            </a:pPr>
            <a:r>
              <a:rPr lang="fr-FR" sz="2800" smtClean="0">
                <a:solidFill>
                  <a:srgbClr val="0000FF"/>
                </a:solidFill>
                <a:latin typeface="Consolas"/>
              </a:rPr>
              <a:t>void</a:t>
            </a:r>
            <a:r>
              <a:rPr lang="fr-FR" sz="2800" smtClean="0">
                <a:solidFill>
                  <a:srgbClr val="000000"/>
                </a:solidFill>
                <a:latin typeface="Consolas"/>
              </a:rPr>
              <a:t> display(</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 </a:t>
            </a:r>
            <a:r>
              <a:rPr lang="fr-FR" sz="2800" err="1"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result</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 + "</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 = "</a:t>
            </a:r>
            <a:r>
              <a:rPr lang="fr-FR" sz="2800" dirty="0" smtClean="0">
                <a:solidFill>
                  <a:srgbClr val="000000"/>
                </a:solidFill>
                <a:latin typeface="Consolas"/>
              </a:rPr>
              <a: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808080"/>
                </a:solidFill>
                <a:latin typeface="Consolas"/>
              </a:rPr>
              <a:t>result</a:t>
            </a:r>
            <a:r>
              <a:rPr lang="fr-FR" sz="280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a:t>
            </a:r>
            <a:endParaRPr lang="fr-CA" sz="25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Examples of errors not to make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75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main() {</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c = 5, d = 10;</a:t>
            </a:r>
          </a:p>
          <a:p>
            <a:pPr>
              <a:buNone/>
            </a:pPr>
            <a:r>
              <a:rPr lang="fr-FR" sz="2800">
                <a:solidFill>
                  <a:srgbClr val="000000"/>
                </a:solidFill>
                <a:latin typeface="Consolas"/>
              </a:rPr>
              <a:t>	</a:t>
            </a:r>
            <a:r>
              <a:rPr lang="fr-FR" sz="2800" strike="sngStrike" smtClean="0">
                <a:solidFill>
                  <a:srgbClr val="000000"/>
                </a:solidFill>
                <a:latin typeface="Consolas"/>
              </a:rPr>
              <a:t>sum(4</a:t>
            </a:r>
            <a:r>
              <a:rPr lang="fr-FR" sz="2800" strike="sngStrike">
                <a:solidFill>
                  <a:srgbClr val="000000"/>
                </a:solidFill>
                <a:latin typeface="Consolas"/>
              </a:rPr>
              <a:t>, c) * d; </a:t>
            </a:r>
            <a:r>
              <a:rPr lang="fr-FR" sz="2800" smtClean="0">
                <a:solidFill>
                  <a:srgbClr val="008000"/>
                </a:solidFill>
                <a:latin typeface="Consolas"/>
              </a:rPr>
              <a:t>//serves no purpose</a:t>
            </a:r>
            <a:endParaRPr lang="fr-FR" sz="2800">
              <a:solidFill>
                <a:srgbClr val="000000"/>
              </a:solidFill>
              <a:latin typeface="Consolas"/>
            </a:endParaRPr>
          </a:p>
          <a:p>
            <a:pPr>
              <a:buNone/>
            </a:pPr>
            <a:r>
              <a:rPr lang="fr-FR" sz="2800" smtClean="0">
                <a:solidFill>
                  <a:srgbClr val="008000"/>
                </a:solidFill>
                <a:latin typeface="Consolas"/>
              </a:rPr>
              <a:t>	//the function is called, but the value returned by the function is not retained and used</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b</a:t>
            </a:r>
            <a:r>
              <a:rPr lang="fr-FR" sz="2800">
                <a:solidFill>
                  <a:srgbClr val="000000"/>
                </a:solidFill>
                <a:latin typeface="Consolas"/>
              </a:rPr>
              <a:t>)</a:t>
            </a: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smtClean="0">
                <a:solidFill>
                  <a:srgbClr val="000000"/>
                </a:solidFill>
                <a:latin typeface="Consolas"/>
              </a:rPr>
              <a:t>}</a:t>
            </a:r>
            <a:endParaRPr lang="fr-FR" sz="2800">
              <a:solidFill>
                <a:srgbClr val="000000"/>
              </a:solidFill>
              <a:latin typeface="Consola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errors not to make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00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a:t>
            </a:r>
          </a:p>
          <a:p>
            <a:pPr>
              <a:buNone/>
            </a:pPr>
            <a:r>
              <a:rPr lang="nn-NO" sz="2800" smtClean="0">
                <a:solidFill>
                  <a:srgbClr val="000000"/>
                </a:solidFill>
                <a:latin typeface="Consolas"/>
              </a:rPr>
              <a:t>	result </a:t>
            </a:r>
            <a:r>
              <a:rPr lang="nn-NO" sz="2800">
                <a:solidFill>
                  <a:srgbClr val="000000"/>
                </a:solidFill>
                <a:latin typeface="Consolas"/>
              </a:rPr>
              <a:t>= </a:t>
            </a:r>
            <a:r>
              <a:rPr lang="nn-NO" sz="2800" smtClean="0">
                <a:solidFill>
                  <a:srgbClr val="000000"/>
                </a:solidFill>
                <a:latin typeface="Consolas"/>
              </a:rPr>
              <a:t>sum(</a:t>
            </a:r>
            <a:r>
              <a:rPr lang="nn-NO" sz="2800" strike="sngStrike" smtClean="0">
                <a:solidFill>
                  <a:srgbClr val="0000FF"/>
                </a:solidFill>
                <a:latin typeface="Consolas"/>
              </a:rPr>
              <a:t>int</a:t>
            </a:r>
            <a:r>
              <a:rPr lang="nn-NO" sz="2800" strike="sngStrike" smtClean="0">
                <a:solidFill>
                  <a:srgbClr val="000000"/>
                </a:solidFill>
                <a:latin typeface="Consolas"/>
              </a:rPr>
              <a:t> </a:t>
            </a:r>
            <a:r>
              <a:rPr lang="nn-NO" sz="2800" strike="sngStrike">
                <a:solidFill>
                  <a:srgbClr val="000000"/>
                </a:solidFill>
                <a:latin typeface="Consolas"/>
              </a:rPr>
              <a:t>c = 5, </a:t>
            </a:r>
            <a:r>
              <a:rPr lang="nn-NO" sz="2800" strike="sngStrike">
                <a:solidFill>
                  <a:srgbClr val="0000FF"/>
                </a:solidFill>
                <a:latin typeface="Consolas"/>
              </a:rPr>
              <a:t>int</a:t>
            </a:r>
            <a:r>
              <a:rPr lang="nn-NO" sz="2800" strike="sngStrike">
                <a:solidFill>
                  <a:srgbClr val="000000"/>
                </a:solidFill>
                <a:latin typeface="Consolas"/>
              </a:rPr>
              <a:t> d = 10</a:t>
            </a:r>
            <a:r>
              <a:rPr lang="nn-NO" sz="2800">
                <a:solidFill>
                  <a:srgbClr val="000000"/>
                </a:solidFill>
                <a:latin typeface="Consolas"/>
              </a:rPr>
              <a:t>); </a:t>
            </a:r>
            <a:r>
              <a:rPr lang="fr-FR" sz="2800" smtClean="0">
                <a:solidFill>
                  <a:srgbClr val="008000"/>
                </a:solidFill>
                <a:latin typeface="Consolas"/>
              </a:rPr>
              <a:t>//will not compile</a:t>
            </a:r>
            <a:endParaRPr lang="fr-FR" sz="2800" dirty="0" smtClean="0">
              <a:solidFill>
                <a:srgbClr val="000000"/>
              </a:solidFill>
              <a:latin typeface="Consolas"/>
            </a:endParaRPr>
          </a:p>
          <a:p>
            <a:pPr>
              <a:buNone/>
            </a:pPr>
            <a:r>
              <a:rPr lang="fr-FR" sz="2800" smtClean="0">
                <a:solidFill>
                  <a:srgbClr val="008000"/>
                </a:solidFill>
                <a:latin typeface="Consolas"/>
              </a:rPr>
              <a:t>	//You must pass values of already existing variables as</a:t>
            </a:r>
            <a:br>
              <a:rPr lang="fr-FR" sz="2800" smtClean="0">
                <a:solidFill>
                  <a:srgbClr val="008000"/>
                </a:solidFill>
                <a:latin typeface="Consolas"/>
              </a:rPr>
            </a:br>
            <a:r>
              <a:rPr lang="fr-FR" sz="2800" smtClean="0">
                <a:solidFill>
                  <a:srgbClr val="008000"/>
                </a:solidFill>
                <a:latin typeface="Consolas"/>
              </a:rPr>
              <a:t>//parameters. You cannot declare variables inside of a</a:t>
            </a:r>
            <a:br>
              <a:rPr lang="fr-FR" sz="2800" smtClean="0">
                <a:solidFill>
                  <a:srgbClr val="008000"/>
                </a:solidFill>
                <a:latin typeface="Consolas"/>
              </a:rPr>
            </a:br>
            <a:r>
              <a:rPr lang="fr-FR" sz="2800" smtClean="0">
                <a:solidFill>
                  <a:srgbClr val="008000"/>
                </a:solidFill>
                <a:latin typeface="Consolas"/>
              </a:rPr>
              <a:t>//function call like this.</a:t>
            </a:r>
          </a:p>
          <a:p>
            <a:pPr>
              <a:buNone/>
            </a:pPr>
            <a:r>
              <a:rPr lang="fr-FR" sz="2800" smtClean="0">
                <a:solidFill>
                  <a:srgbClr val="008000"/>
                </a:solidFill>
                <a:latin typeface="Consolas"/>
              </a:rPr>
              <a:t> </a:t>
            </a: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b</a:t>
            </a:r>
            <a:r>
              <a:rPr lang="fr-FR" sz="2800">
                <a:solidFill>
                  <a:srgbClr val="000000"/>
                </a:solidFill>
                <a:latin typeface="Consolas"/>
              </a:rPr>
              <a:t>)</a:t>
            </a: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smtClean="0">
                <a:solidFill>
                  <a:srgbClr val="000000"/>
                </a:solidFill>
                <a:latin typeface="Consolas"/>
              </a:rPr>
              <a:t>}</a:t>
            </a:r>
            <a:endParaRPr lang="fr-FR" sz="2800">
              <a:solidFill>
                <a:srgbClr val="000000"/>
              </a:solidFill>
              <a:latin typeface="Consola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a:t>Examples of errors not to make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62500" lnSpcReduction="20000"/>
          </a:bodyPr>
          <a:lstStyle/>
          <a:p>
            <a:pPr>
              <a:buNone/>
            </a:pPr>
            <a:r>
              <a:rPr lang="fr-FR" sz="2800" dirty="0" smtClean="0">
                <a:solidFill>
                  <a:srgbClr val="008000"/>
                </a:solidFill>
                <a:latin typeface="Consolas"/>
              </a:rPr>
              <a:t>//prototypes</a:t>
            </a:r>
            <a:endParaRPr lang="fr-FR" sz="2800" dirty="0" smtClean="0">
              <a:solidFill>
                <a:srgbClr val="000000"/>
              </a:solidFill>
              <a:latin typeface="Consolas"/>
            </a:endParaRPr>
          </a:p>
          <a:p>
            <a:pPr>
              <a:buNone/>
            </a:pPr>
            <a:r>
              <a:rPr lang="fr-FR" sz="2800" err="1" smtClean="0">
                <a:solidFill>
                  <a:srgbClr val="0000FF"/>
                </a:solidFill>
                <a:latin typeface="Consolas"/>
              </a:rPr>
              <a:t>int</a:t>
            </a:r>
            <a:r>
              <a:rPr lang="fr-FR" sz="2800" smtClean="0">
                <a:solidFill>
                  <a:srgbClr val="000000"/>
                </a:solidFill>
                <a:latin typeface="Consolas"/>
              </a:rPr>
              <a:t> sum(</a:t>
            </a:r>
            <a:r>
              <a:rPr lang="fr-FR" sz="2800" smtClean="0">
                <a:solidFill>
                  <a:srgbClr val="0000FF"/>
                </a:solidFill>
                <a:latin typeface="Consolas"/>
              </a:rPr>
              <a:t>int</a:t>
            </a:r>
            <a:r>
              <a:rPr lang="fr-FR" sz="2800" smtClean="0">
                <a:solidFill>
                  <a:srgbClr val="000000"/>
                </a:solidFill>
                <a:latin typeface="Consolas"/>
              </a:rPr>
              <a:t> </a:t>
            </a:r>
            <a:r>
              <a:rPr lang="fr-FR" sz="2800" dirty="0" smtClean="0">
                <a:solidFill>
                  <a:srgbClr val="808080"/>
                </a:solidFill>
                <a:latin typeface="Consolas"/>
              </a:rPr>
              <a:t>a</a:t>
            </a:r>
            <a:r>
              <a:rPr lang="fr-FR" sz="2800" dirty="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smtClean="0">
                <a:solidFill>
                  <a:srgbClr val="808080"/>
                </a:solidFill>
                <a:latin typeface="Consolas"/>
              </a:rPr>
              <a:t>b</a:t>
            </a:r>
            <a:r>
              <a:rPr lang="fr-FR" sz="2800" dirty="0" smtClean="0">
                <a:solidFill>
                  <a:srgbClr val="000000"/>
                </a:solidFill>
                <a:latin typeface="Consolas"/>
              </a:rPr>
              <a:t>);</a:t>
            </a:r>
            <a:endParaRPr lang="fr-CA"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err="1" smtClean="0">
                <a:solidFill>
                  <a:srgbClr val="0000FF"/>
                </a:solidFill>
                <a:latin typeface="Consolas"/>
              </a:rPr>
              <a:t>int</a:t>
            </a:r>
            <a:r>
              <a:rPr lang="fr-FR" sz="2800" smtClean="0">
                <a:solidFill>
                  <a:srgbClr val="000000"/>
                </a:solidFill>
                <a:latin typeface="Consolas"/>
              </a:rPr>
              <a:t> result, </a:t>
            </a:r>
            <a:r>
              <a:rPr lang="fr-FR" sz="2800" dirty="0" smtClean="0">
                <a:solidFill>
                  <a:srgbClr val="000000"/>
                </a:solidFill>
                <a:latin typeface="Consolas"/>
              </a:rPr>
              <a:t>c = 5, d = 10;</a:t>
            </a:r>
          </a:p>
          <a:p>
            <a:pPr>
              <a:buNone/>
            </a:pPr>
            <a:r>
              <a:rPr lang="fr-FR" sz="2800">
                <a:solidFill>
                  <a:srgbClr val="000000"/>
                </a:solidFill>
                <a:latin typeface="Consolas"/>
              </a:rPr>
              <a:t>	result = </a:t>
            </a:r>
            <a:r>
              <a:rPr lang="fr-FR" sz="2800" strike="sngStrike">
                <a:solidFill>
                  <a:srgbClr val="0000FF"/>
                </a:solidFill>
                <a:latin typeface="Consolas"/>
              </a:rPr>
              <a:t>int</a:t>
            </a:r>
            <a:r>
              <a:rPr lang="fr-FR" sz="2800">
                <a:solidFill>
                  <a:srgbClr val="000000"/>
                </a:solidFill>
                <a:latin typeface="Consolas"/>
              </a:rPr>
              <a:t> sum(c, d); </a:t>
            </a:r>
            <a:r>
              <a:rPr lang="fr-FR" sz="2800">
                <a:solidFill>
                  <a:srgbClr val="008000"/>
                </a:solidFill>
                <a:latin typeface="Consolas"/>
              </a:rPr>
              <a:t>// </a:t>
            </a:r>
            <a:r>
              <a:rPr lang="fr-FR" sz="2800" smtClean="0">
                <a:solidFill>
                  <a:srgbClr val="008000"/>
                </a:solidFill>
                <a:latin typeface="Consolas"/>
              </a:rPr>
              <a:t>will not compile</a:t>
            </a:r>
            <a:endParaRPr lang="fr-FR" sz="2800">
              <a:solidFill>
                <a:srgbClr val="000000"/>
              </a:solidFill>
              <a:latin typeface="Consolas"/>
            </a:endParaRPr>
          </a:p>
          <a:p>
            <a:pPr>
              <a:buNone/>
            </a:pPr>
            <a:r>
              <a:rPr lang="fr-FR" sz="2800" smtClean="0">
                <a:solidFill>
                  <a:srgbClr val="008000"/>
                </a:solidFill>
                <a:latin typeface="Consolas"/>
              </a:rPr>
              <a:t>	//The type is a keyword reserved for the declaration of variables,</a:t>
            </a:r>
            <a:br>
              <a:rPr lang="fr-FR" sz="2800" smtClean="0">
                <a:solidFill>
                  <a:srgbClr val="008000"/>
                </a:solidFill>
                <a:latin typeface="Consolas"/>
              </a:rPr>
            </a:br>
            <a:r>
              <a:rPr lang="fr-FR" sz="2800" smtClean="0">
                <a:solidFill>
                  <a:srgbClr val="008000"/>
                </a:solidFill>
                <a:latin typeface="Consolas"/>
              </a:rPr>
              <a:t>//functions, and formal parameters. In the case of function calls</a:t>
            </a:r>
            <a:br>
              <a:rPr lang="fr-FR" sz="2800" smtClean="0">
                <a:solidFill>
                  <a:srgbClr val="008000"/>
                </a:solidFill>
                <a:latin typeface="Consolas"/>
              </a:rPr>
            </a:br>
            <a:r>
              <a:rPr lang="fr-FR" sz="2800" smtClean="0">
                <a:solidFill>
                  <a:srgbClr val="008000"/>
                </a:solidFill>
                <a:latin typeface="Consolas"/>
              </a:rPr>
              <a:t>//such as this, placing a type before the function name is</a:t>
            </a:r>
            <a:br>
              <a:rPr lang="fr-FR" sz="2800" smtClean="0">
                <a:solidFill>
                  <a:srgbClr val="008000"/>
                </a:solidFill>
                <a:latin typeface="Consolas"/>
              </a:rPr>
            </a:br>
            <a:r>
              <a:rPr lang="fr-FR" sz="2800" smtClean="0">
                <a:solidFill>
                  <a:srgbClr val="008000"/>
                </a:solidFill>
                <a:latin typeface="Consolas"/>
              </a:rPr>
              <a:t>//syntactically invalid.</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a:p>
            <a:pPr>
              <a:buNone/>
            </a:pPr>
            <a:r>
              <a:rPr lang="fr-FR" sz="2800">
                <a:solidFill>
                  <a:srgbClr val="008000"/>
                </a:solidFill>
                <a:latin typeface="Consolas"/>
              </a:rPr>
              <a:t>//definitions</a:t>
            </a:r>
            <a:endParaRPr lang="fr-FR" sz="2800">
              <a:solidFill>
                <a:srgbClr val="000000"/>
              </a:solidFill>
              <a:latin typeface="Consolas"/>
            </a:endParaRPr>
          </a:p>
          <a:p>
            <a:pPr>
              <a:buNone/>
            </a:pPr>
            <a:r>
              <a:rPr lang="fr-FR" sz="2800">
                <a:solidFill>
                  <a:srgbClr val="0000FF"/>
                </a:solidFill>
                <a:latin typeface="Consolas"/>
              </a:rPr>
              <a:t>int</a:t>
            </a:r>
            <a:r>
              <a:rPr lang="fr-FR" sz="2800">
                <a:solidFill>
                  <a:srgbClr val="000000"/>
                </a:solidFill>
                <a:latin typeface="Consolas"/>
              </a:rPr>
              <a:t> sum(</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a:t>
            </a:r>
            <a:r>
              <a:rPr lang="fr-FR" sz="2800">
                <a:solidFill>
                  <a:srgbClr val="0000FF"/>
                </a:solidFill>
                <a:latin typeface="Consolas"/>
              </a:rPr>
              <a:t>int</a:t>
            </a:r>
            <a:r>
              <a:rPr lang="fr-FR" sz="2800">
                <a:solidFill>
                  <a:srgbClr val="000000"/>
                </a:solidFill>
                <a:latin typeface="Consolas"/>
              </a:rPr>
              <a:t> </a:t>
            </a:r>
            <a:r>
              <a:rPr lang="fr-FR" sz="2800">
                <a:solidFill>
                  <a:srgbClr val="808080"/>
                </a:solidFill>
                <a:latin typeface="Consolas"/>
              </a:rPr>
              <a:t>b</a:t>
            </a:r>
            <a:r>
              <a:rPr lang="fr-FR" sz="2800">
                <a:solidFill>
                  <a:srgbClr val="000000"/>
                </a:solidFill>
                <a:latin typeface="Consolas"/>
              </a:rPr>
              <a:t>)</a:t>
            </a:r>
          </a:p>
          <a:p>
            <a:pPr>
              <a:buNone/>
            </a:pPr>
            <a:r>
              <a:rPr lang="fr-FR" sz="2800">
                <a:solidFill>
                  <a:srgbClr val="000000"/>
                </a:solidFill>
                <a:latin typeface="Consolas"/>
              </a:rPr>
              <a:t>{</a:t>
            </a:r>
          </a:p>
          <a:p>
            <a:pPr>
              <a:buNone/>
            </a:pPr>
            <a:r>
              <a:rPr lang="fr-FR" sz="2800">
                <a:solidFill>
                  <a:srgbClr val="0000FF"/>
                </a:solidFill>
                <a:latin typeface="Consolas"/>
              </a:rPr>
              <a:t>	return</a:t>
            </a:r>
            <a:r>
              <a:rPr lang="fr-FR" sz="2800">
                <a:solidFill>
                  <a:srgbClr val="000000"/>
                </a:solidFill>
                <a:latin typeface="Consolas"/>
              </a:rPr>
              <a:t> </a:t>
            </a:r>
            <a:r>
              <a:rPr lang="fr-FR" sz="2800">
                <a:solidFill>
                  <a:srgbClr val="808080"/>
                </a:solidFill>
                <a:latin typeface="Consolas"/>
              </a:rPr>
              <a:t>a</a:t>
            </a:r>
            <a:r>
              <a:rPr lang="fr-FR" sz="2800">
                <a:solidFill>
                  <a:srgbClr val="000000"/>
                </a:solidFill>
                <a:latin typeface="Consolas"/>
              </a:rPr>
              <a:t> + </a:t>
            </a:r>
            <a:r>
              <a:rPr lang="fr-FR" sz="2800">
                <a:solidFill>
                  <a:srgbClr val="808080"/>
                </a:solidFill>
                <a:latin typeface="Consolas"/>
              </a:rPr>
              <a:t>b</a:t>
            </a:r>
            <a:r>
              <a:rPr lang="fr-FR" sz="2800">
                <a:solidFill>
                  <a:srgbClr val="000000"/>
                </a:solidFill>
                <a:latin typeface="Consolas"/>
              </a:rPr>
              <a:t>; </a:t>
            </a:r>
            <a:r>
              <a:rPr lang="fr-FR" sz="2800">
                <a:solidFill>
                  <a:srgbClr val="008000"/>
                </a:solidFill>
                <a:latin typeface="Consolas"/>
              </a:rPr>
              <a:t>// integer + integer = integer</a:t>
            </a:r>
            <a:endParaRPr lang="fr-FR" sz="2800">
              <a:solidFill>
                <a:srgbClr val="000000"/>
              </a:solidFill>
              <a:latin typeface="Consolas"/>
            </a:endParaRPr>
          </a:p>
          <a:p>
            <a:pPr>
              <a:buNone/>
            </a:pPr>
            <a:r>
              <a:rPr lang="fr-FR" sz="2800" smtClean="0">
                <a:solidFill>
                  <a:srgbClr val="000000"/>
                </a:solidFill>
                <a:latin typeface="Consolas"/>
              </a:rPr>
              <a:t>}</a:t>
            </a:r>
            <a:endParaRPr lang="fr-FR" sz="2800">
              <a:solidFill>
                <a:srgbClr val="000000"/>
              </a:solidFill>
              <a:latin typeface="Consola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err="1" smtClean="0"/>
              <a:t>srand</a:t>
            </a:r>
            <a:r>
              <a:rPr lang="fr-CA" dirty="0" smtClean="0"/>
              <a:t>()</a:t>
            </a:r>
            <a:endParaRPr lang="fr-FR" dirty="0"/>
          </a:p>
        </p:txBody>
      </p:sp>
      <p:sp>
        <p:nvSpPr>
          <p:cNvPr id="3" name="Espace réservé du contenu 2"/>
          <p:cNvSpPr>
            <a:spLocks noGrp="1"/>
          </p:cNvSpPr>
          <p:nvPr>
            <p:ph sz="quarter" idx="1"/>
          </p:nvPr>
        </p:nvSpPr>
        <p:spPr>
          <a:xfrm>
            <a:off x="142844" y="1643050"/>
            <a:ext cx="8786874" cy="4929222"/>
          </a:xfrm>
        </p:spPr>
        <p:txBody>
          <a:bodyPr>
            <a:normAutofit fontScale="92500" lnSpcReduction="10000"/>
          </a:bodyPr>
          <a:lstStyle/>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time.h</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a:t>
            </a:r>
          </a:p>
          <a:p>
            <a:pPr>
              <a:buNone/>
            </a:pPr>
            <a:endParaRPr lang="fr-FR"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a:t>
            </a:r>
            <a:r>
              <a:rPr lang="fr-FR" sz="2800" dirty="0" err="1" smtClean="0">
                <a:solidFill>
                  <a:srgbClr val="000000"/>
                </a:solidFill>
                <a:latin typeface="Consolas"/>
              </a:rPr>
              <a:t>srand</a:t>
            </a:r>
            <a:r>
              <a:rPr lang="fr-FR" sz="2800" dirty="0" smtClean="0">
                <a:solidFill>
                  <a:srgbClr val="000000"/>
                </a:solidFill>
                <a:latin typeface="Consolas"/>
              </a:rPr>
              <a:t>(time(0));</a:t>
            </a:r>
          </a:p>
          <a:p>
            <a:pPr>
              <a:buNone/>
            </a:pPr>
            <a:r>
              <a:rPr lang="fr-CA" sz="2800" dirty="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endParaRPr lang="fr-FR"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 calls without parameters</a:t>
            </a:r>
            <a:endParaRPr lang="fr-FR" dirty="0"/>
          </a:p>
        </p:txBody>
      </p:sp>
      <p:sp>
        <p:nvSpPr>
          <p:cNvPr id="3" name="Espace réservé du contenu 2"/>
          <p:cNvSpPr>
            <a:spLocks noGrp="1"/>
          </p:cNvSpPr>
          <p:nvPr>
            <p:ph sz="quarter" idx="1"/>
          </p:nvPr>
        </p:nvSpPr>
        <p:spPr>
          <a:xfrm>
            <a:off x="0" y="1643050"/>
            <a:ext cx="9144000" cy="5214950"/>
          </a:xfrm>
        </p:spPr>
        <p:txBody>
          <a:bodyPr>
            <a:normAutofit/>
          </a:bodyPr>
          <a:lstStyle/>
          <a:p>
            <a:pPr>
              <a:buNone/>
            </a:pPr>
            <a:r>
              <a:rPr lang="fr-FR" sz="2800" smtClean="0">
                <a:solidFill>
                  <a:srgbClr val="0000FF"/>
                </a:solidFill>
                <a:latin typeface="Consolas"/>
              </a:rPr>
              <a:t>	</a:t>
            </a:r>
            <a:r>
              <a:rPr lang="fr-CA" sz="2800" smtClean="0"/>
              <a:t>Continuing the example with the </a:t>
            </a:r>
            <a:r>
              <a:rPr lang="fr-CA" sz="2800" b="1" smtClean="0"/>
              <a:t>inputInteger()</a:t>
            </a:r>
            <a:r>
              <a:rPr lang="fr-CA" sz="2800" smtClean="0"/>
              <a:t> input validation function:</a:t>
            </a:r>
            <a:endParaRPr lang="fr-FR" sz="2800" dirty="0" smtClean="0">
              <a:solidFill>
                <a:srgbClr val="0000FF"/>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val1 </a:t>
            </a:r>
            <a:r>
              <a:rPr lang="fr-FR" sz="2800" smtClean="0">
                <a:solidFill>
                  <a:srgbClr val="000000"/>
                </a:solidFill>
                <a:latin typeface="Consolas"/>
              </a:rPr>
              <a:t>= inputInteger();</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val2 </a:t>
            </a:r>
            <a:r>
              <a:rPr lang="fr-FR" sz="2800" smtClean="0">
                <a:solidFill>
                  <a:srgbClr val="000000"/>
                </a:solidFill>
                <a:latin typeface="Consolas"/>
              </a:rPr>
              <a:t>= </a:t>
            </a:r>
            <a:r>
              <a:rPr lang="fr-FR" sz="2800">
                <a:solidFill>
                  <a:srgbClr val="000000"/>
                </a:solidFill>
                <a:latin typeface="Consolas"/>
              </a:rPr>
              <a:t>inputInteger();</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val3 </a:t>
            </a:r>
            <a:r>
              <a:rPr lang="fr-FR" sz="2800" smtClean="0">
                <a:solidFill>
                  <a:srgbClr val="000000"/>
                </a:solidFill>
                <a:latin typeface="Consolas"/>
              </a:rPr>
              <a:t>= </a:t>
            </a:r>
            <a:r>
              <a:rPr lang="fr-FR" sz="2800">
                <a:solidFill>
                  <a:srgbClr val="000000"/>
                </a:solidFill>
                <a:latin typeface="Consolas"/>
              </a:rPr>
              <a:t>inputInteger();</a:t>
            </a:r>
            <a:endParaRPr lang="fr-FR" sz="2800" dirty="0" smtClean="0">
              <a:solidFill>
                <a:srgbClr val="000000"/>
              </a:solidFill>
              <a:latin typeface="Consolas"/>
            </a:endParaRPr>
          </a:p>
          <a:p>
            <a:pPr>
              <a:buNone/>
            </a:pPr>
            <a:r>
              <a:rPr lang="nn-NO" sz="2800" dirty="0" smtClean="0">
                <a:solidFill>
                  <a:srgbClr val="000000"/>
                </a:solidFill>
                <a:latin typeface="Consolas"/>
              </a:rPr>
              <a:t>		cout </a:t>
            </a:r>
            <a:r>
              <a:rPr lang="nn-NO" sz="2800" dirty="0" smtClean="0">
                <a:solidFill>
                  <a:srgbClr val="008080"/>
                </a:solidFill>
                <a:latin typeface="Consolas"/>
              </a:rPr>
              <a:t>&lt;&lt;</a:t>
            </a:r>
            <a:r>
              <a:rPr lang="nn-NO" sz="2800" dirty="0" smtClean="0">
                <a:solidFill>
                  <a:srgbClr val="000000"/>
                </a:solidFill>
                <a:latin typeface="Consolas"/>
              </a:rPr>
              <a:t> val1 </a:t>
            </a:r>
            <a:r>
              <a:rPr lang="nn-NO" sz="2800" dirty="0" smtClean="0">
                <a:solidFill>
                  <a:srgbClr val="008080"/>
                </a:solidFill>
                <a:latin typeface="Consolas"/>
              </a:rPr>
              <a:t>&lt;&lt;</a:t>
            </a:r>
            <a:r>
              <a:rPr lang="nn-NO" sz="2800" dirty="0" smtClean="0">
                <a:solidFill>
                  <a:srgbClr val="000000"/>
                </a:solidFill>
                <a:latin typeface="Consolas"/>
              </a:rPr>
              <a:t> val2 </a:t>
            </a:r>
            <a:r>
              <a:rPr lang="nn-NO" sz="2800" dirty="0" smtClean="0">
                <a:solidFill>
                  <a:srgbClr val="008080"/>
                </a:solidFill>
                <a:latin typeface="Consolas"/>
              </a:rPr>
              <a:t>&lt;&lt;</a:t>
            </a:r>
            <a:r>
              <a:rPr lang="nn-NO" sz="2800" dirty="0" smtClean="0">
                <a:solidFill>
                  <a:srgbClr val="000000"/>
                </a:solidFill>
                <a:latin typeface="Consolas"/>
              </a:rPr>
              <a:t> val3 </a:t>
            </a:r>
            <a:r>
              <a:rPr lang="nn-NO" sz="2800" dirty="0" smtClean="0">
                <a:solidFill>
                  <a:srgbClr val="008080"/>
                </a:solidFill>
                <a:latin typeface="Consolas"/>
              </a:rPr>
              <a:t>&lt;&lt;</a:t>
            </a:r>
            <a:r>
              <a:rPr lang="nn-NO" sz="2800" dirty="0" smtClean="0">
                <a:solidFill>
                  <a:srgbClr val="000000"/>
                </a:solidFill>
                <a:latin typeface="Consolas"/>
              </a:rPr>
              <a:t> endl;</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	}</a:t>
            </a:r>
            <a:endParaRPr lang="fr-CA" sz="25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Passing by value</a:t>
            </a:r>
            <a:endParaRPr lang="fr-FR" dirty="0"/>
          </a:p>
        </p:txBody>
      </p:sp>
      <p:sp>
        <p:nvSpPr>
          <p:cNvPr id="3" name="Espace réservé du contenu 2"/>
          <p:cNvSpPr>
            <a:spLocks noGrp="1"/>
          </p:cNvSpPr>
          <p:nvPr>
            <p:ph sz="quarter" idx="1"/>
          </p:nvPr>
        </p:nvSpPr>
        <p:spPr>
          <a:xfrm>
            <a:off x="0" y="1643050"/>
            <a:ext cx="9144000" cy="5214950"/>
          </a:xfrm>
        </p:spPr>
        <p:txBody>
          <a:bodyPr>
            <a:normAutofit fontScale="77500" lnSpcReduction="20000"/>
          </a:bodyPr>
          <a:lstStyle/>
          <a:p>
            <a:r>
              <a:rPr lang="fr-CA" sz="2800" smtClean="0"/>
              <a:t>By default, when we call a function, all that happens in the function stays in the function. Let’s take, for example, a function serving to increment the value of a variable, given a value passed as a parameter:</a:t>
            </a:r>
          </a:p>
          <a:p>
            <a:pPr>
              <a:buNone/>
            </a:pPr>
            <a:r>
              <a:rPr lang="fr-FR" sz="2800" dirty="0" smtClean="0">
                <a:solidFill>
                  <a:srgbClr val="0000FF"/>
                </a:solidFill>
                <a:latin typeface="Consolas"/>
              </a:rPr>
              <a:t>	</a:t>
            </a:r>
            <a:r>
              <a:rPr lang="fr-FR" sz="2800" err="1" smtClean="0">
                <a:solidFill>
                  <a:srgbClr val="0000FF"/>
                </a:solidFill>
                <a:latin typeface="Consolas"/>
              </a:rPr>
              <a:t>void</a:t>
            </a:r>
            <a:r>
              <a:rPr lang="fr-FR" sz="2800" smtClean="0">
                <a:solidFill>
                  <a:srgbClr val="000000"/>
                </a:solidFill>
                <a:latin typeface="Consolas"/>
              </a:rPr>
              <a:t> increment(</a:t>
            </a:r>
            <a:r>
              <a:rPr lang="fr-FR" sz="2800"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value</a:t>
            </a:r>
            <a:r>
              <a:rPr lang="fr-FR" sz="280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808080"/>
                </a:solidFill>
                <a:latin typeface="Consolas"/>
              </a:rPr>
              <a:t>increment</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smtClean="0">
                <a:solidFill>
                  <a:srgbClr val="000000"/>
                </a:solidFill>
                <a:latin typeface="Consolas"/>
              </a:rPr>
              <a:t>main()</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val1 = 5;</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000000"/>
                </a:solidFill>
                <a:latin typeface="Consolas"/>
              </a:rPr>
              <a:t>inc</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smtClean="0">
                <a:solidFill>
                  <a:srgbClr val="000000"/>
                </a:solidFill>
                <a:latin typeface="Consolas"/>
              </a:rPr>
              <a:t>	increment(val1</a:t>
            </a:r>
            <a:r>
              <a:rPr lang="fr-FR" sz="2800" dirty="0" smtClean="0">
                <a:solidFill>
                  <a:srgbClr val="000000"/>
                </a:solidFill>
                <a:latin typeface="Consolas"/>
              </a:rPr>
              <a:t>, </a:t>
            </a:r>
            <a:r>
              <a:rPr lang="fr-FR" sz="2800" dirty="0" err="1" smtClean="0">
                <a:solidFill>
                  <a:srgbClr val="000000"/>
                </a:solidFill>
                <a:latin typeface="Consolas"/>
              </a:rPr>
              <a:t>inc</a:t>
            </a:r>
            <a:r>
              <a:rPr lang="fr-FR" sz="2800" smtClean="0">
                <a:solidFill>
                  <a:srgbClr val="000000"/>
                </a:solidFill>
                <a:latin typeface="Consolas"/>
              </a:rPr>
              <a:t>); </a:t>
            </a:r>
            <a:r>
              <a:rPr lang="fr-FR" sz="2800" smtClean="0">
                <a:solidFill>
                  <a:srgbClr val="008000"/>
                </a:solidFill>
                <a:latin typeface="Consolas"/>
              </a:rPr>
              <a:t>//after the call, val1 = 5</a:t>
            </a:r>
            <a:r>
              <a:rPr lang="fr-FR" sz="2800" smtClean="0">
                <a:solidFill>
                  <a:srgbClr val="000000"/>
                </a:solidFill>
                <a:latin typeface="Consolas"/>
              </a:rPr>
              <a:t> </a:t>
            </a:r>
            <a:endParaRPr lang="fr-FR" sz="2800" dirty="0" smtClean="0">
              <a:solidFill>
                <a:srgbClr val="000000"/>
              </a:solidFill>
              <a:latin typeface="Consolas"/>
            </a:endParaRP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	}</a:t>
            </a:r>
          </a:p>
          <a:p>
            <a:pPr>
              <a:buNone/>
            </a:pPr>
            <a:r>
              <a:rPr lang="fr-FR" sz="2800" dirty="0" smtClean="0">
                <a:solidFill>
                  <a:srgbClr val="0000FF"/>
                </a:solidFill>
                <a:latin typeface="Consolas"/>
              </a:rPr>
              <a:t>	</a:t>
            </a:r>
            <a:r>
              <a:rPr lang="fr-FR" sz="2800" err="1" smtClean="0">
                <a:solidFill>
                  <a:srgbClr val="0000FF"/>
                </a:solidFill>
                <a:latin typeface="Consolas"/>
              </a:rPr>
              <a:t>void</a:t>
            </a:r>
            <a:r>
              <a:rPr lang="fr-FR" sz="2800" smtClean="0">
                <a:solidFill>
                  <a:srgbClr val="000000"/>
                </a:solidFill>
                <a:latin typeface="Consolas"/>
              </a:rPr>
              <a:t> increment(</a:t>
            </a:r>
            <a:r>
              <a:rPr lang="fr-FR" sz="2800" smtClean="0">
                <a:solidFill>
                  <a:srgbClr val="0000FF"/>
                </a:solidFill>
                <a:latin typeface="Consolas"/>
              </a:rPr>
              <a:t>int</a:t>
            </a:r>
            <a:r>
              <a:rPr lang="fr-FR" sz="2800" smtClean="0">
                <a:solidFill>
                  <a:srgbClr val="000000"/>
                </a:solidFill>
                <a:latin typeface="Consolas"/>
              </a:rPr>
              <a:t> </a:t>
            </a:r>
            <a:r>
              <a:rPr lang="fr-FR" sz="2800" smtClean="0">
                <a:solidFill>
                  <a:srgbClr val="808080"/>
                </a:solidFill>
                <a:latin typeface="Consolas"/>
              </a:rPr>
              <a:t>value</a:t>
            </a:r>
            <a:r>
              <a:rPr lang="fr-FR" sz="2800" smtClean="0">
                <a:solidFill>
                  <a:srgbClr val="000000"/>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err="1" smtClean="0">
                <a:solidFill>
                  <a:srgbClr val="808080"/>
                </a:solidFill>
                <a:latin typeface="Consolas"/>
              </a:rPr>
              <a:t>increment</a:t>
            </a:r>
            <a:r>
              <a:rPr lang="fr-FR" sz="2800" smtClean="0">
                <a:solidFill>
                  <a:srgbClr val="000000"/>
                </a:solidFill>
                <a:latin typeface="Consolas"/>
              </a:rPr>
              <a:t>)</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808080"/>
                </a:solidFill>
                <a:latin typeface="Consolas"/>
              </a:rPr>
              <a:t>	</a:t>
            </a:r>
            <a:r>
              <a:rPr lang="fr-FR" sz="2800" smtClean="0">
                <a:solidFill>
                  <a:srgbClr val="808080"/>
                </a:solidFill>
                <a:latin typeface="Consolas"/>
              </a:rPr>
              <a:t>	value</a:t>
            </a:r>
            <a:r>
              <a:rPr lang="fr-FR" sz="2800" smtClean="0">
                <a:solidFill>
                  <a:srgbClr val="000000"/>
                </a:solidFill>
                <a:latin typeface="Consolas"/>
              </a:rPr>
              <a:t> </a:t>
            </a:r>
            <a:r>
              <a:rPr lang="fr-FR" sz="2800" dirty="0" smtClean="0">
                <a:solidFill>
                  <a:srgbClr val="000000"/>
                </a:solidFill>
                <a:latin typeface="Consolas"/>
              </a:rPr>
              <a:t>+= </a:t>
            </a:r>
            <a:r>
              <a:rPr lang="fr-FR" sz="2800" dirty="0" err="1" smtClean="0">
                <a:solidFill>
                  <a:srgbClr val="808080"/>
                </a:solidFill>
                <a:latin typeface="Consolas"/>
              </a:rPr>
              <a:t>increment</a:t>
            </a:r>
            <a:r>
              <a:rPr lang="fr-FR" sz="2800" dirty="0" smtClean="0">
                <a:solidFill>
                  <a:srgbClr val="000000"/>
                </a:solidFill>
                <a:latin typeface="Consolas"/>
              </a:rPr>
              <a:t>;</a:t>
            </a:r>
          </a:p>
          <a:p>
            <a:pPr>
              <a:buNone/>
            </a:pPr>
            <a:r>
              <a:rPr lang="fr-FR" sz="2800" dirty="0" smtClean="0">
                <a:solidFill>
                  <a:srgbClr val="000000"/>
                </a:solidFill>
                <a:latin typeface="Consolas"/>
              </a:rPr>
              <a:t>	}</a:t>
            </a:r>
            <a:endParaRPr lang="fr-CA" sz="2800" dirty="0" smtClean="0"/>
          </a:p>
          <a:p>
            <a:endParaRPr lang="fr-CA" sz="2200" dirty="0" smtClean="0"/>
          </a:p>
          <a:p>
            <a:endParaRPr lang="fr-CA" sz="2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Passing by value</a:t>
            </a:r>
            <a:endParaRPr lang="fr-FR" dirty="0"/>
          </a:p>
        </p:txBody>
      </p:sp>
      <p:sp>
        <p:nvSpPr>
          <p:cNvPr id="3" name="Espace réservé du contenu 2"/>
          <p:cNvSpPr>
            <a:spLocks noGrp="1"/>
          </p:cNvSpPr>
          <p:nvPr>
            <p:ph sz="quarter" idx="1"/>
          </p:nvPr>
        </p:nvSpPr>
        <p:spPr>
          <a:xfrm>
            <a:off x="0" y="1643050"/>
            <a:ext cx="8929718" cy="5214950"/>
          </a:xfrm>
        </p:spPr>
        <p:txBody>
          <a:bodyPr>
            <a:normAutofit/>
          </a:bodyPr>
          <a:lstStyle/>
          <a:p>
            <a:r>
              <a:rPr lang="fr-CA" sz="2800" smtClean="0"/>
              <a:t>Thus, if we want to modify the value of a variable from inside a function, what is called </a:t>
            </a:r>
            <a:r>
              <a:rPr lang="fr-CA" sz="2800" b="1" smtClean="0"/>
              <a:t>passing a parameter by value</a:t>
            </a:r>
            <a:r>
              <a:rPr lang="fr-CA" sz="2800" smtClean="0"/>
              <a:t> (by copy) will not work.</a:t>
            </a:r>
          </a:p>
          <a:p>
            <a:endParaRPr lang="fr-CA" sz="2800" smtClean="0"/>
          </a:p>
          <a:p>
            <a:r>
              <a:rPr lang="fr-CA" sz="2800" smtClean="0"/>
              <a:t>It’s also important not to forget that a function can only return one single type at a time.</a:t>
            </a:r>
          </a:p>
          <a:p>
            <a:endParaRPr lang="fr-CA" sz="2800" dirty="0"/>
          </a:p>
          <a:p>
            <a:r>
              <a:rPr lang="fr-CA" sz="2800" smtClean="0"/>
              <a:t>Later, we will see the tools that will allow us to modify variables from inside functions.</a:t>
            </a:r>
            <a:endParaRPr lang="fr-CA" sz="22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smtClean="0"/>
              <a:t>Passing by reference</a:t>
            </a:r>
            <a:endParaRPr lang="fr-FR" dirty="0"/>
          </a:p>
        </p:txBody>
      </p:sp>
      <p:sp>
        <p:nvSpPr>
          <p:cNvPr id="3" name="Espace réservé du contenu 2"/>
          <p:cNvSpPr>
            <a:spLocks noGrp="1"/>
          </p:cNvSpPr>
          <p:nvPr>
            <p:ph sz="quarter" idx="1"/>
          </p:nvPr>
        </p:nvSpPr>
        <p:spPr>
          <a:xfrm>
            <a:off x="0" y="1643050"/>
            <a:ext cx="8929718" cy="5214950"/>
          </a:xfrm>
        </p:spPr>
        <p:txBody>
          <a:bodyPr>
            <a:normAutofit/>
          </a:bodyPr>
          <a:lstStyle/>
          <a:p>
            <a:r>
              <a:rPr lang="en-CA" sz="2800" dirty="0" smtClean="0"/>
              <a:t>We have seen that, when we pass a variable by value to a function, the variable that is passed will not be modified at the source, even if the parameter received by the function is modified in the function.</a:t>
            </a:r>
          </a:p>
          <a:p>
            <a:endParaRPr lang="en-CA" sz="2800" dirty="0" smtClean="0"/>
          </a:p>
          <a:p>
            <a:r>
              <a:rPr lang="en-CA" sz="2800" dirty="0" smtClean="0"/>
              <a:t>If we desire to modify the value of a variable from inside a function, and to apply this modification at the source to the variable outside the function, we can use what is </a:t>
            </a:r>
            <a:r>
              <a:rPr lang="en-CA" sz="2800" smtClean="0"/>
              <a:t>called </a:t>
            </a:r>
            <a:r>
              <a:rPr lang="en-CA" sz="2800" b="1" smtClean="0"/>
              <a:t>passing a parameter by reference</a:t>
            </a:r>
            <a:r>
              <a:rPr lang="en-CA" sz="2800" smtClean="0"/>
              <a:t>.</a:t>
            </a:r>
            <a:endParaRPr lang="en-CA"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Passing by reference</a:t>
            </a:r>
            <a:endParaRPr lang="fr-FR" dirty="0"/>
          </a:p>
        </p:txBody>
      </p:sp>
      <p:sp>
        <p:nvSpPr>
          <p:cNvPr id="3" name="Espace réservé du contenu 2"/>
          <p:cNvSpPr>
            <a:spLocks noGrp="1"/>
          </p:cNvSpPr>
          <p:nvPr>
            <p:ph sz="quarter" idx="1"/>
          </p:nvPr>
        </p:nvSpPr>
        <p:spPr>
          <a:xfrm>
            <a:off x="0" y="1643050"/>
            <a:ext cx="8929718" cy="5214950"/>
          </a:xfrm>
        </p:spPr>
        <p:txBody>
          <a:bodyPr>
            <a:normAutofit fontScale="62500" lnSpcReduction="20000"/>
          </a:bodyPr>
          <a:lstStyle/>
          <a:p>
            <a:pPr>
              <a:buNone/>
            </a:pPr>
            <a:r>
              <a:rPr lang="fr-FR" sz="2800" dirty="0" smtClean="0">
                <a:solidFill>
                  <a:srgbClr val="808080"/>
                </a:solidFill>
                <a:latin typeface="Consolas"/>
              </a:rPr>
              <a:t>	#</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smtClean="0">
                <a:solidFill>
                  <a:srgbClr val="0000FF"/>
                </a:solidFill>
                <a:latin typeface="Consolas"/>
              </a:rPr>
              <a:t>	</a:t>
            </a: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dirty="0" err="1" smtClean="0">
                <a:solidFill>
                  <a:srgbClr val="0000FF"/>
                </a:solidFill>
                <a:latin typeface="Consolas"/>
              </a:rPr>
              <a:t>void</a:t>
            </a:r>
            <a:r>
              <a:rPr lang="fr-FR" sz="2800" dirty="0" smtClean="0">
                <a:solidFill>
                  <a:srgbClr val="000000"/>
                </a:solidFill>
                <a:latin typeface="Consolas"/>
              </a:rPr>
              <a:t> </a:t>
            </a:r>
            <a:r>
              <a:rPr lang="fr-FR" sz="2800" dirty="0" err="1" smtClean="0">
                <a:solidFill>
                  <a:srgbClr val="000000"/>
                </a:solidFill>
                <a:latin typeface="Consolas"/>
              </a:rPr>
              <a:t>increment</a:t>
            </a:r>
            <a:r>
              <a:rPr lang="fr-FR" sz="2800" dirty="0" smtClean="0">
                <a:solidFill>
                  <a:srgbClr val="000000"/>
                </a:solidFill>
                <a:latin typeface="Consolas"/>
              </a:rPr>
              <a:t>(</a:t>
            </a:r>
            <a:r>
              <a:rPr lang="fr-FR" sz="2800" dirty="0" err="1" smtClean="0">
                <a:solidFill>
                  <a:srgbClr val="0000FF"/>
                </a:solidFill>
                <a:latin typeface="Consolas"/>
              </a:rPr>
              <a:t>int</a:t>
            </a:r>
            <a:r>
              <a:rPr lang="fr-FR" sz="2800" dirty="0" smtClean="0">
                <a:solidFill>
                  <a:srgbClr val="000000"/>
                </a:solidFill>
                <a:latin typeface="Consolas"/>
              </a:rPr>
              <a:t> &amp;</a:t>
            </a:r>
            <a:r>
              <a:rPr lang="fr-FR" sz="2800" dirty="0" smtClean="0">
                <a:solidFill>
                  <a:srgbClr val="808080"/>
                </a:solidFill>
                <a:latin typeface="Consolas"/>
              </a:rPr>
              <a:t>value</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main()</a:t>
            </a:r>
          </a:p>
          <a:p>
            <a:pPr>
              <a:buNone/>
            </a:pPr>
            <a:r>
              <a:rPr lang="fr-FR" sz="2800" dirty="0" smtClean="0">
                <a:solidFill>
                  <a:srgbClr val="000000"/>
                </a:solidFill>
                <a:latin typeface="Consolas"/>
              </a:rPr>
              <a:t>	{</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v = 5;</a:t>
            </a: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v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dirty="0" err="1" smtClean="0">
                <a:solidFill>
                  <a:srgbClr val="000000"/>
                </a:solidFill>
                <a:latin typeface="Consolas"/>
              </a:rPr>
              <a:t>increment</a:t>
            </a:r>
            <a:r>
              <a:rPr lang="fr-FR" sz="2800" dirty="0" smtClean="0">
                <a:solidFill>
                  <a:srgbClr val="000000"/>
                </a:solidFill>
                <a:latin typeface="Consolas"/>
              </a:rPr>
              <a:t>(v);</a:t>
            </a: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v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	}</a:t>
            </a:r>
          </a:p>
          <a:p>
            <a:pPr>
              <a:buNone/>
            </a:pPr>
            <a:r>
              <a:rPr lang="fr-FR" sz="2800" dirty="0" smtClean="0">
                <a:solidFill>
                  <a:srgbClr val="0000FF"/>
                </a:solidFill>
                <a:latin typeface="Consolas"/>
              </a:rPr>
              <a:t>	</a:t>
            </a:r>
            <a:r>
              <a:rPr lang="fr-FR" sz="2800" dirty="0" err="1" smtClean="0">
                <a:solidFill>
                  <a:srgbClr val="0000FF"/>
                </a:solidFill>
                <a:latin typeface="Consolas"/>
              </a:rPr>
              <a:t>void</a:t>
            </a:r>
            <a:r>
              <a:rPr lang="fr-FR" sz="2800" dirty="0" smtClean="0">
                <a:solidFill>
                  <a:srgbClr val="000000"/>
                </a:solidFill>
                <a:latin typeface="Consolas"/>
              </a:rPr>
              <a:t> </a:t>
            </a:r>
            <a:r>
              <a:rPr lang="fr-FR" sz="2800" dirty="0" err="1" smtClean="0">
                <a:solidFill>
                  <a:srgbClr val="000000"/>
                </a:solidFill>
                <a:latin typeface="Consolas"/>
              </a:rPr>
              <a:t>increment</a:t>
            </a:r>
            <a:r>
              <a:rPr lang="fr-FR" sz="2800" dirty="0" smtClean="0">
                <a:solidFill>
                  <a:srgbClr val="000000"/>
                </a:solidFill>
                <a:latin typeface="Consolas"/>
              </a:rPr>
              <a:t>(</a:t>
            </a:r>
            <a:r>
              <a:rPr lang="fr-FR" sz="2800" dirty="0" err="1" smtClean="0">
                <a:solidFill>
                  <a:srgbClr val="0000FF"/>
                </a:solidFill>
                <a:latin typeface="Consolas"/>
              </a:rPr>
              <a:t>int</a:t>
            </a:r>
            <a:r>
              <a:rPr lang="fr-FR" sz="2800" dirty="0" smtClean="0">
                <a:solidFill>
                  <a:srgbClr val="000000"/>
                </a:solidFill>
                <a:latin typeface="Consolas"/>
              </a:rPr>
              <a:t> &amp;</a:t>
            </a:r>
            <a:r>
              <a:rPr lang="fr-FR" sz="2800" smtClean="0">
                <a:solidFill>
                  <a:srgbClr val="808080"/>
                </a:solidFill>
                <a:latin typeface="Consolas"/>
              </a:rPr>
              <a:t>value</a:t>
            </a:r>
            <a:r>
              <a:rPr lang="fr-FR" sz="2800" smtClean="0">
                <a:solidFill>
                  <a:srgbClr val="000000"/>
                </a:solidFill>
                <a:latin typeface="Consolas"/>
              </a:rPr>
              <a:t>)</a:t>
            </a:r>
          </a:p>
          <a:p>
            <a:pPr>
              <a:buNone/>
            </a:pPr>
            <a:r>
              <a:rPr lang="fr-FR" sz="2800">
                <a:solidFill>
                  <a:srgbClr val="000000"/>
                </a:solidFill>
                <a:latin typeface="Consolas"/>
              </a:rPr>
              <a:t>	</a:t>
            </a: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808080"/>
                </a:solidFill>
                <a:latin typeface="Consolas"/>
              </a:rPr>
              <a:t>		value</a:t>
            </a:r>
            <a:r>
              <a:rPr lang="fr-FR" sz="2800" dirty="0" smtClean="0">
                <a:solidFill>
                  <a:srgbClr val="000000"/>
                </a:solidFill>
                <a:latin typeface="Consolas"/>
              </a:rPr>
              <a:t>++;</a:t>
            </a:r>
          </a:p>
          <a:p>
            <a:pPr>
              <a:buNone/>
            </a:pPr>
            <a:r>
              <a:rPr lang="fr-FR" sz="2800" dirty="0" smtClean="0">
                <a:solidFill>
                  <a:srgbClr val="000000"/>
                </a:solidFill>
                <a:latin typeface="Consolas"/>
              </a:rPr>
              <a:t>	}</a:t>
            </a:r>
            <a:endParaRPr lang="fr-CA" sz="2200" dirty="0" smtClean="0"/>
          </a:p>
        </p:txBody>
      </p:sp>
      <p:pic>
        <p:nvPicPr>
          <p:cNvPr id="1026" name="Picture 2" descr="C:\Users\fcapone\Documents\420-D02-Programmation structurée\screenshots\Screenshot_5.png"/>
          <p:cNvPicPr>
            <a:picLocks noChangeAspect="1" noChangeArrowheads="1"/>
          </p:cNvPicPr>
          <p:nvPr/>
        </p:nvPicPr>
        <p:blipFill>
          <a:blip r:embed="rId2"/>
          <a:srcRect/>
          <a:stretch>
            <a:fillRect/>
          </a:stretch>
        </p:blipFill>
        <p:spPr bwMode="auto">
          <a:xfrm>
            <a:off x="3857619" y="2928934"/>
            <a:ext cx="5085943" cy="200026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smtClean="0"/>
              <a:t>rand()</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The </a:t>
            </a:r>
            <a:r>
              <a:rPr lang="fr-CA" sz="2800" b="1" smtClean="0"/>
              <a:t>rand()</a:t>
            </a:r>
            <a:r>
              <a:rPr lang="fr-CA" sz="2800" smtClean="0"/>
              <a:t> function does not take any parameters, and returns a number between </a:t>
            </a:r>
            <a:r>
              <a:rPr lang="fr-CA" sz="2800" b="1" smtClean="0"/>
              <a:t>0</a:t>
            </a:r>
            <a:r>
              <a:rPr lang="fr-CA" sz="2800" smtClean="0"/>
              <a:t> and the value of the </a:t>
            </a:r>
            <a:r>
              <a:rPr lang="fr-CA" sz="2800" b="1" smtClean="0"/>
              <a:t>RAND_MAX</a:t>
            </a:r>
            <a:r>
              <a:rPr lang="fr-CA" sz="2800" smtClean="0"/>
              <a:t> macro.</a:t>
            </a:r>
          </a:p>
          <a:p>
            <a:endParaRPr lang="fr-CA" sz="2800" smtClean="0"/>
          </a:p>
          <a:p>
            <a:r>
              <a:rPr lang="fr-CA" sz="2800" smtClean="0"/>
              <a:t>If we want to control the limits of generated values, we can apply a modulus operation (</a:t>
            </a:r>
            <a:r>
              <a:rPr lang="fr-CA" sz="2800" b="1" smtClean="0"/>
              <a:t>%</a:t>
            </a:r>
            <a:r>
              <a:rPr lang="fr-CA" sz="2800" smtClean="0"/>
              <a:t>) to the value to obtain a number within these limits.</a:t>
            </a:r>
            <a:endParaRPr lang="fr-FR"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dirty="0" smtClean="0"/>
              <a:t>rand()</a:t>
            </a:r>
            <a:endParaRPr lang="fr-FR" dirty="0"/>
          </a:p>
        </p:txBody>
      </p:sp>
      <p:sp>
        <p:nvSpPr>
          <p:cNvPr id="3" name="Espace réservé du contenu 2"/>
          <p:cNvSpPr>
            <a:spLocks noGrp="1"/>
          </p:cNvSpPr>
          <p:nvPr>
            <p:ph sz="quarter" idx="1"/>
          </p:nvPr>
        </p:nvSpPr>
        <p:spPr>
          <a:xfrm>
            <a:off x="71406" y="1643050"/>
            <a:ext cx="8786874" cy="5214950"/>
          </a:xfrm>
        </p:spPr>
        <p:txBody>
          <a:bodyPr>
            <a:normAutofit fontScale="70000" lnSpcReduction="20000"/>
          </a:bodyPr>
          <a:lstStyle/>
          <a:p>
            <a:pPr>
              <a:buNone/>
            </a:pPr>
            <a:endParaRPr lang="fr-FR" sz="2800" dirty="0" smtClean="0">
              <a:solidFill>
                <a:srgbClr val="808080"/>
              </a:solidFill>
              <a:latin typeface="Consolas"/>
            </a:endParaRPr>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time.h</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a:t>
            </a:r>
          </a:p>
          <a:p>
            <a:pPr>
              <a:buNone/>
            </a:pPr>
            <a:endParaRPr lang="fr-FR"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main()</a:t>
            </a:r>
          </a:p>
          <a:p>
            <a:pPr>
              <a:buNone/>
            </a:pP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dirty="0" err="1" smtClean="0">
                <a:solidFill>
                  <a:srgbClr val="000000"/>
                </a:solidFill>
                <a:latin typeface="Consolas"/>
              </a:rPr>
              <a:t>srand</a:t>
            </a:r>
            <a:r>
              <a:rPr lang="fr-FR" sz="2800" dirty="0" smtClean="0">
                <a:solidFill>
                  <a:srgbClr val="000000"/>
                </a:solidFill>
                <a:latin typeface="Consolas"/>
              </a:rPr>
              <a:t>(time(0));</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000000"/>
                </a:solidFill>
                <a:latin typeface="Consolas"/>
              </a:rPr>
              <a:t>randomGeneratedNumber</a:t>
            </a:r>
            <a:r>
              <a:rPr lang="fr-FR" sz="2800" dirty="0" smtClean="0">
                <a:solidFill>
                  <a:srgbClr val="000000"/>
                </a:solidFill>
                <a:latin typeface="Consolas"/>
              </a:rPr>
              <a:t> = rand();</a:t>
            </a: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a:t>
            </a:r>
            <a:r>
              <a:rPr lang="fr-FR" sz="2800" smtClean="0">
                <a:solidFill>
                  <a:srgbClr val="A31515"/>
                </a:solidFill>
                <a:latin typeface="Consolas"/>
              </a:rPr>
              <a:t>rand() : </a:t>
            </a:r>
            <a:r>
              <a:rPr lang="fr-FR" sz="2800" dirty="0" smtClean="0">
                <a:solidFill>
                  <a:srgbClr val="A31515"/>
                </a:solidFill>
                <a:latin typeface="Consolas"/>
              </a:rPr>
              <a:t>"</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randomGeneratedNumber</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000000"/>
                </a:solidFill>
                <a:latin typeface="Consolas"/>
              </a:rPr>
              <a:t>finalVal</a:t>
            </a:r>
            <a:r>
              <a:rPr lang="fr-FR" sz="2800" dirty="0" smtClean="0">
                <a:solidFill>
                  <a:srgbClr val="000000"/>
                </a:solidFill>
                <a:latin typeface="Consolas"/>
              </a:rPr>
              <a:t> = </a:t>
            </a:r>
            <a:r>
              <a:rPr lang="fr-FR" sz="2800" dirty="0" err="1" smtClean="0">
                <a:solidFill>
                  <a:srgbClr val="000000"/>
                </a:solidFill>
                <a:latin typeface="Consolas"/>
              </a:rPr>
              <a:t>randomGeneratedNumber</a:t>
            </a:r>
            <a:r>
              <a:rPr lang="fr-FR" sz="2800" dirty="0" smtClean="0">
                <a:solidFill>
                  <a:srgbClr val="000000"/>
                </a:solidFill>
                <a:latin typeface="Consolas"/>
              </a:rPr>
              <a:t> % 100;</a:t>
            </a:r>
          </a:p>
          <a:p>
            <a:pPr>
              <a:buNone/>
            </a:pPr>
            <a:r>
              <a:rPr lang="en-US" sz="2800" dirty="0" smtClean="0">
                <a:solidFill>
                  <a:srgbClr val="000000"/>
                </a:solidFill>
                <a:latin typeface="Consolas"/>
              </a:rPr>
              <a:t>	</a:t>
            </a:r>
            <a:r>
              <a:rPr lang="en-US" sz="2800" dirty="0" err="1" smtClean="0">
                <a:solidFill>
                  <a:srgbClr val="000000"/>
                </a:solidFill>
                <a:latin typeface="Consolas"/>
              </a:rPr>
              <a:t>cout</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smtClean="0">
                <a:solidFill>
                  <a:srgbClr val="A31515"/>
                </a:solidFill>
                <a:latin typeface="Consolas"/>
              </a:rPr>
              <a:t>"</a:t>
            </a:r>
            <a:r>
              <a:rPr lang="en-US" sz="2800" smtClean="0">
                <a:solidFill>
                  <a:srgbClr val="A31515"/>
                </a:solidFill>
                <a:latin typeface="Consolas"/>
              </a:rPr>
              <a:t>Final </a:t>
            </a:r>
            <a:r>
              <a:rPr lang="en-US" sz="2800">
                <a:solidFill>
                  <a:srgbClr val="A31515"/>
                </a:solidFill>
                <a:latin typeface="Consolas"/>
              </a:rPr>
              <a:t>V</a:t>
            </a:r>
            <a:r>
              <a:rPr lang="en-US" sz="2800" smtClean="0">
                <a:solidFill>
                  <a:srgbClr val="A31515"/>
                </a:solidFill>
                <a:latin typeface="Consolas"/>
              </a:rPr>
              <a:t>alue </a:t>
            </a:r>
            <a:r>
              <a:rPr lang="en-US" sz="2800" dirty="0" smtClean="0">
                <a:solidFill>
                  <a:srgbClr val="A31515"/>
                </a:solidFill>
                <a:latin typeface="Consolas"/>
              </a:rPr>
              <a:t>: "</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err="1" smtClean="0">
                <a:solidFill>
                  <a:srgbClr val="000000"/>
                </a:solidFill>
                <a:latin typeface="Consolas"/>
              </a:rPr>
              <a:t>finalVal</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err="1" smtClean="0">
                <a:solidFill>
                  <a:srgbClr val="000000"/>
                </a:solidFill>
                <a:latin typeface="Consolas"/>
              </a:rPr>
              <a:t>endl</a:t>
            </a:r>
            <a:r>
              <a:rPr lang="en-US" sz="2800" dirty="0" smtClean="0">
                <a:solidFill>
                  <a:srgbClr val="000000"/>
                </a:solidFill>
                <a:latin typeface="Consolas"/>
              </a:rPr>
              <a:t>;</a:t>
            </a: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p:txBody>
      </p:sp>
      <p:pic>
        <p:nvPicPr>
          <p:cNvPr id="1026" name="Picture 2" descr="C:\Users\fcapone\Documents\420-D02-Programmation structurée\screenshots\Screenshot_36.png"/>
          <p:cNvPicPr>
            <a:picLocks noChangeAspect="1" noChangeArrowheads="1"/>
          </p:cNvPicPr>
          <p:nvPr/>
        </p:nvPicPr>
        <p:blipFill>
          <a:blip r:embed="rId2"/>
          <a:srcRect/>
          <a:stretch>
            <a:fillRect/>
          </a:stretch>
        </p:blipFill>
        <p:spPr bwMode="auto">
          <a:xfrm>
            <a:off x="3071802" y="2000240"/>
            <a:ext cx="5970393" cy="176483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fr-CA" dirty="0" smtClean="0"/>
              <a:t>rand</a:t>
            </a:r>
            <a:r>
              <a:rPr lang="fr-CA" smtClean="0"/>
              <a:t>() between two variable values</a:t>
            </a:r>
            <a:endParaRPr lang="fr-FR" dirty="0"/>
          </a:p>
        </p:txBody>
      </p:sp>
      <p:sp>
        <p:nvSpPr>
          <p:cNvPr id="3" name="Espace réservé du contenu 2"/>
          <p:cNvSpPr>
            <a:spLocks noGrp="1"/>
          </p:cNvSpPr>
          <p:nvPr>
            <p:ph sz="quarter" idx="1"/>
          </p:nvPr>
        </p:nvSpPr>
        <p:spPr>
          <a:xfrm>
            <a:off x="71406" y="1643050"/>
            <a:ext cx="8786874" cy="5214950"/>
          </a:xfrm>
        </p:spPr>
        <p:txBody>
          <a:bodyPr>
            <a:normAutofit fontScale="62500" lnSpcReduction="20000"/>
          </a:bodyPr>
          <a:lstStyle/>
          <a:p>
            <a:pPr>
              <a:buNone/>
            </a:pPr>
            <a:endParaRPr lang="fr-FR" sz="2800" dirty="0" smtClean="0">
              <a:solidFill>
                <a:srgbClr val="808080"/>
              </a:solidFill>
              <a:latin typeface="Consolas"/>
            </a:endParaRPr>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iostream</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smtClean="0">
                <a:solidFill>
                  <a:srgbClr val="808080"/>
                </a:solidFill>
                <a:latin typeface="Consolas"/>
              </a:rPr>
              <a:t>#</a:t>
            </a:r>
            <a:r>
              <a:rPr lang="fr-FR" sz="2800" dirty="0" err="1" smtClean="0">
                <a:solidFill>
                  <a:srgbClr val="808080"/>
                </a:solidFill>
                <a:latin typeface="Consolas"/>
              </a:rPr>
              <a:t>include</a:t>
            </a:r>
            <a:r>
              <a:rPr lang="fr-FR" sz="2800" dirty="0" smtClean="0">
                <a:solidFill>
                  <a:srgbClr val="000000"/>
                </a:solidFill>
                <a:latin typeface="Consolas"/>
              </a:rPr>
              <a:t> </a:t>
            </a:r>
            <a:r>
              <a:rPr lang="fr-FR" sz="2800" dirty="0" smtClean="0">
                <a:solidFill>
                  <a:srgbClr val="A31515"/>
                </a:solidFill>
                <a:latin typeface="Consolas"/>
              </a:rPr>
              <a:t>&lt;</a:t>
            </a:r>
            <a:r>
              <a:rPr lang="fr-FR" sz="2800" dirty="0" err="1" smtClean="0">
                <a:solidFill>
                  <a:srgbClr val="A31515"/>
                </a:solidFill>
                <a:latin typeface="Consolas"/>
              </a:rPr>
              <a:t>time.h</a:t>
            </a:r>
            <a:r>
              <a:rPr lang="fr-FR" sz="2800" dirty="0" smtClean="0">
                <a:solidFill>
                  <a:srgbClr val="A31515"/>
                </a:solidFill>
                <a:latin typeface="Consolas"/>
              </a:rPr>
              <a:t>&gt;</a:t>
            </a:r>
            <a:endParaRPr lang="fr-FR" sz="2800" dirty="0" smtClean="0">
              <a:solidFill>
                <a:srgbClr val="000000"/>
              </a:solidFill>
              <a:latin typeface="Consolas"/>
            </a:endParaRPr>
          </a:p>
          <a:p>
            <a:pPr>
              <a:buNone/>
            </a:pPr>
            <a:r>
              <a:rPr lang="fr-FR" sz="2800" dirty="0" err="1" smtClean="0">
                <a:solidFill>
                  <a:srgbClr val="0000FF"/>
                </a:solidFill>
                <a:latin typeface="Consolas"/>
              </a:rPr>
              <a:t>using</a:t>
            </a:r>
            <a:r>
              <a:rPr lang="fr-FR" sz="2800" dirty="0" smtClean="0">
                <a:solidFill>
                  <a:srgbClr val="000000"/>
                </a:solidFill>
                <a:latin typeface="Consolas"/>
              </a:rPr>
              <a:t> </a:t>
            </a:r>
            <a:r>
              <a:rPr lang="fr-FR" sz="2800" dirty="0" err="1" smtClean="0">
                <a:solidFill>
                  <a:srgbClr val="0000FF"/>
                </a:solidFill>
                <a:latin typeface="Consolas"/>
              </a:rPr>
              <a:t>namespace</a:t>
            </a:r>
            <a:r>
              <a:rPr lang="fr-FR" sz="2800" dirty="0" smtClean="0">
                <a:solidFill>
                  <a:srgbClr val="000000"/>
                </a:solidFill>
                <a:latin typeface="Consolas"/>
              </a:rPr>
              <a:t> </a:t>
            </a:r>
            <a:r>
              <a:rPr lang="fr-FR" sz="2800" dirty="0" err="1" smtClean="0">
                <a:solidFill>
                  <a:srgbClr val="000000"/>
                </a:solidFill>
                <a:latin typeface="Consolas"/>
              </a:rPr>
              <a:t>std</a:t>
            </a:r>
            <a:r>
              <a:rPr lang="fr-FR" sz="2800" dirty="0" smtClean="0">
                <a:solidFill>
                  <a:srgbClr val="000000"/>
                </a:solidFill>
                <a:latin typeface="Consolas"/>
              </a:rPr>
              <a:t>;</a:t>
            </a:r>
          </a:p>
          <a:p>
            <a:pPr>
              <a:buNone/>
            </a:pPr>
            <a:endParaRPr lang="fr-FR" sz="2800" dirty="0" smtClean="0">
              <a:solidFill>
                <a:srgbClr val="000000"/>
              </a:solidFill>
              <a:latin typeface="Consolas"/>
            </a:endParaRPr>
          </a:p>
          <a:p>
            <a:pPr>
              <a:buNone/>
            </a:pPr>
            <a:r>
              <a:rPr lang="fr-FR" sz="2800" dirty="0" err="1" smtClean="0">
                <a:solidFill>
                  <a:srgbClr val="0000FF"/>
                </a:solidFill>
                <a:latin typeface="Consolas"/>
              </a:rPr>
              <a:t>int</a:t>
            </a:r>
            <a:r>
              <a:rPr lang="fr-FR" sz="2800" dirty="0" smtClean="0">
                <a:solidFill>
                  <a:srgbClr val="000000"/>
                </a:solidFill>
                <a:latin typeface="Consolas"/>
              </a:rPr>
              <a:t> main()</a:t>
            </a:r>
          </a:p>
          <a:p>
            <a:pPr>
              <a:buNone/>
            </a:pPr>
            <a:r>
              <a:rPr lang="fr-FR" sz="2800" dirty="0" smtClean="0">
                <a:solidFill>
                  <a:srgbClr val="000000"/>
                </a:solidFill>
                <a:latin typeface="Consolas"/>
              </a:rPr>
              <a:t>{</a:t>
            </a:r>
          </a:p>
          <a:p>
            <a:pPr>
              <a:buNone/>
            </a:pPr>
            <a:r>
              <a:rPr lang="sv-SE" sz="2800" dirty="0" smtClean="0">
                <a:solidFill>
                  <a:srgbClr val="0000FF"/>
                </a:solidFill>
                <a:latin typeface="Consolas"/>
              </a:rPr>
              <a:t>	const</a:t>
            </a:r>
            <a:r>
              <a:rPr lang="sv-SE" sz="2800" dirty="0" smtClean="0">
                <a:solidFill>
                  <a:srgbClr val="000000"/>
                </a:solidFill>
                <a:latin typeface="Consolas"/>
              </a:rPr>
              <a:t> </a:t>
            </a:r>
            <a:r>
              <a:rPr lang="sv-SE" sz="2800" dirty="0" smtClean="0">
                <a:solidFill>
                  <a:srgbClr val="0000FF"/>
                </a:solidFill>
                <a:latin typeface="Consolas"/>
              </a:rPr>
              <a:t>int</a:t>
            </a:r>
            <a:r>
              <a:rPr lang="sv-SE" sz="2800" dirty="0" smtClean="0">
                <a:solidFill>
                  <a:srgbClr val="000000"/>
                </a:solidFill>
                <a:latin typeface="Consolas"/>
              </a:rPr>
              <a:t> MIN = 18, MAX = 65;</a:t>
            </a:r>
          </a:p>
          <a:p>
            <a:pPr>
              <a:buNone/>
            </a:pPr>
            <a:r>
              <a:rPr lang="fr-FR" sz="2800" dirty="0" smtClean="0">
                <a:solidFill>
                  <a:srgbClr val="000000"/>
                </a:solidFill>
                <a:latin typeface="Consolas"/>
              </a:rPr>
              <a:t>	</a:t>
            </a:r>
            <a:r>
              <a:rPr lang="fr-FR" sz="2800" dirty="0" err="1" smtClean="0">
                <a:solidFill>
                  <a:srgbClr val="000000"/>
                </a:solidFill>
                <a:latin typeface="Consolas"/>
              </a:rPr>
              <a:t>srand</a:t>
            </a:r>
            <a:r>
              <a:rPr lang="fr-FR" sz="2800" dirty="0" smtClean="0">
                <a:solidFill>
                  <a:srgbClr val="000000"/>
                </a:solidFill>
                <a:latin typeface="Consolas"/>
              </a:rPr>
              <a:t>(time(0));</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000000"/>
                </a:solidFill>
                <a:latin typeface="Consolas"/>
              </a:rPr>
              <a:t>randomGeneratedNumber</a:t>
            </a:r>
            <a:r>
              <a:rPr lang="fr-FR" sz="2800" dirty="0" smtClean="0">
                <a:solidFill>
                  <a:srgbClr val="000000"/>
                </a:solidFill>
                <a:latin typeface="Consolas"/>
              </a:rPr>
              <a:t> = rand();</a:t>
            </a:r>
          </a:p>
          <a:p>
            <a:pPr>
              <a:buNone/>
            </a:pPr>
            <a:r>
              <a:rPr lang="fr-FR" sz="2800" dirty="0" smtClean="0">
                <a:solidFill>
                  <a:srgbClr val="000000"/>
                </a:solidFill>
                <a:latin typeface="Consolas"/>
              </a:rPr>
              <a:t>	cout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smtClean="0">
                <a:solidFill>
                  <a:srgbClr val="A31515"/>
                </a:solidFill>
                <a:latin typeface="Consolas"/>
              </a:rPr>
              <a:t>"rand() : "</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randomGeneratedNumber</a:t>
            </a:r>
            <a:r>
              <a:rPr lang="fr-FR" sz="2800" dirty="0" smtClean="0">
                <a:solidFill>
                  <a:srgbClr val="000000"/>
                </a:solidFill>
                <a:latin typeface="Consolas"/>
              </a:rPr>
              <a:t> </a:t>
            </a:r>
            <a:r>
              <a:rPr lang="fr-FR" sz="2800" dirty="0" smtClean="0">
                <a:solidFill>
                  <a:srgbClr val="008080"/>
                </a:solidFill>
                <a:latin typeface="Consolas"/>
              </a:rPr>
              <a:t>&lt;&lt;</a:t>
            </a:r>
            <a:r>
              <a:rPr lang="fr-FR" sz="2800" dirty="0" smtClean="0">
                <a:solidFill>
                  <a:srgbClr val="000000"/>
                </a:solidFill>
                <a:latin typeface="Consolas"/>
              </a:rPr>
              <a:t> </a:t>
            </a:r>
            <a:r>
              <a:rPr lang="fr-FR" sz="2800" dirty="0" err="1" smtClean="0">
                <a:solidFill>
                  <a:srgbClr val="000000"/>
                </a:solidFill>
                <a:latin typeface="Consolas"/>
              </a:rPr>
              <a:t>endl</a:t>
            </a:r>
            <a:r>
              <a:rPr lang="fr-FR" sz="2800" dirty="0" smtClean="0">
                <a:solidFill>
                  <a:srgbClr val="000000"/>
                </a:solidFill>
                <a:latin typeface="Consolas"/>
              </a:rPr>
              <a:t>;</a:t>
            </a:r>
          </a:p>
          <a:p>
            <a:pPr>
              <a:buNone/>
            </a:pPr>
            <a:r>
              <a:rPr lang="fr-FR" sz="2800" dirty="0" smtClean="0">
                <a:solidFill>
                  <a:srgbClr val="0000FF"/>
                </a:solidFill>
                <a:latin typeface="Consolas"/>
              </a:rPr>
              <a:t>	</a:t>
            </a:r>
            <a:r>
              <a:rPr lang="fr-FR" sz="2800" dirty="0" err="1" smtClean="0">
                <a:solidFill>
                  <a:srgbClr val="0000FF"/>
                </a:solidFill>
                <a:latin typeface="Consolas"/>
              </a:rPr>
              <a:t>int</a:t>
            </a:r>
            <a:r>
              <a:rPr lang="fr-FR" sz="2800" dirty="0" smtClean="0">
                <a:solidFill>
                  <a:srgbClr val="000000"/>
                </a:solidFill>
                <a:latin typeface="Consolas"/>
              </a:rPr>
              <a:t> </a:t>
            </a:r>
            <a:r>
              <a:rPr lang="fr-FR" sz="2800" dirty="0" err="1" smtClean="0">
                <a:solidFill>
                  <a:srgbClr val="000000"/>
                </a:solidFill>
                <a:latin typeface="Consolas"/>
              </a:rPr>
              <a:t>finalVal</a:t>
            </a:r>
            <a:r>
              <a:rPr lang="fr-FR" sz="2800" dirty="0" smtClean="0">
                <a:solidFill>
                  <a:srgbClr val="000000"/>
                </a:solidFill>
                <a:latin typeface="Consolas"/>
              </a:rPr>
              <a:t> = (</a:t>
            </a:r>
            <a:r>
              <a:rPr lang="fr-FR" sz="2800" dirty="0" err="1" smtClean="0">
                <a:solidFill>
                  <a:srgbClr val="000000"/>
                </a:solidFill>
                <a:latin typeface="Consolas"/>
              </a:rPr>
              <a:t>randomGeneratedNumber</a:t>
            </a:r>
            <a:r>
              <a:rPr lang="fr-FR" sz="2800" dirty="0" smtClean="0">
                <a:solidFill>
                  <a:srgbClr val="000000"/>
                </a:solidFill>
                <a:latin typeface="Consolas"/>
              </a:rPr>
              <a:t> % (MAX - MIN + 1)) + MIN;</a:t>
            </a:r>
          </a:p>
          <a:p>
            <a:pPr>
              <a:buNone/>
            </a:pPr>
            <a:r>
              <a:rPr lang="en-US" sz="2800" dirty="0" smtClean="0">
                <a:solidFill>
                  <a:srgbClr val="000000"/>
                </a:solidFill>
                <a:latin typeface="Consolas"/>
              </a:rPr>
              <a:t>	</a:t>
            </a:r>
            <a:r>
              <a:rPr lang="en-US" sz="2800" dirty="0" err="1" smtClean="0">
                <a:solidFill>
                  <a:srgbClr val="000000"/>
                </a:solidFill>
                <a:latin typeface="Consolas"/>
              </a:rPr>
              <a:t>cout</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smtClean="0">
                <a:solidFill>
                  <a:srgbClr val="A31515"/>
                </a:solidFill>
                <a:latin typeface="Consolas"/>
              </a:rPr>
              <a:t>"Final Value : "</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err="1" smtClean="0">
                <a:solidFill>
                  <a:srgbClr val="000000"/>
                </a:solidFill>
                <a:latin typeface="Consolas"/>
              </a:rPr>
              <a:t>finalVal</a:t>
            </a:r>
            <a:r>
              <a:rPr lang="en-US" sz="2800" dirty="0" smtClean="0">
                <a:solidFill>
                  <a:srgbClr val="000000"/>
                </a:solidFill>
                <a:latin typeface="Consolas"/>
              </a:rPr>
              <a:t> </a:t>
            </a:r>
            <a:r>
              <a:rPr lang="en-US" sz="2800" dirty="0" smtClean="0">
                <a:solidFill>
                  <a:srgbClr val="008080"/>
                </a:solidFill>
                <a:latin typeface="Consolas"/>
              </a:rPr>
              <a:t>&lt;&lt;</a:t>
            </a:r>
            <a:r>
              <a:rPr lang="en-US" sz="2800" dirty="0" smtClean="0">
                <a:solidFill>
                  <a:srgbClr val="000000"/>
                </a:solidFill>
                <a:latin typeface="Consolas"/>
              </a:rPr>
              <a:t> </a:t>
            </a:r>
            <a:r>
              <a:rPr lang="en-US" sz="2800" dirty="0" err="1" smtClean="0">
                <a:solidFill>
                  <a:srgbClr val="000000"/>
                </a:solidFill>
                <a:latin typeface="Consolas"/>
              </a:rPr>
              <a:t>endl</a:t>
            </a:r>
            <a:r>
              <a:rPr lang="en-US" sz="2800" dirty="0" smtClean="0">
                <a:solidFill>
                  <a:srgbClr val="000000"/>
                </a:solidFill>
                <a:latin typeface="Consolas"/>
              </a:rPr>
              <a:t>;</a:t>
            </a:r>
          </a:p>
          <a:p>
            <a:pPr>
              <a:buNone/>
            </a:pPr>
            <a:r>
              <a:rPr lang="fr-FR" sz="2800" dirty="0" smtClean="0">
                <a:solidFill>
                  <a:srgbClr val="000000"/>
                </a:solidFill>
                <a:latin typeface="Consolas"/>
              </a:rPr>
              <a:t>	system(</a:t>
            </a:r>
            <a:r>
              <a:rPr lang="fr-FR" sz="2800" dirty="0" smtClean="0">
                <a:solidFill>
                  <a:srgbClr val="A31515"/>
                </a:solidFill>
                <a:latin typeface="Consolas"/>
              </a:rPr>
              <a:t>"pause"</a:t>
            </a:r>
            <a:r>
              <a:rPr lang="fr-FR" sz="2800" dirty="0" smtClean="0">
                <a:solidFill>
                  <a:srgbClr val="000000"/>
                </a:solidFill>
                <a:latin typeface="Consolas"/>
              </a:rPr>
              <a:t>);</a:t>
            </a:r>
          </a:p>
          <a:p>
            <a:pPr>
              <a:buNone/>
            </a:pPr>
            <a:r>
              <a:rPr lang="fr-FR" sz="2800" dirty="0" smtClean="0">
                <a:solidFill>
                  <a:srgbClr val="0000FF"/>
                </a:solidFill>
                <a:latin typeface="Consolas"/>
              </a:rPr>
              <a:t>	return</a:t>
            </a:r>
            <a:r>
              <a:rPr lang="fr-FR" sz="2800" dirty="0" smtClean="0">
                <a:solidFill>
                  <a:srgbClr val="000000"/>
                </a:solidFill>
                <a:latin typeface="Consolas"/>
              </a:rPr>
              <a:t> 0;</a:t>
            </a:r>
          </a:p>
          <a:p>
            <a:pPr>
              <a:buNone/>
            </a:pPr>
            <a:r>
              <a:rPr lang="fr-FR" sz="28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smtClean="0"/>
              <a:t>Functions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a:bodyPr>
          <a:lstStyle/>
          <a:p>
            <a:r>
              <a:rPr lang="fr-CA" sz="2800" smtClean="0"/>
              <a:t>All of the programs we have created so far have been programmed in a procedural way.</a:t>
            </a:r>
          </a:p>
          <a:p>
            <a:r>
              <a:rPr lang="fr-CA" sz="2800" smtClean="0"/>
              <a:t>For example, when we wanted to validate some input, we needed to copy the entire block of code, and we needed to copy it multiple times in cases where there were multiple inputs to validate.</a:t>
            </a:r>
            <a:endParaRPr lang="fr-CA" sz="2800"/>
          </a:p>
          <a:p>
            <a:r>
              <a:rPr lang="fr-CA" sz="2800" smtClean="0"/>
              <a:t>Functions will permit us to eliminate even more duplication of code, and to obtain code that is much more modular and reusable.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lstStyle/>
          <a:p>
            <a:r>
              <a:rPr lang="fr-CA"/>
              <a:t>Functions</a:t>
            </a:r>
            <a:endParaRPr lang="fr-FR" dirty="0"/>
          </a:p>
        </p:txBody>
      </p:sp>
      <p:sp>
        <p:nvSpPr>
          <p:cNvPr id="3" name="Espace réservé du contenu 2"/>
          <p:cNvSpPr>
            <a:spLocks noGrp="1"/>
          </p:cNvSpPr>
          <p:nvPr>
            <p:ph sz="quarter" idx="1"/>
          </p:nvPr>
        </p:nvSpPr>
        <p:spPr>
          <a:xfrm>
            <a:off x="142844" y="1643050"/>
            <a:ext cx="8786874" cy="4714908"/>
          </a:xfrm>
        </p:spPr>
        <p:txBody>
          <a:bodyPr>
            <a:normAutofit fontScale="77500" lnSpcReduction="20000"/>
          </a:bodyPr>
          <a:lstStyle/>
          <a:p>
            <a:r>
              <a:rPr lang="fr-CA" sz="2800" smtClean="0"/>
              <a:t>Let’s take as an example the logic that permits us to validate that an input is valid:</a:t>
            </a:r>
            <a:endParaRPr lang="fr-CA" sz="2800" dirty="0" smtClean="0"/>
          </a:p>
          <a:p>
            <a:pPr>
              <a:buNone/>
            </a:pPr>
            <a:r>
              <a:rPr lang="fr-FR" sz="2800" err="1" smtClean="0">
                <a:solidFill>
                  <a:srgbClr val="0000FF"/>
                </a:solidFill>
                <a:latin typeface="Consolas"/>
              </a:rPr>
              <a:t>int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"Enter a numerical value: </a:t>
            </a:r>
            <a:r>
              <a:rPr lang="fr-FR" sz="2800" dirty="0" smtClean="0">
                <a:solidFill>
                  <a:srgbClr val="A31515"/>
                </a:solidFill>
                <a:latin typeface="Consolas"/>
              </a:rPr>
              <a:t>"</a:t>
            </a:r>
            <a:r>
              <a:rPr lang="fr-FR" sz="2800" dirty="0" smtClean="0">
                <a:solidFill>
                  <a:srgbClr val="000000"/>
                </a:solidFill>
                <a:latin typeface="Consolas"/>
              </a:rPr>
              <a:t>;</a:t>
            </a:r>
          </a:p>
          <a:p>
            <a:pPr>
              <a:buNone/>
            </a:pP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 </a:t>
            </a:r>
            <a:r>
              <a:rPr lang="fr-FR" sz="2800" smtClean="0">
                <a:solidFill>
                  <a:srgbClr val="008000"/>
                </a:solidFill>
                <a:latin typeface="Consolas"/>
              </a:rPr>
              <a:t>// transfers the entered value</a:t>
            </a:r>
            <a:endParaRPr lang="fr-FR" sz="2800" dirty="0" smtClean="0">
              <a:solidFill>
                <a:srgbClr val="000000"/>
              </a:solidFill>
              <a:latin typeface="Consolas"/>
            </a:endParaRPr>
          </a:p>
          <a:p>
            <a:pPr>
              <a:buNone/>
            </a:pPr>
            <a:r>
              <a:rPr lang="fr-FR" sz="2800" dirty="0" err="1" smtClean="0">
                <a:solidFill>
                  <a:srgbClr val="0000FF"/>
                </a:solidFill>
                <a:latin typeface="Consolas"/>
              </a:rPr>
              <a:t>while</a:t>
            </a:r>
            <a:r>
              <a:rPr lang="fr-FR" sz="2800" dirty="0" smtClean="0">
                <a:solidFill>
                  <a:srgbClr val="000000"/>
                </a:solidFill>
                <a:latin typeface="Consolas"/>
              </a:rPr>
              <a:t> (</a:t>
            </a:r>
            <a:r>
              <a:rPr lang="fr-FR" sz="2800" dirty="0" err="1" smtClean="0">
                <a:solidFill>
                  <a:srgbClr val="000000"/>
                </a:solidFill>
                <a:latin typeface="Consolas"/>
              </a:rPr>
              <a:t>cin.fail</a:t>
            </a:r>
            <a:r>
              <a:rPr lang="fr-FR" sz="2800" dirty="0" smtClean="0">
                <a:solidFill>
                  <a:srgbClr val="000000"/>
                </a:solidFill>
                <a:latin typeface="Consolas"/>
              </a:rPr>
              <a:t>() || </a:t>
            </a:r>
            <a:r>
              <a:rPr lang="fr-FR" sz="2800" dirty="0" err="1" smtClean="0">
                <a:solidFill>
                  <a:srgbClr val="000000"/>
                </a:solidFill>
                <a:latin typeface="Consolas"/>
              </a:rPr>
              <a:t>cin.peek</a:t>
            </a:r>
            <a:r>
              <a:rPr lang="fr-FR" sz="2800" dirty="0" smtClean="0">
                <a:solidFill>
                  <a:srgbClr val="000000"/>
                </a:solidFill>
                <a:latin typeface="Consolas"/>
              </a:rPr>
              <a:t>() != </a:t>
            </a:r>
            <a:r>
              <a:rPr lang="fr-FR" sz="2800" dirty="0" smtClean="0">
                <a:solidFill>
                  <a:srgbClr val="A31515"/>
                </a:solidFill>
                <a:latin typeface="Consolas"/>
              </a:rPr>
              <a:t>'\</a:t>
            </a:r>
            <a:r>
              <a:rPr lang="fr-FR" sz="2800" smtClean="0">
                <a:solidFill>
                  <a:srgbClr val="A31515"/>
                </a:solidFill>
                <a:latin typeface="Consolas"/>
              </a:rPr>
              <a:t>n'</a:t>
            </a:r>
            <a:r>
              <a:rPr lang="fr-FR" sz="2800" smtClean="0">
                <a:solidFill>
                  <a:srgbClr val="000000"/>
                </a:solidFill>
                <a:latin typeface="Consolas"/>
              </a:rPr>
              <a:t>)</a:t>
            </a:r>
          </a:p>
          <a:p>
            <a:pPr>
              <a:buNone/>
            </a:pPr>
            <a:r>
              <a:rPr lang="fr-FR" sz="2800" smtClean="0">
                <a:solidFill>
                  <a:srgbClr val="000000"/>
                </a:solidFill>
                <a:latin typeface="Consolas"/>
              </a:rPr>
              <a:t>{</a:t>
            </a:r>
            <a:endParaRPr lang="fr-FR" sz="2800" dirty="0" smtClean="0">
              <a:solidFill>
                <a:srgbClr val="000000"/>
              </a:solidFill>
              <a:latin typeface="Consolas"/>
            </a:endParaRPr>
          </a:p>
          <a:p>
            <a:pPr>
              <a:buNone/>
            </a:pPr>
            <a:r>
              <a:rPr lang="fr-FR" sz="2800" dirty="0" smtClean="0">
                <a:solidFill>
                  <a:srgbClr val="000000"/>
                </a:solidFill>
                <a:latin typeface="Consolas"/>
              </a:rPr>
              <a:t>	</a:t>
            </a:r>
            <a:r>
              <a:rPr lang="fr-FR" sz="2800" dirty="0" err="1" smtClean="0">
                <a:solidFill>
                  <a:srgbClr val="000000"/>
                </a:solidFill>
                <a:latin typeface="Consolas"/>
              </a:rPr>
              <a:t>cin.clear</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dirty="0" err="1" smtClean="0">
                <a:solidFill>
                  <a:srgbClr val="000000"/>
                </a:solidFill>
                <a:latin typeface="Consolas"/>
              </a:rPr>
              <a:t>cin.ignore</a:t>
            </a:r>
            <a:r>
              <a:rPr lang="fr-FR" sz="2800" dirty="0" smtClean="0">
                <a:solidFill>
                  <a:srgbClr val="000000"/>
                </a:solidFill>
                <a:latin typeface="Consolas"/>
              </a:rPr>
              <a:t>(512, </a:t>
            </a:r>
            <a:r>
              <a:rPr lang="fr-FR" sz="2800" dirty="0" smtClean="0">
                <a:solidFill>
                  <a:srgbClr val="A31515"/>
                </a:solidFill>
                <a:latin typeface="Consolas"/>
              </a:rPr>
              <a:t>'\n'</a:t>
            </a:r>
            <a:r>
              <a:rPr lang="fr-FR" sz="2800" dirty="0" smtClean="0">
                <a:solidFill>
                  <a:srgbClr val="000000"/>
                </a:solidFill>
                <a:latin typeface="Consolas"/>
              </a:rPr>
              <a:t>);</a:t>
            </a:r>
          </a:p>
          <a:p>
            <a:pPr>
              <a:buNone/>
            </a:pPr>
            <a:r>
              <a:rPr lang="fr-FR" sz="2800" dirty="0" smtClean="0">
                <a:solidFill>
                  <a:srgbClr val="000000"/>
                </a:solidFill>
                <a:latin typeface="Consolas"/>
              </a:rPr>
              <a:t>	cout </a:t>
            </a:r>
            <a:r>
              <a:rPr lang="fr-FR" sz="2800" smtClean="0">
                <a:solidFill>
                  <a:srgbClr val="008080"/>
                </a:solidFill>
                <a:latin typeface="Consolas"/>
              </a:rPr>
              <a:t>&lt;&lt;</a:t>
            </a:r>
            <a:r>
              <a:rPr lang="fr-FR" sz="2800" smtClean="0">
                <a:solidFill>
                  <a:srgbClr val="000000"/>
                </a:solidFill>
                <a:latin typeface="Consolas"/>
              </a:rPr>
              <a:t> </a:t>
            </a:r>
            <a:r>
              <a:rPr lang="fr-FR" sz="2800" smtClean="0">
                <a:solidFill>
                  <a:srgbClr val="A31515"/>
                </a:solidFill>
                <a:latin typeface="Consolas"/>
              </a:rPr>
              <a:t>"Warning – numerical value!: </a:t>
            </a:r>
            <a:r>
              <a:rPr lang="fr-FR" sz="2800" dirty="0" smtClean="0">
                <a:solidFill>
                  <a:srgbClr val="A31515"/>
                </a:solidFill>
                <a:latin typeface="Consolas"/>
              </a:rPr>
              <a:t>"</a:t>
            </a:r>
            <a:r>
              <a:rPr lang="fr-FR" sz="2800" dirty="0" smtClean="0">
                <a:solidFill>
                  <a:srgbClr val="000000"/>
                </a:solidFill>
                <a:latin typeface="Consolas"/>
              </a:rPr>
              <a:t>;</a:t>
            </a:r>
          </a:p>
          <a:p>
            <a:pPr>
              <a:buNone/>
            </a:pPr>
            <a:r>
              <a:rPr lang="fr-FR" sz="2800" dirty="0" smtClean="0">
                <a:solidFill>
                  <a:srgbClr val="000000"/>
                </a:solidFill>
                <a:latin typeface="Consolas"/>
              </a:rPr>
              <a:t>	</a:t>
            </a:r>
            <a:r>
              <a:rPr lang="fr-FR" sz="2800" dirty="0" err="1" smtClean="0">
                <a:solidFill>
                  <a:srgbClr val="000000"/>
                </a:solidFill>
                <a:latin typeface="Consolas"/>
              </a:rPr>
              <a:t>cin</a:t>
            </a:r>
            <a:r>
              <a:rPr lang="fr-FR" sz="2800" dirty="0" smtClean="0">
                <a:solidFill>
                  <a:srgbClr val="000000"/>
                </a:solidFill>
                <a:latin typeface="Consolas"/>
              </a:rPr>
              <a:t> </a:t>
            </a:r>
            <a:r>
              <a:rPr lang="fr-FR" sz="2800" smtClean="0">
                <a:solidFill>
                  <a:srgbClr val="008080"/>
                </a:solidFill>
                <a:latin typeface="Consolas"/>
              </a:rPr>
              <a:t>&gt;&gt;</a:t>
            </a:r>
            <a:r>
              <a:rPr lang="fr-FR" sz="2800" smtClean="0">
                <a:solidFill>
                  <a:srgbClr val="000000"/>
                </a:solidFill>
                <a:latin typeface="Consolas"/>
              </a:rPr>
              <a:t> value;</a:t>
            </a:r>
            <a:endParaRPr lang="fr-FR" sz="2800" dirty="0" smtClean="0">
              <a:solidFill>
                <a:srgbClr val="000000"/>
              </a:solidFill>
              <a:latin typeface="Consolas"/>
            </a:endParaRPr>
          </a:p>
          <a:p>
            <a:pPr>
              <a:buNone/>
            </a:pPr>
            <a:r>
              <a:rPr lang="fr-FR" sz="2800" dirty="0" smtClean="0">
                <a:solidFill>
                  <a:srgbClr val="000000"/>
                </a:solidFill>
                <a:latin typeface="Consolas"/>
              </a:rPr>
              <a:t>}</a:t>
            </a:r>
          </a:p>
          <a:p>
            <a:pPr>
              <a:buNone/>
            </a:pPr>
            <a:r>
              <a:rPr lang="fr-FR" sz="2800" dirty="0" err="1" smtClean="0">
                <a:solidFill>
                  <a:srgbClr val="000000"/>
                </a:solidFill>
                <a:latin typeface="Consolas"/>
              </a:rPr>
              <a:t>cin.ignore</a:t>
            </a:r>
            <a:r>
              <a:rPr lang="fr-FR" sz="2800" dirty="0" smtClean="0">
                <a:solidFill>
                  <a:srgbClr val="000000"/>
                </a:solidFill>
                <a:latin typeface="Consolas"/>
              </a:rPr>
              <a:t>(512, </a:t>
            </a:r>
            <a:r>
              <a:rPr lang="fr-FR" sz="2800" dirty="0" smtClean="0">
                <a:solidFill>
                  <a:srgbClr val="A31515"/>
                </a:solidFill>
                <a:latin typeface="Consolas"/>
              </a:rPr>
              <a:t>'\n'</a:t>
            </a:r>
            <a:r>
              <a:rPr lang="fr-FR" sz="2800" dirty="0" smtClean="0">
                <a:solidFill>
                  <a:srgbClr val="000000"/>
                </a:solidFill>
                <a:latin typeface="Consolas"/>
              </a:rPr>
              <a:t>);</a:t>
            </a:r>
            <a:endParaRPr lang="fr-CA" sz="2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33772</TotalTime>
  <Words>1675</Words>
  <Application>Microsoft Office PowerPoint</Application>
  <PresentationFormat>On-screen Show (4:3)</PresentationFormat>
  <Paragraphs>425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 Light</vt:lpstr>
      <vt:lpstr>Consolas</vt:lpstr>
      <vt:lpstr>Tw Cen MT</vt:lpstr>
      <vt:lpstr>Wingdings</vt:lpstr>
      <vt:lpstr>Wingdings 2</vt:lpstr>
      <vt:lpstr>Médian</vt:lpstr>
      <vt:lpstr>PowerPoint Presentation</vt:lpstr>
      <vt:lpstr>Random number generation</vt:lpstr>
      <vt:lpstr>srand()</vt:lpstr>
      <vt:lpstr>srand()</vt:lpstr>
      <vt:lpstr>rand()</vt:lpstr>
      <vt:lpstr>rand()</vt:lpstr>
      <vt:lpstr>rand() between two variable values</vt:lpstr>
      <vt:lpstr>Functions</vt:lpstr>
      <vt:lpstr>Functions</vt:lpstr>
      <vt:lpstr>Functions</vt:lpstr>
      <vt:lpstr>Function prototypes</vt:lpstr>
      <vt:lpstr>Function prototypes</vt:lpstr>
      <vt:lpstr>Formal parameter(s)</vt:lpstr>
      <vt:lpstr>Formal parameter(s)</vt:lpstr>
      <vt:lpstr>Function overloading</vt:lpstr>
      <vt:lpstr>Example of a function prototype declaration</vt:lpstr>
      <vt:lpstr>Example of a function prototype declaration</vt:lpstr>
      <vt:lpstr>Example of a function prototype declaration</vt:lpstr>
      <vt:lpstr>Function definitions</vt:lpstr>
      <vt:lpstr>Default formal parameter(s)</vt:lpstr>
      <vt:lpstr>Function definitions</vt:lpstr>
      <vt:lpstr>Function returns</vt:lpstr>
      <vt:lpstr>Function returns</vt:lpstr>
      <vt:lpstr>Function returns</vt:lpstr>
      <vt:lpstr>Function returns</vt:lpstr>
      <vt:lpstr>Function definitions</vt:lpstr>
      <vt:lpstr>Example of a function prototype declaration (continued)</vt:lpstr>
      <vt:lpstr>Example of a function prototype declaration (continued)</vt:lpstr>
      <vt:lpstr>Function calls</vt:lpstr>
      <vt:lpstr>Function calls</vt:lpstr>
      <vt:lpstr>Examples of calls with the sum function</vt:lpstr>
      <vt:lpstr>Examples of calls with the sum function</vt:lpstr>
      <vt:lpstr>Examples of calls with the sum function</vt:lpstr>
      <vt:lpstr>Examples of calls with the sum function</vt:lpstr>
      <vt:lpstr>Examples of calls with the sum function</vt:lpstr>
      <vt:lpstr>Examples of calls with the sum function</vt:lpstr>
      <vt:lpstr>Examples of errors not to make</vt:lpstr>
      <vt:lpstr>Examples of errors not to make</vt:lpstr>
      <vt:lpstr>Examples of errors not to make</vt:lpstr>
      <vt:lpstr>Function calls without parameters</vt:lpstr>
      <vt:lpstr>Passing by value</vt:lpstr>
      <vt:lpstr>Passing by value</vt:lpstr>
      <vt:lpstr>Passing by reference</vt:lpstr>
      <vt:lpstr>Passing by 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310</cp:revision>
  <dcterms:created xsi:type="dcterms:W3CDTF">2018-07-19T18:09:45Z</dcterms:created>
  <dcterms:modified xsi:type="dcterms:W3CDTF">2019-01-19T17:44:55Z</dcterms:modified>
</cp:coreProperties>
</file>