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8" r:id="rId7"/>
    <p:sldId id="265" r:id="rId8"/>
    <p:sldId id="261" r:id="rId9"/>
    <p:sldId id="262" r:id="rId10"/>
    <p:sldId id="263" r:id="rId11"/>
    <p:sldId id="264" r:id="rId12"/>
    <p:sldId id="266" r:id="rId13"/>
    <p:sldId id="267" r:id="rId14"/>
    <p:sldId id="269" r:id="rId15"/>
    <p:sldId id="277" r:id="rId16"/>
    <p:sldId id="278" r:id="rId17"/>
    <p:sldId id="279" r:id="rId18"/>
    <p:sldId id="280" r:id="rId19"/>
    <p:sldId id="281" r:id="rId20"/>
    <p:sldId id="270" r:id="rId21"/>
    <p:sldId id="271" r:id="rId22"/>
    <p:sldId id="272" r:id="rId23"/>
    <p:sldId id="273" r:id="rId24"/>
    <p:sldId id="274" r:id="rId25"/>
    <p:sldId id="275" r:id="rId26"/>
    <p:sldId id="276"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70" autoAdjust="0"/>
  </p:normalViewPr>
  <p:slideViewPr>
    <p:cSldViewPr>
      <p:cViewPr varScale="1">
        <p:scale>
          <a:sx n="86" d="100"/>
          <a:sy n="86" d="100"/>
        </p:scale>
        <p:origin x="114" y="132"/>
      </p:cViewPr>
      <p:guideLst>
        <p:guide orient="horz" pos="2160"/>
        <p:guide pos="2880"/>
      </p:guideLst>
    </p:cSldViewPr>
  </p:slideViewPr>
  <p:outlineViewPr>
    <p:cViewPr>
      <p:scale>
        <a:sx n="33" d="100"/>
        <a:sy n="33" d="100"/>
      </p:scale>
      <p:origin x="0" y="-2550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23/11/2019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23/11/2019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23/11/2019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23/11/2019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23/11/2019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23/11/2019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1714488"/>
            <a:ext cx="7772400" cy="1470025"/>
          </a:xfrm>
        </p:spPr>
        <p:txBody>
          <a:bodyPr>
            <a:normAutofit fontScale="90000"/>
          </a:bodyPr>
          <a:lstStyle/>
          <a:p>
            <a:r>
              <a:rPr lang="en-CA" noProof="0" dirty="0" smtClean="0"/>
              <a:t>Introduction to object-oriented programming</a:t>
            </a:r>
            <a:br>
              <a:rPr lang="en-CA" noProof="0" dirty="0" smtClean="0"/>
            </a:br>
            <a:r>
              <a:rPr lang="en-CA" noProof="0" dirty="0" smtClean="0"/>
              <a:t/>
            </a:r>
            <a:br>
              <a:rPr lang="en-CA" noProof="0" dirty="0" smtClean="0"/>
            </a:br>
            <a:endParaRPr lang="en-CA" noProof="0" dirty="0"/>
          </a:p>
        </p:txBody>
      </p:sp>
      <p:sp>
        <p:nvSpPr>
          <p:cNvPr id="3" name="Sous-titre 2"/>
          <p:cNvSpPr>
            <a:spLocks noGrp="1"/>
          </p:cNvSpPr>
          <p:nvPr>
            <p:ph type="subTitle" idx="1"/>
          </p:nvPr>
        </p:nvSpPr>
        <p:spPr/>
        <p:txBody>
          <a:bodyPr/>
          <a:lstStyle/>
          <a:p>
            <a:r>
              <a:rPr lang="en-CA" dirty="0"/>
              <a:t>C</a:t>
            </a:r>
            <a:r>
              <a:rPr lang="en-CA" noProof="0" dirty="0" smtClean="0"/>
              <a:t>lasses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Methods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lnSpcReduction="10000"/>
          </a:bodyPr>
          <a:lstStyle/>
          <a:p>
            <a:pPr marL="0" indent="0">
              <a:buNone/>
            </a:pPr>
            <a:r>
              <a:rPr lang="en-CA" sz="2800" noProof="0" dirty="0" smtClean="0"/>
              <a:t>In addition to containing </a:t>
            </a:r>
            <a:r>
              <a:rPr lang="en-CA" sz="2800" noProof="0" dirty="0" smtClean="0"/>
              <a:t>fields</a:t>
            </a:r>
            <a:r>
              <a:rPr lang="en-CA" sz="2800" noProof="0" dirty="0" smtClean="0"/>
              <a:t>, a class can also contain functions. When a function is a member of a class, it is called a </a:t>
            </a:r>
            <a:r>
              <a:rPr lang="en-CA" sz="2800" b="1" dirty="0" smtClean="0"/>
              <a:t>member function </a:t>
            </a:r>
            <a:r>
              <a:rPr lang="en-CA" sz="2800" noProof="0" dirty="0" smtClean="0"/>
              <a:t>or a </a:t>
            </a:r>
            <a:r>
              <a:rPr lang="en-CA" sz="2800" b="1" noProof="0" dirty="0" smtClean="0"/>
              <a:t>method</a:t>
            </a:r>
            <a:r>
              <a:rPr lang="en-CA" sz="2800" noProof="0" dirty="0" smtClean="0"/>
              <a:t>. </a:t>
            </a:r>
          </a:p>
          <a:p>
            <a:pPr marL="0" indent="0">
              <a:buNone/>
            </a:pPr>
            <a:endParaRPr lang="en-CA" sz="2800" b="1" noProof="0" dirty="0" smtClean="0"/>
          </a:p>
          <a:p>
            <a:pPr marL="0" indent="0">
              <a:buNone/>
            </a:pPr>
            <a:r>
              <a:rPr lang="en-CA" sz="2800" noProof="0" dirty="0" smtClean="0"/>
              <a:t>A class can contain any number of </a:t>
            </a:r>
            <a:r>
              <a:rPr lang="en-CA" sz="2800" noProof="0" dirty="0" smtClean="0"/>
              <a:t>methods</a:t>
            </a:r>
            <a:r>
              <a:rPr lang="en-CA" sz="2800" noProof="0" dirty="0" smtClean="0"/>
              <a:t>, just like </a:t>
            </a:r>
            <a:r>
              <a:rPr lang="en-CA" sz="2800" noProof="0" dirty="0" smtClean="0"/>
              <a:t>fields</a:t>
            </a:r>
            <a:r>
              <a:rPr lang="en-CA" sz="2800" noProof="0" dirty="0" smtClean="0"/>
              <a:t>.</a:t>
            </a:r>
          </a:p>
          <a:p>
            <a:pPr marL="0" indent="0">
              <a:buNone/>
            </a:pPr>
            <a:endParaRPr lang="en-CA" sz="2800" noProof="0" dirty="0" smtClean="0"/>
          </a:p>
          <a:p>
            <a:pPr marL="0" indent="0">
              <a:buNone/>
            </a:pPr>
            <a:r>
              <a:rPr lang="en-CA" sz="2800" noProof="0" dirty="0" smtClean="0"/>
              <a:t>When adding a </a:t>
            </a:r>
            <a:r>
              <a:rPr lang="en-CA" sz="2800" dirty="0" smtClean="0"/>
              <a:t>method </a:t>
            </a:r>
            <a:r>
              <a:rPr lang="en-CA" sz="2800" dirty="0"/>
              <a:t>to </a:t>
            </a:r>
            <a:r>
              <a:rPr lang="en-CA" sz="2800" noProof="0" dirty="0" smtClean="0"/>
              <a:t>a class, you must add the function </a:t>
            </a:r>
            <a:r>
              <a:rPr lang="en-CA" sz="2800" b="1" noProof="0" dirty="0" smtClean="0"/>
              <a:t>declaration</a:t>
            </a:r>
            <a:r>
              <a:rPr lang="en-CA" sz="2800" noProof="0" dirty="0" smtClean="0"/>
              <a:t> to the header file, and the function </a:t>
            </a:r>
            <a:r>
              <a:rPr lang="en-CA" sz="2800" b="1" noProof="0" dirty="0" smtClean="0"/>
              <a:t>implementation</a:t>
            </a:r>
            <a:r>
              <a:rPr lang="en-CA" sz="2800" noProof="0" dirty="0" smtClean="0"/>
              <a:t> (definition) to the source file of the class.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smtClean="0"/>
              <a:t>Methods</a:t>
            </a:r>
            <a:endParaRPr lang="en-CA" noProof="0" dirty="0"/>
          </a:p>
        </p:txBody>
      </p:sp>
      <p:sp>
        <p:nvSpPr>
          <p:cNvPr id="3" name="Espace réservé du contenu 2"/>
          <p:cNvSpPr>
            <a:spLocks noGrp="1"/>
          </p:cNvSpPr>
          <p:nvPr>
            <p:ph sz="quarter" idx="1"/>
          </p:nvPr>
        </p:nvSpPr>
        <p:spPr>
          <a:xfrm>
            <a:off x="357158" y="1714488"/>
            <a:ext cx="8358246" cy="4810856"/>
          </a:xfrm>
        </p:spPr>
        <p:txBody>
          <a:bodyPr>
            <a:normAutofit fontScale="77500" lnSpcReduction="20000"/>
          </a:bodyPr>
          <a:lstStyle/>
          <a:p>
            <a:pPr marL="0">
              <a:buNone/>
            </a:pPr>
            <a:r>
              <a:rPr lang="en-CA" sz="3200" noProof="0" dirty="0" smtClean="0"/>
              <a:t>Example of </a:t>
            </a:r>
            <a:r>
              <a:rPr lang="en-CA" sz="3200" dirty="0"/>
              <a:t>a </a:t>
            </a:r>
            <a:r>
              <a:rPr lang="en-CA" sz="3200" dirty="0" smtClean="0"/>
              <a:t>method</a:t>
            </a:r>
            <a:r>
              <a:rPr lang="en-CA" sz="3200" noProof="0" dirty="0" smtClean="0"/>
              <a:t> </a:t>
            </a:r>
            <a:r>
              <a:rPr lang="en-CA" sz="3200" noProof="0" dirty="0" smtClean="0"/>
              <a:t>declared in the </a:t>
            </a:r>
            <a:r>
              <a:rPr lang="en-CA" sz="3200" b="1" noProof="0" dirty="0" err="1" smtClean="0"/>
              <a:t>ClassName.h</a:t>
            </a:r>
            <a:r>
              <a:rPr lang="en-CA" sz="3200" b="1" noProof="0" dirty="0" smtClean="0"/>
              <a:t> </a:t>
            </a:r>
            <a:r>
              <a:rPr lang="en-CA" sz="3200" noProof="0" dirty="0" smtClean="0"/>
              <a:t>header file:</a:t>
            </a:r>
            <a:endParaRPr lang="en-CA" sz="3200" noProof="0" dirty="0" smtClean="0">
              <a:solidFill>
                <a:srgbClr val="808080"/>
              </a:solidFill>
              <a:latin typeface="Consolas"/>
            </a:endParaRPr>
          </a:p>
          <a:p>
            <a:pPr>
              <a:buNone/>
            </a:pPr>
            <a:r>
              <a:rPr lang="en-CA" sz="2800" noProof="0" dirty="0" smtClean="0">
                <a:solidFill>
                  <a:srgbClr val="808080"/>
                </a:solidFill>
                <a:latin typeface="Consolas"/>
              </a:rPr>
              <a:t>#pragma</a:t>
            </a:r>
            <a:r>
              <a:rPr lang="en-CA" sz="2800" noProof="0" dirty="0" smtClean="0">
                <a:solidFill>
                  <a:srgbClr val="000000"/>
                </a:solidFill>
                <a:latin typeface="Consolas"/>
              </a:rPr>
              <a:t> </a:t>
            </a:r>
            <a:r>
              <a:rPr lang="en-CA" sz="2800" noProof="0" dirty="0" smtClean="0">
                <a:solidFill>
                  <a:srgbClr val="808080"/>
                </a:solidFill>
                <a:latin typeface="Consolas"/>
              </a:rPr>
              <a:t>once</a:t>
            </a:r>
            <a:r>
              <a:rPr lang="en-CA" sz="2800" noProof="0" dirty="0" smtClean="0">
                <a:solidFill>
                  <a:srgbClr val="000000"/>
                </a:solidFill>
                <a:latin typeface="Consolas"/>
              </a:rPr>
              <a:t> </a:t>
            </a:r>
          </a:p>
          <a:p>
            <a:pPr>
              <a:buNone/>
            </a:pPr>
            <a:r>
              <a:rPr lang="en-CA" sz="2800" noProof="0" dirty="0" smtClean="0">
                <a:solidFill>
                  <a:srgbClr val="0000FF"/>
                </a:solidFill>
                <a:latin typeface="Consolas"/>
              </a:rPr>
              <a:t>class</a:t>
            </a:r>
            <a:r>
              <a:rPr lang="en-CA" sz="2800" noProof="0" dirty="0" smtClean="0">
                <a:solidFill>
                  <a:srgbClr val="000000"/>
                </a:solidFill>
                <a:latin typeface="Consolas"/>
              </a:rPr>
              <a:t> </a:t>
            </a:r>
            <a:r>
              <a:rPr lang="en-CA" sz="2800" noProof="0" dirty="0" err="1" smtClean="0">
                <a:solidFill>
                  <a:srgbClr val="2B91AF"/>
                </a:solidFill>
                <a:latin typeface="Consolas"/>
              </a:rPr>
              <a:t>ClassName</a:t>
            </a:r>
            <a:r>
              <a:rPr lang="en-CA" sz="2800" noProof="0" dirty="0" smtClean="0">
                <a:solidFill>
                  <a:srgbClr val="000000"/>
                </a:solidFill>
                <a:latin typeface="Consolas"/>
              </a:rPr>
              <a:t> </a:t>
            </a:r>
          </a:p>
          <a:p>
            <a:pPr>
              <a:buNone/>
            </a:pPr>
            <a:r>
              <a:rPr lang="en-CA" sz="2800" noProof="0" dirty="0" smtClean="0">
                <a:solidFill>
                  <a:srgbClr val="000000"/>
                </a:solidFill>
                <a:latin typeface="Consolas"/>
              </a:rPr>
              <a:t>{</a:t>
            </a:r>
          </a:p>
          <a:p>
            <a:pPr>
              <a:buNone/>
            </a:pPr>
            <a:r>
              <a:rPr lang="en-CA" sz="2800" noProof="0" dirty="0" smtClean="0">
                <a:solidFill>
                  <a:srgbClr val="008000"/>
                </a:solidFill>
                <a:latin typeface="Consolas"/>
              </a:rPr>
              <a:t>	/*</a:t>
            </a:r>
            <a:endParaRPr lang="en-CA" sz="2800" noProof="0" dirty="0" smtClean="0">
              <a:solidFill>
                <a:srgbClr val="000000"/>
              </a:solidFill>
              <a:latin typeface="Consolas"/>
            </a:endParaRPr>
          </a:p>
          <a:p>
            <a:pPr>
              <a:buNone/>
            </a:pPr>
            <a:r>
              <a:rPr lang="en-CA" sz="2800" noProof="0" dirty="0" smtClean="0">
                <a:solidFill>
                  <a:srgbClr val="008000"/>
                </a:solidFill>
                <a:latin typeface="Consolas"/>
              </a:rPr>
              <a:t>		for now, we will add </a:t>
            </a:r>
            <a:r>
              <a:rPr lang="en-CA" sz="2800" b="1" noProof="0" dirty="0" smtClean="0">
                <a:solidFill>
                  <a:srgbClr val="008000"/>
                </a:solidFill>
                <a:latin typeface="Consolas"/>
              </a:rPr>
              <a:t>public:</a:t>
            </a:r>
          </a:p>
          <a:p>
            <a:pPr>
              <a:buNone/>
            </a:pPr>
            <a:r>
              <a:rPr lang="en-CA" sz="2800" b="1" dirty="0">
                <a:solidFill>
                  <a:srgbClr val="008000"/>
                </a:solidFill>
                <a:latin typeface="Consolas"/>
              </a:rPr>
              <a:t>	</a:t>
            </a:r>
            <a:r>
              <a:rPr lang="en-CA" sz="2800" b="1" dirty="0" smtClean="0">
                <a:solidFill>
                  <a:srgbClr val="008000"/>
                </a:solidFill>
                <a:latin typeface="Consolas"/>
              </a:rPr>
              <a:t>	</a:t>
            </a:r>
            <a:r>
              <a:rPr lang="en-CA" sz="2800" dirty="0" smtClean="0">
                <a:solidFill>
                  <a:srgbClr val="008000"/>
                </a:solidFill>
                <a:latin typeface="Consolas"/>
              </a:rPr>
              <a:t>this will be explained later</a:t>
            </a:r>
            <a:endParaRPr lang="en-CA" sz="2800" noProof="0" dirty="0" smtClean="0">
              <a:solidFill>
                <a:srgbClr val="000000"/>
              </a:solidFill>
              <a:latin typeface="Consolas"/>
            </a:endParaRPr>
          </a:p>
          <a:p>
            <a:pPr>
              <a:buNone/>
            </a:pPr>
            <a:r>
              <a:rPr lang="en-CA" sz="2800" noProof="0" dirty="0" smtClean="0">
                <a:solidFill>
                  <a:srgbClr val="008000"/>
                </a:solidFill>
                <a:latin typeface="Consolas"/>
              </a:rPr>
              <a:t>	*/</a:t>
            </a:r>
            <a:endParaRPr lang="en-CA" sz="2800" noProof="0" dirty="0" smtClean="0">
              <a:solidFill>
                <a:srgbClr val="000000"/>
              </a:solidFill>
              <a:latin typeface="Consolas"/>
            </a:endParaRPr>
          </a:p>
          <a:p>
            <a:pPr>
              <a:buNone/>
            </a:pPr>
            <a:r>
              <a:rPr lang="en-CA" sz="2800" noProof="0" dirty="0" smtClean="0">
                <a:solidFill>
                  <a:srgbClr val="0000FF"/>
                </a:solidFill>
                <a:latin typeface="Consolas"/>
              </a:rPr>
              <a:t>public</a:t>
            </a:r>
            <a:r>
              <a:rPr lang="en-CA" sz="2800" noProof="0" dirty="0" smtClean="0">
                <a:solidFill>
                  <a:srgbClr val="000000"/>
                </a:solidFill>
                <a:latin typeface="Consolas"/>
              </a:rPr>
              <a:t>: </a:t>
            </a:r>
          </a:p>
          <a:p>
            <a:pPr>
              <a:buNone/>
            </a:pPr>
            <a:r>
              <a:rPr lang="en-CA" sz="2800" noProof="0" dirty="0" smtClean="0">
                <a:solidFill>
                  <a:srgbClr val="0000FF"/>
                </a:solidFill>
                <a:latin typeface="Consolas"/>
              </a:rPr>
              <a:t>	</a:t>
            </a:r>
            <a:r>
              <a:rPr lang="en-CA" sz="2800" noProof="0" dirty="0" err="1" smtClean="0">
                <a:solidFill>
                  <a:srgbClr val="0000FF"/>
                </a:solidFill>
                <a:latin typeface="Consolas"/>
              </a:rPr>
              <a:t>int</a:t>
            </a:r>
            <a:r>
              <a:rPr lang="en-CA" sz="2800" noProof="0" dirty="0" smtClean="0">
                <a:solidFill>
                  <a:srgbClr val="000000"/>
                </a:solidFill>
                <a:latin typeface="Consolas"/>
              </a:rPr>
              <a:t> field1;</a:t>
            </a:r>
          </a:p>
          <a:p>
            <a:pPr>
              <a:buNone/>
            </a:pPr>
            <a:r>
              <a:rPr lang="en-CA" sz="2800" noProof="0" dirty="0" smtClean="0">
                <a:solidFill>
                  <a:srgbClr val="0000FF"/>
                </a:solidFill>
                <a:latin typeface="Consolas"/>
              </a:rPr>
              <a:t>	void</a:t>
            </a:r>
            <a:r>
              <a:rPr lang="en-CA" sz="2800" noProof="0" dirty="0" smtClean="0">
                <a:solidFill>
                  <a:srgbClr val="000000"/>
                </a:solidFill>
                <a:latin typeface="Consolas"/>
              </a:rPr>
              <a:t> display(); </a:t>
            </a:r>
            <a:r>
              <a:rPr lang="en-CA" sz="2800" noProof="0" dirty="0" smtClean="0">
                <a:solidFill>
                  <a:srgbClr val="008000"/>
                </a:solidFill>
                <a:latin typeface="Consolas"/>
              </a:rPr>
              <a:t>// method </a:t>
            </a:r>
            <a:r>
              <a:rPr lang="en-CA" sz="2800" dirty="0">
                <a:solidFill>
                  <a:srgbClr val="008000"/>
                </a:solidFill>
                <a:latin typeface="Consolas"/>
              </a:rPr>
              <a:t>or </a:t>
            </a:r>
            <a:r>
              <a:rPr lang="en-CA" sz="2800" dirty="0" smtClean="0">
                <a:solidFill>
                  <a:srgbClr val="008000"/>
                </a:solidFill>
                <a:latin typeface="Consolas"/>
              </a:rPr>
              <a:t>member </a:t>
            </a:r>
            <a:r>
              <a:rPr lang="en-CA" sz="2800" noProof="0" dirty="0" smtClean="0">
                <a:solidFill>
                  <a:srgbClr val="008000"/>
                </a:solidFill>
                <a:latin typeface="Consolas"/>
              </a:rPr>
              <a:t>function</a:t>
            </a:r>
            <a:endParaRPr lang="en-CA" sz="2800" dirty="0">
              <a:solidFill>
                <a:srgbClr val="008000"/>
              </a:solidFill>
              <a:latin typeface="Consolas"/>
            </a:endParaRPr>
          </a:p>
          <a:p>
            <a:pPr>
              <a:buNone/>
            </a:pPr>
            <a:r>
              <a:rPr lang="en-CA" sz="2800" noProof="0" dirty="0" smtClean="0">
                <a:solidFill>
                  <a:srgbClr val="000000"/>
                </a:solidFill>
                <a:latin typeface="Consolas"/>
              </a:rPr>
              <a:t>};</a:t>
            </a:r>
            <a:endParaRPr lang="en-CA" sz="2800" noProof="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smtClean="0"/>
              <a:t>Methods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a:buNone/>
            </a:pPr>
            <a:r>
              <a:rPr lang="en-CA" sz="3200" noProof="0" dirty="0" smtClean="0"/>
              <a:t>Example of </a:t>
            </a:r>
            <a:r>
              <a:rPr lang="en-CA" sz="3200" dirty="0"/>
              <a:t>a </a:t>
            </a:r>
            <a:r>
              <a:rPr lang="en-CA" sz="3200" dirty="0" smtClean="0"/>
              <a:t>method</a:t>
            </a:r>
            <a:r>
              <a:rPr lang="en-CA" sz="3200" noProof="0" dirty="0" smtClean="0"/>
              <a:t> </a:t>
            </a:r>
            <a:r>
              <a:rPr lang="en-CA" sz="3200" noProof="0" dirty="0" smtClean="0"/>
              <a:t>defined in the </a:t>
            </a:r>
            <a:r>
              <a:rPr lang="en-CA" sz="3200" b="1" noProof="0" dirty="0" smtClean="0"/>
              <a:t>ClassName.cpp </a:t>
            </a:r>
            <a:r>
              <a:rPr lang="en-CA" sz="3200" noProof="0" dirty="0" smtClean="0"/>
              <a:t>source file:</a:t>
            </a:r>
          </a:p>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a:t>
            </a:r>
            <a:r>
              <a:rPr lang="en-CA" sz="2400" noProof="0" dirty="0" err="1" smtClean="0">
                <a:solidFill>
                  <a:srgbClr val="A31515"/>
                </a:solidFill>
                <a:latin typeface="Consolas"/>
              </a:rPr>
              <a:t>ClassName.h</a:t>
            </a:r>
            <a:r>
              <a:rPr lang="en-CA" sz="2400" noProof="0" dirty="0" smtClean="0">
                <a:solidFill>
                  <a:srgbClr val="A31515"/>
                </a:solidFill>
                <a:latin typeface="Consolas"/>
              </a:rPr>
              <a:t>"</a:t>
            </a:r>
            <a:endParaRPr lang="en-CA" sz="2400" noProof="0" dirty="0" smtClean="0">
              <a:solidFill>
                <a:srgbClr val="000000"/>
              </a:solidFill>
              <a:latin typeface="Consolas"/>
            </a:endParaRPr>
          </a:p>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&lt;</a:t>
            </a:r>
            <a:r>
              <a:rPr lang="en-CA" sz="2400" noProof="0" dirty="0" err="1" smtClean="0">
                <a:solidFill>
                  <a:srgbClr val="A31515"/>
                </a:solidFill>
                <a:latin typeface="Consolas"/>
              </a:rPr>
              <a:t>iostream</a:t>
            </a:r>
            <a:r>
              <a:rPr lang="en-CA" sz="2400" noProof="0" dirty="0" smtClean="0">
                <a:solidFill>
                  <a:srgbClr val="A31515"/>
                </a:solidFill>
                <a:latin typeface="Consolas"/>
              </a:rPr>
              <a:t>&gt;</a:t>
            </a:r>
            <a:endParaRPr lang="en-CA" sz="2400" noProof="0" dirty="0" smtClean="0">
              <a:solidFill>
                <a:srgbClr val="000000"/>
              </a:solidFill>
              <a:latin typeface="Consolas"/>
            </a:endParaRPr>
          </a:p>
          <a:p>
            <a:pPr>
              <a:buNone/>
            </a:pPr>
            <a:endParaRPr lang="en-CA" sz="2400" noProof="0" dirty="0" smtClean="0">
              <a:solidFill>
                <a:srgbClr val="000000"/>
              </a:solidFill>
              <a:latin typeface="Consolas"/>
            </a:endParaRPr>
          </a:p>
          <a:p>
            <a:pPr>
              <a:buNone/>
            </a:pPr>
            <a:r>
              <a:rPr lang="en-CA" sz="2400" noProof="0" dirty="0" smtClean="0">
                <a:solidFill>
                  <a:srgbClr val="0000FF"/>
                </a:solidFill>
                <a:latin typeface="Consolas"/>
              </a:rPr>
              <a:t>void</a:t>
            </a:r>
            <a:r>
              <a:rPr lang="en-CA" sz="2400" noProof="0" dirty="0" smtClean="0">
                <a:solidFill>
                  <a:srgbClr val="000000"/>
                </a:solidFill>
                <a:latin typeface="Consolas"/>
              </a:rPr>
              <a:t> </a:t>
            </a:r>
            <a:r>
              <a:rPr lang="en-CA" sz="2400" noProof="0" dirty="0" err="1" smtClean="0">
                <a:solidFill>
                  <a:srgbClr val="2B91AF"/>
                </a:solidFill>
                <a:latin typeface="Consolas"/>
              </a:rPr>
              <a:t>ClassName</a:t>
            </a:r>
            <a:r>
              <a:rPr lang="en-CA" sz="2400" noProof="0" dirty="0" smtClean="0">
                <a:solidFill>
                  <a:srgbClr val="000000"/>
                </a:solidFill>
                <a:latin typeface="Consolas"/>
              </a:rPr>
              <a:t>::display()</a:t>
            </a:r>
          </a:p>
          <a:p>
            <a:pPr>
              <a:buNone/>
            </a:pP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std</a:t>
            </a:r>
            <a:r>
              <a:rPr lang="en-CA" sz="2400" noProof="0" dirty="0" smtClean="0">
                <a:solidFill>
                  <a:srgbClr val="000000"/>
                </a:solidFill>
                <a:latin typeface="Consolas"/>
              </a:rPr>
              <a:t>::</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err="1" smtClean="0">
                <a:solidFill>
                  <a:srgbClr val="2B91AF"/>
                </a:solidFill>
                <a:latin typeface="Consolas"/>
              </a:rPr>
              <a:t>ClassName</a:t>
            </a:r>
            <a:r>
              <a:rPr lang="en-CA" sz="2400" noProof="0" dirty="0" smtClean="0">
                <a:solidFill>
                  <a:srgbClr val="000000"/>
                </a:solidFill>
                <a:latin typeface="Consolas"/>
              </a:rPr>
              <a:t>::field1 </a:t>
            </a:r>
            <a:r>
              <a:rPr lang="en-CA" sz="2400" noProof="0" dirty="0" smtClean="0">
                <a:solidFill>
                  <a:srgbClr val="008080"/>
                </a:solidFill>
                <a:latin typeface="Consolas"/>
              </a:rPr>
              <a:t>&lt;&lt;</a:t>
            </a:r>
            <a:r>
              <a:rPr lang="en-CA" sz="2400" noProof="0" dirty="0" err="1" smtClean="0">
                <a:solidFill>
                  <a:srgbClr val="000000"/>
                </a:solidFill>
                <a:latin typeface="Consolas"/>
              </a:rPr>
              <a:t>std</a:t>
            </a:r>
            <a:r>
              <a:rPr lang="en-CA" sz="2400" noProof="0" dirty="0" smtClean="0">
                <a:solidFill>
                  <a:srgbClr val="000000"/>
                </a:solidFill>
                <a:latin typeface="Consolas"/>
              </a:rPr>
              <a:t>::</a:t>
            </a:r>
            <a:r>
              <a:rPr lang="en-CA" sz="2400" noProof="0" dirty="0" err="1" smtClean="0">
                <a:solidFill>
                  <a:srgbClr val="000000"/>
                </a:solidFill>
                <a:latin typeface="Consolas"/>
              </a:rPr>
              <a:t>endl</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endParaRPr lang="en-CA" sz="2400" noProof="0" dirty="0" smtClean="0">
              <a:solidFill>
                <a:srgbClr val="808080"/>
              </a:solidFill>
              <a:latin typeface="Consola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Usage of classes in code</a:t>
            </a:r>
            <a:endParaRPr lang="en-CA" noProof="0" dirty="0"/>
          </a:p>
        </p:txBody>
      </p:sp>
      <p:sp>
        <p:nvSpPr>
          <p:cNvPr id="3" name="Espace réservé du contenu 2"/>
          <p:cNvSpPr>
            <a:spLocks noGrp="1"/>
          </p:cNvSpPr>
          <p:nvPr>
            <p:ph sz="quarter" idx="1"/>
          </p:nvPr>
        </p:nvSpPr>
        <p:spPr>
          <a:xfrm>
            <a:off x="0" y="1714488"/>
            <a:ext cx="8715404" cy="4643470"/>
          </a:xfrm>
        </p:spPr>
        <p:txBody>
          <a:bodyPr>
            <a:normAutofit/>
          </a:bodyPr>
          <a:lstStyle/>
          <a:p>
            <a:pPr>
              <a:buNone/>
            </a:pPr>
            <a:r>
              <a:rPr lang="en-CA" sz="2800" noProof="0" dirty="0" smtClean="0"/>
              <a:t>	Once a class has been declared and its methods defined, it can be used the same as any other type in your code. You must include the header (.h) file in the source file where you want to use the class, whether it is in the source file containing the main() function, a source file containing only functions, or even in another class.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 in the main() function</a:t>
            </a:r>
            <a:endParaRPr lang="en-CA" noProof="0" dirty="0"/>
          </a:p>
        </p:txBody>
      </p:sp>
      <p:sp>
        <p:nvSpPr>
          <p:cNvPr id="3" name="Espace réservé du contenu 2"/>
          <p:cNvSpPr>
            <a:spLocks noGrp="1"/>
          </p:cNvSpPr>
          <p:nvPr>
            <p:ph sz="quarter" idx="1"/>
          </p:nvPr>
        </p:nvSpPr>
        <p:spPr>
          <a:xfrm>
            <a:off x="0" y="1714488"/>
            <a:ext cx="9144000" cy="5143512"/>
          </a:xfrm>
        </p:spPr>
        <p:txBody>
          <a:bodyPr>
            <a:normAutofit fontScale="62500" lnSpcReduction="20000"/>
          </a:bodyPr>
          <a:lstStyle/>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a:t>
            </a:r>
            <a:r>
              <a:rPr lang="en-CA" sz="2800" noProof="0" dirty="0" err="1" smtClean="0">
                <a:solidFill>
                  <a:srgbClr val="A31515"/>
                </a:solidFill>
                <a:latin typeface="Consolas"/>
              </a:rPr>
              <a:t>ClassName.h</a:t>
            </a:r>
            <a:r>
              <a:rPr lang="en-CA" sz="2800" noProof="0" dirty="0" smtClean="0">
                <a:solidFill>
                  <a:srgbClr val="A31515"/>
                </a:solidFill>
                <a:latin typeface="Consolas"/>
              </a:rPr>
              <a:t>"</a:t>
            </a:r>
            <a:endParaRPr lang="en-CA" sz="2800" noProof="0" dirty="0" smtClean="0">
              <a:solidFill>
                <a:srgbClr val="000000"/>
              </a:solidFill>
              <a:latin typeface="Consolas"/>
            </a:endParaRPr>
          </a:p>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&lt;</a:t>
            </a:r>
            <a:r>
              <a:rPr lang="en-CA" sz="2800" noProof="0" dirty="0" err="1" smtClean="0">
                <a:solidFill>
                  <a:srgbClr val="A31515"/>
                </a:solidFill>
                <a:latin typeface="Consolas"/>
              </a:rPr>
              <a:t>iostream</a:t>
            </a:r>
            <a:r>
              <a:rPr lang="en-CA" sz="2800" noProof="0" dirty="0" smtClean="0">
                <a:solidFill>
                  <a:srgbClr val="A31515"/>
                </a:solidFill>
                <a:latin typeface="Consolas"/>
              </a:rPr>
              <a:t>&gt;</a:t>
            </a:r>
            <a:endParaRPr lang="en-CA" sz="2800" noProof="0" dirty="0" smtClean="0">
              <a:solidFill>
                <a:srgbClr val="000000"/>
              </a:solidFill>
              <a:latin typeface="Consolas"/>
            </a:endParaRPr>
          </a:p>
          <a:p>
            <a:pPr>
              <a:buNone/>
            </a:pPr>
            <a:r>
              <a:rPr lang="en-CA" sz="2800" noProof="0" dirty="0" smtClean="0">
                <a:solidFill>
                  <a:srgbClr val="0000FF"/>
                </a:solidFill>
                <a:latin typeface="Consolas"/>
              </a:rPr>
              <a:t>using</a:t>
            </a:r>
            <a:r>
              <a:rPr lang="en-CA" sz="2800" noProof="0" dirty="0" smtClean="0">
                <a:solidFill>
                  <a:srgbClr val="000000"/>
                </a:solidFill>
                <a:latin typeface="Consolas"/>
              </a:rPr>
              <a:t> </a:t>
            </a:r>
            <a:r>
              <a:rPr lang="en-CA" sz="2800" noProof="0" dirty="0" smtClean="0">
                <a:solidFill>
                  <a:srgbClr val="0000FF"/>
                </a:solidFill>
                <a:latin typeface="Consolas"/>
              </a:rPr>
              <a:t>namespace</a:t>
            </a:r>
            <a:r>
              <a:rPr lang="en-CA" sz="2800" noProof="0" dirty="0" smtClean="0">
                <a:solidFill>
                  <a:srgbClr val="000000"/>
                </a:solidFill>
                <a:latin typeface="Consolas"/>
              </a:rPr>
              <a:t> </a:t>
            </a:r>
            <a:r>
              <a:rPr lang="en-CA" sz="2800" noProof="0" dirty="0" err="1" smtClean="0">
                <a:solidFill>
                  <a:srgbClr val="000000"/>
                </a:solidFill>
                <a:latin typeface="Consolas"/>
              </a:rPr>
              <a:t>std</a:t>
            </a:r>
            <a:r>
              <a:rPr lang="en-CA" sz="2800" noProof="0" dirty="0" smtClean="0">
                <a:solidFill>
                  <a:srgbClr val="000000"/>
                </a:solidFill>
                <a:latin typeface="Consolas"/>
              </a:rPr>
              <a:t>;</a:t>
            </a:r>
          </a:p>
          <a:p>
            <a:pPr>
              <a:buNone/>
            </a:pPr>
            <a:r>
              <a:rPr lang="en-CA" sz="2800" noProof="0" dirty="0" err="1" smtClean="0">
                <a:solidFill>
                  <a:srgbClr val="0000FF"/>
                </a:solidFill>
                <a:latin typeface="Consolas"/>
              </a:rPr>
              <a:t>int</a:t>
            </a:r>
            <a:r>
              <a:rPr lang="en-CA" sz="2800" noProof="0" dirty="0" smtClean="0">
                <a:solidFill>
                  <a:srgbClr val="000000"/>
                </a:solidFill>
                <a:latin typeface="Consolas"/>
              </a:rPr>
              <a:t> main() {</a:t>
            </a:r>
          </a:p>
          <a:p>
            <a:pPr>
              <a:buNone/>
            </a:pPr>
            <a:r>
              <a:rPr lang="en-CA" sz="2800" noProof="0" dirty="0" smtClean="0">
                <a:solidFill>
                  <a:srgbClr val="008000"/>
                </a:solidFill>
                <a:latin typeface="Consolas"/>
              </a:rPr>
              <a:t>	/* Declaration of an instance (object) of type </a:t>
            </a:r>
            <a:r>
              <a:rPr lang="en-CA" sz="2800" noProof="0" dirty="0" err="1" smtClean="0">
                <a:solidFill>
                  <a:srgbClr val="008000"/>
                </a:solidFill>
                <a:latin typeface="Consolas"/>
              </a:rPr>
              <a:t>ClassName</a:t>
            </a:r>
            <a:r>
              <a:rPr lang="en-CA" sz="2800" noProof="0" dirty="0" smtClean="0">
                <a:solidFill>
                  <a:srgbClr val="008000"/>
                </a:solidFill>
                <a:latin typeface="Consolas"/>
              </a:rPr>
              <a:t> */</a:t>
            </a:r>
            <a:endParaRPr lang="en-CA" sz="2800" noProof="0" dirty="0" smtClean="0">
              <a:solidFill>
                <a:srgbClr val="000000"/>
              </a:solidFill>
              <a:latin typeface="Consolas"/>
            </a:endParaRPr>
          </a:p>
          <a:p>
            <a:pPr>
              <a:buNone/>
            </a:pPr>
            <a:r>
              <a:rPr lang="en-CA" sz="2800" noProof="0" dirty="0" smtClean="0">
                <a:solidFill>
                  <a:srgbClr val="2B91AF"/>
                </a:solidFill>
                <a:latin typeface="Consolas"/>
              </a:rPr>
              <a:t>	</a:t>
            </a:r>
            <a:r>
              <a:rPr lang="en-CA" sz="2800" noProof="0" dirty="0" err="1" smtClean="0">
                <a:solidFill>
                  <a:srgbClr val="2B91AF"/>
                </a:solidFill>
                <a:latin typeface="Consolas"/>
              </a:rPr>
              <a:t>ClassName</a:t>
            </a:r>
            <a:r>
              <a:rPr lang="en-CA" sz="2800" noProof="0" dirty="0" smtClean="0">
                <a:solidFill>
                  <a:srgbClr val="000000"/>
                </a:solidFill>
                <a:latin typeface="Consolas"/>
              </a:rPr>
              <a:t> instance; </a:t>
            </a:r>
          </a:p>
          <a:p>
            <a:pPr>
              <a:buNone/>
            </a:pPr>
            <a:r>
              <a:rPr lang="en-CA" sz="2800" noProof="0" dirty="0" smtClean="0">
                <a:solidFill>
                  <a:srgbClr val="008000"/>
                </a:solidFill>
                <a:latin typeface="Consolas"/>
              </a:rPr>
              <a:t>	/* </a:t>
            </a:r>
          </a:p>
          <a:p>
            <a:pPr>
              <a:buNone/>
            </a:pPr>
            <a:r>
              <a:rPr lang="en-CA" sz="2800" noProof="0" dirty="0" smtClean="0">
                <a:solidFill>
                  <a:srgbClr val="008000"/>
                </a:solidFill>
                <a:latin typeface="Consolas"/>
              </a:rPr>
              <a:t>	Retrieving and displaying the </a:t>
            </a:r>
            <a:r>
              <a:rPr lang="en-CA" sz="2800" b="1" noProof="0" dirty="0" smtClean="0">
                <a:solidFill>
                  <a:srgbClr val="008000"/>
                </a:solidFill>
                <a:latin typeface="Consolas"/>
              </a:rPr>
              <a:t>field1 </a:t>
            </a:r>
            <a:r>
              <a:rPr lang="en-CA" sz="2800" noProof="0" dirty="0" smtClean="0">
                <a:solidFill>
                  <a:srgbClr val="008000"/>
                </a:solidFill>
                <a:latin typeface="Consolas"/>
              </a:rPr>
              <a:t>field </a:t>
            </a:r>
            <a:r>
              <a:rPr lang="en-CA" sz="2800" noProof="0" dirty="0" smtClean="0">
                <a:solidFill>
                  <a:srgbClr val="008000"/>
                </a:solidFill>
                <a:latin typeface="Consolas"/>
              </a:rPr>
              <a:t>of the instance (object) </a:t>
            </a:r>
            <a:endParaRPr lang="en-CA" sz="2800" noProof="0" dirty="0" smtClean="0">
              <a:solidFill>
                <a:srgbClr val="000000"/>
              </a:solidFill>
              <a:latin typeface="Consolas"/>
            </a:endParaRPr>
          </a:p>
          <a:p>
            <a:pPr>
              <a:buNone/>
            </a:pPr>
            <a:r>
              <a:rPr lang="en-CA" sz="2800" noProof="0" dirty="0" smtClean="0">
                <a:solidFill>
                  <a:srgbClr val="008000"/>
                </a:solidFill>
                <a:latin typeface="Consolas"/>
              </a:rPr>
              <a:t>	*/</a:t>
            </a:r>
            <a:endParaRPr lang="en-CA" sz="2800" noProof="0" dirty="0" smtClean="0">
              <a:solidFill>
                <a:srgbClr val="000000"/>
              </a:solidFill>
              <a:latin typeface="Consolas"/>
            </a:endParaRPr>
          </a:p>
          <a:p>
            <a:pPr>
              <a:buNone/>
            </a:pPr>
            <a:r>
              <a:rPr lang="en-CA" sz="2800" noProof="0" dirty="0" smtClean="0">
                <a:solidFill>
                  <a:srgbClr val="000000"/>
                </a:solidFill>
                <a:latin typeface="Consolas"/>
              </a:rPr>
              <a:t>	</a:t>
            </a:r>
            <a:r>
              <a:rPr lang="en-CA" sz="2800" noProof="0" dirty="0" err="1" smtClean="0">
                <a:solidFill>
                  <a:srgbClr val="000000"/>
                </a:solidFill>
                <a:latin typeface="Consolas"/>
              </a:rPr>
              <a:t>cout</a:t>
            </a:r>
            <a:r>
              <a:rPr lang="en-CA" sz="2800" noProof="0" dirty="0" smtClean="0">
                <a:solidFill>
                  <a:srgbClr val="000000"/>
                </a:solidFill>
                <a:latin typeface="Consolas"/>
              </a:rPr>
              <a:t> </a:t>
            </a:r>
            <a:r>
              <a:rPr lang="en-CA" sz="2800" noProof="0" dirty="0" smtClean="0">
                <a:solidFill>
                  <a:srgbClr val="008080"/>
                </a:solidFill>
                <a:latin typeface="Consolas"/>
              </a:rPr>
              <a:t>&lt;&lt;</a:t>
            </a:r>
            <a:r>
              <a:rPr lang="en-CA" sz="2800" noProof="0" dirty="0" smtClean="0">
                <a:solidFill>
                  <a:srgbClr val="000000"/>
                </a:solidFill>
                <a:latin typeface="Consolas"/>
              </a:rPr>
              <a:t> instance.field1 </a:t>
            </a:r>
            <a:r>
              <a:rPr lang="en-CA" sz="2800" noProof="0" dirty="0" smtClean="0">
                <a:solidFill>
                  <a:srgbClr val="008080"/>
                </a:solidFill>
                <a:latin typeface="Consolas"/>
              </a:rPr>
              <a:t>&lt;&lt;</a:t>
            </a:r>
            <a:r>
              <a:rPr lang="en-CA" sz="2800" noProof="0" dirty="0" smtClean="0">
                <a:solidFill>
                  <a:srgbClr val="000000"/>
                </a:solidFill>
                <a:latin typeface="Consolas"/>
              </a:rPr>
              <a:t> </a:t>
            </a:r>
            <a:r>
              <a:rPr lang="en-CA" sz="2800" noProof="0" dirty="0" err="1" smtClean="0">
                <a:solidFill>
                  <a:srgbClr val="000000"/>
                </a:solidFill>
                <a:latin typeface="Consolas"/>
              </a:rPr>
              <a:t>endl</a:t>
            </a:r>
            <a:r>
              <a:rPr lang="en-CA" sz="2800" noProof="0" dirty="0" smtClean="0">
                <a:solidFill>
                  <a:srgbClr val="000000"/>
                </a:solidFill>
                <a:latin typeface="Consolas"/>
              </a:rPr>
              <a:t>;</a:t>
            </a:r>
          </a:p>
          <a:p>
            <a:pPr>
              <a:buNone/>
            </a:pPr>
            <a:r>
              <a:rPr lang="en-CA" sz="2800" noProof="0" dirty="0" smtClean="0">
                <a:solidFill>
                  <a:srgbClr val="008000"/>
                </a:solidFill>
                <a:latin typeface="Consolas"/>
              </a:rPr>
              <a:t>	/* Using the </a:t>
            </a:r>
            <a:r>
              <a:rPr lang="en-CA" sz="2800" b="1" noProof="0" dirty="0" smtClean="0">
                <a:solidFill>
                  <a:srgbClr val="008000"/>
                </a:solidFill>
                <a:latin typeface="Consolas"/>
              </a:rPr>
              <a:t>display() </a:t>
            </a:r>
            <a:r>
              <a:rPr lang="en-CA" sz="2800" noProof="0" dirty="0" smtClean="0">
                <a:solidFill>
                  <a:srgbClr val="008000"/>
                </a:solidFill>
                <a:latin typeface="Consolas"/>
              </a:rPr>
              <a:t>method of the instance (object) */</a:t>
            </a:r>
            <a:endParaRPr lang="en-CA" sz="2800" noProof="0" dirty="0" smtClean="0">
              <a:solidFill>
                <a:srgbClr val="000000"/>
              </a:solidFill>
              <a:latin typeface="Consolas"/>
            </a:endParaRPr>
          </a:p>
          <a:p>
            <a:pPr>
              <a:buNone/>
            </a:pPr>
            <a:r>
              <a:rPr lang="en-CA" sz="2800" noProof="0" dirty="0" smtClean="0">
                <a:solidFill>
                  <a:srgbClr val="000000"/>
                </a:solidFill>
                <a:latin typeface="Consolas"/>
              </a:rPr>
              <a:t>	</a:t>
            </a:r>
            <a:r>
              <a:rPr lang="en-CA" sz="2800" noProof="0" dirty="0" err="1" smtClean="0">
                <a:solidFill>
                  <a:srgbClr val="000000"/>
                </a:solidFill>
                <a:latin typeface="Consolas"/>
              </a:rPr>
              <a:t>instance.display</a:t>
            </a:r>
            <a:r>
              <a:rPr lang="en-CA" sz="2800" noProof="0" dirty="0" smtClean="0">
                <a:solidFill>
                  <a:srgbClr val="000000"/>
                </a:solidFill>
                <a:latin typeface="Consolas"/>
              </a:rPr>
              <a:t>();</a:t>
            </a:r>
          </a:p>
          <a:p>
            <a:pPr>
              <a:buNone/>
            </a:pPr>
            <a:endParaRPr lang="en-CA" sz="2800" noProof="0" dirty="0" smtClean="0">
              <a:solidFill>
                <a:srgbClr val="000000"/>
              </a:solidFill>
              <a:latin typeface="Consolas"/>
            </a:endParaRPr>
          </a:p>
          <a:p>
            <a:pPr>
              <a:buNone/>
            </a:pPr>
            <a:r>
              <a:rPr lang="en-CA" sz="2800" noProof="0" dirty="0" smtClean="0">
                <a:solidFill>
                  <a:srgbClr val="0000FF"/>
                </a:solidFill>
                <a:latin typeface="Consolas"/>
              </a:rPr>
              <a:t>	return</a:t>
            </a:r>
            <a:r>
              <a:rPr lang="en-CA" sz="2800" noProof="0" dirty="0" smtClean="0">
                <a:solidFill>
                  <a:srgbClr val="000000"/>
                </a:solidFill>
                <a:latin typeface="Consolas"/>
              </a:rPr>
              <a:t> 0;</a:t>
            </a:r>
          </a:p>
          <a:p>
            <a:pPr>
              <a:buNone/>
            </a:pPr>
            <a:r>
              <a:rPr lang="en-CA" sz="2800" noProof="0" dirty="0" smtClean="0">
                <a:solidFill>
                  <a:srgbClr val="000000"/>
                </a:solidFill>
                <a:latin typeface="Consolas"/>
              </a:rPr>
              <a:t>}</a:t>
            </a:r>
            <a:endParaRPr lang="en-CA" sz="2800" noProof="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Cloning an instance</a:t>
            </a:r>
            <a:endParaRPr lang="en-CA" noProof="0" dirty="0"/>
          </a:p>
        </p:txBody>
      </p:sp>
      <p:sp>
        <p:nvSpPr>
          <p:cNvPr id="3" name="Espace réservé du contenu 2"/>
          <p:cNvSpPr>
            <a:spLocks noGrp="1"/>
          </p:cNvSpPr>
          <p:nvPr>
            <p:ph sz="quarter" idx="1"/>
          </p:nvPr>
        </p:nvSpPr>
        <p:spPr>
          <a:xfrm>
            <a:off x="214282" y="1714488"/>
            <a:ext cx="8501122" cy="4643470"/>
          </a:xfrm>
        </p:spPr>
        <p:txBody>
          <a:bodyPr>
            <a:normAutofit/>
          </a:bodyPr>
          <a:lstStyle/>
          <a:p>
            <a:pPr marL="0">
              <a:buNone/>
            </a:pPr>
            <a:r>
              <a:rPr lang="en-CA" sz="2800" noProof="0" dirty="0" smtClean="0"/>
              <a:t>In the same way that we can use the </a:t>
            </a:r>
            <a:r>
              <a:rPr lang="en-CA" sz="2800" b="1" noProof="0" dirty="0" smtClean="0"/>
              <a:t>= </a:t>
            </a:r>
            <a:r>
              <a:rPr lang="en-CA" sz="2800" noProof="0" dirty="0" smtClean="0"/>
              <a:t>operator when we want to copy the value of one variable to another, we can also use </a:t>
            </a:r>
            <a:r>
              <a:rPr lang="en-CA" sz="2800" b="1" noProof="0" dirty="0" smtClean="0"/>
              <a:t>=</a:t>
            </a:r>
            <a:r>
              <a:rPr lang="en-CA" sz="2800" noProof="0" dirty="0" smtClean="0"/>
              <a:t> to make clones of instances.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 in the main() function</a:t>
            </a:r>
            <a:endParaRPr lang="en-CA" noProof="0" dirty="0"/>
          </a:p>
        </p:txBody>
      </p:sp>
      <p:sp>
        <p:nvSpPr>
          <p:cNvPr id="3" name="Espace réservé du contenu 2"/>
          <p:cNvSpPr>
            <a:spLocks noGrp="1"/>
          </p:cNvSpPr>
          <p:nvPr>
            <p:ph sz="quarter" idx="1"/>
          </p:nvPr>
        </p:nvSpPr>
        <p:spPr>
          <a:xfrm>
            <a:off x="0" y="1714488"/>
            <a:ext cx="9144000" cy="5143512"/>
          </a:xfrm>
        </p:spPr>
        <p:txBody>
          <a:bodyPr>
            <a:normAutofit fontScale="85000" lnSpcReduction="20000"/>
          </a:bodyPr>
          <a:lstStyle/>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a:t>
            </a:r>
            <a:r>
              <a:rPr lang="en-CA" sz="2800" noProof="0" dirty="0" err="1" smtClean="0">
                <a:solidFill>
                  <a:srgbClr val="A31515"/>
                </a:solidFill>
                <a:latin typeface="Consolas"/>
              </a:rPr>
              <a:t>ClassName.h</a:t>
            </a:r>
            <a:r>
              <a:rPr lang="en-CA" sz="2800" noProof="0" dirty="0" smtClean="0">
                <a:solidFill>
                  <a:srgbClr val="A31515"/>
                </a:solidFill>
                <a:latin typeface="Consolas"/>
              </a:rPr>
              <a:t>"</a:t>
            </a:r>
            <a:endParaRPr lang="en-CA" sz="2800" noProof="0" dirty="0" smtClean="0">
              <a:solidFill>
                <a:srgbClr val="000000"/>
              </a:solidFill>
              <a:latin typeface="Consolas"/>
            </a:endParaRPr>
          </a:p>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&lt;</a:t>
            </a:r>
            <a:r>
              <a:rPr lang="en-CA" sz="2800" noProof="0" dirty="0" err="1" smtClean="0">
                <a:solidFill>
                  <a:srgbClr val="A31515"/>
                </a:solidFill>
                <a:latin typeface="Consolas"/>
              </a:rPr>
              <a:t>iostream</a:t>
            </a:r>
            <a:r>
              <a:rPr lang="en-CA" sz="2800" noProof="0" dirty="0" smtClean="0">
                <a:solidFill>
                  <a:srgbClr val="A31515"/>
                </a:solidFill>
                <a:latin typeface="Consolas"/>
              </a:rPr>
              <a:t>&gt;</a:t>
            </a:r>
            <a:endParaRPr lang="en-CA" sz="2800" noProof="0" dirty="0" smtClean="0">
              <a:solidFill>
                <a:srgbClr val="000000"/>
              </a:solidFill>
              <a:latin typeface="Consolas"/>
            </a:endParaRPr>
          </a:p>
          <a:p>
            <a:pPr>
              <a:buNone/>
            </a:pPr>
            <a:r>
              <a:rPr lang="en-CA" sz="2800" noProof="0" dirty="0" smtClean="0">
                <a:solidFill>
                  <a:srgbClr val="0000FF"/>
                </a:solidFill>
                <a:latin typeface="Consolas"/>
              </a:rPr>
              <a:t>using</a:t>
            </a:r>
            <a:r>
              <a:rPr lang="en-CA" sz="2800" noProof="0" dirty="0" smtClean="0">
                <a:solidFill>
                  <a:srgbClr val="000000"/>
                </a:solidFill>
                <a:latin typeface="Consolas"/>
              </a:rPr>
              <a:t> </a:t>
            </a:r>
            <a:r>
              <a:rPr lang="en-CA" sz="2800" noProof="0" dirty="0" smtClean="0">
                <a:solidFill>
                  <a:srgbClr val="0000FF"/>
                </a:solidFill>
                <a:latin typeface="Consolas"/>
              </a:rPr>
              <a:t>namespace</a:t>
            </a:r>
            <a:r>
              <a:rPr lang="en-CA" sz="2800" noProof="0" dirty="0" smtClean="0">
                <a:solidFill>
                  <a:srgbClr val="000000"/>
                </a:solidFill>
                <a:latin typeface="Consolas"/>
              </a:rPr>
              <a:t> </a:t>
            </a:r>
            <a:r>
              <a:rPr lang="en-CA" sz="2800" noProof="0" dirty="0" err="1" smtClean="0">
                <a:solidFill>
                  <a:srgbClr val="000000"/>
                </a:solidFill>
                <a:latin typeface="Consolas"/>
              </a:rPr>
              <a:t>std</a:t>
            </a:r>
            <a:r>
              <a:rPr lang="en-CA" sz="2800" noProof="0" dirty="0" smtClean="0">
                <a:solidFill>
                  <a:srgbClr val="000000"/>
                </a:solidFill>
                <a:latin typeface="Consolas"/>
              </a:rPr>
              <a:t>;</a:t>
            </a:r>
          </a:p>
          <a:p>
            <a:pPr>
              <a:buNone/>
            </a:pPr>
            <a:r>
              <a:rPr lang="en-CA" sz="2800" noProof="0" dirty="0" err="1" smtClean="0">
                <a:solidFill>
                  <a:srgbClr val="0000FF"/>
                </a:solidFill>
                <a:latin typeface="Consolas"/>
              </a:rPr>
              <a:t>int</a:t>
            </a:r>
            <a:r>
              <a:rPr lang="en-CA" sz="2800" noProof="0" dirty="0" smtClean="0">
                <a:solidFill>
                  <a:srgbClr val="000000"/>
                </a:solidFill>
                <a:latin typeface="Consolas"/>
              </a:rPr>
              <a:t> main() {</a:t>
            </a:r>
          </a:p>
          <a:p>
            <a:pPr>
              <a:buNone/>
            </a:pPr>
            <a:r>
              <a:rPr lang="en-CA" sz="2800" noProof="0" dirty="0" smtClean="0">
                <a:solidFill>
                  <a:srgbClr val="008000"/>
                </a:solidFill>
                <a:latin typeface="Consolas"/>
              </a:rPr>
              <a:t>	</a:t>
            </a:r>
            <a:endParaRPr lang="en-CA" sz="2800" noProof="0" dirty="0" smtClean="0">
              <a:solidFill>
                <a:srgbClr val="000000"/>
              </a:solidFill>
              <a:latin typeface="Consolas"/>
            </a:endParaRPr>
          </a:p>
          <a:p>
            <a:pPr>
              <a:buNone/>
            </a:pPr>
            <a:r>
              <a:rPr lang="en-CA" sz="2800" noProof="0" dirty="0" smtClean="0">
                <a:solidFill>
                  <a:srgbClr val="2B91AF"/>
                </a:solidFill>
                <a:latin typeface="Consolas"/>
              </a:rPr>
              <a:t>	</a:t>
            </a:r>
            <a:r>
              <a:rPr lang="en-CA" sz="2800" noProof="0" dirty="0" err="1" smtClean="0">
                <a:solidFill>
                  <a:srgbClr val="2B91AF"/>
                </a:solidFill>
                <a:latin typeface="Consolas"/>
              </a:rPr>
              <a:t>ClassName</a:t>
            </a:r>
            <a:r>
              <a:rPr lang="en-CA" sz="2800" noProof="0" dirty="0" smtClean="0">
                <a:solidFill>
                  <a:srgbClr val="000000"/>
                </a:solidFill>
                <a:latin typeface="Consolas"/>
              </a:rPr>
              <a:t> instance;</a:t>
            </a:r>
          </a:p>
          <a:p>
            <a:pPr>
              <a:buNone/>
            </a:pPr>
            <a:r>
              <a:rPr lang="en-CA" sz="2800" noProof="0" dirty="0" smtClean="0">
                <a:solidFill>
                  <a:srgbClr val="000000"/>
                </a:solidFill>
                <a:latin typeface="Consolas"/>
              </a:rPr>
              <a:t>	</a:t>
            </a:r>
            <a:r>
              <a:rPr lang="en-CA" sz="2800" noProof="0" dirty="0" err="1" smtClean="0">
                <a:solidFill>
                  <a:srgbClr val="2B91AF"/>
                </a:solidFill>
                <a:latin typeface="Consolas"/>
              </a:rPr>
              <a:t>ClassName</a:t>
            </a:r>
            <a:r>
              <a:rPr lang="en-CA" sz="2800" noProof="0" dirty="0" smtClean="0">
                <a:solidFill>
                  <a:srgbClr val="000000"/>
                </a:solidFill>
                <a:latin typeface="Consolas"/>
              </a:rPr>
              <a:t> instance2;	</a:t>
            </a:r>
          </a:p>
          <a:p>
            <a:pPr>
              <a:buNone/>
            </a:pPr>
            <a:r>
              <a:rPr lang="en-CA" sz="2800" noProof="0" dirty="0" smtClean="0">
                <a:solidFill>
                  <a:srgbClr val="000000"/>
                </a:solidFill>
                <a:latin typeface="Consolas"/>
              </a:rPr>
              <a:t>	</a:t>
            </a:r>
          </a:p>
          <a:p>
            <a:pPr>
              <a:buNone/>
            </a:pPr>
            <a:r>
              <a:rPr lang="en-CA" sz="2800" noProof="0" dirty="0" smtClean="0">
                <a:solidFill>
                  <a:srgbClr val="008000"/>
                </a:solidFill>
                <a:latin typeface="Consolas"/>
              </a:rPr>
              <a:t>	/* Copying the instance with the </a:t>
            </a:r>
            <a:r>
              <a:rPr lang="en-CA" sz="2800" b="1" noProof="0" dirty="0" smtClean="0">
                <a:solidFill>
                  <a:srgbClr val="008000"/>
                </a:solidFill>
                <a:latin typeface="Consolas"/>
              </a:rPr>
              <a:t>= </a:t>
            </a:r>
            <a:r>
              <a:rPr lang="en-CA" sz="2800" noProof="0" dirty="0" smtClean="0">
                <a:solidFill>
                  <a:srgbClr val="008000"/>
                </a:solidFill>
                <a:latin typeface="Consolas"/>
              </a:rPr>
              <a:t>operator */</a:t>
            </a:r>
            <a:endParaRPr lang="en-CA" sz="2800" noProof="0" dirty="0" smtClean="0">
              <a:solidFill>
                <a:srgbClr val="000000"/>
              </a:solidFill>
              <a:latin typeface="Consolas"/>
            </a:endParaRPr>
          </a:p>
          <a:p>
            <a:pPr>
              <a:buNone/>
            </a:pPr>
            <a:r>
              <a:rPr lang="en-CA" sz="2800" noProof="0" dirty="0" smtClean="0">
                <a:solidFill>
                  <a:srgbClr val="000000"/>
                </a:solidFill>
                <a:latin typeface="Consolas"/>
              </a:rPr>
              <a:t>	instance2 = instance;</a:t>
            </a:r>
          </a:p>
          <a:p>
            <a:pPr>
              <a:buNone/>
            </a:pPr>
            <a:endParaRPr lang="en-CA" sz="2800" noProof="0" dirty="0" smtClean="0">
              <a:solidFill>
                <a:srgbClr val="000000"/>
              </a:solidFill>
              <a:latin typeface="Consolas"/>
            </a:endParaRPr>
          </a:p>
          <a:p>
            <a:pPr>
              <a:buNone/>
            </a:pPr>
            <a:r>
              <a:rPr lang="en-CA" sz="2800" noProof="0" dirty="0" smtClean="0">
                <a:solidFill>
                  <a:srgbClr val="0000FF"/>
                </a:solidFill>
                <a:latin typeface="Consolas"/>
              </a:rPr>
              <a:t>	return</a:t>
            </a:r>
            <a:r>
              <a:rPr lang="en-CA" sz="2800" noProof="0" dirty="0" smtClean="0">
                <a:solidFill>
                  <a:srgbClr val="000000"/>
                </a:solidFill>
                <a:latin typeface="Consolas"/>
              </a:rPr>
              <a:t> 0;</a:t>
            </a:r>
          </a:p>
          <a:p>
            <a:pPr>
              <a:buNone/>
            </a:pPr>
            <a:r>
              <a:rPr lang="en-CA" sz="2800" noProof="0" dirty="0" smtClean="0">
                <a:solidFill>
                  <a:srgbClr val="000000"/>
                </a:solidFill>
                <a:latin typeface="Consolas"/>
              </a:rPr>
              <a:t>}</a:t>
            </a:r>
            <a:endParaRPr lang="en-CA" sz="2800" noProof="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Cloning an instance</a:t>
            </a:r>
            <a:endParaRPr lang="en-CA" noProof="0" dirty="0"/>
          </a:p>
        </p:txBody>
      </p:sp>
      <p:sp>
        <p:nvSpPr>
          <p:cNvPr id="3" name="Espace réservé du contenu 2"/>
          <p:cNvSpPr>
            <a:spLocks noGrp="1"/>
          </p:cNvSpPr>
          <p:nvPr>
            <p:ph sz="quarter" idx="1"/>
          </p:nvPr>
        </p:nvSpPr>
        <p:spPr>
          <a:xfrm>
            <a:off x="214282" y="1714488"/>
            <a:ext cx="8501122" cy="4643470"/>
          </a:xfrm>
        </p:spPr>
        <p:txBody>
          <a:bodyPr>
            <a:normAutofit/>
          </a:bodyPr>
          <a:lstStyle/>
          <a:p>
            <a:pPr marL="0">
              <a:buNone/>
            </a:pPr>
            <a:r>
              <a:rPr lang="en-CA" sz="2800" noProof="0" dirty="0" smtClean="0"/>
              <a:t>In the case of classes, there is another method for copying field values from an existing instance into a new instance at the time of declaration. The next slide demonstrates how this is done, but we will look at the details of how this works a little later in the course.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 in the main() function</a:t>
            </a:r>
            <a:endParaRPr lang="en-CA" noProof="0" dirty="0"/>
          </a:p>
        </p:txBody>
      </p:sp>
      <p:sp>
        <p:nvSpPr>
          <p:cNvPr id="3" name="Espace réservé du contenu 2"/>
          <p:cNvSpPr>
            <a:spLocks noGrp="1"/>
          </p:cNvSpPr>
          <p:nvPr>
            <p:ph sz="quarter" idx="1"/>
          </p:nvPr>
        </p:nvSpPr>
        <p:spPr>
          <a:xfrm>
            <a:off x="0" y="1714488"/>
            <a:ext cx="9144000" cy="5143512"/>
          </a:xfrm>
        </p:spPr>
        <p:txBody>
          <a:bodyPr>
            <a:normAutofit fontScale="92500" lnSpcReduction="20000"/>
          </a:bodyPr>
          <a:lstStyle/>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a:t>
            </a:r>
            <a:r>
              <a:rPr lang="en-CA" sz="2800" noProof="0" dirty="0" err="1" smtClean="0">
                <a:solidFill>
                  <a:srgbClr val="A31515"/>
                </a:solidFill>
                <a:latin typeface="Consolas"/>
              </a:rPr>
              <a:t>ClassName.h</a:t>
            </a:r>
            <a:r>
              <a:rPr lang="en-CA" sz="2800" noProof="0" dirty="0" smtClean="0">
                <a:solidFill>
                  <a:srgbClr val="A31515"/>
                </a:solidFill>
                <a:latin typeface="Consolas"/>
              </a:rPr>
              <a:t>"</a:t>
            </a:r>
            <a:endParaRPr lang="en-CA" sz="2800" noProof="0" dirty="0" smtClean="0">
              <a:solidFill>
                <a:srgbClr val="000000"/>
              </a:solidFill>
              <a:latin typeface="Consolas"/>
            </a:endParaRPr>
          </a:p>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&lt;</a:t>
            </a:r>
            <a:r>
              <a:rPr lang="en-CA" sz="2800" noProof="0" dirty="0" err="1" smtClean="0">
                <a:solidFill>
                  <a:srgbClr val="A31515"/>
                </a:solidFill>
                <a:latin typeface="Consolas"/>
              </a:rPr>
              <a:t>iostream</a:t>
            </a:r>
            <a:r>
              <a:rPr lang="en-CA" sz="2800" noProof="0" dirty="0" smtClean="0">
                <a:solidFill>
                  <a:srgbClr val="A31515"/>
                </a:solidFill>
                <a:latin typeface="Consolas"/>
              </a:rPr>
              <a:t>&gt;</a:t>
            </a:r>
            <a:endParaRPr lang="en-CA" sz="2800" noProof="0" dirty="0" smtClean="0">
              <a:solidFill>
                <a:srgbClr val="000000"/>
              </a:solidFill>
              <a:latin typeface="Consolas"/>
            </a:endParaRPr>
          </a:p>
          <a:p>
            <a:pPr>
              <a:buNone/>
            </a:pPr>
            <a:r>
              <a:rPr lang="en-CA" sz="2800" noProof="0" dirty="0" smtClean="0">
                <a:solidFill>
                  <a:srgbClr val="0000FF"/>
                </a:solidFill>
                <a:latin typeface="Consolas"/>
              </a:rPr>
              <a:t>using</a:t>
            </a:r>
            <a:r>
              <a:rPr lang="en-CA" sz="2800" noProof="0" dirty="0" smtClean="0">
                <a:solidFill>
                  <a:srgbClr val="000000"/>
                </a:solidFill>
                <a:latin typeface="Consolas"/>
              </a:rPr>
              <a:t> </a:t>
            </a:r>
            <a:r>
              <a:rPr lang="en-CA" sz="2800" noProof="0" dirty="0" smtClean="0">
                <a:solidFill>
                  <a:srgbClr val="0000FF"/>
                </a:solidFill>
                <a:latin typeface="Consolas"/>
              </a:rPr>
              <a:t>namespace</a:t>
            </a:r>
            <a:r>
              <a:rPr lang="en-CA" sz="2800" noProof="0" dirty="0" smtClean="0">
                <a:solidFill>
                  <a:srgbClr val="000000"/>
                </a:solidFill>
                <a:latin typeface="Consolas"/>
              </a:rPr>
              <a:t> </a:t>
            </a:r>
            <a:r>
              <a:rPr lang="en-CA" sz="2800" noProof="0" dirty="0" err="1" smtClean="0">
                <a:solidFill>
                  <a:srgbClr val="000000"/>
                </a:solidFill>
                <a:latin typeface="Consolas"/>
              </a:rPr>
              <a:t>std</a:t>
            </a:r>
            <a:r>
              <a:rPr lang="en-CA" sz="2800" noProof="0" dirty="0" smtClean="0">
                <a:solidFill>
                  <a:srgbClr val="000000"/>
                </a:solidFill>
                <a:latin typeface="Consolas"/>
              </a:rPr>
              <a:t>;</a:t>
            </a:r>
          </a:p>
          <a:p>
            <a:pPr>
              <a:buNone/>
            </a:pPr>
            <a:r>
              <a:rPr lang="en-CA" sz="2800" noProof="0" dirty="0" err="1" smtClean="0">
                <a:solidFill>
                  <a:srgbClr val="0000FF"/>
                </a:solidFill>
                <a:latin typeface="Consolas"/>
              </a:rPr>
              <a:t>int</a:t>
            </a:r>
            <a:r>
              <a:rPr lang="en-CA" sz="2800" noProof="0" dirty="0" smtClean="0">
                <a:solidFill>
                  <a:srgbClr val="000000"/>
                </a:solidFill>
                <a:latin typeface="Consolas"/>
              </a:rPr>
              <a:t> main() {</a:t>
            </a:r>
            <a:r>
              <a:rPr lang="en-CA" sz="2800" noProof="0" dirty="0" smtClean="0">
                <a:solidFill>
                  <a:srgbClr val="008000"/>
                </a:solidFill>
                <a:latin typeface="Consolas"/>
              </a:rPr>
              <a:t>	</a:t>
            </a:r>
            <a:endParaRPr lang="en-CA" sz="2800" noProof="0" dirty="0" smtClean="0">
              <a:solidFill>
                <a:srgbClr val="000000"/>
              </a:solidFill>
              <a:latin typeface="Consolas"/>
            </a:endParaRPr>
          </a:p>
          <a:p>
            <a:pPr>
              <a:buNone/>
            </a:pPr>
            <a:r>
              <a:rPr lang="en-CA" sz="2800" noProof="0" dirty="0" smtClean="0">
                <a:solidFill>
                  <a:srgbClr val="2B91AF"/>
                </a:solidFill>
                <a:latin typeface="Consolas"/>
              </a:rPr>
              <a:t>	</a:t>
            </a:r>
            <a:r>
              <a:rPr lang="en-CA" sz="2800" noProof="0" dirty="0" err="1" smtClean="0">
                <a:solidFill>
                  <a:srgbClr val="2B91AF"/>
                </a:solidFill>
                <a:latin typeface="Consolas"/>
              </a:rPr>
              <a:t>ClassName</a:t>
            </a:r>
            <a:r>
              <a:rPr lang="en-CA" sz="2800" noProof="0" dirty="0" smtClean="0">
                <a:solidFill>
                  <a:srgbClr val="000000"/>
                </a:solidFill>
                <a:latin typeface="Consolas"/>
              </a:rPr>
              <a:t> instance;</a:t>
            </a:r>
          </a:p>
          <a:p>
            <a:pPr>
              <a:buNone/>
            </a:pPr>
            <a:r>
              <a:rPr lang="en-CA" sz="2800" noProof="0" dirty="0" smtClean="0">
                <a:solidFill>
                  <a:srgbClr val="000000"/>
                </a:solidFill>
                <a:latin typeface="Consolas"/>
              </a:rPr>
              <a:t>	</a:t>
            </a:r>
            <a:r>
              <a:rPr lang="en-CA" sz="2800" noProof="0" dirty="0" smtClean="0">
                <a:solidFill>
                  <a:srgbClr val="008000"/>
                </a:solidFill>
                <a:latin typeface="Consolas"/>
              </a:rPr>
              <a:t>/* </a:t>
            </a:r>
          </a:p>
          <a:p>
            <a:pPr>
              <a:buNone/>
            </a:pPr>
            <a:r>
              <a:rPr lang="en-CA" sz="2800" noProof="0" dirty="0" smtClean="0">
                <a:solidFill>
                  <a:srgbClr val="008000"/>
                </a:solidFill>
                <a:latin typeface="Consolas"/>
              </a:rPr>
              <a:t>		Cloning with the constructor</a:t>
            </a:r>
          </a:p>
          <a:p>
            <a:pPr>
              <a:buNone/>
            </a:pPr>
            <a:r>
              <a:rPr lang="en-CA" sz="2800" noProof="0" dirty="0" smtClean="0">
                <a:solidFill>
                  <a:srgbClr val="008000"/>
                </a:solidFill>
                <a:latin typeface="Consolas"/>
              </a:rPr>
              <a:t>	*/</a:t>
            </a:r>
            <a:endParaRPr lang="en-CA" sz="2800" noProof="0" dirty="0" smtClean="0">
              <a:solidFill>
                <a:srgbClr val="000000"/>
              </a:solidFill>
              <a:latin typeface="Consolas"/>
            </a:endParaRPr>
          </a:p>
          <a:p>
            <a:pPr>
              <a:buNone/>
            </a:pPr>
            <a:r>
              <a:rPr lang="en-CA" sz="2800" noProof="0" dirty="0" smtClean="0">
                <a:solidFill>
                  <a:srgbClr val="000000"/>
                </a:solidFill>
                <a:latin typeface="Consolas"/>
              </a:rPr>
              <a:t>	</a:t>
            </a:r>
            <a:r>
              <a:rPr lang="en-CA" sz="2800" noProof="0" dirty="0" err="1" smtClean="0">
                <a:solidFill>
                  <a:srgbClr val="2B91AF"/>
                </a:solidFill>
                <a:latin typeface="Consolas"/>
              </a:rPr>
              <a:t>ClassName</a:t>
            </a:r>
            <a:r>
              <a:rPr lang="en-CA" sz="2800" noProof="0" dirty="0" smtClean="0">
                <a:solidFill>
                  <a:srgbClr val="000000"/>
                </a:solidFill>
                <a:latin typeface="Consolas"/>
              </a:rPr>
              <a:t> instance2(instance);	</a:t>
            </a:r>
          </a:p>
          <a:p>
            <a:pPr>
              <a:buNone/>
            </a:pPr>
            <a:r>
              <a:rPr lang="en-CA" sz="2800" noProof="0" dirty="0" smtClean="0">
                <a:solidFill>
                  <a:srgbClr val="000000"/>
                </a:solidFill>
                <a:latin typeface="Consolas"/>
              </a:rPr>
              <a:t>	</a:t>
            </a:r>
          </a:p>
          <a:p>
            <a:pPr>
              <a:buNone/>
            </a:pPr>
            <a:r>
              <a:rPr lang="en-CA" sz="2800" noProof="0" dirty="0" smtClean="0">
                <a:solidFill>
                  <a:srgbClr val="0000FF"/>
                </a:solidFill>
                <a:latin typeface="Consolas"/>
              </a:rPr>
              <a:t>	return</a:t>
            </a:r>
            <a:r>
              <a:rPr lang="en-CA" sz="2800" noProof="0" dirty="0" smtClean="0">
                <a:solidFill>
                  <a:srgbClr val="000000"/>
                </a:solidFill>
                <a:latin typeface="Consolas"/>
              </a:rPr>
              <a:t> 0;</a:t>
            </a:r>
          </a:p>
          <a:p>
            <a:pPr>
              <a:buNone/>
            </a:pPr>
            <a:r>
              <a:rPr lang="en-CA" sz="2800" noProof="0" dirty="0" smtClean="0">
                <a:solidFill>
                  <a:srgbClr val="000000"/>
                </a:solidFill>
                <a:latin typeface="Consolas"/>
              </a:rPr>
              <a:t>}</a:t>
            </a:r>
            <a:endParaRPr lang="en-CA" sz="2800" noProof="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Cloning an instance</a:t>
            </a:r>
            <a:endParaRPr lang="en-CA" noProof="0" dirty="0"/>
          </a:p>
        </p:txBody>
      </p:sp>
      <p:sp>
        <p:nvSpPr>
          <p:cNvPr id="3" name="Espace réservé du contenu 2"/>
          <p:cNvSpPr>
            <a:spLocks noGrp="1"/>
          </p:cNvSpPr>
          <p:nvPr>
            <p:ph sz="quarter" idx="1"/>
          </p:nvPr>
        </p:nvSpPr>
        <p:spPr>
          <a:xfrm>
            <a:off x="214282" y="1714488"/>
            <a:ext cx="8501122" cy="4643470"/>
          </a:xfrm>
        </p:spPr>
        <p:txBody>
          <a:bodyPr>
            <a:normAutofit/>
          </a:bodyPr>
          <a:lstStyle/>
          <a:p>
            <a:pPr marL="0">
              <a:buNone/>
            </a:pPr>
            <a:r>
              <a:rPr lang="en-CA" sz="2800" noProof="0" dirty="0" smtClean="0"/>
              <a:t>In both cases, what is actually happening in the program’s memory is that the values stored in the variables of the first instance are each copied into the corresponding variables of the second instance. </a:t>
            </a:r>
            <a:r>
              <a:rPr lang="en-CA" sz="2800" dirty="0" smtClean="0"/>
              <a:t>There are risks associated with doing this, but they will be covered later in the course.</a:t>
            </a:r>
            <a:endParaRPr lang="en-CA" sz="2800" noProof="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The class type</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fontScale="92500" lnSpcReduction="10000"/>
          </a:bodyPr>
          <a:lstStyle/>
          <a:p>
            <a:pPr marL="0" indent="0">
              <a:buNone/>
            </a:pPr>
            <a:r>
              <a:rPr lang="en-CA" noProof="0" dirty="0" smtClean="0"/>
              <a:t>The </a:t>
            </a:r>
            <a:r>
              <a:rPr lang="en-CA" b="1" noProof="0" dirty="0" err="1" smtClean="0"/>
              <a:t>struct</a:t>
            </a:r>
            <a:r>
              <a:rPr lang="en-CA" b="1" noProof="0" dirty="0" smtClean="0"/>
              <a:t> </a:t>
            </a:r>
            <a:r>
              <a:rPr lang="en-CA" noProof="0" dirty="0" smtClean="0"/>
              <a:t>type was created originally in C, which only allows for procedural programming. In C++, we have another type at our disposal that roughly corresponds to the </a:t>
            </a:r>
            <a:r>
              <a:rPr lang="en-CA" noProof="0" dirty="0" err="1" smtClean="0"/>
              <a:t>struct</a:t>
            </a:r>
            <a:r>
              <a:rPr lang="en-CA" noProof="0" dirty="0" smtClean="0"/>
              <a:t> type, but which is much more commonly used in OOP.</a:t>
            </a:r>
          </a:p>
          <a:p>
            <a:pPr marL="0" indent="0">
              <a:buNone/>
            </a:pPr>
            <a:endParaRPr lang="en-CA" noProof="0" dirty="0" smtClean="0"/>
          </a:p>
          <a:p>
            <a:pPr marL="0" indent="0">
              <a:buNone/>
            </a:pPr>
            <a:r>
              <a:rPr lang="en-CA" noProof="0" dirty="0" smtClean="0"/>
              <a:t>This is the </a:t>
            </a:r>
            <a:r>
              <a:rPr lang="en-CA" b="1" noProof="0" dirty="0" smtClean="0"/>
              <a:t>class </a:t>
            </a:r>
            <a:r>
              <a:rPr lang="en-CA" noProof="0" dirty="0" smtClean="0"/>
              <a:t>type. By convention, the class type is the type used in the OOP paradigm (whereby data and the associated functions are grouped together), while the </a:t>
            </a:r>
            <a:r>
              <a:rPr lang="en-CA" noProof="0" dirty="0" err="1" smtClean="0"/>
              <a:t>struct</a:t>
            </a:r>
            <a:r>
              <a:rPr lang="en-CA" noProof="0" dirty="0" smtClean="0"/>
              <a:t> type is reserved for cases where we are only grouping data (as in C).</a:t>
            </a:r>
            <a:endParaRPr lang="en-CA" noProof="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Getters and setters</a:t>
            </a:r>
            <a:endParaRPr lang="en-CA" noProof="0" dirty="0"/>
          </a:p>
        </p:txBody>
      </p:sp>
      <p:sp>
        <p:nvSpPr>
          <p:cNvPr id="3" name="Espace réservé du contenu 2"/>
          <p:cNvSpPr>
            <a:spLocks noGrp="1"/>
          </p:cNvSpPr>
          <p:nvPr>
            <p:ph sz="quarter" idx="1"/>
          </p:nvPr>
        </p:nvSpPr>
        <p:spPr>
          <a:xfrm>
            <a:off x="0" y="1714488"/>
            <a:ext cx="8929718" cy="4643470"/>
          </a:xfrm>
        </p:spPr>
        <p:txBody>
          <a:bodyPr>
            <a:normAutofit/>
          </a:bodyPr>
          <a:lstStyle/>
          <a:p>
            <a:pPr>
              <a:buNone/>
            </a:pPr>
            <a:r>
              <a:rPr lang="en-CA" sz="2800" noProof="0" dirty="0" smtClean="0"/>
              <a:t>	</a:t>
            </a:r>
            <a:r>
              <a:rPr lang="en-CA" sz="2800" b="1" noProof="0" dirty="0" smtClean="0"/>
              <a:t>Getters</a:t>
            </a:r>
            <a:r>
              <a:rPr lang="en-CA" sz="2800" noProof="0" dirty="0" smtClean="0"/>
              <a:t> and </a:t>
            </a:r>
            <a:r>
              <a:rPr lang="en-CA" sz="2800" b="1" noProof="0" dirty="0" smtClean="0"/>
              <a:t>setters</a:t>
            </a:r>
            <a:r>
              <a:rPr lang="en-CA" sz="2800" noProof="0" dirty="0" smtClean="0"/>
              <a:t> are special methods that are used to gain access to </a:t>
            </a:r>
            <a:r>
              <a:rPr lang="en-CA" sz="2800" noProof="0" dirty="0" smtClean="0"/>
              <a:t>fields</a:t>
            </a:r>
            <a:r>
              <a:rPr lang="en-CA" sz="2800" noProof="0" dirty="0" smtClean="0"/>
              <a:t>.</a:t>
            </a:r>
          </a:p>
          <a:p>
            <a:pPr>
              <a:buNone/>
            </a:pPr>
            <a:endParaRPr lang="en-CA" sz="2800" noProof="0" dirty="0" smtClean="0"/>
          </a:p>
          <a:p>
            <a:pPr>
              <a:buNone/>
            </a:pPr>
            <a:r>
              <a:rPr lang="en-CA" sz="2800" noProof="0" dirty="0" smtClean="0"/>
              <a:t>	A getter is used to retrieve the value of a specific </a:t>
            </a:r>
            <a:r>
              <a:rPr lang="en-CA" sz="2800" noProof="0" dirty="0" smtClean="0"/>
              <a:t>field.</a:t>
            </a:r>
            <a:endParaRPr lang="en-CA" sz="2800" noProof="0" dirty="0" smtClean="0"/>
          </a:p>
          <a:p>
            <a:pPr>
              <a:buNone/>
            </a:pPr>
            <a:endParaRPr lang="en-CA" sz="2800" noProof="0" dirty="0" smtClean="0"/>
          </a:p>
          <a:p>
            <a:pPr>
              <a:buNone/>
            </a:pPr>
            <a:r>
              <a:rPr lang="en-CA" sz="2800" noProof="0" dirty="0" smtClean="0"/>
              <a:t>	A setter is used to modify the value of a specific </a:t>
            </a:r>
            <a:r>
              <a:rPr lang="en-CA" sz="2800" noProof="0" dirty="0" smtClean="0"/>
              <a:t>field.</a:t>
            </a:r>
            <a:endParaRPr lang="en-CA" sz="2800" noProof="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Getters and setters</a:t>
            </a:r>
            <a:endParaRPr lang="en-CA" noProof="0" dirty="0"/>
          </a:p>
        </p:txBody>
      </p:sp>
      <p:sp>
        <p:nvSpPr>
          <p:cNvPr id="3" name="Espace réservé du contenu 2"/>
          <p:cNvSpPr>
            <a:spLocks noGrp="1"/>
          </p:cNvSpPr>
          <p:nvPr>
            <p:ph sz="quarter" idx="1"/>
          </p:nvPr>
        </p:nvSpPr>
        <p:spPr>
          <a:xfrm>
            <a:off x="214282" y="1714488"/>
            <a:ext cx="8501122" cy="4929222"/>
          </a:xfrm>
        </p:spPr>
        <p:txBody>
          <a:bodyPr>
            <a:normAutofit lnSpcReduction="10000"/>
          </a:bodyPr>
          <a:lstStyle/>
          <a:p>
            <a:pPr marL="0">
              <a:buNone/>
            </a:pPr>
            <a:r>
              <a:rPr lang="en-CA" sz="3200" noProof="0" dirty="0" smtClean="0"/>
              <a:t>Example of a function member declared in the </a:t>
            </a:r>
            <a:r>
              <a:rPr lang="en-CA" sz="3200" b="1" noProof="0" dirty="0" err="1" smtClean="0"/>
              <a:t>ClassName.h</a:t>
            </a:r>
            <a:r>
              <a:rPr lang="en-CA" sz="3200" b="1" noProof="0" dirty="0" smtClean="0"/>
              <a:t> </a:t>
            </a:r>
            <a:r>
              <a:rPr lang="en-CA" sz="3200" noProof="0" dirty="0" smtClean="0"/>
              <a:t>header file:</a:t>
            </a:r>
          </a:p>
          <a:p>
            <a:pPr>
              <a:buNone/>
            </a:pPr>
            <a:r>
              <a:rPr lang="en-CA" sz="2600" noProof="0" dirty="0" smtClean="0">
                <a:solidFill>
                  <a:srgbClr val="808080"/>
                </a:solidFill>
                <a:latin typeface="Consolas"/>
              </a:rPr>
              <a:t>#pragma</a:t>
            </a:r>
            <a:r>
              <a:rPr lang="en-CA" sz="2600" noProof="0" dirty="0" smtClean="0">
                <a:solidFill>
                  <a:srgbClr val="000000"/>
                </a:solidFill>
                <a:latin typeface="Consolas"/>
              </a:rPr>
              <a:t> </a:t>
            </a:r>
            <a:r>
              <a:rPr lang="en-CA" sz="2600" noProof="0" dirty="0" smtClean="0">
                <a:solidFill>
                  <a:srgbClr val="808080"/>
                </a:solidFill>
                <a:latin typeface="Consolas"/>
              </a:rPr>
              <a:t>once</a:t>
            </a:r>
            <a:r>
              <a:rPr lang="en-CA" sz="2600" noProof="0" dirty="0" smtClean="0">
                <a:solidFill>
                  <a:srgbClr val="000000"/>
                </a:solidFill>
                <a:latin typeface="Consolas"/>
              </a:rPr>
              <a:t> </a:t>
            </a:r>
          </a:p>
          <a:p>
            <a:pPr>
              <a:buNone/>
            </a:pPr>
            <a:r>
              <a:rPr lang="en-CA" sz="2600" noProof="0" dirty="0" smtClean="0">
                <a:solidFill>
                  <a:srgbClr val="0000FF"/>
                </a:solidFill>
                <a:latin typeface="Consolas"/>
              </a:rPr>
              <a:t>class</a:t>
            </a:r>
            <a:r>
              <a:rPr lang="en-CA" sz="2600" noProof="0" dirty="0" smtClean="0">
                <a:solidFill>
                  <a:srgbClr val="000000"/>
                </a:solidFill>
                <a:latin typeface="Consolas"/>
              </a:rPr>
              <a:t> </a:t>
            </a:r>
            <a:r>
              <a:rPr lang="en-CA" sz="2600" noProof="0" dirty="0" err="1" smtClean="0">
                <a:solidFill>
                  <a:srgbClr val="2B91AF"/>
                </a:solidFill>
                <a:latin typeface="Consolas"/>
              </a:rPr>
              <a:t>ClassName</a:t>
            </a:r>
            <a:r>
              <a:rPr lang="en-CA" sz="2600" noProof="0" dirty="0" smtClean="0">
                <a:solidFill>
                  <a:srgbClr val="000000"/>
                </a:solidFill>
                <a:latin typeface="Consolas"/>
              </a:rPr>
              <a:t> </a:t>
            </a:r>
          </a:p>
          <a:p>
            <a:pPr>
              <a:buNone/>
            </a:pPr>
            <a:r>
              <a:rPr lang="en-CA" sz="2600" noProof="0" dirty="0" smtClean="0">
                <a:solidFill>
                  <a:srgbClr val="000000"/>
                </a:solidFill>
                <a:latin typeface="Consolas"/>
              </a:rPr>
              <a:t>{</a:t>
            </a:r>
          </a:p>
          <a:p>
            <a:pPr>
              <a:buNone/>
            </a:pPr>
            <a:r>
              <a:rPr lang="en-CA" sz="2600" noProof="0" dirty="0" smtClean="0">
                <a:solidFill>
                  <a:srgbClr val="0000FF"/>
                </a:solidFill>
                <a:latin typeface="Consolas"/>
              </a:rPr>
              <a:t>	</a:t>
            </a:r>
            <a:r>
              <a:rPr lang="en-CA" sz="2600" noProof="0" dirty="0" err="1" smtClean="0">
                <a:solidFill>
                  <a:srgbClr val="0000FF"/>
                </a:solidFill>
                <a:latin typeface="Consolas"/>
              </a:rPr>
              <a:t>int</a:t>
            </a:r>
            <a:r>
              <a:rPr lang="en-CA" sz="2600" noProof="0" dirty="0" smtClean="0">
                <a:solidFill>
                  <a:srgbClr val="000000"/>
                </a:solidFill>
                <a:latin typeface="Consolas"/>
              </a:rPr>
              <a:t> field1; </a:t>
            </a:r>
            <a:r>
              <a:rPr lang="en-CA" sz="2600" noProof="0" dirty="0" smtClean="0">
                <a:solidFill>
                  <a:srgbClr val="008000"/>
                </a:solidFill>
                <a:latin typeface="Consolas"/>
              </a:rPr>
              <a:t>// encapsulated </a:t>
            </a:r>
            <a:r>
              <a:rPr lang="en-CA" sz="2600" noProof="0" dirty="0" smtClean="0">
                <a:solidFill>
                  <a:srgbClr val="008000"/>
                </a:solidFill>
                <a:latin typeface="Consolas"/>
              </a:rPr>
              <a:t>field</a:t>
            </a:r>
            <a:endParaRPr lang="en-CA" sz="2600" noProof="0" dirty="0" smtClean="0">
              <a:solidFill>
                <a:srgbClr val="000000"/>
              </a:solidFill>
              <a:latin typeface="Consolas"/>
            </a:endParaRPr>
          </a:p>
          <a:p>
            <a:pPr>
              <a:buNone/>
            </a:pPr>
            <a:r>
              <a:rPr lang="en-CA" sz="2600" noProof="0" dirty="0" smtClean="0">
                <a:solidFill>
                  <a:srgbClr val="0000FF"/>
                </a:solidFill>
                <a:latin typeface="Consolas"/>
              </a:rPr>
              <a:t>	public</a:t>
            </a:r>
            <a:r>
              <a:rPr lang="en-CA" sz="2600" noProof="0" dirty="0" smtClean="0">
                <a:solidFill>
                  <a:srgbClr val="000000"/>
                </a:solidFill>
                <a:latin typeface="Consolas"/>
              </a:rPr>
              <a:t>: </a:t>
            </a:r>
          </a:p>
          <a:p>
            <a:pPr>
              <a:buNone/>
            </a:pPr>
            <a:r>
              <a:rPr lang="en-CA" sz="2600" noProof="0" dirty="0" smtClean="0">
                <a:solidFill>
                  <a:srgbClr val="0000FF"/>
                </a:solidFill>
                <a:latin typeface="Consolas"/>
              </a:rPr>
              <a:t>		</a:t>
            </a:r>
            <a:r>
              <a:rPr lang="en-CA" sz="2600" noProof="0" dirty="0" err="1" smtClean="0">
                <a:solidFill>
                  <a:srgbClr val="0000FF"/>
                </a:solidFill>
                <a:latin typeface="Consolas"/>
              </a:rPr>
              <a:t>int</a:t>
            </a:r>
            <a:r>
              <a:rPr lang="en-CA" sz="2600" noProof="0" dirty="0" smtClean="0">
                <a:solidFill>
                  <a:srgbClr val="000000"/>
                </a:solidFill>
                <a:latin typeface="Consolas"/>
              </a:rPr>
              <a:t> getfield1(); </a:t>
            </a:r>
            <a:r>
              <a:rPr lang="en-CA" sz="2600" noProof="0" dirty="0" smtClean="0">
                <a:solidFill>
                  <a:srgbClr val="008000"/>
                </a:solidFill>
                <a:latin typeface="Consolas"/>
              </a:rPr>
              <a:t>// getter</a:t>
            </a:r>
            <a:endParaRPr lang="en-CA" sz="2600" noProof="0" dirty="0" smtClean="0">
              <a:solidFill>
                <a:srgbClr val="000000"/>
              </a:solidFill>
              <a:latin typeface="Consolas"/>
            </a:endParaRPr>
          </a:p>
          <a:p>
            <a:pPr>
              <a:buNone/>
            </a:pPr>
            <a:r>
              <a:rPr lang="en-CA" sz="2600" noProof="0" dirty="0" smtClean="0">
                <a:solidFill>
                  <a:srgbClr val="0000FF"/>
                </a:solidFill>
                <a:latin typeface="Consolas"/>
              </a:rPr>
              <a:t>		void</a:t>
            </a:r>
            <a:r>
              <a:rPr lang="en-CA" sz="2600" noProof="0" dirty="0" smtClean="0">
                <a:solidFill>
                  <a:srgbClr val="000000"/>
                </a:solidFill>
                <a:latin typeface="Consolas"/>
              </a:rPr>
              <a:t> setfield1(</a:t>
            </a:r>
            <a:r>
              <a:rPr lang="en-CA" sz="2600" noProof="0" dirty="0" err="1" smtClean="0">
                <a:solidFill>
                  <a:srgbClr val="0000FF"/>
                </a:solidFill>
                <a:latin typeface="Consolas"/>
              </a:rPr>
              <a:t>int</a:t>
            </a:r>
            <a:r>
              <a:rPr lang="en-CA" sz="2600" noProof="0" dirty="0" smtClean="0">
                <a:solidFill>
                  <a:srgbClr val="000000"/>
                </a:solidFill>
                <a:latin typeface="Consolas"/>
              </a:rPr>
              <a:t> </a:t>
            </a:r>
            <a:r>
              <a:rPr lang="en-CA" sz="2600" noProof="0" dirty="0" smtClean="0">
                <a:solidFill>
                  <a:srgbClr val="808080"/>
                </a:solidFill>
                <a:latin typeface="Consolas"/>
              </a:rPr>
              <a:t>field1</a:t>
            </a:r>
            <a:r>
              <a:rPr lang="en-CA" sz="2600" noProof="0" dirty="0" smtClean="0">
                <a:solidFill>
                  <a:srgbClr val="000000"/>
                </a:solidFill>
                <a:latin typeface="Consolas"/>
              </a:rPr>
              <a:t>); </a:t>
            </a:r>
            <a:r>
              <a:rPr lang="en-CA" sz="2600" noProof="0" dirty="0" smtClean="0">
                <a:solidFill>
                  <a:srgbClr val="008000"/>
                </a:solidFill>
                <a:latin typeface="Consolas"/>
              </a:rPr>
              <a:t>// setter</a:t>
            </a:r>
            <a:endParaRPr lang="en-CA" sz="2600" noProof="0" dirty="0" smtClean="0">
              <a:solidFill>
                <a:srgbClr val="000000"/>
              </a:solidFill>
              <a:latin typeface="Consolas"/>
            </a:endParaRPr>
          </a:p>
          <a:p>
            <a:pPr>
              <a:buNone/>
            </a:pPr>
            <a:r>
              <a:rPr lang="en-CA" sz="2600" noProof="0" dirty="0" smtClean="0">
                <a:solidFill>
                  <a:srgbClr val="000000"/>
                </a:solidFill>
                <a:latin typeface="Consolas"/>
              </a:rPr>
              <a:t>};</a:t>
            </a:r>
            <a:endParaRPr lang="en-CA" sz="2600" noProof="0" dirty="0" smtClean="0">
              <a:solidFill>
                <a:srgbClr val="808080"/>
              </a:solidFill>
              <a:latin typeface="Consola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Example in the main() function</a:t>
            </a:r>
            <a:endParaRPr lang="en-CA" noProof="0" dirty="0"/>
          </a:p>
        </p:txBody>
      </p:sp>
      <p:sp>
        <p:nvSpPr>
          <p:cNvPr id="3" name="Espace réservé du contenu 2"/>
          <p:cNvSpPr>
            <a:spLocks noGrp="1"/>
          </p:cNvSpPr>
          <p:nvPr>
            <p:ph sz="quarter" idx="1"/>
          </p:nvPr>
        </p:nvSpPr>
        <p:spPr>
          <a:xfrm>
            <a:off x="0" y="1714488"/>
            <a:ext cx="9144000" cy="5143512"/>
          </a:xfrm>
        </p:spPr>
        <p:txBody>
          <a:bodyPr>
            <a:normAutofit fontScale="70000" lnSpcReduction="20000"/>
          </a:bodyPr>
          <a:lstStyle/>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a:t>
            </a:r>
            <a:r>
              <a:rPr lang="en-CA" sz="2800" noProof="0" dirty="0" err="1" smtClean="0">
                <a:solidFill>
                  <a:srgbClr val="A31515"/>
                </a:solidFill>
                <a:latin typeface="Consolas"/>
              </a:rPr>
              <a:t>ClassName.h</a:t>
            </a:r>
            <a:r>
              <a:rPr lang="en-CA" sz="2800" noProof="0" dirty="0" smtClean="0">
                <a:solidFill>
                  <a:srgbClr val="A31515"/>
                </a:solidFill>
                <a:latin typeface="Consolas"/>
              </a:rPr>
              <a:t>"</a:t>
            </a:r>
            <a:endParaRPr lang="en-CA" sz="2800" noProof="0" dirty="0" smtClean="0">
              <a:solidFill>
                <a:srgbClr val="000000"/>
              </a:solidFill>
              <a:latin typeface="Consolas"/>
            </a:endParaRPr>
          </a:p>
          <a:p>
            <a:pPr>
              <a:buNone/>
            </a:pPr>
            <a:r>
              <a:rPr lang="en-CA" sz="2800" noProof="0" dirty="0" smtClean="0">
                <a:solidFill>
                  <a:srgbClr val="808080"/>
                </a:solidFill>
                <a:latin typeface="Consolas"/>
              </a:rPr>
              <a:t>#include</a:t>
            </a:r>
            <a:r>
              <a:rPr lang="en-CA" sz="2800" noProof="0" dirty="0" smtClean="0">
                <a:solidFill>
                  <a:srgbClr val="000000"/>
                </a:solidFill>
                <a:latin typeface="Consolas"/>
              </a:rPr>
              <a:t> </a:t>
            </a:r>
            <a:r>
              <a:rPr lang="en-CA" sz="2800" noProof="0" dirty="0" smtClean="0">
                <a:solidFill>
                  <a:srgbClr val="A31515"/>
                </a:solidFill>
                <a:latin typeface="Consolas"/>
              </a:rPr>
              <a:t>&lt;</a:t>
            </a:r>
            <a:r>
              <a:rPr lang="en-CA" sz="2800" noProof="0" dirty="0" err="1" smtClean="0">
                <a:solidFill>
                  <a:srgbClr val="A31515"/>
                </a:solidFill>
                <a:latin typeface="Consolas"/>
              </a:rPr>
              <a:t>iostream</a:t>
            </a:r>
            <a:r>
              <a:rPr lang="en-CA" sz="2800" noProof="0" dirty="0" smtClean="0">
                <a:solidFill>
                  <a:srgbClr val="A31515"/>
                </a:solidFill>
                <a:latin typeface="Consolas"/>
              </a:rPr>
              <a:t>&gt;</a:t>
            </a:r>
            <a:endParaRPr lang="en-CA" sz="2800" noProof="0" dirty="0" smtClean="0">
              <a:solidFill>
                <a:srgbClr val="000000"/>
              </a:solidFill>
              <a:latin typeface="Consolas"/>
            </a:endParaRPr>
          </a:p>
          <a:p>
            <a:pPr>
              <a:buNone/>
            </a:pPr>
            <a:r>
              <a:rPr lang="en-CA" sz="2800" noProof="0" dirty="0" smtClean="0">
                <a:solidFill>
                  <a:srgbClr val="0000FF"/>
                </a:solidFill>
                <a:latin typeface="Consolas"/>
              </a:rPr>
              <a:t>using</a:t>
            </a:r>
            <a:r>
              <a:rPr lang="en-CA" sz="2800" noProof="0" dirty="0" smtClean="0">
                <a:solidFill>
                  <a:srgbClr val="000000"/>
                </a:solidFill>
                <a:latin typeface="Consolas"/>
              </a:rPr>
              <a:t> </a:t>
            </a:r>
            <a:r>
              <a:rPr lang="en-CA" sz="2800" noProof="0" dirty="0" smtClean="0">
                <a:solidFill>
                  <a:srgbClr val="0000FF"/>
                </a:solidFill>
                <a:latin typeface="Consolas"/>
              </a:rPr>
              <a:t>namespace</a:t>
            </a:r>
            <a:r>
              <a:rPr lang="en-CA" sz="2800" noProof="0" dirty="0" smtClean="0">
                <a:solidFill>
                  <a:srgbClr val="000000"/>
                </a:solidFill>
                <a:latin typeface="Consolas"/>
              </a:rPr>
              <a:t> </a:t>
            </a:r>
            <a:r>
              <a:rPr lang="en-CA" sz="2800" noProof="0" dirty="0" err="1" smtClean="0">
                <a:solidFill>
                  <a:srgbClr val="000000"/>
                </a:solidFill>
                <a:latin typeface="Consolas"/>
              </a:rPr>
              <a:t>std</a:t>
            </a:r>
            <a:r>
              <a:rPr lang="en-CA" sz="2800" noProof="0" dirty="0" smtClean="0">
                <a:solidFill>
                  <a:srgbClr val="000000"/>
                </a:solidFill>
                <a:latin typeface="Consolas"/>
              </a:rPr>
              <a:t>;</a:t>
            </a:r>
          </a:p>
          <a:p>
            <a:pPr>
              <a:buNone/>
            </a:pPr>
            <a:r>
              <a:rPr lang="en-CA" sz="2800" noProof="0" dirty="0" err="1" smtClean="0">
                <a:solidFill>
                  <a:srgbClr val="0000FF"/>
                </a:solidFill>
                <a:latin typeface="Consolas"/>
              </a:rPr>
              <a:t>int</a:t>
            </a:r>
            <a:r>
              <a:rPr lang="en-CA" sz="2800" noProof="0" dirty="0" smtClean="0">
                <a:solidFill>
                  <a:srgbClr val="000000"/>
                </a:solidFill>
                <a:latin typeface="Consolas"/>
              </a:rPr>
              <a:t> main() {</a:t>
            </a:r>
          </a:p>
          <a:p>
            <a:pPr>
              <a:buNone/>
            </a:pPr>
            <a:r>
              <a:rPr lang="en-CA" sz="2800" noProof="0" dirty="0" smtClean="0">
                <a:solidFill>
                  <a:srgbClr val="008000"/>
                </a:solidFill>
                <a:latin typeface="Consolas"/>
              </a:rPr>
              <a:t>	/* </a:t>
            </a:r>
          </a:p>
          <a:p>
            <a:pPr>
              <a:buNone/>
            </a:pPr>
            <a:r>
              <a:rPr lang="en-CA" sz="2800" noProof="0" dirty="0" smtClean="0">
                <a:solidFill>
                  <a:srgbClr val="008000"/>
                </a:solidFill>
                <a:latin typeface="Consolas"/>
              </a:rPr>
              <a:t>		Declaration of an instance (object) of type </a:t>
            </a:r>
            <a:r>
              <a:rPr lang="en-CA" sz="2800" noProof="0" dirty="0" err="1" smtClean="0">
                <a:solidFill>
                  <a:srgbClr val="008000"/>
                </a:solidFill>
                <a:latin typeface="Consolas"/>
              </a:rPr>
              <a:t>ClassName</a:t>
            </a:r>
            <a:r>
              <a:rPr lang="en-CA" sz="2500" noProof="0" dirty="0" smtClean="0">
                <a:solidFill>
                  <a:srgbClr val="008000"/>
                </a:solidFill>
                <a:latin typeface="Consolas"/>
              </a:rPr>
              <a:t> </a:t>
            </a:r>
          </a:p>
          <a:p>
            <a:pPr>
              <a:buNone/>
            </a:pPr>
            <a:r>
              <a:rPr lang="en-CA" sz="2500" noProof="0" dirty="0" smtClean="0">
                <a:solidFill>
                  <a:srgbClr val="008000"/>
                </a:solidFill>
                <a:latin typeface="Consolas"/>
              </a:rPr>
              <a:t>	</a:t>
            </a:r>
            <a:r>
              <a:rPr lang="en-CA" sz="2800" noProof="0" dirty="0" smtClean="0">
                <a:solidFill>
                  <a:srgbClr val="008000"/>
                </a:solidFill>
                <a:latin typeface="Consolas"/>
              </a:rPr>
              <a:t>*/</a:t>
            </a:r>
            <a:endParaRPr lang="en-CA" sz="2800" noProof="0" dirty="0" smtClean="0">
              <a:solidFill>
                <a:srgbClr val="000000"/>
              </a:solidFill>
              <a:latin typeface="Consolas"/>
            </a:endParaRPr>
          </a:p>
          <a:p>
            <a:pPr>
              <a:buNone/>
            </a:pPr>
            <a:r>
              <a:rPr lang="en-CA" sz="2800" noProof="0" dirty="0" smtClean="0">
                <a:solidFill>
                  <a:srgbClr val="2B91AF"/>
                </a:solidFill>
                <a:latin typeface="Consolas"/>
              </a:rPr>
              <a:t>	</a:t>
            </a:r>
            <a:r>
              <a:rPr lang="en-CA" sz="2800" noProof="0" dirty="0" err="1" smtClean="0">
                <a:solidFill>
                  <a:srgbClr val="2B91AF"/>
                </a:solidFill>
                <a:latin typeface="Consolas"/>
              </a:rPr>
              <a:t>ClassName</a:t>
            </a:r>
            <a:r>
              <a:rPr lang="en-CA" sz="2800" noProof="0" dirty="0" smtClean="0">
                <a:solidFill>
                  <a:srgbClr val="000000"/>
                </a:solidFill>
                <a:latin typeface="Consolas"/>
              </a:rPr>
              <a:t> instance; </a:t>
            </a:r>
          </a:p>
          <a:p>
            <a:pPr>
              <a:buNone/>
            </a:pPr>
            <a:r>
              <a:rPr lang="en-CA" sz="2800" noProof="0" dirty="0" smtClean="0">
                <a:solidFill>
                  <a:srgbClr val="008000"/>
                </a:solidFill>
                <a:latin typeface="Consolas"/>
              </a:rPr>
              <a:t>	/* Using the setter */</a:t>
            </a:r>
            <a:endParaRPr lang="en-CA" sz="2800" noProof="0" dirty="0" smtClean="0">
              <a:solidFill>
                <a:srgbClr val="000000"/>
              </a:solidFill>
              <a:latin typeface="Consolas"/>
            </a:endParaRPr>
          </a:p>
          <a:p>
            <a:pPr>
              <a:buNone/>
            </a:pPr>
            <a:r>
              <a:rPr lang="en-CA" sz="2800" noProof="0" dirty="0" smtClean="0">
                <a:solidFill>
                  <a:srgbClr val="000000"/>
                </a:solidFill>
                <a:latin typeface="Consolas"/>
              </a:rPr>
              <a:t>	instance.setfield1(25);</a:t>
            </a:r>
          </a:p>
          <a:p>
            <a:pPr>
              <a:buNone/>
            </a:pPr>
            <a:r>
              <a:rPr lang="en-CA" sz="2800" noProof="0" dirty="0" smtClean="0">
                <a:solidFill>
                  <a:srgbClr val="008000"/>
                </a:solidFill>
                <a:latin typeface="Consolas"/>
              </a:rPr>
              <a:t>	/* Using the getter */</a:t>
            </a:r>
            <a:endParaRPr lang="en-CA" sz="2800" noProof="0" dirty="0" smtClean="0">
              <a:solidFill>
                <a:srgbClr val="000000"/>
              </a:solidFill>
              <a:latin typeface="Consolas"/>
            </a:endParaRPr>
          </a:p>
          <a:p>
            <a:pPr>
              <a:buNone/>
            </a:pPr>
            <a:r>
              <a:rPr lang="en-CA" sz="2800" noProof="0" dirty="0" smtClean="0">
                <a:solidFill>
                  <a:srgbClr val="000000"/>
                </a:solidFill>
                <a:latin typeface="Consolas"/>
              </a:rPr>
              <a:t>	</a:t>
            </a:r>
            <a:r>
              <a:rPr lang="en-CA" sz="2800" noProof="0" dirty="0" err="1" smtClean="0">
                <a:solidFill>
                  <a:srgbClr val="000000"/>
                </a:solidFill>
                <a:latin typeface="Consolas"/>
              </a:rPr>
              <a:t>cout</a:t>
            </a:r>
            <a:r>
              <a:rPr lang="en-CA" sz="2800" noProof="0" dirty="0" smtClean="0">
                <a:solidFill>
                  <a:srgbClr val="000000"/>
                </a:solidFill>
                <a:latin typeface="Consolas"/>
              </a:rPr>
              <a:t> </a:t>
            </a:r>
            <a:r>
              <a:rPr lang="en-CA" sz="2800" noProof="0" dirty="0" smtClean="0">
                <a:solidFill>
                  <a:srgbClr val="008080"/>
                </a:solidFill>
                <a:latin typeface="Consolas"/>
              </a:rPr>
              <a:t>&lt;&lt;</a:t>
            </a:r>
            <a:r>
              <a:rPr lang="en-CA" sz="2800" noProof="0" dirty="0" smtClean="0">
                <a:solidFill>
                  <a:srgbClr val="000000"/>
                </a:solidFill>
                <a:latin typeface="Consolas"/>
              </a:rPr>
              <a:t> instance.getfield1() </a:t>
            </a:r>
            <a:r>
              <a:rPr lang="en-CA" sz="2800" noProof="0" dirty="0" smtClean="0">
                <a:solidFill>
                  <a:srgbClr val="008080"/>
                </a:solidFill>
                <a:latin typeface="Consolas"/>
              </a:rPr>
              <a:t>&lt;&lt;</a:t>
            </a:r>
            <a:r>
              <a:rPr lang="en-CA" sz="2800" noProof="0" dirty="0" smtClean="0">
                <a:solidFill>
                  <a:srgbClr val="000000"/>
                </a:solidFill>
                <a:latin typeface="Consolas"/>
              </a:rPr>
              <a:t> </a:t>
            </a:r>
            <a:r>
              <a:rPr lang="en-CA" sz="2800" noProof="0" dirty="0" err="1" smtClean="0">
                <a:solidFill>
                  <a:srgbClr val="000000"/>
                </a:solidFill>
                <a:latin typeface="Consolas"/>
              </a:rPr>
              <a:t>endl</a:t>
            </a:r>
            <a:r>
              <a:rPr lang="en-CA" sz="2800" noProof="0" dirty="0" smtClean="0">
                <a:solidFill>
                  <a:srgbClr val="000000"/>
                </a:solidFill>
                <a:latin typeface="Consolas"/>
              </a:rPr>
              <a:t>;</a:t>
            </a:r>
          </a:p>
          <a:p>
            <a:pPr>
              <a:buNone/>
            </a:pPr>
            <a:r>
              <a:rPr lang="en-CA" sz="2800" noProof="0" dirty="0" smtClean="0">
                <a:solidFill>
                  <a:srgbClr val="0000FF"/>
                </a:solidFill>
                <a:latin typeface="Consolas"/>
              </a:rPr>
              <a:t>	return</a:t>
            </a:r>
            <a:r>
              <a:rPr lang="en-CA" sz="2800" noProof="0" dirty="0" smtClean="0">
                <a:solidFill>
                  <a:srgbClr val="000000"/>
                </a:solidFill>
                <a:latin typeface="Consolas"/>
              </a:rPr>
              <a:t> 0;</a:t>
            </a:r>
          </a:p>
          <a:p>
            <a:pPr>
              <a:buNone/>
            </a:pPr>
            <a:r>
              <a:rPr lang="en-CA" sz="2800" noProof="0" dirty="0" smtClean="0">
                <a:solidFill>
                  <a:srgbClr val="000000"/>
                </a:solidFill>
                <a:latin typeface="Consolas"/>
              </a:rPr>
              <a:t>}</a:t>
            </a:r>
            <a:endParaRPr lang="en-CA" sz="2800" noProof="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When to use getters and setters</a:t>
            </a:r>
            <a:endParaRPr lang="en-CA" noProof="0" dirty="0"/>
          </a:p>
        </p:txBody>
      </p:sp>
      <p:sp>
        <p:nvSpPr>
          <p:cNvPr id="3" name="Espace réservé du contenu 2"/>
          <p:cNvSpPr>
            <a:spLocks noGrp="1"/>
          </p:cNvSpPr>
          <p:nvPr>
            <p:ph sz="quarter" idx="1"/>
          </p:nvPr>
        </p:nvSpPr>
        <p:spPr>
          <a:xfrm>
            <a:off x="0" y="1714488"/>
            <a:ext cx="8929718" cy="4929222"/>
          </a:xfrm>
        </p:spPr>
        <p:txBody>
          <a:bodyPr>
            <a:normAutofit fontScale="92500" lnSpcReduction="20000"/>
          </a:bodyPr>
          <a:lstStyle/>
          <a:p>
            <a:pPr>
              <a:buNone/>
            </a:pPr>
            <a:r>
              <a:rPr lang="en-CA" sz="2800" noProof="0" dirty="0" smtClean="0"/>
              <a:t>	It is not advised to automatically make getters and setters for every </a:t>
            </a:r>
            <a:r>
              <a:rPr lang="en-CA" sz="2800" noProof="0" dirty="0" smtClean="0"/>
              <a:t>field. </a:t>
            </a:r>
            <a:r>
              <a:rPr lang="en-CA" sz="2800" noProof="0" dirty="0" smtClean="0"/>
              <a:t>You should first ask yourself if you want to provide read and/or write access to the </a:t>
            </a:r>
            <a:r>
              <a:rPr lang="en-CA" sz="2800" noProof="0" dirty="0" smtClean="0"/>
              <a:t>field </a:t>
            </a:r>
            <a:r>
              <a:rPr lang="en-CA" sz="2800" noProof="0" dirty="0" smtClean="0"/>
              <a:t>in question.</a:t>
            </a:r>
          </a:p>
          <a:p>
            <a:pPr>
              <a:buNone/>
            </a:pPr>
            <a:endParaRPr lang="en-CA" sz="2800" noProof="0" dirty="0" smtClean="0"/>
          </a:p>
          <a:p>
            <a:pPr>
              <a:buNone/>
            </a:pPr>
            <a:r>
              <a:rPr lang="en-CA" sz="2800" noProof="0" dirty="0" smtClean="0"/>
              <a:t>	It will be more common to create getters in classes, because it will be frequently necessary and useful to read information from class instances.</a:t>
            </a:r>
          </a:p>
          <a:p>
            <a:pPr>
              <a:buNone/>
            </a:pPr>
            <a:endParaRPr lang="en-CA" sz="2800" noProof="0" dirty="0" smtClean="0"/>
          </a:p>
          <a:p>
            <a:pPr>
              <a:buNone/>
            </a:pPr>
            <a:r>
              <a:rPr lang="en-CA" sz="2800" noProof="0" dirty="0" smtClean="0"/>
              <a:t>	On the other hand, a setter provides access to directly modify the value of a </a:t>
            </a:r>
            <a:r>
              <a:rPr lang="en-CA" sz="2800" noProof="0" dirty="0" smtClean="0"/>
              <a:t>field, </a:t>
            </a:r>
            <a:r>
              <a:rPr lang="en-CA" sz="2800" noProof="0" dirty="0" smtClean="0"/>
              <a:t>so it is important to know what impact the modification of the </a:t>
            </a:r>
            <a:r>
              <a:rPr lang="en-CA" sz="2800" noProof="0" dirty="0" smtClean="0"/>
              <a:t>field </a:t>
            </a:r>
            <a:r>
              <a:rPr lang="en-CA" sz="2800" noProof="0" dirty="0" smtClean="0"/>
              <a:t>in question can have. Setters can also serve to protect the values of their corresponding </a:t>
            </a:r>
            <a:r>
              <a:rPr lang="en-CA" sz="2800" noProof="0" dirty="0" smtClean="0"/>
              <a:t>fields </a:t>
            </a:r>
            <a:r>
              <a:rPr lang="en-CA" sz="2800" noProof="0" dirty="0" smtClean="0"/>
              <a:t>by validatin</a:t>
            </a:r>
            <a:r>
              <a:rPr lang="en-CA" sz="2800" noProof="0" dirty="0"/>
              <a:t>g</a:t>
            </a:r>
            <a:r>
              <a:rPr lang="en-CA" sz="2800" dirty="0" smtClean="0"/>
              <a:t> the values that are provided to them.</a:t>
            </a:r>
            <a:endParaRPr lang="en-CA" sz="2800" noProof="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When to use getters and setters</a:t>
            </a:r>
            <a:endParaRPr lang="en-CA" noProof="0" dirty="0"/>
          </a:p>
        </p:txBody>
      </p:sp>
      <p:sp>
        <p:nvSpPr>
          <p:cNvPr id="3" name="Espace réservé du contenu 2"/>
          <p:cNvSpPr>
            <a:spLocks noGrp="1"/>
          </p:cNvSpPr>
          <p:nvPr>
            <p:ph sz="quarter" idx="1"/>
          </p:nvPr>
        </p:nvSpPr>
        <p:spPr>
          <a:xfrm>
            <a:off x="0" y="1714488"/>
            <a:ext cx="8929718" cy="4643470"/>
          </a:xfrm>
        </p:spPr>
        <p:txBody>
          <a:bodyPr>
            <a:normAutofit/>
          </a:bodyPr>
          <a:lstStyle/>
          <a:p>
            <a:pPr>
              <a:buNone/>
            </a:pPr>
            <a:r>
              <a:rPr lang="en-CA" sz="2800" noProof="0" dirty="0" smtClean="0"/>
              <a:t>	Consider a Person class. It should probably be possible to read their age, but should their age be able to be directly modified?</a:t>
            </a:r>
            <a:endParaRPr lang="en-CA" sz="2800" noProof="0" dirty="0" smtClean="0">
              <a:solidFill>
                <a:srgbClr val="0000FF"/>
              </a:solidFill>
              <a:latin typeface="Consolas"/>
            </a:endParaRPr>
          </a:p>
          <a:p>
            <a:pPr>
              <a:buNone/>
            </a:pPr>
            <a:r>
              <a:rPr lang="en-CA" sz="2800" noProof="0" dirty="0" smtClean="0">
                <a:solidFill>
                  <a:srgbClr val="0000FF"/>
                </a:solidFill>
                <a:latin typeface="Consolas"/>
              </a:rPr>
              <a:t>	</a:t>
            </a:r>
            <a:r>
              <a:rPr lang="en-CA" sz="2400" noProof="0" dirty="0" smtClean="0">
                <a:solidFill>
                  <a:srgbClr val="0000FF"/>
                </a:solidFill>
                <a:latin typeface="Consolas"/>
              </a:rPr>
              <a:t>class</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age; </a:t>
            </a:r>
            <a:r>
              <a:rPr lang="en-CA" sz="2400" noProof="0" dirty="0" smtClean="0">
                <a:solidFill>
                  <a:srgbClr val="008000"/>
                </a:solidFill>
                <a:latin typeface="Consolas"/>
              </a:rPr>
              <a:t>// </a:t>
            </a:r>
            <a:r>
              <a:rPr lang="en-CA" sz="2400" noProof="0" dirty="0" smtClean="0">
                <a:solidFill>
                  <a:srgbClr val="008000"/>
                </a:solidFill>
                <a:latin typeface="Consolas"/>
              </a:rPr>
              <a:t>field</a:t>
            </a:r>
            <a:endParaRPr lang="en-CA" sz="2400" noProof="0" dirty="0" smtClean="0">
              <a:solidFill>
                <a:srgbClr val="000000"/>
              </a:solidFill>
              <a:latin typeface="Consolas"/>
            </a:endParaRPr>
          </a:p>
          <a:p>
            <a:pPr>
              <a:buNone/>
            </a:pPr>
            <a:r>
              <a:rPr lang="en-CA" sz="2400" noProof="0" dirty="0" smtClean="0">
                <a:solidFill>
                  <a:srgbClr val="0000FF"/>
                </a:solidFill>
                <a:latin typeface="Consolas"/>
              </a:rPr>
              <a:t>	public</a:t>
            </a:r>
            <a:r>
              <a:rPr lang="en-CA" sz="2400" noProof="0" dirty="0" smtClean="0">
                <a:solidFill>
                  <a:srgbClr val="000000"/>
                </a:solidFill>
                <a:latin typeface="Consolas"/>
              </a:rPr>
              <a:t>:</a:t>
            </a:r>
          </a:p>
          <a:p>
            <a:pPr>
              <a:buNone/>
            </a:pPr>
            <a:r>
              <a:rPr lang="en-CA" sz="2400" noProof="0" dirty="0" smtClean="0">
                <a:solidFill>
                  <a:srgbClr val="0000FF"/>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a:t>
            </a:r>
            <a:r>
              <a:rPr lang="en-CA" sz="2400" noProof="0" dirty="0" err="1" smtClean="0">
                <a:solidFill>
                  <a:srgbClr val="000000"/>
                </a:solidFill>
                <a:latin typeface="Consolas"/>
              </a:rPr>
              <a:t>getAge</a:t>
            </a:r>
            <a:r>
              <a:rPr lang="en-CA" sz="2400" noProof="0" dirty="0" smtClean="0">
                <a:solidFill>
                  <a:srgbClr val="000000"/>
                </a:solidFill>
                <a:latin typeface="Consolas"/>
              </a:rPr>
              <a:t>(); </a:t>
            </a:r>
            <a:r>
              <a:rPr lang="en-CA" sz="2400" noProof="0" dirty="0" smtClean="0">
                <a:solidFill>
                  <a:srgbClr val="008000"/>
                </a:solidFill>
                <a:latin typeface="Consolas"/>
              </a:rPr>
              <a:t>// getter</a:t>
            </a:r>
            <a:endParaRPr lang="en-CA" sz="2400" noProof="0" dirty="0" smtClean="0">
              <a:solidFill>
                <a:srgbClr val="000000"/>
              </a:solidFill>
              <a:latin typeface="Consolas"/>
            </a:endParaRPr>
          </a:p>
          <a:p>
            <a:pPr>
              <a:buNone/>
            </a:pPr>
            <a:r>
              <a:rPr lang="en-CA" sz="2400" noProof="0" dirty="0" smtClean="0">
                <a:solidFill>
                  <a:srgbClr val="000000"/>
                </a:solidFill>
                <a:latin typeface="Consolas"/>
              </a:rPr>
              <a:t>	};</a:t>
            </a:r>
            <a:endParaRPr lang="en-CA" sz="2400" noProof="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When to use getters and setters</a:t>
            </a:r>
            <a:endParaRPr lang="en-CA" noProof="0" dirty="0"/>
          </a:p>
        </p:txBody>
      </p:sp>
      <p:sp>
        <p:nvSpPr>
          <p:cNvPr id="3" name="Espace réservé du contenu 2"/>
          <p:cNvSpPr>
            <a:spLocks noGrp="1"/>
          </p:cNvSpPr>
          <p:nvPr>
            <p:ph sz="quarter" idx="1"/>
          </p:nvPr>
        </p:nvSpPr>
        <p:spPr>
          <a:xfrm>
            <a:off x="0" y="1714488"/>
            <a:ext cx="8929718" cy="4643470"/>
          </a:xfrm>
        </p:spPr>
        <p:txBody>
          <a:bodyPr>
            <a:normAutofit/>
          </a:bodyPr>
          <a:lstStyle/>
          <a:p>
            <a:pPr>
              <a:buNone/>
            </a:pPr>
            <a:r>
              <a:rPr lang="en-CA" sz="2800" noProof="0" dirty="0" smtClean="0"/>
              <a:t>	If we do choose to allow the person’s age to be set, do we want to allow it to be set to any value, or should we limit it with a maximum value, like 150 years?</a:t>
            </a:r>
            <a:endParaRPr lang="en-CA" sz="2800" noProof="0" dirty="0" smtClean="0">
              <a:solidFill>
                <a:srgbClr val="0000FF"/>
              </a:solidFill>
              <a:latin typeface="Consolas"/>
            </a:endParaRPr>
          </a:p>
          <a:p>
            <a:pPr>
              <a:buNone/>
            </a:pPr>
            <a:r>
              <a:rPr lang="en-CA" sz="2800" noProof="0" dirty="0" smtClean="0">
                <a:solidFill>
                  <a:srgbClr val="0000FF"/>
                </a:solidFill>
                <a:latin typeface="Consolas"/>
              </a:rPr>
              <a:t>	</a:t>
            </a:r>
            <a:r>
              <a:rPr lang="en-CA" sz="2400" noProof="0" dirty="0" smtClean="0">
                <a:solidFill>
                  <a:srgbClr val="0000FF"/>
                </a:solidFill>
                <a:latin typeface="Consolas"/>
              </a:rPr>
              <a:t>class</a:t>
            </a:r>
            <a:r>
              <a:rPr lang="en-CA" sz="2400" noProof="0" dirty="0" smtClean="0">
                <a:solidFill>
                  <a:srgbClr val="000000"/>
                </a:solidFill>
                <a:latin typeface="Consolas"/>
              </a:rPr>
              <a:t> </a:t>
            </a:r>
            <a:r>
              <a:rPr lang="en-CA" sz="2400" noProof="0" dirty="0" smtClean="0">
                <a:solidFill>
                  <a:srgbClr val="2B91AF"/>
                </a:solidFill>
                <a:latin typeface="Consolas"/>
              </a:rPr>
              <a:t>Person</a:t>
            </a:r>
            <a:endParaRPr lang="en-CA" sz="2400" noProof="0" dirty="0" smtClean="0">
              <a:solidFill>
                <a:srgbClr val="000000"/>
              </a:solidFill>
              <a:latin typeface="Consolas"/>
            </a:endParaRPr>
          </a:p>
          <a:p>
            <a:pPr>
              <a:buNone/>
            </a:pPr>
            <a:r>
              <a:rPr lang="en-CA" sz="2400" noProof="0" dirty="0" smtClean="0">
                <a:solidFill>
                  <a:srgbClr val="000000"/>
                </a:solidFill>
                <a:latin typeface="Consolas"/>
              </a:rPr>
              <a:t>	{</a:t>
            </a:r>
          </a:p>
          <a:p>
            <a:pPr>
              <a:buNone/>
            </a:pPr>
            <a:r>
              <a:rPr lang="en-CA" sz="2400" noProof="0" dirty="0" smtClean="0">
                <a:solidFill>
                  <a:srgbClr val="0000FF"/>
                </a:solidFill>
                <a:latin typeface="Consolas"/>
              </a:rPr>
              <a:t>		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age; </a:t>
            </a:r>
            <a:r>
              <a:rPr lang="en-CA" sz="2400" noProof="0" dirty="0" smtClean="0">
                <a:solidFill>
                  <a:srgbClr val="008000"/>
                </a:solidFill>
                <a:latin typeface="Consolas"/>
              </a:rPr>
              <a:t>// </a:t>
            </a:r>
            <a:r>
              <a:rPr lang="en-CA" sz="2400" noProof="0" dirty="0" smtClean="0">
                <a:solidFill>
                  <a:srgbClr val="008000"/>
                </a:solidFill>
                <a:latin typeface="Consolas"/>
              </a:rPr>
              <a:t>field</a:t>
            </a:r>
            <a:endParaRPr lang="en-CA" sz="2400" noProof="0" dirty="0" smtClean="0">
              <a:solidFill>
                <a:srgbClr val="000000"/>
              </a:solidFill>
              <a:latin typeface="Consolas"/>
            </a:endParaRPr>
          </a:p>
          <a:p>
            <a:pPr>
              <a:buNone/>
            </a:pPr>
            <a:r>
              <a:rPr lang="en-CA" sz="2400" noProof="0" dirty="0" smtClean="0">
                <a:solidFill>
                  <a:srgbClr val="0000FF"/>
                </a:solidFill>
                <a:latin typeface="Consolas"/>
              </a:rPr>
              <a:t>	public</a:t>
            </a:r>
            <a:r>
              <a:rPr lang="en-CA" sz="2400" noProof="0" dirty="0" smtClean="0">
                <a:solidFill>
                  <a:srgbClr val="000000"/>
                </a:solidFill>
                <a:latin typeface="Consolas"/>
              </a:rPr>
              <a:t>:</a:t>
            </a:r>
          </a:p>
          <a:p>
            <a:pPr>
              <a:buNone/>
            </a:pPr>
            <a:r>
              <a:rPr lang="en-CA" sz="2400" noProof="0" dirty="0" smtClean="0">
                <a:solidFill>
                  <a:srgbClr val="0000FF"/>
                </a:solidFill>
                <a:latin typeface="Consolas"/>
              </a:rPr>
              <a:t>		unsigned short</a:t>
            </a:r>
            <a:r>
              <a:rPr lang="en-CA" sz="2400" noProof="0" dirty="0" smtClean="0">
                <a:solidFill>
                  <a:srgbClr val="000000"/>
                </a:solidFill>
                <a:latin typeface="Consolas"/>
              </a:rPr>
              <a:t> </a:t>
            </a:r>
            <a:r>
              <a:rPr lang="en-CA" sz="2400" noProof="0" dirty="0" err="1" smtClean="0">
                <a:solidFill>
                  <a:srgbClr val="000000"/>
                </a:solidFill>
                <a:latin typeface="Consolas"/>
              </a:rPr>
              <a:t>getAge</a:t>
            </a:r>
            <a:r>
              <a:rPr lang="en-CA" sz="2400" noProof="0" dirty="0" smtClean="0">
                <a:solidFill>
                  <a:srgbClr val="000000"/>
                </a:solidFill>
                <a:latin typeface="Consolas"/>
              </a:rPr>
              <a:t>(); </a:t>
            </a:r>
            <a:r>
              <a:rPr lang="en-CA" sz="2400" noProof="0" dirty="0" smtClean="0">
                <a:solidFill>
                  <a:srgbClr val="008000"/>
                </a:solidFill>
                <a:latin typeface="Consolas"/>
              </a:rPr>
              <a:t>// getter</a:t>
            </a:r>
          </a:p>
          <a:p>
            <a:pPr>
              <a:buNone/>
            </a:pPr>
            <a:r>
              <a:rPr lang="en-CA" sz="2400" noProof="0" dirty="0" smtClean="0">
                <a:solidFill>
                  <a:srgbClr val="008000"/>
                </a:solidFill>
                <a:latin typeface="Consolas"/>
              </a:rPr>
              <a:t>		</a:t>
            </a:r>
            <a:r>
              <a:rPr lang="en-CA" sz="2400" noProof="0" dirty="0" smtClean="0">
                <a:solidFill>
                  <a:srgbClr val="0000FF"/>
                </a:solidFill>
                <a:latin typeface="Consolas"/>
              </a:rPr>
              <a:t>bool </a:t>
            </a:r>
            <a:r>
              <a:rPr lang="en-CA" sz="2400" noProof="0" dirty="0" err="1" smtClean="0">
                <a:solidFill>
                  <a:srgbClr val="000000"/>
                </a:solidFill>
                <a:latin typeface="Consolas"/>
              </a:rPr>
              <a:t>setAge</a:t>
            </a:r>
            <a:r>
              <a:rPr lang="en-CA" sz="2400" noProof="0" dirty="0" smtClean="0">
                <a:solidFill>
                  <a:srgbClr val="000000"/>
                </a:solidFill>
                <a:latin typeface="Consolas"/>
              </a:rPr>
              <a:t>(</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 </a:t>
            </a:r>
            <a:r>
              <a:rPr lang="en-CA" sz="2400" noProof="0" dirty="0" smtClean="0">
                <a:solidFill>
                  <a:srgbClr val="000000"/>
                </a:solidFill>
                <a:latin typeface="Consolas"/>
              </a:rPr>
              <a:t>age); </a:t>
            </a:r>
            <a:r>
              <a:rPr lang="en-CA" sz="2400" noProof="0" dirty="0" smtClean="0">
                <a:solidFill>
                  <a:srgbClr val="008000"/>
                </a:solidFill>
                <a:latin typeface="Consolas"/>
              </a:rPr>
              <a:t>// setter</a:t>
            </a:r>
            <a:endParaRPr lang="en-CA" sz="2400" noProof="0" dirty="0" smtClean="0">
              <a:solidFill>
                <a:srgbClr val="000000"/>
              </a:solidFill>
              <a:latin typeface="Consolas"/>
            </a:endParaRPr>
          </a:p>
          <a:p>
            <a:pPr>
              <a:buNone/>
            </a:pPr>
            <a:r>
              <a:rPr lang="en-CA" sz="2400" noProof="0" dirty="0" smtClean="0">
                <a:solidFill>
                  <a:srgbClr val="000000"/>
                </a:solidFill>
                <a:latin typeface="Consolas"/>
              </a:rPr>
              <a:t>	};</a:t>
            </a:r>
            <a:endParaRPr lang="en-CA" sz="2400" noProof="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When to use getters and setters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fontScale="92500" lnSpcReduction="20000"/>
          </a:bodyPr>
          <a:lstStyle/>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a:t>
            </a:r>
            <a:r>
              <a:rPr lang="en-CA" sz="2400" noProof="0" dirty="0" err="1" smtClean="0">
                <a:solidFill>
                  <a:srgbClr val="A31515"/>
                </a:solidFill>
                <a:latin typeface="Consolas"/>
              </a:rPr>
              <a:t>Person.h</a:t>
            </a:r>
            <a:r>
              <a:rPr lang="en-CA" sz="2400" noProof="0" dirty="0" smtClean="0">
                <a:solidFill>
                  <a:srgbClr val="A31515"/>
                </a:solidFill>
                <a:latin typeface="Consolas"/>
              </a:rPr>
              <a:t>"</a:t>
            </a:r>
            <a:endParaRPr lang="en-CA" sz="2400" noProof="0" dirty="0" smtClean="0">
              <a:solidFill>
                <a:srgbClr val="000000"/>
              </a:solidFill>
              <a:latin typeface="Consolas"/>
            </a:endParaRPr>
          </a:p>
          <a:p>
            <a:pPr>
              <a:buNone/>
            </a:pP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getAge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::age;</a:t>
            </a:r>
          </a:p>
          <a:p>
            <a:pPr>
              <a:buNone/>
            </a:pPr>
            <a:r>
              <a:rPr lang="en-CA" sz="2400" noProof="0" dirty="0" smtClean="0">
                <a:solidFill>
                  <a:srgbClr val="000000"/>
                </a:solidFill>
                <a:latin typeface="Consolas"/>
              </a:rPr>
              <a:t>}</a:t>
            </a:r>
          </a:p>
          <a:p>
            <a:pPr>
              <a:buNone/>
            </a:pPr>
            <a:endParaRPr lang="en-CA" sz="2400" noProof="0" dirty="0" smtClean="0">
              <a:solidFill>
                <a:srgbClr val="000000"/>
              </a:solidFill>
              <a:latin typeface="Consolas"/>
            </a:endParaRPr>
          </a:p>
          <a:p>
            <a:pPr>
              <a:buNone/>
            </a:pPr>
            <a:r>
              <a:rPr lang="en-CA" sz="2400" noProof="0" dirty="0" smtClean="0">
                <a:solidFill>
                  <a:srgbClr val="0000FF"/>
                </a:solidFill>
                <a:latin typeface="Consolas"/>
              </a:rPr>
              <a:t>bool</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setAge</a:t>
            </a:r>
            <a:r>
              <a:rPr lang="en-CA" sz="2400" noProof="0" dirty="0" smtClean="0">
                <a:solidFill>
                  <a:srgbClr val="000000"/>
                </a:solidFill>
                <a:latin typeface="Consolas"/>
              </a:rPr>
              <a:t>(</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if</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&lt;= 150) {</a:t>
            </a:r>
          </a:p>
          <a:p>
            <a:pPr>
              <a:buNone/>
            </a:pPr>
            <a:r>
              <a:rPr lang="en-CA" sz="2400" noProof="0" dirty="0" smtClean="0">
                <a:solidFill>
                  <a:srgbClr val="2B91AF"/>
                </a:solidFill>
                <a:latin typeface="Consolas"/>
              </a:rPr>
              <a:t>	</a:t>
            </a:r>
            <a:r>
              <a:rPr lang="en-CA" sz="2400" noProof="0" smtClean="0">
                <a:solidFill>
                  <a:srgbClr val="2B91AF"/>
                </a:solidFill>
                <a:latin typeface="Consolas"/>
              </a:rPr>
              <a:t>	Person</a:t>
            </a:r>
            <a:r>
              <a:rPr lang="en-CA" sz="2400" noProof="0" smtClean="0">
                <a:solidFill>
                  <a:srgbClr val="000000"/>
                </a:solidFill>
                <a:latin typeface="Consolas"/>
              </a:rPr>
              <a:t>::</a:t>
            </a:r>
            <a:r>
              <a:rPr lang="en-CA" sz="2400" noProof="0" dirty="0" smtClean="0">
                <a:solidFill>
                  <a:srgbClr val="000000"/>
                </a:solidFill>
                <a:latin typeface="Consolas"/>
              </a:rPr>
              <a:t>age = </a:t>
            </a:r>
            <a:r>
              <a:rPr lang="en-CA" sz="2400" noProof="0" dirty="0" smtClean="0">
                <a:solidFill>
                  <a:srgbClr val="808080"/>
                </a:solidFill>
                <a:latin typeface="Consolas"/>
              </a:rPr>
              <a:t>age</a:t>
            </a:r>
            <a:r>
              <a:rPr lang="en-CA" sz="2400" noProof="0" dirty="0" smtClean="0">
                <a:solidFill>
                  <a:srgbClr val="000000"/>
                </a:solidFill>
                <a:latin typeface="Consolas"/>
              </a:rPr>
              <a:t>;</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true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false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p>
          <a:p>
            <a:pPr>
              <a:buNone/>
            </a:pPr>
            <a:endParaRPr lang="en-CA" sz="2400" noProof="0" dirty="0" smtClean="0">
              <a:solidFill>
                <a:srgbClr val="000000"/>
              </a:solidFill>
              <a:latin typeface="Consola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Syntax</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dirty="0" smtClean="0"/>
              <a:t>Like in multi-file programming, when you create a class, you must create a </a:t>
            </a:r>
            <a:r>
              <a:rPr lang="en-CA" b="1" dirty="0" smtClean="0"/>
              <a:t>header </a:t>
            </a:r>
            <a:r>
              <a:rPr lang="en-CA" dirty="0" smtClean="0"/>
              <a:t>(</a:t>
            </a:r>
            <a:r>
              <a:rPr lang="en-CA" b="1" dirty="0" smtClean="0"/>
              <a:t>.h</a:t>
            </a:r>
            <a:r>
              <a:rPr lang="en-CA" dirty="0" smtClean="0"/>
              <a:t>)</a:t>
            </a:r>
            <a:r>
              <a:rPr lang="en-CA" b="1" dirty="0" smtClean="0"/>
              <a:t> </a:t>
            </a:r>
            <a:r>
              <a:rPr lang="en-CA" dirty="0" smtClean="0"/>
              <a:t>file that will contain the class declaration in the </a:t>
            </a:r>
            <a:r>
              <a:rPr lang="en-CA" b="1" dirty="0" smtClean="0"/>
              <a:t>Header Files </a:t>
            </a:r>
            <a:r>
              <a:rPr lang="en-CA" dirty="0" smtClean="0"/>
              <a:t>section, and then create a </a:t>
            </a:r>
            <a:r>
              <a:rPr lang="en-CA" b="1" dirty="0" smtClean="0"/>
              <a:t>source file </a:t>
            </a:r>
            <a:r>
              <a:rPr lang="en-CA" dirty="0" smtClean="0"/>
              <a:t>(</a:t>
            </a:r>
            <a:r>
              <a:rPr lang="en-CA" b="1" dirty="0" smtClean="0"/>
              <a:t>.</a:t>
            </a:r>
            <a:r>
              <a:rPr lang="en-CA" b="1" dirty="0" err="1" smtClean="0"/>
              <a:t>cpp</a:t>
            </a:r>
            <a:r>
              <a:rPr lang="en-CA" dirty="0" smtClean="0"/>
              <a:t>) in the </a:t>
            </a:r>
            <a:r>
              <a:rPr lang="en-CA" b="1" dirty="0" smtClean="0"/>
              <a:t>Source Files </a:t>
            </a:r>
            <a:r>
              <a:rPr lang="en-CA" dirty="0" smtClean="0"/>
              <a:t>section.</a:t>
            </a:r>
            <a:endParaRPr lang="en-CA" b="1" noProof="0" dirty="0" smtClean="0"/>
          </a:p>
          <a:p>
            <a:pPr marL="0" indent="0">
              <a:buNone/>
            </a:pPr>
            <a:endParaRPr lang="en-CA" b="1" noProof="0" dirty="0" smtClean="0"/>
          </a:p>
          <a:p>
            <a:pPr marL="0" indent="0">
              <a:buNone/>
            </a:pPr>
            <a:r>
              <a:rPr lang="en-CA" dirty="0" smtClean="0"/>
              <a:t>The names of these two files </a:t>
            </a:r>
            <a:r>
              <a:rPr lang="en-CA" b="1" dirty="0" smtClean="0"/>
              <a:t>must </a:t>
            </a:r>
            <a:r>
              <a:rPr lang="en-CA" dirty="0" smtClean="0"/>
              <a:t>be identical to both each other and to the name of the class.</a:t>
            </a:r>
            <a:endParaRPr lang="en-CA" noProof="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Creating a class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Class declaration is done in the </a:t>
            </a:r>
            <a:r>
              <a:rPr lang="en-CA" dirty="0" err="1"/>
              <a:t>h</a:t>
            </a:r>
            <a:r>
              <a:rPr lang="en-CA" noProof="0" dirty="0" err="1" smtClean="0"/>
              <a:t>eader.h</a:t>
            </a:r>
            <a:r>
              <a:rPr lang="en-CA" noProof="0" dirty="0" smtClean="0"/>
              <a:t> file, in the following form:</a:t>
            </a:r>
          </a:p>
          <a:p>
            <a:pPr>
              <a:buNone/>
            </a:pPr>
            <a:r>
              <a:rPr lang="en-CA" sz="3200" noProof="0" dirty="0" smtClean="0">
                <a:solidFill>
                  <a:srgbClr val="808080"/>
                </a:solidFill>
                <a:latin typeface="Consolas"/>
              </a:rPr>
              <a:t>	</a:t>
            </a:r>
            <a:r>
              <a:rPr lang="en-CA" sz="2800" noProof="0" dirty="0" smtClean="0">
                <a:solidFill>
                  <a:srgbClr val="808080"/>
                </a:solidFill>
                <a:latin typeface="Consolas"/>
              </a:rPr>
              <a:t>#pragma</a:t>
            </a:r>
            <a:r>
              <a:rPr lang="en-CA" sz="2800" noProof="0" dirty="0" smtClean="0">
                <a:solidFill>
                  <a:srgbClr val="000000"/>
                </a:solidFill>
                <a:latin typeface="Consolas"/>
              </a:rPr>
              <a:t> </a:t>
            </a:r>
            <a:r>
              <a:rPr lang="en-CA" sz="2800" noProof="0" dirty="0" smtClean="0">
                <a:solidFill>
                  <a:srgbClr val="808080"/>
                </a:solidFill>
                <a:latin typeface="Consolas"/>
              </a:rPr>
              <a:t>once</a:t>
            </a:r>
            <a:r>
              <a:rPr lang="en-CA" sz="2800" noProof="0" dirty="0" smtClean="0">
                <a:solidFill>
                  <a:srgbClr val="000000"/>
                </a:solidFill>
                <a:latin typeface="Consolas"/>
              </a:rPr>
              <a:t> </a:t>
            </a:r>
            <a:r>
              <a:rPr lang="en-CA" sz="2800" noProof="0" dirty="0" smtClean="0">
                <a:solidFill>
                  <a:srgbClr val="008000"/>
                </a:solidFill>
                <a:latin typeface="Consolas"/>
              </a:rPr>
              <a:t>// include directive</a:t>
            </a:r>
            <a:endParaRPr lang="en-CA" sz="2800" noProof="0" dirty="0" smtClean="0">
              <a:solidFill>
                <a:srgbClr val="000000"/>
              </a:solidFill>
              <a:latin typeface="Consolas"/>
            </a:endParaRPr>
          </a:p>
          <a:p>
            <a:endParaRPr lang="en-CA" sz="2800" noProof="0" dirty="0" smtClean="0">
              <a:solidFill>
                <a:srgbClr val="000000"/>
              </a:solidFill>
              <a:latin typeface="Consolas"/>
            </a:endParaRPr>
          </a:p>
          <a:p>
            <a:pPr>
              <a:buNone/>
            </a:pPr>
            <a:r>
              <a:rPr lang="en-CA" sz="2800" noProof="0" dirty="0" smtClean="0">
                <a:solidFill>
                  <a:srgbClr val="0000FF"/>
                </a:solidFill>
                <a:latin typeface="Consolas"/>
              </a:rPr>
              <a:t>	class</a:t>
            </a:r>
            <a:r>
              <a:rPr lang="en-CA" sz="2800" noProof="0" dirty="0" smtClean="0">
                <a:solidFill>
                  <a:srgbClr val="000000"/>
                </a:solidFill>
                <a:latin typeface="Consolas"/>
              </a:rPr>
              <a:t> </a:t>
            </a:r>
            <a:r>
              <a:rPr lang="en-CA" sz="2800" noProof="0" dirty="0" err="1" smtClean="0">
                <a:solidFill>
                  <a:srgbClr val="2B91AF"/>
                </a:solidFill>
                <a:latin typeface="Consolas"/>
              </a:rPr>
              <a:t>ClassName</a:t>
            </a:r>
            <a:r>
              <a:rPr lang="en-CA" sz="2800" noProof="0" dirty="0" smtClean="0">
                <a:solidFill>
                  <a:srgbClr val="000000"/>
                </a:solidFill>
                <a:latin typeface="Consolas"/>
              </a:rPr>
              <a:t> </a:t>
            </a:r>
            <a:r>
              <a:rPr lang="en-CA" sz="2800" noProof="0" dirty="0" smtClean="0">
                <a:solidFill>
                  <a:srgbClr val="008000"/>
                </a:solidFill>
                <a:latin typeface="Consolas"/>
              </a:rPr>
              <a:t>// </a:t>
            </a:r>
            <a:r>
              <a:rPr lang="en-CA" sz="2800" noProof="0" dirty="0" err="1" smtClean="0">
                <a:solidFill>
                  <a:srgbClr val="008000"/>
                </a:solidFill>
                <a:latin typeface="Consolas"/>
              </a:rPr>
              <a:t>PascalCase</a:t>
            </a:r>
            <a:endParaRPr lang="en-CA" sz="2800" noProof="0" dirty="0" smtClean="0">
              <a:solidFill>
                <a:srgbClr val="000000"/>
              </a:solidFill>
              <a:latin typeface="Consolas"/>
            </a:endParaRPr>
          </a:p>
          <a:p>
            <a:pPr>
              <a:buNone/>
            </a:pPr>
            <a:r>
              <a:rPr lang="en-CA" sz="2800" noProof="0" dirty="0" smtClean="0">
                <a:solidFill>
                  <a:srgbClr val="000000"/>
                </a:solidFill>
                <a:latin typeface="Consolas"/>
              </a:rPr>
              <a:t>	{</a:t>
            </a:r>
          </a:p>
          <a:p>
            <a:endParaRPr lang="en-CA" sz="2800" noProof="0" dirty="0" smtClean="0">
              <a:solidFill>
                <a:srgbClr val="000000"/>
              </a:solidFill>
              <a:latin typeface="Consolas"/>
            </a:endParaRPr>
          </a:p>
          <a:p>
            <a:pPr>
              <a:buNone/>
            </a:pPr>
            <a:r>
              <a:rPr lang="en-CA" sz="2800" noProof="0" dirty="0" smtClean="0">
                <a:solidFill>
                  <a:srgbClr val="000000"/>
                </a:solidFill>
                <a:latin typeface="Consolas"/>
              </a:rPr>
              <a:t>	}; </a:t>
            </a:r>
            <a:r>
              <a:rPr lang="en-CA" sz="2800" noProof="0" dirty="0" smtClean="0">
                <a:solidFill>
                  <a:srgbClr val="008000"/>
                </a:solidFill>
                <a:latin typeface="Consolas"/>
              </a:rPr>
              <a:t>// don’t forget the </a:t>
            </a:r>
            <a:r>
              <a:rPr lang="en-CA" sz="2800" b="1" noProof="0" dirty="0" smtClean="0">
                <a:solidFill>
                  <a:srgbClr val="008000"/>
                </a:solidFill>
                <a:latin typeface="Consolas"/>
              </a:rPr>
              <a:t>;</a:t>
            </a:r>
            <a:endParaRPr lang="en-CA" sz="2800" noProof="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Creating a class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So, for the following class, the header file should be named </a:t>
            </a:r>
            <a:r>
              <a:rPr lang="en-CA" noProof="0" dirty="0" err="1" smtClean="0"/>
              <a:t>ClassName.h</a:t>
            </a:r>
            <a:r>
              <a:rPr lang="en-CA" noProof="0" dirty="0" smtClean="0"/>
              <a:t>, and the source file should be named ClassName.cpp.</a:t>
            </a:r>
          </a:p>
          <a:p>
            <a:pPr>
              <a:buNone/>
            </a:pPr>
            <a:r>
              <a:rPr lang="en-CA" sz="3200" noProof="0" dirty="0" smtClean="0">
                <a:solidFill>
                  <a:srgbClr val="808080"/>
                </a:solidFill>
                <a:latin typeface="Consolas"/>
              </a:rPr>
              <a:t>	</a:t>
            </a:r>
            <a:r>
              <a:rPr lang="en-CA" sz="2800" dirty="0">
                <a:solidFill>
                  <a:srgbClr val="808080"/>
                </a:solidFill>
                <a:latin typeface="Consolas"/>
              </a:rPr>
              <a:t>#pragma</a:t>
            </a:r>
            <a:r>
              <a:rPr lang="en-CA" sz="2800" dirty="0">
                <a:solidFill>
                  <a:srgbClr val="000000"/>
                </a:solidFill>
                <a:latin typeface="Consolas"/>
              </a:rPr>
              <a:t> </a:t>
            </a:r>
            <a:r>
              <a:rPr lang="en-CA" sz="2800" dirty="0">
                <a:solidFill>
                  <a:srgbClr val="808080"/>
                </a:solidFill>
                <a:latin typeface="Consolas"/>
              </a:rPr>
              <a:t>once</a:t>
            </a:r>
            <a:r>
              <a:rPr lang="en-CA" sz="2800" dirty="0">
                <a:solidFill>
                  <a:srgbClr val="000000"/>
                </a:solidFill>
                <a:latin typeface="Consolas"/>
              </a:rPr>
              <a:t> </a:t>
            </a:r>
            <a:r>
              <a:rPr lang="en-CA" sz="2800" dirty="0">
                <a:solidFill>
                  <a:srgbClr val="008000"/>
                </a:solidFill>
                <a:latin typeface="Consolas"/>
              </a:rPr>
              <a:t>// include directive</a:t>
            </a:r>
            <a:endParaRPr lang="en-CA" sz="2800" dirty="0">
              <a:solidFill>
                <a:srgbClr val="000000"/>
              </a:solidFill>
              <a:latin typeface="Consolas"/>
            </a:endParaRPr>
          </a:p>
          <a:p>
            <a:endParaRPr lang="en-CA" sz="2800" dirty="0">
              <a:solidFill>
                <a:srgbClr val="000000"/>
              </a:solidFill>
              <a:latin typeface="Consolas"/>
            </a:endParaRPr>
          </a:p>
          <a:p>
            <a:pPr>
              <a:buNone/>
            </a:pPr>
            <a:r>
              <a:rPr lang="en-CA" sz="2800" dirty="0">
                <a:solidFill>
                  <a:srgbClr val="0000FF"/>
                </a:solidFill>
                <a:latin typeface="Consolas"/>
              </a:rPr>
              <a:t>	class</a:t>
            </a:r>
            <a:r>
              <a:rPr lang="en-CA" sz="2800" dirty="0">
                <a:solidFill>
                  <a:srgbClr val="000000"/>
                </a:solidFill>
                <a:latin typeface="Consolas"/>
              </a:rPr>
              <a:t> </a:t>
            </a:r>
            <a:r>
              <a:rPr lang="en-CA" sz="2800" dirty="0" err="1">
                <a:solidFill>
                  <a:srgbClr val="2B91AF"/>
                </a:solidFill>
                <a:latin typeface="Consolas"/>
              </a:rPr>
              <a:t>ClassName</a:t>
            </a:r>
            <a:r>
              <a:rPr lang="en-CA" sz="2800" dirty="0">
                <a:solidFill>
                  <a:srgbClr val="000000"/>
                </a:solidFill>
                <a:latin typeface="Consolas"/>
              </a:rPr>
              <a:t> </a:t>
            </a:r>
            <a:r>
              <a:rPr lang="en-CA" sz="2800" dirty="0">
                <a:solidFill>
                  <a:srgbClr val="008000"/>
                </a:solidFill>
                <a:latin typeface="Consolas"/>
              </a:rPr>
              <a:t>// </a:t>
            </a:r>
            <a:r>
              <a:rPr lang="en-CA" sz="2800" dirty="0" err="1">
                <a:solidFill>
                  <a:srgbClr val="008000"/>
                </a:solidFill>
                <a:latin typeface="Consolas"/>
              </a:rPr>
              <a:t>PascalCase</a:t>
            </a:r>
            <a:endParaRPr lang="en-CA" sz="2800" dirty="0">
              <a:solidFill>
                <a:srgbClr val="000000"/>
              </a:solidFill>
              <a:latin typeface="Consolas"/>
            </a:endParaRPr>
          </a:p>
          <a:p>
            <a:pPr>
              <a:buNone/>
            </a:pPr>
            <a:r>
              <a:rPr lang="en-CA" sz="2800" dirty="0">
                <a:solidFill>
                  <a:srgbClr val="000000"/>
                </a:solidFill>
                <a:latin typeface="Consolas"/>
              </a:rPr>
              <a:t>	{</a:t>
            </a:r>
          </a:p>
          <a:p>
            <a:endParaRPr lang="en-CA" sz="2800" dirty="0">
              <a:solidFill>
                <a:srgbClr val="000000"/>
              </a:solidFill>
              <a:latin typeface="Consolas"/>
            </a:endParaRPr>
          </a:p>
          <a:p>
            <a:pPr>
              <a:buNone/>
            </a:pPr>
            <a:r>
              <a:rPr lang="en-CA" sz="2800" dirty="0">
                <a:solidFill>
                  <a:srgbClr val="000000"/>
                </a:solidFill>
                <a:latin typeface="Consolas"/>
              </a:rPr>
              <a:t>	}; </a:t>
            </a:r>
            <a:r>
              <a:rPr lang="en-CA" sz="2800" dirty="0">
                <a:solidFill>
                  <a:srgbClr val="008000"/>
                </a:solidFill>
                <a:latin typeface="Consolas"/>
              </a:rPr>
              <a:t>// don’t forget the </a:t>
            </a:r>
            <a:r>
              <a:rPr lang="en-CA" sz="2800" b="1" dirty="0">
                <a:solidFill>
                  <a:srgbClr val="008000"/>
                </a:solidFill>
                <a:latin typeface="Consolas"/>
              </a:rPr>
              <a:t>;</a:t>
            </a:r>
            <a:endParaRPr lang="en-CA"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#pragma once</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This instruction serves to ensure that if this file is included multiple times in a project, the compiler will only include it once.</a:t>
            </a:r>
            <a:endParaRPr lang="en-CA" sz="2800" noProof="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Creating a class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For the moment, the source file (ClassName.cpp) will contain only the following statement at the top of the file:</a:t>
            </a:r>
          </a:p>
          <a:p>
            <a:pPr marL="0" indent="0">
              <a:buNone/>
            </a:pPr>
            <a:r>
              <a:rPr lang="en-CA" noProof="0" dirty="0" smtClean="0"/>
              <a:t>	</a:t>
            </a:r>
          </a:p>
          <a:p>
            <a:pPr>
              <a:buNone/>
            </a:pPr>
            <a:r>
              <a:rPr lang="en-CA" sz="2800" noProof="0" dirty="0" smtClean="0">
                <a:solidFill>
                  <a:srgbClr val="808080"/>
                </a:solidFill>
                <a:latin typeface="Consolas"/>
              </a:rPr>
              <a:t>	#include</a:t>
            </a:r>
            <a:r>
              <a:rPr lang="en-CA" sz="2800" noProof="0" dirty="0" smtClean="0">
                <a:solidFill>
                  <a:srgbClr val="000000"/>
                </a:solidFill>
                <a:latin typeface="Consolas"/>
              </a:rPr>
              <a:t> </a:t>
            </a:r>
            <a:r>
              <a:rPr lang="en-CA" sz="2800" dirty="0" smtClean="0">
                <a:solidFill>
                  <a:srgbClr val="A31515"/>
                </a:solidFill>
                <a:latin typeface="Consolas"/>
              </a:rPr>
              <a:t>"</a:t>
            </a:r>
            <a:r>
              <a:rPr lang="en-CA" sz="2800" noProof="0" dirty="0" err="1" smtClean="0">
                <a:solidFill>
                  <a:srgbClr val="A31515"/>
                </a:solidFill>
                <a:latin typeface="Consolas"/>
              </a:rPr>
              <a:t>ClassName.h</a:t>
            </a:r>
            <a:r>
              <a:rPr lang="en-CA" sz="2800" noProof="0" dirty="0" smtClean="0">
                <a:solidFill>
                  <a:srgbClr val="A31515"/>
                </a:solidFill>
                <a:latin typeface="Consolas"/>
              </a:rPr>
              <a:t>"</a:t>
            </a:r>
            <a:endParaRPr lang="en-CA" sz="2800" noProof="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Fields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fontScale="92500"/>
          </a:bodyPr>
          <a:lstStyle/>
          <a:p>
            <a:pPr marL="0" indent="0">
              <a:buNone/>
            </a:pPr>
            <a:r>
              <a:rPr lang="en-CA" noProof="0" dirty="0" smtClean="0"/>
              <a:t>As is the case with </a:t>
            </a:r>
            <a:r>
              <a:rPr lang="en-CA" noProof="0" dirty="0" err="1" smtClean="0"/>
              <a:t>structs</a:t>
            </a:r>
            <a:r>
              <a:rPr lang="en-CA" noProof="0" dirty="0" smtClean="0"/>
              <a:t>, it is possible to add variables to a class. These variables are called </a:t>
            </a:r>
            <a:r>
              <a:rPr lang="en-CA" b="1" noProof="0" dirty="0" smtClean="0"/>
              <a:t>data </a:t>
            </a:r>
            <a:r>
              <a:rPr lang="en-CA" b="1" noProof="0" dirty="0" smtClean="0"/>
              <a:t>members</a:t>
            </a:r>
            <a:r>
              <a:rPr lang="en-CA" dirty="0"/>
              <a:t> </a:t>
            </a:r>
            <a:r>
              <a:rPr lang="en-CA" dirty="0" smtClean="0"/>
              <a:t>or</a:t>
            </a:r>
            <a:r>
              <a:rPr lang="en-CA" noProof="0" dirty="0" smtClean="0"/>
              <a:t> </a:t>
            </a:r>
            <a:r>
              <a:rPr lang="en-CA" b="1" noProof="0" dirty="0" smtClean="0"/>
              <a:t>fields</a:t>
            </a:r>
            <a:r>
              <a:rPr lang="en-CA" noProof="0" dirty="0" smtClean="0"/>
              <a:t>. </a:t>
            </a:r>
            <a:r>
              <a:rPr lang="en-CA" noProof="0" dirty="0" smtClean="0"/>
              <a:t>These variables are like any variables that you have already declared in the main function, or any other function. A class can contain any number of variables. </a:t>
            </a:r>
          </a:p>
          <a:p>
            <a:pPr marL="0" indent="0">
              <a:buNone/>
            </a:pPr>
            <a:endParaRPr lang="en-CA" b="1" noProof="0" dirty="0" smtClean="0"/>
          </a:p>
          <a:p>
            <a:pPr marL="0" indent="0">
              <a:buNone/>
            </a:pPr>
            <a:r>
              <a:rPr lang="en-CA" noProof="0" dirty="0" smtClean="0"/>
              <a:t>There is one important difference that is worth noting. By convention, you should not initialize </a:t>
            </a:r>
            <a:r>
              <a:rPr lang="en-CA" noProof="0" dirty="0" smtClean="0"/>
              <a:t>fields </a:t>
            </a:r>
            <a:r>
              <a:rPr lang="en-CA" noProof="0" dirty="0" smtClean="0"/>
              <a:t>when you declare a class. This task is performed by the </a:t>
            </a:r>
            <a:r>
              <a:rPr lang="en-CA" b="1" noProof="0" dirty="0" smtClean="0"/>
              <a:t>constructor</a:t>
            </a:r>
            <a:r>
              <a:rPr lang="en-CA" noProof="0" dirty="0" smtClean="0"/>
              <a:t>, which we will see later on.</a:t>
            </a:r>
            <a:endParaRPr lang="en-CA" sz="2800" noProof="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Fields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fontScale="77500" lnSpcReduction="20000"/>
          </a:bodyPr>
          <a:lstStyle/>
          <a:p>
            <a:pPr>
              <a:buNone/>
            </a:pPr>
            <a:r>
              <a:rPr lang="en-CA" sz="3200" noProof="0" dirty="0" smtClean="0"/>
              <a:t>Some examples of adding fields to a class:</a:t>
            </a:r>
            <a:endParaRPr lang="en-CA" sz="3200" noProof="0" dirty="0" smtClean="0">
              <a:solidFill>
                <a:srgbClr val="808080"/>
              </a:solidFill>
              <a:latin typeface="Consolas"/>
            </a:endParaRPr>
          </a:p>
          <a:p>
            <a:pPr>
              <a:buNone/>
            </a:pPr>
            <a:r>
              <a:rPr lang="en-CA" sz="3200" noProof="0" dirty="0" smtClean="0">
                <a:solidFill>
                  <a:srgbClr val="808080"/>
                </a:solidFill>
                <a:latin typeface="Consolas"/>
              </a:rPr>
              <a:t>	</a:t>
            </a:r>
            <a:r>
              <a:rPr lang="en-CA" sz="2800" noProof="0" dirty="0" smtClean="0">
                <a:solidFill>
                  <a:srgbClr val="808080"/>
                </a:solidFill>
                <a:latin typeface="Consolas"/>
              </a:rPr>
              <a:t>#pragma</a:t>
            </a:r>
            <a:r>
              <a:rPr lang="en-CA" sz="2800" noProof="0" dirty="0" smtClean="0">
                <a:solidFill>
                  <a:srgbClr val="000000"/>
                </a:solidFill>
                <a:latin typeface="Consolas"/>
              </a:rPr>
              <a:t> </a:t>
            </a:r>
            <a:r>
              <a:rPr lang="en-CA" sz="2800" noProof="0" dirty="0" smtClean="0">
                <a:solidFill>
                  <a:srgbClr val="808080"/>
                </a:solidFill>
                <a:latin typeface="Consolas"/>
              </a:rPr>
              <a:t>once</a:t>
            </a:r>
            <a:r>
              <a:rPr lang="en-CA" sz="2800" noProof="0" dirty="0" smtClean="0">
                <a:solidFill>
                  <a:srgbClr val="000000"/>
                </a:solidFill>
                <a:latin typeface="Consolas"/>
              </a:rPr>
              <a:t> </a:t>
            </a:r>
          </a:p>
          <a:p>
            <a:pPr>
              <a:buNone/>
            </a:pPr>
            <a:r>
              <a:rPr lang="en-CA" sz="2800" noProof="0" dirty="0" smtClean="0">
                <a:solidFill>
                  <a:srgbClr val="0000FF"/>
                </a:solidFill>
                <a:latin typeface="Consolas"/>
              </a:rPr>
              <a:t>	class</a:t>
            </a:r>
            <a:r>
              <a:rPr lang="en-CA" sz="2800" noProof="0" dirty="0" smtClean="0">
                <a:solidFill>
                  <a:srgbClr val="000000"/>
                </a:solidFill>
                <a:latin typeface="Consolas"/>
              </a:rPr>
              <a:t> </a:t>
            </a:r>
            <a:r>
              <a:rPr lang="en-CA" sz="2800" noProof="0" dirty="0" err="1" smtClean="0">
                <a:solidFill>
                  <a:srgbClr val="2B91AF"/>
                </a:solidFill>
                <a:latin typeface="Consolas"/>
              </a:rPr>
              <a:t>ClassName</a:t>
            </a:r>
            <a:r>
              <a:rPr lang="en-CA" sz="2800" noProof="0" dirty="0" smtClean="0">
                <a:solidFill>
                  <a:srgbClr val="000000"/>
                </a:solidFill>
                <a:latin typeface="Consolas"/>
              </a:rPr>
              <a:t> </a:t>
            </a:r>
          </a:p>
          <a:p>
            <a:pPr>
              <a:buNone/>
            </a:pPr>
            <a:r>
              <a:rPr lang="en-CA" sz="2800" noProof="0" dirty="0" smtClean="0">
                <a:solidFill>
                  <a:srgbClr val="000000"/>
                </a:solidFill>
                <a:latin typeface="Consolas"/>
              </a:rPr>
              <a:t>	{</a:t>
            </a:r>
          </a:p>
          <a:p>
            <a:pPr>
              <a:buNone/>
            </a:pPr>
            <a:r>
              <a:rPr lang="en-CA" sz="2800" noProof="0" dirty="0" smtClean="0">
                <a:solidFill>
                  <a:srgbClr val="000000"/>
                </a:solidFill>
                <a:latin typeface="Consolas"/>
              </a:rPr>
              <a:t>		</a:t>
            </a:r>
            <a:r>
              <a:rPr lang="en-CA" sz="2800" noProof="0" dirty="0" smtClean="0">
                <a:solidFill>
                  <a:srgbClr val="008000"/>
                </a:solidFill>
                <a:latin typeface="Consolas"/>
              </a:rPr>
              <a:t>/*</a:t>
            </a:r>
            <a:endParaRPr lang="en-CA" sz="2800" noProof="0" dirty="0" smtClean="0">
              <a:solidFill>
                <a:srgbClr val="000000"/>
              </a:solidFill>
              <a:latin typeface="Consolas"/>
            </a:endParaRPr>
          </a:p>
          <a:p>
            <a:pPr>
              <a:buNone/>
            </a:pPr>
            <a:r>
              <a:rPr lang="en-CA" sz="2800" noProof="0" dirty="0" smtClean="0">
                <a:solidFill>
                  <a:srgbClr val="008000"/>
                </a:solidFill>
                <a:latin typeface="Consolas"/>
              </a:rPr>
              <a:t>			Data members, fields, or properties</a:t>
            </a:r>
            <a:endParaRPr lang="en-CA" sz="2800" noProof="0" dirty="0" smtClean="0">
              <a:solidFill>
                <a:srgbClr val="000000"/>
              </a:solidFill>
              <a:latin typeface="Consolas"/>
            </a:endParaRPr>
          </a:p>
          <a:p>
            <a:pPr>
              <a:buNone/>
            </a:pPr>
            <a:r>
              <a:rPr lang="en-CA" sz="2800" noProof="0" dirty="0" smtClean="0">
                <a:solidFill>
                  <a:srgbClr val="008000"/>
                </a:solidFill>
                <a:latin typeface="Consolas"/>
              </a:rPr>
              <a:t>		*/</a:t>
            </a:r>
            <a:endParaRPr lang="en-CA" sz="2800" noProof="0" dirty="0" smtClean="0">
              <a:solidFill>
                <a:srgbClr val="000000"/>
              </a:solidFill>
              <a:latin typeface="Consolas"/>
            </a:endParaRPr>
          </a:p>
          <a:p>
            <a:pPr>
              <a:buNone/>
            </a:pPr>
            <a:r>
              <a:rPr lang="en-CA" sz="2800" noProof="0" dirty="0" smtClean="0">
                <a:solidFill>
                  <a:srgbClr val="0000FF"/>
                </a:solidFill>
                <a:latin typeface="Consolas"/>
              </a:rPr>
              <a:t>		</a:t>
            </a:r>
            <a:r>
              <a:rPr lang="en-CA" sz="2800" noProof="0" dirty="0" err="1" smtClean="0">
                <a:solidFill>
                  <a:srgbClr val="0000FF"/>
                </a:solidFill>
                <a:latin typeface="Consolas"/>
              </a:rPr>
              <a:t>int</a:t>
            </a:r>
            <a:r>
              <a:rPr lang="en-CA" sz="2800" noProof="0" dirty="0" smtClean="0">
                <a:solidFill>
                  <a:srgbClr val="000000"/>
                </a:solidFill>
                <a:latin typeface="Consolas"/>
              </a:rPr>
              <a:t> field1;</a:t>
            </a:r>
          </a:p>
          <a:p>
            <a:pPr>
              <a:buNone/>
            </a:pPr>
            <a:r>
              <a:rPr lang="en-CA" sz="2800" noProof="0" dirty="0" smtClean="0">
                <a:solidFill>
                  <a:srgbClr val="0000FF"/>
                </a:solidFill>
                <a:latin typeface="Consolas"/>
              </a:rPr>
              <a:t>		double</a:t>
            </a:r>
            <a:r>
              <a:rPr lang="en-CA" sz="2800" noProof="0" dirty="0" smtClean="0">
                <a:solidFill>
                  <a:srgbClr val="000000"/>
                </a:solidFill>
                <a:latin typeface="Consolas"/>
              </a:rPr>
              <a:t> field2, field3;</a:t>
            </a:r>
          </a:p>
          <a:p>
            <a:pPr>
              <a:buNone/>
            </a:pPr>
            <a:r>
              <a:rPr lang="en-CA" sz="2800" noProof="0" dirty="0" smtClean="0">
                <a:solidFill>
                  <a:srgbClr val="0000FF"/>
                </a:solidFill>
                <a:latin typeface="Consolas"/>
              </a:rPr>
              <a:t>		char</a:t>
            </a:r>
            <a:r>
              <a:rPr lang="en-CA" sz="2800" noProof="0" dirty="0" smtClean="0">
                <a:solidFill>
                  <a:srgbClr val="000000"/>
                </a:solidFill>
                <a:latin typeface="Consolas"/>
              </a:rPr>
              <a:t> field4[31];</a:t>
            </a:r>
          </a:p>
          <a:p>
            <a:pPr>
              <a:buNone/>
            </a:pPr>
            <a:r>
              <a:rPr lang="en-CA" sz="2800" noProof="0" dirty="0" smtClean="0">
                <a:solidFill>
                  <a:srgbClr val="0000FF"/>
                </a:solidFill>
                <a:latin typeface="Consolas"/>
              </a:rPr>
              <a:t>		bool</a:t>
            </a:r>
            <a:r>
              <a:rPr lang="en-CA" sz="2800" noProof="0" dirty="0" smtClean="0">
                <a:solidFill>
                  <a:srgbClr val="000000"/>
                </a:solidFill>
                <a:latin typeface="Consolas"/>
              </a:rPr>
              <a:t> field5;</a:t>
            </a:r>
          </a:p>
          <a:p>
            <a:pPr>
              <a:buNone/>
            </a:pPr>
            <a:r>
              <a:rPr lang="en-CA" sz="2800" noProof="0" dirty="0" smtClean="0">
                <a:solidFill>
                  <a:srgbClr val="000000"/>
                </a:solidFill>
                <a:latin typeface="Consolas"/>
              </a:rPr>
              <a:t>	};</a:t>
            </a:r>
            <a:endParaRPr lang="en-CA" sz="2800" noProof="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21915</TotalTime>
  <Words>816</Words>
  <Application>Microsoft Office PowerPoint</Application>
  <PresentationFormat>On-screen Show (4:3)</PresentationFormat>
  <Paragraphs>194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Consolas</vt:lpstr>
      <vt:lpstr>Tw Cen MT</vt:lpstr>
      <vt:lpstr>Wingdings</vt:lpstr>
      <vt:lpstr>Wingdings 2</vt:lpstr>
      <vt:lpstr>Médian</vt:lpstr>
      <vt:lpstr>Introduction to object-oriented programming  </vt:lpstr>
      <vt:lpstr>The class type</vt:lpstr>
      <vt:lpstr>Syntax</vt:lpstr>
      <vt:lpstr>Creating a class</vt:lpstr>
      <vt:lpstr>Creating a class</vt:lpstr>
      <vt:lpstr>#pragma once</vt:lpstr>
      <vt:lpstr>Creating a class</vt:lpstr>
      <vt:lpstr>Fields</vt:lpstr>
      <vt:lpstr>Fields</vt:lpstr>
      <vt:lpstr>Methods</vt:lpstr>
      <vt:lpstr>Methods</vt:lpstr>
      <vt:lpstr>Methods</vt:lpstr>
      <vt:lpstr>Usage of classes in code</vt:lpstr>
      <vt:lpstr>Example in the main() function</vt:lpstr>
      <vt:lpstr>Cloning an instance</vt:lpstr>
      <vt:lpstr>Example in the main() function</vt:lpstr>
      <vt:lpstr>Cloning an instance</vt:lpstr>
      <vt:lpstr>Example in the main() function</vt:lpstr>
      <vt:lpstr>Cloning an instance</vt:lpstr>
      <vt:lpstr>Getters and setters</vt:lpstr>
      <vt:lpstr>Getters and setters</vt:lpstr>
      <vt:lpstr>Example in the main() function</vt:lpstr>
      <vt:lpstr>When to use getters and setters</vt:lpstr>
      <vt:lpstr>When to use getters and setters</vt:lpstr>
      <vt:lpstr>When to use getters and setters</vt:lpstr>
      <vt:lpstr>When to use getters and setters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Jared Chevalier</cp:lastModifiedBy>
  <cp:revision>113</cp:revision>
  <dcterms:created xsi:type="dcterms:W3CDTF">2018-07-19T18:09:45Z</dcterms:created>
  <dcterms:modified xsi:type="dcterms:W3CDTF">2019-11-23T20:38:07Z</dcterms:modified>
</cp:coreProperties>
</file>