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2" r:id="rId17"/>
    <p:sldId id="271" r:id="rId18"/>
    <p:sldId id="273" r:id="rId19"/>
    <p:sldId id="274" r:id="rId20"/>
    <p:sldId id="275" r:id="rId21"/>
    <p:sldId id="276" r:id="rId22"/>
    <p:sldId id="278" r:id="rId23"/>
    <p:sldId id="279" r:id="rId24"/>
    <p:sldId id="280"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670" autoAdjust="0"/>
  </p:normalViewPr>
  <p:slideViewPr>
    <p:cSldViewPr>
      <p:cViewPr varScale="1">
        <p:scale>
          <a:sx n="85" d="100"/>
          <a:sy n="85" d="100"/>
        </p:scale>
        <p:origin x="114" y="156"/>
      </p:cViewPr>
      <p:guideLst>
        <p:guide orient="horz" pos="2160"/>
        <p:guide pos="2880"/>
      </p:guideLst>
    </p:cSldViewPr>
  </p:slideViewPr>
  <p:outlineViewPr>
    <p:cViewPr>
      <p:scale>
        <a:sx n="33" d="100"/>
        <a:sy n="33" d="100"/>
      </p:scale>
      <p:origin x="0" y="-263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23/11/2019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23/11/2019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23/11/2019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23/11/2019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23/11/2019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23/11/2019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23/11/2019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1714488"/>
            <a:ext cx="7772400" cy="1470025"/>
          </a:xfrm>
        </p:spPr>
        <p:txBody>
          <a:bodyPr>
            <a:normAutofit fontScale="90000"/>
          </a:bodyPr>
          <a:lstStyle/>
          <a:p>
            <a:r>
              <a:rPr lang="en-CA" noProof="0" dirty="0" smtClean="0"/>
              <a:t>Introduction to object-oriented programming</a:t>
            </a:r>
            <a:br>
              <a:rPr lang="en-CA" noProof="0" dirty="0" smtClean="0"/>
            </a:br>
            <a:r>
              <a:rPr lang="en-CA" noProof="0" dirty="0" smtClean="0"/>
              <a:t/>
            </a:r>
            <a:br>
              <a:rPr lang="en-CA" noProof="0" dirty="0" smtClean="0"/>
            </a:br>
            <a:endParaRPr lang="en-CA" noProof="0" dirty="0"/>
          </a:p>
        </p:txBody>
      </p:sp>
      <p:sp>
        <p:nvSpPr>
          <p:cNvPr id="3" name="Sous-titre 2"/>
          <p:cNvSpPr>
            <a:spLocks noGrp="1"/>
          </p:cNvSpPr>
          <p:nvPr>
            <p:ph type="subTitle" idx="1"/>
          </p:nvPr>
        </p:nvSpPr>
        <p:spPr/>
        <p:txBody>
          <a:bodyPr>
            <a:normAutofit/>
          </a:bodyPr>
          <a:lstStyle/>
          <a:p>
            <a:r>
              <a:rPr lang="en-CA" noProof="0" dirty="0" smtClean="0"/>
              <a:t>Objects, arrays, and strings as data members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Objects as data members</a:t>
            </a:r>
            <a:endParaRPr lang="en-CA" noProof="0" dirty="0"/>
          </a:p>
        </p:txBody>
      </p:sp>
      <p:sp>
        <p:nvSpPr>
          <p:cNvPr id="3" name="Espace réservé du contenu 2"/>
          <p:cNvSpPr>
            <a:spLocks noGrp="1"/>
          </p:cNvSpPr>
          <p:nvPr>
            <p:ph sz="quarter" idx="1"/>
          </p:nvPr>
        </p:nvSpPr>
        <p:spPr>
          <a:xfrm>
            <a:off x="214282" y="1571612"/>
            <a:ext cx="8501122" cy="5286388"/>
          </a:xfrm>
        </p:spPr>
        <p:txBody>
          <a:bodyPr>
            <a:normAutofit fontScale="62500" lnSpcReduction="20000"/>
          </a:bodyPr>
          <a:lstStyle/>
          <a:p>
            <a:pPr>
              <a:buNone/>
            </a:pPr>
            <a:r>
              <a:rPr lang="en-CA" sz="3800" noProof="0" dirty="0" smtClean="0"/>
              <a:t>Car.cpp</a:t>
            </a:r>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a:t>
            </a:r>
            <a:r>
              <a:rPr lang="en-CA" sz="3200" noProof="0" dirty="0" err="1" smtClean="0">
                <a:solidFill>
                  <a:srgbClr val="A31515"/>
                </a:solidFill>
                <a:latin typeface="Consolas"/>
              </a:rPr>
              <a:t>Car.h</a:t>
            </a:r>
            <a:r>
              <a:rPr lang="en-CA" sz="3200" noProof="0" dirty="0" smtClean="0">
                <a:solidFill>
                  <a:srgbClr val="A31515"/>
                </a:solidFill>
                <a:latin typeface="Consolas"/>
              </a:rPr>
              <a:t>" </a:t>
            </a:r>
            <a:r>
              <a:rPr lang="en-CA" sz="3200" dirty="0">
                <a:solidFill>
                  <a:srgbClr val="008000"/>
                </a:solidFill>
                <a:latin typeface="Consolas"/>
              </a:rPr>
              <a:t>// no need to include </a:t>
            </a:r>
            <a:r>
              <a:rPr lang="en-CA" sz="3200" dirty="0" err="1">
                <a:solidFill>
                  <a:srgbClr val="008000"/>
                </a:solidFill>
                <a:latin typeface="Consolas"/>
              </a:rPr>
              <a:t>Wheel.h</a:t>
            </a:r>
            <a:r>
              <a:rPr lang="en-CA" sz="3200" dirty="0">
                <a:solidFill>
                  <a:srgbClr val="008000"/>
                </a:solidFill>
                <a:latin typeface="Consolas"/>
              </a:rPr>
              <a:t>, as it </a:t>
            </a:r>
            <a:r>
              <a:rPr lang="en-CA" sz="3200" dirty="0" smtClean="0">
                <a:solidFill>
                  <a:srgbClr val="008000"/>
                </a:solidFill>
                <a:latin typeface="Consolas"/>
              </a:rPr>
              <a:t>is</a:t>
            </a:r>
            <a:endParaRPr lang="en-CA" sz="3200" dirty="0">
              <a:solidFill>
                <a:srgbClr val="008000"/>
              </a:solidFill>
              <a:latin typeface="Consolas"/>
            </a:endParaRPr>
          </a:p>
          <a:p>
            <a:pPr>
              <a:buNone/>
            </a:pPr>
            <a:r>
              <a:rPr lang="en-CA" sz="3200" dirty="0">
                <a:solidFill>
                  <a:srgbClr val="008000"/>
                </a:solidFill>
                <a:latin typeface="Consolas"/>
              </a:rPr>
              <a:t>			   </a:t>
            </a:r>
            <a:r>
              <a:rPr lang="en-CA" sz="3200" dirty="0" smtClean="0">
                <a:solidFill>
                  <a:srgbClr val="008000"/>
                </a:solidFill>
                <a:latin typeface="Consolas"/>
              </a:rPr>
              <a:t> // </a:t>
            </a:r>
            <a:r>
              <a:rPr lang="en-CA" sz="3200" dirty="0">
                <a:solidFill>
                  <a:srgbClr val="008000"/>
                </a:solidFill>
                <a:latin typeface="Consolas"/>
              </a:rPr>
              <a:t>already</a:t>
            </a:r>
            <a:r>
              <a:rPr lang="en-CA" sz="3200" dirty="0" smtClean="0">
                <a:solidFill>
                  <a:srgbClr val="008000"/>
                </a:solidFill>
                <a:latin typeface="Consolas"/>
              </a:rPr>
              <a:t> </a:t>
            </a:r>
            <a:r>
              <a:rPr lang="en-CA" sz="3200" dirty="0">
                <a:solidFill>
                  <a:srgbClr val="008000"/>
                </a:solidFill>
                <a:latin typeface="Consolas"/>
              </a:rPr>
              <a:t>included in </a:t>
            </a:r>
            <a:r>
              <a:rPr lang="en-CA" sz="3200" dirty="0" err="1">
                <a:solidFill>
                  <a:srgbClr val="008000"/>
                </a:solidFill>
                <a:latin typeface="Consolas"/>
              </a:rPr>
              <a:t>Car.h</a:t>
            </a:r>
            <a:endParaRPr lang="en-CA" sz="3200" dirty="0">
              <a:solidFill>
                <a:srgbClr val="A31515"/>
              </a:solidFill>
              <a:latin typeface="Consolas"/>
            </a:endParaRPr>
          </a:p>
          <a:p>
            <a:pPr>
              <a:buNone/>
            </a:pPr>
            <a:r>
              <a:rPr lang="en-CA" sz="3200" noProof="0" dirty="0" smtClean="0">
                <a:solidFill>
                  <a:srgbClr val="008000"/>
                </a:solidFill>
                <a:latin typeface="Consolas"/>
              </a:rPr>
              <a:t>// The constructors will not work</a:t>
            </a:r>
            <a:endParaRPr lang="en-CA" sz="3200" noProof="0" dirty="0" smtClean="0">
              <a:solidFill>
                <a:srgbClr val="2B91AF"/>
              </a:solidFill>
              <a:latin typeface="Consolas"/>
            </a:endParaRPr>
          </a:p>
          <a:p>
            <a:pPr>
              <a:buNone/>
            </a:pPr>
            <a:r>
              <a:rPr lang="en-CA" sz="3200" noProof="0" dirty="0" smtClean="0">
                <a:solidFill>
                  <a:srgbClr val="2B91AF"/>
                </a:solidFill>
                <a:latin typeface="Consolas"/>
              </a:rPr>
              <a:t>Car</a:t>
            </a:r>
            <a:r>
              <a:rPr lang="en-CA" sz="3200" noProof="0" dirty="0" smtClean="0">
                <a:solidFill>
                  <a:srgbClr val="000000"/>
                </a:solidFill>
                <a:latin typeface="Consolas"/>
              </a:rPr>
              <a:t>::Car() </a:t>
            </a:r>
            <a:r>
              <a:rPr lang="en-CA" sz="3200" u="sng" noProof="0" dirty="0" smtClean="0">
                <a:solidFill>
                  <a:srgbClr val="000000"/>
                </a:solidFill>
                <a:latin typeface="Consolas"/>
              </a:rPr>
              <a:t>{</a:t>
            </a:r>
          </a:p>
          <a:p>
            <a:pPr>
              <a:buNone/>
            </a:pPr>
            <a:r>
              <a:rPr lang="en-CA" sz="3200" noProof="0" dirty="0" smtClean="0">
                <a:solidFill>
                  <a:srgbClr val="008000"/>
                </a:solidFill>
                <a:latin typeface="Consolas"/>
              </a:rPr>
              <a:t>	</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a:t>
            </a:r>
          </a:p>
          <a:p>
            <a:endParaRPr lang="en-CA" sz="3200" noProof="0" dirty="0" smtClean="0">
              <a:solidFill>
                <a:srgbClr val="000000"/>
              </a:solidFill>
              <a:latin typeface="Consolas"/>
            </a:endParaRPr>
          </a:p>
          <a:p>
            <a:pPr>
              <a:buNone/>
            </a:pPr>
            <a:r>
              <a:rPr lang="en-CA" sz="3200" noProof="0" dirty="0" smtClean="0">
                <a:solidFill>
                  <a:srgbClr val="2B91AF"/>
                </a:solidFill>
                <a:latin typeface="Consolas"/>
              </a:rPr>
              <a:t>Car</a:t>
            </a:r>
            <a:r>
              <a:rPr lang="en-CA" sz="3200" noProof="0" dirty="0" smtClean="0">
                <a:solidFill>
                  <a:srgbClr val="000000"/>
                </a:solidFill>
                <a:latin typeface="Consolas"/>
              </a:rPr>
              <a:t>::Car(</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wheel1</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wheel2</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wheel3</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wheel4</a:t>
            </a:r>
            <a:r>
              <a:rPr lang="en-CA" sz="3200" noProof="0" dirty="0" smtClean="0">
                <a:solidFill>
                  <a:srgbClr val="000000"/>
                </a:solidFill>
                <a:latin typeface="Consolas"/>
              </a:rPr>
              <a:t>) </a:t>
            </a:r>
            <a:r>
              <a:rPr lang="en-CA" sz="3200" u="sng" noProof="0" dirty="0" smtClean="0">
                <a:solidFill>
                  <a:srgbClr val="000000"/>
                </a:solidFill>
                <a:latin typeface="Consolas"/>
              </a:rPr>
              <a:t>{</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::wheel1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wheel1</a:t>
            </a:r>
            <a:r>
              <a:rPr lang="en-CA" sz="3200" noProof="0" dirty="0" smtClean="0">
                <a:solidFill>
                  <a:srgbClr val="000000"/>
                </a:solidFill>
                <a:latin typeface="Consolas"/>
              </a:rPr>
              <a:t>;</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::wheel2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wheel2</a:t>
            </a:r>
            <a:r>
              <a:rPr lang="en-CA" sz="3200" noProof="0" dirty="0" smtClean="0">
                <a:solidFill>
                  <a:srgbClr val="000000"/>
                </a:solidFill>
                <a:latin typeface="Consolas"/>
              </a:rPr>
              <a:t>;</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::wheel3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wheel3</a:t>
            </a:r>
            <a:r>
              <a:rPr lang="en-CA" sz="3200" noProof="0" dirty="0" smtClean="0">
                <a:solidFill>
                  <a:srgbClr val="000000"/>
                </a:solidFill>
                <a:latin typeface="Consolas"/>
              </a:rPr>
              <a:t>;</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::wheel4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wheel4</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FF"/>
              </a:solidFill>
              <a:latin typeface="Consola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Objects as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To fix this particular problem, we can use a particular syntax at the level of the source (.</a:t>
            </a:r>
            <a:r>
              <a:rPr lang="en-CA" noProof="0" dirty="0" err="1" smtClean="0"/>
              <a:t>cpp</a:t>
            </a:r>
            <a:r>
              <a:rPr lang="en-CA" noProof="0" dirty="0" smtClean="0"/>
              <a:t>) file’s constructor definition. However, if there is no constructor available at the public access level, even this syntax will not work.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Objects as data members</a:t>
            </a:r>
            <a:endParaRPr lang="en-CA" noProof="0" dirty="0"/>
          </a:p>
        </p:txBody>
      </p:sp>
      <p:sp>
        <p:nvSpPr>
          <p:cNvPr id="3" name="Espace réservé du contenu 2"/>
          <p:cNvSpPr>
            <a:spLocks noGrp="1"/>
          </p:cNvSpPr>
          <p:nvPr>
            <p:ph sz="quarter" idx="1"/>
          </p:nvPr>
        </p:nvSpPr>
        <p:spPr>
          <a:xfrm>
            <a:off x="214282" y="1571612"/>
            <a:ext cx="8501122" cy="5286388"/>
          </a:xfrm>
        </p:spPr>
        <p:txBody>
          <a:bodyPr>
            <a:normAutofit fontScale="62500" lnSpcReduction="20000"/>
          </a:bodyPr>
          <a:lstStyle/>
          <a:p>
            <a:pPr>
              <a:buNone/>
            </a:pPr>
            <a:r>
              <a:rPr lang="en-CA" sz="3800" noProof="0" dirty="0" smtClean="0"/>
              <a:t>Car.cpp</a:t>
            </a:r>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a:t>
            </a:r>
            <a:r>
              <a:rPr lang="en-CA" sz="3200" noProof="0" dirty="0" err="1" smtClean="0">
                <a:solidFill>
                  <a:srgbClr val="A31515"/>
                </a:solidFill>
                <a:latin typeface="Consolas"/>
              </a:rPr>
              <a:t>Car.h</a:t>
            </a:r>
            <a:r>
              <a:rPr lang="en-CA" sz="3200" noProof="0" dirty="0" smtClean="0">
                <a:solidFill>
                  <a:srgbClr val="A31515"/>
                </a:solidFill>
                <a:latin typeface="Consolas"/>
              </a:rPr>
              <a:t>" </a:t>
            </a:r>
            <a:r>
              <a:rPr lang="en-CA" sz="3200" dirty="0">
                <a:solidFill>
                  <a:srgbClr val="008000"/>
                </a:solidFill>
                <a:latin typeface="Consolas"/>
              </a:rPr>
              <a:t>// no need to include </a:t>
            </a:r>
            <a:r>
              <a:rPr lang="en-CA" sz="3200" dirty="0" err="1">
                <a:solidFill>
                  <a:srgbClr val="008000"/>
                </a:solidFill>
                <a:latin typeface="Consolas"/>
              </a:rPr>
              <a:t>Wheel.h</a:t>
            </a:r>
            <a:r>
              <a:rPr lang="en-CA" sz="3200" dirty="0">
                <a:solidFill>
                  <a:srgbClr val="008000"/>
                </a:solidFill>
                <a:latin typeface="Consolas"/>
              </a:rPr>
              <a:t>, as it is</a:t>
            </a:r>
          </a:p>
          <a:p>
            <a:pPr>
              <a:buNone/>
            </a:pPr>
            <a:r>
              <a:rPr lang="en-CA" sz="3200" dirty="0">
                <a:solidFill>
                  <a:srgbClr val="008000"/>
                </a:solidFill>
                <a:latin typeface="Consolas"/>
              </a:rPr>
              <a:t>			    // already included in </a:t>
            </a:r>
            <a:r>
              <a:rPr lang="en-CA" sz="3200" dirty="0" err="1">
                <a:solidFill>
                  <a:srgbClr val="008000"/>
                </a:solidFill>
                <a:latin typeface="Consolas"/>
              </a:rPr>
              <a:t>Car.h</a:t>
            </a:r>
            <a:endParaRPr lang="en-CA" sz="3200" dirty="0">
              <a:solidFill>
                <a:srgbClr val="A31515"/>
              </a:solidFill>
              <a:latin typeface="Consolas"/>
            </a:endParaRPr>
          </a:p>
          <a:p>
            <a:pPr>
              <a:buNone/>
            </a:pPr>
            <a:r>
              <a:rPr lang="en-CA" sz="3200" dirty="0">
                <a:solidFill>
                  <a:srgbClr val="008000"/>
                </a:solidFill>
                <a:latin typeface="Consolas"/>
              </a:rPr>
              <a:t>// The constructors will not work</a:t>
            </a:r>
            <a:endParaRPr lang="en-CA" sz="3200" dirty="0">
              <a:solidFill>
                <a:srgbClr val="2B91AF"/>
              </a:solidFill>
              <a:latin typeface="Consolas"/>
            </a:endParaRPr>
          </a:p>
          <a:p>
            <a:pPr>
              <a:buNone/>
            </a:pPr>
            <a:r>
              <a:rPr lang="en-CA" sz="3200" noProof="0" dirty="0" smtClean="0">
                <a:solidFill>
                  <a:srgbClr val="2B91AF"/>
                </a:solidFill>
                <a:latin typeface="Consolas"/>
              </a:rPr>
              <a:t>Car</a:t>
            </a:r>
            <a:r>
              <a:rPr lang="en-CA" sz="3200" noProof="0" dirty="0" smtClean="0">
                <a:solidFill>
                  <a:srgbClr val="000000"/>
                </a:solidFill>
                <a:latin typeface="Consolas"/>
              </a:rPr>
              <a:t>::Car(): wheel1(0), wheel2(0), wheel3(0), wheel4(0) </a:t>
            </a:r>
            <a:r>
              <a:rPr lang="en-CA" sz="3200" u="sng" noProof="0" dirty="0" smtClean="0">
                <a:solidFill>
                  <a:srgbClr val="000000"/>
                </a:solidFill>
                <a:latin typeface="Consolas"/>
              </a:rPr>
              <a:t>{</a:t>
            </a:r>
          </a:p>
          <a:p>
            <a:pPr>
              <a:buNone/>
            </a:pPr>
            <a:r>
              <a:rPr lang="en-CA" sz="3200" noProof="0" dirty="0" smtClean="0">
                <a:solidFill>
                  <a:srgbClr val="008000"/>
                </a:solidFill>
                <a:latin typeface="Consolas"/>
              </a:rPr>
              <a:t>	</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a:t>
            </a:r>
          </a:p>
          <a:p>
            <a:endParaRPr lang="en-CA" sz="3200" noProof="0" dirty="0" smtClean="0">
              <a:solidFill>
                <a:srgbClr val="000000"/>
              </a:solidFill>
              <a:latin typeface="Consolas"/>
            </a:endParaRPr>
          </a:p>
          <a:p>
            <a:pPr>
              <a:buNone/>
            </a:pPr>
            <a:r>
              <a:rPr lang="en-CA" sz="3200" noProof="0" dirty="0" smtClean="0">
                <a:solidFill>
                  <a:srgbClr val="2B91AF"/>
                </a:solidFill>
                <a:latin typeface="Consolas"/>
              </a:rPr>
              <a:t>Car</a:t>
            </a:r>
            <a:r>
              <a:rPr lang="en-CA" sz="3200" noProof="0" dirty="0" smtClean="0">
                <a:solidFill>
                  <a:srgbClr val="000000"/>
                </a:solidFill>
                <a:latin typeface="Consolas"/>
              </a:rPr>
              <a:t>::Car(</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wheel1</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wheel2</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wheel3</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wheel4</a:t>
            </a:r>
            <a:r>
              <a:rPr lang="en-CA" sz="3200" noProof="0" dirty="0" smtClean="0">
                <a:solidFill>
                  <a:srgbClr val="000000"/>
                </a:solidFill>
                <a:latin typeface="Consolas"/>
              </a:rPr>
              <a:t>) : wheel1(0), wheel2(0), wheel3(0), wheel4(0) </a:t>
            </a:r>
            <a:r>
              <a:rPr lang="en-CA" sz="3200" u="sng" noProof="0" dirty="0" smtClean="0">
                <a:solidFill>
                  <a:srgbClr val="000000"/>
                </a:solidFill>
                <a:latin typeface="Consolas"/>
              </a:rPr>
              <a:t>{</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::wheel1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wheel1</a:t>
            </a:r>
            <a:r>
              <a:rPr lang="en-CA" sz="3200" noProof="0" dirty="0" smtClean="0">
                <a:solidFill>
                  <a:srgbClr val="000000"/>
                </a:solidFill>
                <a:latin typeface="Consolas"/>
              </a:rPr>
              <a:t>;</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::wheel2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wheel2</a:t>
            </a:r>
            <a:r>
              <a:rPr lang="en-CA" sz="3200" noProof="0" dirty="0" smtClean="0">
                <a:solidFill>
                  <a:srgbClr val="000000"/>
                </a:solidFill>
                <a:latin typeface="Consolas"/>
              </a:rPr>
              <a:t>;</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::wheel3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wheel3</a:t>
            </a:r>
            <a:r>
              <a:rPr lang="en-CA" sz="3200" noProof="0" dirty="0" smtClean="0">
                <a:solidFill>
                  <a:srgbClr val="000000"/>
                </a:solidFill>
                <a:latin typeface="Consolas"/>
              </a:rPr>
              <a:t>;</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::wheel4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wheel4</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FF"/>
              </a:solidFill>
              <a:latin typeface="Consola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Arrays as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It is also possible to add arrays as data members. Once again, the principle is the same as for adding simple variables. The syntax is the same as it would be in the main() function, or any other function for that matter.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Arrays as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lnSpcReduction="10000"/>
          </a:bodyPr>
          <a:lstStyle/>
          <a:p>
            <a:pPr>
              <a:buNone/>
            </a:pPr>
            <a:r>
              <a:rPr lang="en-CA" sz="2400" noProof="0" dirty="0" smtClean="0">
                <a:solidFill>
                  <a:srgbClr val="0000FF"/>
                </a:solidFill>
                <a:latin typeface="Consolas"/>
              </a:rPr>
              <a:t>class</a:t>
            </a:r>
            <a:r>
              <a:rPr lang="en-CA" sz="2400" noProof="0" dirty="0" smtClean="0">
                <a:solidFill>
                  <a:srgbClr val="000000"/>
                </a:solidFill>
                <a:latin typeface="Consolas"/>
              </a:rPr>
              <a:t> </a:t>
            </a:r>
            <a:r>
              <a:rPr lang="en-CA" sz="2400" noProof="0" dirty="0" smtClean="0">
                <a:solidFill>
                  <a:srgbClr val="2B91AF"/>
                </a:solidFill>
                <a:latin typeface="Consolas"/>
              </a:rPr>
              <a:t>Student</a:t>
            </a:r>
            <a:r>
              <a:rPr lang="en-CA" sz="2400" noProof="0" dirty="0" smtClean="0">
                <a:solidFill>
                  <a:srgbClr val="000000"/>
                </a:solidFill>
                <a:latin typeface="Consolas"/>
              </a:rPr>
              <a:t> {</a:t>
            </a:r>
          </a:p>
          <a:p>
            <a:pPr>
              <a:buNone/>
            </a:pPr>
            <a:r>
              <a:rPr lang="en-CA" sz="2400" noProof="0" dirty="0" smtClean="0">
                <a:solidFill>
                  <a:srgbClr val="008000"/>
                </a:solidFill>
                <a:latin typeface="Consolas"/>
              </a:rPr>
              <a:t>	// the size must be initially defined,</a:t>
            </a:r>
            <a:endParaRPr lang="en-CA" sz="2400" noProof="0" dirty="0" smtClean="0">
              <a:solidFill>
                <a:srgbClr val="000000"/>
              </a:solidFill>
              <a:latin typeface="Consolas"/>
            </a:endParaRPr>
          </a:p>
          <a:p>
            <a:pPr>
              <a:buNone/>
            </a:pPr>
            <a:r>
              <a:rPr lang="en-CA" sz="2400" noProof="0" dirty="0" smtClean="0">
                <a:solidFill>
                  <a:srgbClr val="008000"/>
                </a:solidFill>
                <a:latin typeface="Consolas"/>
              </a:rPr>
              <a:t>	// as </a:t>
            </a:r>
            <a:r>
              <a:rPr lang="en-CA" sz="2400" dirty="0" smtClean="0">
                <a:solidFill>
                  <a:srgbClr val="008000"/>
                </a:solidFill>
                <a:latin typeface="Consolas"/>
              </a:rPr>
              <a:t>is must in all cases of array</a:t>
            </a:r>
          </a:p>
          <a:p>
            <a:pPr>
              <a:buNone/>
            </a:pPr>
            <a:r>
              <a:rPr lang="en-CA" sz="2400" dirty="0" smtClean="0">
                <a:solidFill>
                  <a:srgbClr val="008000"/>
                </a:solidFill>
                <a:latin typeface="Consolas"/>
              </a:rPr>
              <a:t>  // declaration</a:t>
            </a:r>
          </a:p>
          <a:p>
            <a:pPr>
              <a:buNone/>
            </a:pPr>
            <a:r>
              <a:rPr lang="en-CA" sz="2400" noProof="0" dirty="0" smtClean="0">
                <a:solidFill>
                  <a:srgbClr val="008000"/>
                </a:solidFill>
                <a:latin typeface="Consolas"/>
              </a:rPr>
              <a:t>	</a:t>
            </a:r>
            <a:r>
              <a:rPr lang="en-CA" sz="2400" noProof="0" dirty="0" err="1" smtClean="0">
                <a:solidFill>
                  <a:srgbClr val="0000FF"/>
                </a:solidFill>
                <a:latin typeface="Consolas"/>
              </a:rPr>
              <a:t>int</a:t>
            </a:r>
            <a:r>
              <a:rPr lang="en-CA" sz="2400" noProof="0" dirty="0" smtClean="0">
                <a:solidFill>
                  <a:srgbClr val="0000FF"/>
                </a:solidFill>
                <a:latin typeface="Consolas"/>
              </a:rPr>
              <a:t> </a:t>
            </a:r>
            <a:r>
              <a:rPr lang="en-CA" sz="2400" noProof="0" dirty="0" err="1" smtClean="0">
                <a:solidFill>
                  <a:srgbClr val="000000"/>
                </a:solidFill>
                <a:latin typeface="Consolas"/>
              </a:rPr>
              <a:t>numberOfGrades</a:t>
            </a:r>
            <a:r>
              <a:rPr lang="en-CA" sz="2400" noProof="0" dirty="0" smtClean="0">
                <a:solidFill>
                  <a:srgbClr val="000000"/>
                </a:solidFill>
                <a:latin typeface="Consolas"/>
              </a:rPr>
              <a:t>;</a:t>
            </a:r>
            <a:r>
              <a:rPr lang="en-CA" sz="2400" noProof="0" dirty="0" smtClean="0">
                <a:solidFill>
                  <a:srgbClr val="0000FF"/>
                </a:solidFill>
                <a:latin typeface="Consolas"/>
              </a:rPr>
              <a:t> </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grades[100]; </a:t>
            </a:r>
          </a:p>
          <a:p>
            <a:pPr>
              <a:buNone/>
            </a:pPr>
            <a:r>
              <a:rPr lang="en-CA" sz="2400" noProof="0" dirty="0" smtClean="0">
                <a:solidFill>
                  <a:srgbClr val="0000FF"/>
                </a:solidFill>
                <a:latin typeface="Consolas"/>
              </a:rPr>
              <a:t>public</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Student();</a:t>
            </a:r>
          </a:p>
          <a:p>
            <a:pPr>
              <a:buNone/>
            </a:pPr>
            <a:r>
              <a:rPr lang="en-CA" sz="2400" noProof="0" dirty="0" smtClean="0">
                <a:solidFill>
                  <a:srgbClr val="000000"/>
                </a:solidFill>
                <a:latin typeface="Consolas"/>
              </a:rPr>
              <a:t>	Student(</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grades</a:t>
            </a:r>
            <a:r>
              <a:rPr lang="en-CA" sz="2400" noProof="0" dirty="0" smtClean="0">
                <a:solidFill>
                  <a:srgbClr val="000000"/>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a:t>
            </a:r>
            <a:r>
              <a:rPr lang="en-CA" sz="2400" noProof="0" dirty="0" err="1" smtClean="0">
                <a:solidFill>
                  <a:srgbClr val="808080"/>
                </a:solidFill>
                <a:latin typeface="Consolas"/>
              </a:rPr>
              <a:t>numberOfGrades</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endParaRPr lang="en-CA" sz="2400" noProof="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Arrays as data members</a:t>
            </a:r>
            <a:endParaRPr lang="en-CA" noProof="0" dirty="0"/>
          </a:p>
        </p:txBody>
      </p:sp>
      <p:sp>
        <p:nvSpPr>
          <p:cNvPr id="3" name="Espace réservé du contenu 2"/>
          <p:cNvSpPr>
            <a:spLocks noGrp="1"/>
          </p:cNvSpPr>
          <p:nvPr>
            <p:ph sz="quarter" idx="1"/>
          </p:nvPr>
        </p:nvSpPr>
        <p:spPr>
          <a:xfrm>
            <a:off x="214282" y="1714488"/>
            <a:ext cx="8929718" cy="4643470"/>
          </a:xfrm>
        </p:spPr>
        <p:txBody>
          <a:bodyPr>
            <a:normAutofit fontScale="77500" lnSpcReduction="20000"/>
          </a:bodyPr>
          <a:lstStyle/>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a:t>
            </a:r>
            <a:r>
              <a:rPr lang="en-CA" sz="2400" noProof="0" dirty="0" err="1" smtClean="0">
                <a:solidFill>
                  <a:srgbClr val="A31515"/>
                </a:solidFill>
                <a:latin typeface="Consolas"/>
              </a:rPr>
              <a:t>Student.h</a:t>
            </a:r>
            <a:r>
              <a:rPr lang="en-CA" sz="2400" noProof="0" dirty="0" smtClean="0">
                <a:solidFill>
                  <a:srgbClr val="A31515"/>
                </a:solidFill>
                <a:latin typeface="Consolas"/>
              </a:rPr>
              <a:t>"</a:t>
            </a:r>
          </a:p>
          <a:p>
            <a:pPr>
              <a:buNone/>
            </a:pPr>
            <a:r>
              <a:rPr lang="en-CA" sz="2400" noProof="0" dirty="0" smtClean="0">
                <a:solidFill>
                  <a:srgbClr val="2B91AF"/>
                </a:solidFill>
                <a:latin typeface="Consolas"/>
              </a:rPr>
              <a:t>Student</a:t>
            </a:r>
            <a:r>
              <a:rPr lang="en-CA" sz="2400" noProof="0" dirty="0" smtClean="0">
                <a:solidFill>
                  <a:srgbClr val="000000"/>
                </a:solidFill>
                <a:latin typeface="Consolas"/>
              </a:rPr>
              <a:t>::Student() {</a:t>
            </a:r>
          </a:p>
          <a:p>
            <a:pPr>
              <a:buNone/>
            </a:pPr>
            <a:r>
              <a:rPr lang="en-CA" sz="2400" noProof="0" dirty="0" smtClean="0">
                <a:solidFill>
                  <a:srgbClr val="0000FF"/>
                </a:solidFill>
                <a:latin typeface="Consolas"/>
              </a:rPr>
              <a:t>	</a:t>
            </a:r>
            <a:r>
              <a:rPr lang="en-CA" sz="2400" noProof="0" dirty="0" smtClean="0">
                <a:solidFill>
                  <a:srgbClr val="2B91AF"/>
                </a:solidFill>
                <a:latin typeface="Consolas"/>
              </a:rPr>
              <a:t>Student</a:t>
            </a:r>
            <a:r>
              <a:rPr lang="en-CA" sz="2400" noProof="0" dirty="0" smtClean="0">
                <a:solidFill>
                  <a:srgbClr val="000000"/>
                </a:solidFill>
                <a:latin typeface="Consolas"/>
              </a:rPr>
              <a:t>::</a:t>
            </a:r>
            <a:r>
              <a:rPr lang="en-CA" sz="2400" noProof="0" dirty="0" err="1" smtClean="0">
                <a:solidFill>
                  <a:srgbClr val="000000"/>
                </a:solidFill>
                <a:latin typeface="Consolas"/>
              </a:rPr>
              <a:t>numberOfGrades</a:t>
            </a:r>
            <a:r>
              <a:rPr lang="en-CA" sz="2400" noProof="0" dirty="0" smtClean="0">
                <a:solidFill>
                  <a:srgbClr val="000000"/>
                </a:solidFill>
                <a:latin typeface="Consolas"/>
              </a:rPr>
              <a:t> = 0; </a:t>
            </a:r>
            <a:r>
              <a:rPr lang="en-CA" sz="2400" noProof="0" dirty="0" smtClean="0">
                <a:solidFill>
                  <a:srgbClr val="0000FF"/>
                </a:solidFill>
                <a:latin typeface="Consolas"/>
              </a:rPr>
              <a:t>	</a:t>
            </a:r>
          </a:p>
          <a:p>
            <a:pPr>
              <a:buNone/>
            </a:pPr>
            <a:r>
              <a:rPr lang="en-CA" sz="2400" noProof="0" dirty="0" smtClean="0">
                <a:solidFill>
                  <a:srgbClr val="000000"/>
                </a:solidFill>
                <a:latin typeface="Consolas"/>
              </a:rPr>
              <a:t>}</a:t>
            </a:r>
          </a:p>
          <a:p>
            <a:pPr>
              <a:buNone/>
            </a:pPr>
            <a:endParaRPr lang="en-CA" sz="2400" noProof="0" dirty="0" smtClean="0">
              <a:solidFill>
                <a:srgbClr val="000000"/>
              </a:solidFill>
              <a:latin typeface="Consolas"/>
            </a:endParaRPr>
          </a:p>
          <a:p>
            <a:pPr>
              <a:buNone/>
            </a:pPr>
            <a:r>
              <a:rPr lang="en-CA" sz="2400" noProof="0" dirty="0" smtClean="0">
                <a:solidFill>
                  <a:srgbClr val="2B91AF"/>
                </a:solidFill>
                <a:latin typeface="Consolas"/>
              </a:rPr>
              <a:t>Student</a:t>
            </a:r>
            <a:r>
              <a:rPr lang="en-CA" sz="2400" noProof="0" dirty="0" smtClean="0">
                <a:solidFill>
                  <a:srgbClr val="000000"/>
                </a:solidFill>
                <a:latin typeface="Consolas"/>
              </a:rPr>
              <a:t>::Student(</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grades</a:t>
            </a:r>
            <a:r>
              <a:rPr lang="en-CA" sz="2400" noProof="0" dirty="0" smtClean="0">
                <a:solidFill>
                  <a:srgbClr val="000000"/>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a:t>
            </a:r>
            <a:r>
              <a:rPr lang="en-CA" sz="2400" noProof="0" dirty="0" err="1" smtClean="0">
                <a:solidFill>
                  <a:srgbClr val="808080"/>
                </a:solidFill>
                <a:latin typeface="Consolas"/>
              </a:rPr>
              <a:t>numberOfGrades</a:t>
            </a:r>
            <a:r>
              <a:rPr lang="en-CA" sz="2400" noProof="0" dirty="0" smtClean="0">
                <a:solidFill>
                  <a:srgbClr val="000000"/>
                </a:solidFill>
                <a:latin typeface="Consolas"/>
              </a:rPr>
              <a:t>) {</a:t>
            </a:r>
          </a:p>
          <a:p>
            <a:pPr>
              <a:buNone/>
            </a:pPr>
            <a:r>
              <a:rPr lang="en-CA" sz="2400" noProof="0" dirty="0" smtClean="0">
                <a:solidFill>
                  <a:srgbClr val="000000"/>
                </a:solidFill>
                <a:latin typeface="Consolas"/>
              </a:rPr>
              <a:t>	</a:t>
            </a:r>
            <a:r>
              <a:rPr lang="en-CA" sz="2400" noProof="0" dirty="0" smtClean="0">
                <a:solidFill>
                  <a:srgbClr val="008000"/>
                </a:solidFill>
                <a:latin typeface="Consolas"/>
              </a:rPr>
              <a:t> // initialization of the elements of the array using the </a:t>
            </a:r>
          </a:p>
          <a:p>
            <a:pPr>
              <a:buNone/>
            </a:pPr>
            <a:r>
              <a:rPr lang="en-CA" sz="2400" noProof="0" dirty="0" smtClean="0">
                <a:solidFill>
                  <a:srgbClr val="008000"/>
                </a:solidFill>
                <a:latin typeface="Consolas"/>
              </a:rPr>
              <a:t>   // values contained in the array passed as a parameter</a:t>
            </a:r>
            <a:endParaRPr lang="en-CA" sz="2400" noProof="0" dirty="0" smtClean="0">
              <a:solidFill>
                <a:srgbClr val="000000"/>
              </a:solidFill>
              <a:latin typeface="Consolas"/>
            </a:endParaRPr>
          </a:p>
          <a:p>
            <a:pPr>
              <a:buNone/>
            </a:pPr>
            <a:r>
              <a:rPr lang="en-CA" sz="2400" noProof="0" dirty="0" smtClean="0">
                <a:solidFill>
                  <a:srgbClr val="0000FF"/>
                </a:solidFill>
                <a:latin typeface="Consolas"/>
              </a:rPr>
              <a:t>	</a:t>
            </a:r>
            <a:r>
              <a:rPr lang="en-CA" sz="2400" noProof="0" dirty="0" smtClean="0">
                <a:solidFill>
                  <a:srgbClr val="2B91AF"/>
                </a:solidFill>
                <a:latin typeface="Consolas"/>
              </a:rPr>
              <a:t>Student</a:t>
            </a:r>
            <a:r>
              <a:rPr lang="en-CA" sz="2400" noProof="0" dirty="0" smtClean="0">
                <a:solidFill>
                  <a:srgbClr val="000000"/>
                </a:solidFill>
                <a:latin typeface="Consolas"/>
              </a:rPr>
              <a:t>::</a:t>
            </a:r>
            <a:r>
              <a:rPr lang="en-CA" sz="2400" noProof="0" dirty="0" err="1" smtClean="0">
                <a:solidFill>
                  <a:srgbClr val="000000"/>
                </a:solidFill>
                <a:latin typeface="Consolas"/>
              </a:rPr>
              <a:t>numberOfGrades</a:t>
            </a:r>
            <a:r>
              <a:rPr lang="en-CA" sz="2400" noProof="0" dirty="0" smtClean="0">
                <a:solidFill>
                  <a:srgbClr val="000000"/>
                </a:solidFill>
                <a:latin typeface="Consolas"/>
              </a:rPr>
              <a:t> = (</a:t>
            </a:r>
            <a:r>
              <a:rPr lang="en-CA" sz="2400" noProof="0" dirty="0" err="1" smtClean="0">
                <a:solidFill>
                  <a:srgbClr val="808080"/>
                </a:solidFill>
                <a:latin typeface="Consolas"/>
              </a:rPr>
              <a:t>numberOfGrades</a:t>
            </a:r>
            <a:r>
              <a:rPr lang="en-CA" sz="2400" noProof="0" dirty="0" smtClean="0">
                <a:solidFill>
                  <a:srgbClr val="000000"/>
                </a:solidFill>
                <a:latin typeface="Consolas"/>
              </a:rPr>
              <a:t> &gt; 100 ? 100 : </a:t>
            </a:r>
            <a:r>
              <a:rPr lang="en-CA" sz="2400" noProof="0" dirty="0" err="1" smtClean="0">
                <a:solidFill>
                  <a:srgbClr val="808080"/>
                </a:solidFill>
                <a:latin typeface="Consolas"/>
              </a:rPr>
              <a:t>numberOfGrades</a:t>
            </a:r>
            <a:r>
              <a:rPr lang="en-CA" sz="2400" noProof="0" dirty="0" smtClean="0">
                <a:solidFill>
                  <a:srgbClr val="000000"/>
                </a:solidFill>
                <a:latin typeface="Consolas"/>
              </a:rPr>
              <a:t>);</a:t>
            </a:r>
            <a:endParaRPr lang="en-CA" sz="2400" noProof="0" dirty="0" smtClean="0">
              <a:solidFill>
                <a:srgbClr val="0000FF"/>
              </a:solidFill>
              <a:latin typeface="Consolas"/>
            </a:endParaRPr>
          </a:p>
          <a:p>
            <a:pPr>
              <a:buNone/>
            </a:pPr>
            <a:r>
              <a:rPr lang="en-CA" sz="2400" noProof="0" dirty="0" smtClean="0">
                <a:solidFill>
                  <a:srgbClr val="0000FF"/>
                </a:solidFill>
                <a:latin typeface="Consolas"/>
              </a:rPr>
              <a:t>	for</a:t>
            </a:r>
            <a:r>
              <a:rPr lang="en-CA" sz="2400" noProof="0" dirty="0" smtClean="0">
                <a:solidFill>
                  <a:srgbClr val="000000"/>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a:t>
            </a:r>
            <a:r>
              <a:rPr lang="en-CA" sz="2400" noProof="0" dirty="0" err="1" smtClean="0">
                <a:solidFill>
                  <a:srgbClr val="000000"/>
                </a:solidFill>
                <a:latin typeface="Consolas"/>
              </a:rPr>
              <a:t>i</a:t>
            </a:r>
            <a:r>
              <a:rPr lang="en-CA" sz="2400" noProof="0" dirty="0" smtClean="0">
                <a:solidFill>
                  <a:srgbClr val="000000"/>
                </a:solidFill>
                <a:latin typeface="Consolas"/>
              </a:rPr>
              <a:t> = 0; </a:t>
            </a:r>
            <a:r>
              <a:rPr lang="en-CA" sz="2400" noProof="0" dirty="0" err="1" smtClean="0">
                <a:solidFill>
                  <a:srgbClr val="000000"/>
                </a:solidFill>
                <a:latin typeface="Consolas"/>
              </a:rPr>
              <a:t>i</a:t>
            </a:r>
            <a:r>
              <a:rPr lang="en-CA" sz="2400" noProof="0" dirty="0" smtClean="0">
                <a:solidFill>
                  <a:srgbClr val="000000"/>
                </a:solidFill>
                <a:latin typeface="Consolas"/>
              </a:rPr>
              <a:t> &lt; </a:t>
            </a:r>
            <a:r>
              <a:rPr lang="en-CA" sz="2400" noProof="0" dirty="0" smtClean="0">
                <a:solidFill>
                  <a:srgbClr val="2B91AF"/>
                </a:solidFill>
                <a:latin typeface="Consolas"/>
              </a:rPr>
              <a:t>Student</a:t>
            </a:r>
            <a:r>
              <a:rPr lang="en-CA" sz="2400" noProof="0" dirty="0" smtClean="0">
                <a:solidFill>
                  <a:srgbClr val="000000"/>
                </a:solidFill>
                <a:latin typeface="Consolas"/>
              </a:rPr>
              <a:t>::</a:t>
            </a:r>
            <a:r>
              <a:rPr lang="en-CA" sz="2400" noProof="0" dirty="0" err="1" smtClean="0">
                <a:solidFill>
                  <a:srgbClr val="000000"/>
                </a:solidFill>
                <a:latin typeface="Consolas"/>
              </a:rPr>
              <a:t>numberOfGrades</a:t>
            </a:r>
            <a:r>
              <a:rPr lang="en-CA" sz="2400" noProof="0" dirty="0" smtClean="0">
                <a:solidFill>
                  <a:srgbClr val="000000"/>
                </a:solidFill>
                <a:latin typeface="Consolas"/>
              </a:rPr>
              <a:t>; </a:t>
            </a:r>
            <a:r>
              <a:rPr lang="en-CA" sz="2400" noProof="0" dirty="0" err="1" smtClean="0">
                <a:solidFill>
                  <a:srgbClr val="000000"/>
                </a:solidFill>
                <a:latin typeface="Consolas"/>
              </a:rPr>
              <a:t>i</a:t>
            </a:r>
            <a:r>
              <a:rPr lang="en-CA" sz="2400" noProof="0" dirty="0" smtClean="0">
                <a:solidFill>
                  <a:srgbClr val="000000"/>
                </a:solidFill>
                <a:latin typeface="Consolas"/>
              </a:rPr>
              <a:t>++){</a:t>
            </a:r>
          </a:p>
          <a:p>
            <a:pPr>
              <a:buNone/>
            </a:pPr>
            <a:r>
              <a:rPr lang="en-CA" sz="2400" noProof="0" dirty="0" smtClean="0">
                <a:solidFill>
                  <a:srgbClr val="2B91AF"/>
                </a:solidFill>
                <a:latin typeface="Consolas"/>
              </a:rPr>
              <a:t>		Student</a:t>
            </a:r>
            <a:r>
              <a:rPr lang="en-CA" sz="2400" noProof="0" dirty="0" smtClean="0">
                <a:solidFill>
                  <a:srgbClr val="000000"/>
                </a:solidFill>
                <a:latin typeface="Consolas"/>
              </a:rPr>
              <a:t>::grades[</a:t>
            </a:r>
            <a:r>
              <a:rPr lang="en-CA" sz="2400" noProof="0" dirty="0" err="1" smtClean="0">
                <a:solidFill>
                  <a:srgbClr val="000000"/>
                </a:solidFill>
                <a:latin typeface="Consolas"/>
              </a:rPr>
              <a:t>i</a:t>
            </a:r>
            <a:r>
              <a:rPr lang="en-CA" sz="2400" noProof="0" dirty="0" smtClean="0">
                <a:solidFill>
                  <a:srgbClr val="000000"/>
                </a:solidFill>
                <a:latin typeface="Consolas"/>
              </a:rPr>
              <a:t>] = </a:t>
            </a:r>
            <a:r>
              <a:rPr lang="en-CA" sz="2400" noProof="0" dirty="0" smtClean="0">
                <a:solidFill>
                  <a:srgbClr val="808080"/>
                </a:solidFill>
                <a:latin typeface="Consolas"/>
              </a:rPr>
              <a:t>grades</a:t>
            </a:r>
            <a:r>
              <a:rPr lang="en-CA" sz="2400" noProof="0" dirty="0" smtClean="0">
                <a:solidFill>
                  <a:srgbClr val="000000"/>
                </a:solidFill>
                <a:latin typeface="Consolas"/>
              </a:rPr>
              <a:t>[</a:t>
            </a:r>
            <a:r>
              <a:rPr lang="en-CA" sz="2400" noProof="0" dirty="0" err="1" smtClean="0">
                <a:solidFill>
                  <a:srgbClr val="000000"/>
                </a:solidFill>
                <a:latin typeface="Consolas"/>
              </a:rPr>
              <a:t>i</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	</a:t>
            </a:r>
          </a:p>
          <a:p>
            <a:pPr>
              <a:buNone/>
            </a:pPr>
            <a:r>
              <a:rPr lang="en-CA" sz="2400" noProof="0" dirty="0" smtClean="0">
                <a:solidFill>
                  <a:srgbClr val="000000"/>
                </a:solidFill>
                <a:latin typeface="Consolas"/>
              </a:rPr>
              <a:t>}</a:t>
            </a:r>
            <a:endParaRPr lang="en-CA" sz="2400" noProof="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Arrays as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It is also possible to add an array that holds class-type elements: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Arrays as data members</a:t>
            </a:r>
            <a:endParaRPr lang="en-CA" noProof="0" dirty="0"/>
          </a:p>
        </p:txBody>
      </p:sp>
      <p:sp>
        <p:nvSpPr>
          <p:cNvPr id="3" name="Espace réservé du contenu 2"/>
          <p:cNvSpPr>
            <a:spLocks noGrp="1"/>
          </p:cNvSpPr>
          <p:nvPr>
            <p:ph sz="quarter" idx="1"/>
          </p:nvPr>
        </p:nvSpPr>
        <p:spPr>
          <a:xfrm>
            <a:off x="357158" y="1571612"/>
            <a:ext cx="8358246" cy="5286388"/>
          </a:xfrm>
        </p:spPr>
        <p:txBody>
          <a:bodyPr>
            <a:normAutofit fontScale="77500" lnSpcReduction="20000"/>
          </a:bodyPr>
          <a:lstStyle/>
          <a:p>
            <a:pPr>
              <a:buNone/>
            </a:pPr>
            <a:r>
              <a:rPr lang="en-CA" sz="3800" noProof="0" dirty="0" err="1" smtClean="0"/>
              <a:t>Car.h</a:t>
            </a:r>
            <a:endParaRPr lang="en-CA" sz="3800" noProof="0" dirty="0" smtClean="0"/>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a:t>
            </a:r>
            <a:r>
              <a:rPr lang="en-CA" sz="3200" noProof="0" dirty="0" err="1" smtClean="0">
                <a:solidFill>
                  <a:srgbClr val="A31515"/>
                </a:solidFill>
                <a:latin typeface="Consolas"/>
              </a:rPr>
              <a:t>Wheel.h</a:t>
            </a:r>
            <a:r>
              <a:rPr lang="en-CA" sz="3200" noProof="0" dirty="0" smtClean="0">
                <a:solidFill>
                  <a:srgbClr val="A31515"/>
                </a:solidFill>
                <a:latin typeface="Consolas"/>
              </a:rPr>
              <a:t>"</a:t>
            </a:r>
            <a:endParaRPr lang="en-CA" sz="3200" noProof="0" dirty="0" smtClean="0">
              <a:solidFill>
                <a:srgbClr val="0000FF"/>
              </a:solidFill>
              <a:latin typeface="Consolas"/>
            </a:endParaRPr>
          </a:p>
          <a:p>
            <a:pPr>
              <a:buNone/>
            </a:pPr>
            <a:r>
              <a:rPr lang="en-CA" sz="3200" noProof="0" dirty="0" smtClean="0">
                <a:solidFill>
                  <a:srgbClr val="0000FF"/>
                </a:solidFill>
                <a:latin typeface="Consolas"/>
              </a:rPr>
              <a:t>class</a:t>
            </a:r>
            <a:r>
              <a:rPr lang="en-CA" sz="3200" noProof="0" dirty="0" smtClean="0">
                <a:solidFill>
                  <a:srgbClr val="000000"/>
                </a:solidFill>
                <a:latin typeface="Consolas"/>
              </a:rPr>
              <a:t> </a:t>
            </a:r>
            <a:r>
              <a:rPr lang="en-CA" sz="3200" noProof="0" dirty="0" smtClean="0">
                <a:solidFill>
                  <a:srgbClr val="2B91AF"/>
                </a:solidFill>
                <a:latin typeface="Consolas"/>
              </a:rPr>
              <a:t>Car</a:t>
            </a:r>
            <a:r>
              <a:rPr lang="en-CA" sz="3200" noProof="0" dirty="0" smtClean="0">
                <a:solidFill>
                  <a:srgbClr val="000000"/>
                </a:solidFill>
                <a:latin typeface="Consolas"/>
              </a:rPr>
              <a:t> {</a:t>
            </a:r>
          </a:p>
          <a:p>
            <a:pPr>
              <a:buNone/>
            </a:pPr>
            <a:r>
              <a:rPr lang="en-CA" sz="3200" noProof="0" dirty="0" smtClean="0">
                <a:solidFill>
                  <a:srgbClr val="000000"/>
                </a:solidFill>
                <a:latin typeface="Consolas"/>
              </a:rPr>
              <a:t>	</a:t>
            </a:r>
            <a:r>
              <a:rPr lang="en-CA" sz="3200" noProof="0" dirty="0" smtClean="0">
                <a:solidFill>
                  <a:srgbClr val="008000"/>
                </a:solidFill>
                <a:latin typeface="Consolas"/>
              </a:rPr>
              <a:t>/* when a Car is instantiated, the 4-element array will instantiate 4 Wheels. As with the case of adding simple members, if there is no Wheel constructor (either implicit default, or explicit </a:t>
            </a:r>
            <a:r>
              <a:rPr lang="en-CA" sz="3200" noProof="0" dirty="0" err="1" smtClean="0">
                <a:solidFill>
                  <a:srgbClr val="008000"/>
                </a:solidFill>
                <a:latin typeface="Consolas"/>
              </a:rPr>
              <a:t>parameterless</a:t>
            </a:r>
            <a:r>
              <a:rPr lang="en-CA" sz="3200" noProof="0" dirty="0" smtClean="0">
                <a:solidFill>
                  <a:srgbClr val="008000"/>
                </a:solidFill>
                <a:latin typeface="Consolas"/>
              </a:rPr>
              <a:t> default), this will not work */</a:t>
            </a:r>
            <a:endParaRPr lang="en-CA" sz="3200" noProof="0" dirty="0" smtClean="0">
              <a:solidFill>
                <a:srgbClr val="000000"/>
              </a:solidFill>
              <a:latin typeface="Consolas"/>
            </a:endParaRP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 wheels[4]; </a:t>
            </a:r>
            <a:r>
              <a:rPr lang="en-CA" sz="3200" noProof="0" dirty="0" smtClean="0">
                <a:solidFill>
                  <a:srgbClr val="008000"/>
                </a:solidFill>
                <a:latin typeface="Consolas"/>
              </a:rPr>
              <a:t>// Array of Wheels</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public</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Car();</a:t>
            </a:r>
          </a:p>
          <a:p>
            <a:pPr>
              <a:buNone/>
            </a:pPr>
            <a:r>
              <a:rPr lang="en-CA" sz="3200" noProof="0" dirty="0" smtClean="0">
                <a:solidFill>
                  <a:srgbClr val="000000"/>
                </a:solidFill>
                <a:latin typeface="Consolas"/>
              </a:rPr>
              <a:t>	Car(</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wheels</a:t>
            </a:r>
            <a:r>
              <a:rPr lang="en-CA" sz="3200" noProof="0" dirty="0" smtClean="0">
                <a:solidFill>
                  <a:srgbClr val="000000"/>
                </a:solidFill>
                <a:latin typeface="Consolas"/>
              </a:rPr>
              <a:t>[]</a:t>
            </a:r>
            <a:r>
              <a:rPr lang="en-CA" sz="3200" noProof="0" dirty="0" smtClean="0">
                <a:solidFill>
                  <a:srgbClr val="808080"/>
                </a:solidFill>
                <a:latin typeface="Consolas"/>
              </a:rPr>
              <a:t>, </a:t>
            </a:r>
            <a:r>
              <a:rPr lang="en-CA" sz="3200" noProof="0" dirty="0" err="1" smtClean="0">
                <a:solidFill>
                  <a:srgbClr val="0000FF"/>
                </a:solidFill>
                <a:latin typeface="Consolas"/>
              </a:rPr>
              <a:t>int</a:t>
            </a:r>
            <a:r>
              <a:rPr lang="en-CA" sz="3200" noProof="0" dirty="0" smtClean="0">
                <a:solidFill>
                  <a:srgbClr val="0000FF"/>
                </a:solidFill>
                <a:latin typeface="Consolas"/>
              </a:rPr>
              <a:t> </a:t>
            </a:r>
            <a:r>
              <a:rPr lang="en-CA" sz="3200" noProof="0" dirty="0" err="1" smtClean="0">
                <a:solidFill>
                  <a:srgbClr val="808080"/>
                </a:solidFill>
                <a:latin typeface="Consolas"/>
              </a:rPr>
              <a:t>numberOfWheels</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Arrays as data members</a:t>
            </a:r>
            <a:endParaRPr lang="en-CA" noProof="0" dirty="0"/>
          </a:p>
        </p:txBody>
      </p:sp>
      <p:sp>
        <p:nvSpPr>
          <p:cNvPr id="3" name="Espace réservé du contenu 2"/>
          <p:cNvSpPr>
            <a:spLocks noGrp="1"/>
          </p:cNvSpPr>
          <p:nvPr>
            <p:ph sz="quarter" idx="1"/>
          </p:nvPr>
        </p:nvSpPr>
        <p:spPr>
          <a:xfrm>
            <a:off x="214282" y="1571612"/>
            <a:ext cx="8501122" cy="5286388"/>
          </a:xfrm>
        </p:spPr>
        <p:txBody>
          <a:bodyPr>
            <a:normAutofit fontScale="47500" lnSpcReduction="20000"/>
          </a:bodyPr>
          <a:lstStyle/>
          <a:p>
            <a:pPr>
              <a:buNone/>
            </a:pPr>
            <a:r>
              <a:rPr lang="en-CA" sz="4800" dirty="0"/>
              <a:t>Car.cpp</a:t>
            </a:r>
          </a:p>
          <a:p>
            <a:pPr>
              <a:buNone/>
            </a:pPr>
            <a:r>
              <a:rPr lang="en-CA" sz="4000" dirty="0">
                <a:solidFill>
                  <a:srgbClr val="808080"/>
                </a:solidFill>
                <a:latin typeface="Consolas"/>
              </a:rPr>
              <a:t>#include</a:t>
            </a:r>
            <a:r>
              <a:rPr lang="en-CA" sz="4000" dirty="0">
                <a:solidFill>
                  <a:srgbClr val="000000"/>
                </a:solidFill>
                <a:latin typeface="Consolas"/>
              </a:rPr>
              <a:t> </a:t>
            </a:r>
            <a:r>
              <a:rPr lang="en-CA" sz="4000" dirty="0">
                <a:solidFill>
                  <a:srgbClr val="A31515"/>
                </a:solidFill>
                <a:latin typeface="Consolas"/>
              </a:rPr>
              <a:t>"</a:t>
            </a:r>
            <a:r>
              <a:rPr lang="en-CA" sz="4000" dirty="0" err="1">
                <a:solidFill>
                  <a:srgbClr val="A31515"/>
                </a:solidFill>
                <a:latin typeface="Consolas"/>
              </a:rPr>
              <a:t>Car.h</a:t>
            </a:r>
            <a:r>
              <a:rPr lang="en-CA" sz="4000" dirty="0">
                <a:solidFill>
                  <a:srgbClr val="A31515"/>
                </a:solidFill>
                <a:latin typeface="Consolas"/>
              </a:rPr>
              <a:t>" </a:t>
            </a:r>
            <a:r>
              <a:rPr lang="en-CA" sz="4000" dirty="0">
                <a:solidFill>
                  <a:srgbClr val="008000"/>
                </a:solidFill>
                <a:latin typeface="Consolas"/>
              </a:rPr>
              <a:t>// no need to include </a:t>
            </a:r>
            <a:r>
              <a:rPr lang="en-CA" sz="4000" dirty="0" err="1">
                <a:solidFill>
                  <a:srgbClr val="008000"/>
                </a:solidFill>
                <a:latin typeface="Consolas"/>
              </a:rPr>
              <a:t>Wheel.h</a:t>
            </a:r>
            <a:r>
              <a:rPr lang="en-CA" sz="4000" dirty="0">
                <a:solidFill>
                  <a:srgbClr val="008000"/>
                </a:solidFill>
                <a:latin typeface="Consolas"/>
              </a:rPr>
              <a:t>, as it </a:t>
            </a:r>
            <a:r>
              <a:rPr lang="en-CA" sz="4000" dirty="0" smtClean="0">
                <a:solidFill>
                  <a:srgbClr val="008000"/>
                </a:solidFill>
                <a:latin typeface="Consolas"/>
              </a:rPr>
              <a:t>is</a:t>
            </a:r>
            <a:endParaRPr lang="en-CA" sz="4000" dirty="0">
              <a:solidFill>
                <a:srgbClr val="008000"/>
              </a:solidFill>
              <a:latin typeface="Consolas"/>
            </a:endParaRPr>
          </a:p>
          <a:p>
            <a:pPr>
              <a:buNone/>
            </a:pPr>
            <a:r>
              <a:rPr lang="en-CA" sz="4000" dirty="0">
                <a:solidFill>
                  <a:srgbClr val="008000"/>
                </a:solidFill>
                <a:latin typeface="Consolas"/>
              </a:rPr>
              <a:t>			   // already </a:t>
            </a:r>
            <a:r>
              <a:rPr lang="en-CA" sz="4000" dirty="0" smtClean="0">
                <a:solidFill>
                  <a:srgbClr val="008000"/>
                </a:solidFill>
                <a:latin typeface="Consolas"/>
              </a:rPr>
              <a:t>included </a:t>
            </a:r>
            <a:r>
              <a:rPr lang="en-CA" sz="4000" dirty="0">
                <a:solidFill>
                  <a:srgbClr val="008000"/>
                </a:solidFill>
                <a:latin typeface="Consolas"/>
              </a:rPr>
              <a:t>in </a:t>
            </a:r>
            <a:r>
              <a:rPr lang="en-CA" sz="4000" dirty="0" err="1">
                <a:solidFill>
                  <a:srgbClr val="008000"/>
                </a:solidFill>
                <a:latin typeface="Consolas"/>
              </a:rPr>
              <a:t>Car.h</a:t>
            </a:r>
            <a:endParaRPr lang="en-CA" sz="4000" dirty="0">
              <a:solidFill>
                <a:srgbClr val="A31515"/>
              </a:solidFill>
              <a:latin typeface="Consolas"/>
            </a:endParaRPr>
          </a:p>
          <a:p>
            <a:pPr>
              <a:buNone/>
            </a:pPr>
            <a:r>
              <a:rPr lang="en-CA" sz="4000" dirty="0">
                <a:solidFill>
                  <a:srgbClr val="2B91AF"/>
                </a:solidFill>
                <a:latin typeface="Consolas"/>
              </a:rPr>
              <a:t>Car</a:t>
            </a:r>
            <a:r>
              <a:rPr lang="en-CA" sz="4000" dirty="0">
                <a:solidFill>
                  <a:srgbClr val="000000"/>
                </a:solidFill>
                <a:latin typeface="Consolas"/>
              </a:rPr>
              <a:t>::Car() {</a:t>
            </a:r>
          </a:p>
          <a:p>
            <a:pPr>
              <a:buNone/>
            </a:pPr>
            <a:r>
              <a:rPr lang="en-CA" sz="4000" dirty="0">
                <a:solidFill>
                  <a:srgbClr val="008000"/>
                </a:solidFill>
                <a:latin typeface="Consolas"/>
              </a:rPr>
              <a:t>	// no need to initialize the data members because</a:t>
            </a:r>
            <a:endParaRPr lang="en-CA" sz="4000" dirty="0">
              <a:solidFill>
                <a:srgbClr val="000000"/>
              </a:solidFill>
              <a:latin typeface="Consolas"/>
            </a:endParaRPr>
          </a:p>
          <a:p>
            <a:pPr>
              <a:buNone/>
            </a:pPr>
            <a:r>
              <a:rPr lang="en-CA" sz="4000" dirty="0">
                <a:solidFill>
                  <a:srgbClr val="008000"/>
                </a:solidFill>
                <a:latin typeface="Consolas"/>
              </a:rPr>
              <a:t>	// the explicitly defined default constructor was called </a:t>
            </a:r>
            <a:endParaRPr lang="en-CA" sz="4000" dirty="0" smtClean="0">
              <a:solidFill>
                <a:srgbClr val="008000"/>
              </a:solidFill>
              <a:latin typeface="Consolas"/>
            </a:endParaRPr>
          </a:p>
          <a:p>
            <a:pPr>
              <a:buNone/>
            </a:pPr>
            <a:r>
              <a:rPr lang="en-CA" sz="4000" dirty="0">
                <a:solidFill>
                  <a:srgbClr val="008000"/>
                </a:solidFill>
                <a:latin typeface="Consolas"/>
              </a:rPr>
              <a:t>	</a:t>
            </a:r>
            <a:r>
              <a:rPr lang="en-CA" sz="4000" dirty="0" smtClean="0">
                <a:solidFill>
                  <a:srgbClr val="008000"/>
                </a:solidFill>
                <a:latin typeface="Consolas"/>
              </a:rPr>
              <a:t>// when the </a:t>
            </a:r>
            <a:r>
              <a:rPr lang="en-CA" sz="4000" dirty="0">
                <a:solidFill>
                  <a:srgbClr val="008000"/>
                </a:solidFill>
                <a:latin typeface="Consolas"/>
              </a:rPr>
              <a:t>data members of type Wheel were declared in the </a:t>
            </a:r>
            <a:endParaRPr lang="en-CA" sz="4000" dirty="0">
              <a:solidFill>
                <a:srgbClr val="000000"/>
              </a:solidFill>
              <a:latin typeface="Consolas"/>
            </a:endParaRPr>
          </a:p>
          <a:p>
            <a:pPr>
              <a:buNone/>
            </a:pPr>
            <a:r>
              <a:rPr lang="en-CA" sz="4000" dirty="0">
                <a:solidFill>
                  <a:srgbClr val="008000"/>
                </a:solidFill>
                <a:latin typeface="Consolas"/>
              </a:rPr>
              <a:t>	// declaration of the class Car</a:t>
            </a:r>
            <a:endParaRPr lang="en-CA" sz="4000" dirty="0">
              <a:solidFill>
                <a:srgbClr val="000000"/>
              </a:solidFill>
              <a:latin typeface="Consolas"/>
            </a:endParaRPr>
          </a:p>
          <a:p>
            <a:pPr>
              <a:buNone/>
            </a:pPr>
            <a:r>
              <a:rPr lang="en-CA" sz="4000" dirty="0" smtClean="0">
                <a:solidFill>
                  <a:srgbClr val="000000"/>
                </a:solidFill>
                <a:latin typeface="Consolas"/>
              </a:rPr>
              <a:t>}</a:t>
            </a:r>
          </a:p>
          <a:p>
            <a:pPr>
              <a:buNone/>
            </a:pPr>
            <a:endParaRPr lang="en-CA" sz="3200" noProof="0" dirty="0" smtClean="0">
              <a:solidFill>
                <a:srgbClr val="000000"/>
              </a:solidFill>
              <a:latin typeface="Consolas"/>
            </a:endParaRPr>
          </a:p>
          <a:p>
            <a:pPr>
              <a:buNone/>
            </a:pPr>
            <a:r>
              <a:rPr lang="en-CA" sz="4000" noProof="0" dirty="0" smtClean="0">
                <a:solidFill>
                  <a:srgbClr val="2B91AF"/>
                </a:solidFill>
                <a:latin typeface="Consolas"/>
              </a:rPr>
              <a:t>Car</a:t>
            </a:r>
            <a:r>
              <a:rPr lang="en-CA" sz="4000" noProof="0" dirty="0" smtClean="0">
                <a:solidFill>
                  <a:srgbClr val="000000"/>
                </a:solidFill>
                <a:latin typeface="Consolas"/>
              </a:rPr>
              <a:t>::Car(</a:t>
            </a:r>
            <a:r>
              <a:rPr lang="en-CA" sz="4000" noProof="0" dirty="0" smtClean="0">
                <a:solidFill>
                  <a:srgbClr val="2B91AF"/>
                </a:solidFill>
                <a:latin typeface="Consolas"/>
              </a:rPr>
              <a:t>Wheel</a:t>
            </a:r>
            <a:r>
              <a:rPr lang="en-CA" sz="4000" noProof="0" dirty="0" smtClean="0">
                <a:solidFill>
                  <a:srgbClr val="000000"/>
                </a:solidFill>
                <a:latin typeface="Consolas"/>
              </a:rPr>
              <a:t> </a:t>
            </a:r>
            <a:r>
              <a:rPr lang="en-CA" sz="4000" noProof="0" dirty="0" smtClean="0">
                <a:solidFill>
                  <a:srgbClr val="808080"/>
                </a:solidFill>
                <a:latin typeface="Consolas"/>
              </a:rPr>
              <a:t>wheels</a:t>
            </a:r>
            <a:r>
              <a:rPr lang="en-CA" sz="4000" noProof="0" dirty="0" smtClean="0">
                <a:solidFill>
                  <a:srgbClr val="000000"/>
                </a:solidFill>
                <a:latin typeface="Consolas"/>
              </a:rPr>
              <a:t>[], </a:t>
            </a:r>
            <a:r>
              <a:rPr lang="en-CA" sz="4000" noProof="0" dirty="0" err="1" smtClean="0">
                <a:solidFill>
                  <a:srgbClr val="0000FF"/>
                </a:solidFill>
                <a:latin typeface="Consolas"/>
              </a:rPr>
              <a:t>int</a:t>
            </a:r>
            <a:r>
              <a:rPr lang="en-CA" sz="4000" noProof="0" dirty="0" smtClean="0">
                <a:solidFill>
                  <a:srgbClr val="000000"/>
                </a:solidFill>
                <a:latin typeface="Consolas"/>
              </a:rPr>
              <a:t> </a:t>
            </a:r>
            <a:r>
              <a:rPr lang="en-CA" sz="4000" noProof="0" dirty="0" err="1" smtClean="0">
                <a:solidFill>
                  <a:srgbClr val="000000"/>
                </a:solidFill>
                <a:latin typeface="Consolas"/>
              </a:rPr>
              <a:t>numberOfWheels</a:t>
            </a:r>
            <a:r>
              <a:rPr lang="en-CA" sz="4000" noProof="0" dirty="0" smtClean="0">
                <a:solidFill>
                  <a:srgbClr val="000000"/>
                </a:solidFill>
                <a:latin typeface="Consolas"/>
              </a:rPr>
              <a:t>) {</a:t>
            </a:r>
          </a:p>
          <a:p>
            <a:pPr>
              <a:buNone/>
            </a:pPr>
            <a:r>
              <a:rPr lang="en-CA" sz="4000" noProof="0" dirty="0" smtClean="0">
                <a:solidFill>
                  <a:srgbClr val="000000"/>
                </a:solidFill>
                <a:latin typeface="Consolas"/>
              </a:rPr>
              <a:t>	</a:t>
            </a:r>
            <a:r>
              <a:rPr lang="en-CA" sz="4000" noProof="0" dirty="0" smtClean="0">
                <a:solidFill>
                  <a:srgbClr val="0000FF"/>
                </a:solidFill>
                <a:latin typeface="Consolas"/>
              </a:rPr>
              <a:t>for</a:t>
            </a:r>
            <a:r>
              <a:rPr lang="en-CA" sz="4000" noProof="0" dirty="0" smtClean="0">
                <a:solidFill>
                  <a:srgbClr val="000000"/>
                </a:solidFill>
                <a:latin typeface="Consolas"/>
              </a:rPr>
              <a:t> (</a:t>
            </a:r>
            <a:r>
              <a:rPr lang="en-CA" sz="4000" noProof="0" dirty="0" err="1" smtClean="0">
                <a:solidFill>
                  <a:srgbClr val="0000FF"/>
                </a:solidFill>
                <a:latin typeface="Consolas"/>
              </a:rPr>
              <a:t>int</a:t>
            </a:r>
            <a:r>
              <a:rPr lang="en-CA" sz="4000" noProof="0" dirty="0" smtClean="0">
                <a:solidFill>
                  <a:srgbClr val="000000"/>
                </a:solidFill>
                <a:latin typeface="Consolas"/>
              </a:rPr>
              <a:t> </a:t>
            </a:r>
            <a:r>
              <a:rPr lang="en-CA" sz="4000" noProof="0" dirty="0" err="1" smtClean="0">
                <a:solidFill>
                  <a:srgbClr val="000000"/>
                </a:solidFill>
                <a:latin typeface="Consolas"/>
              </a:rPr>
              <a:t>i</a:t>
            </a:r>
            <a:r>
              <a:rPr lang="en-CA" sz="4000" noProof="0" dirty="0" smtClean="0">
                <a:solidFill>
                  <a:srgbClr val="000000"/>
                </a:solidFill>
                <a:latin typeface="Consolas"/>
              </a:rPr>
              <a:t> = 0; </a:t>
            </a:r>
            <a:r>
              <a:rPr lang="en-CA" sz="4000" noProof="0" dirty="0" err="1" smtClean="0">
                <a:solidFill>
                  <a:srgbClr val="000000"/>
                </a:solidFill>
                <a:latin typeface="Consolas"/>
              </a:rPr>
              <a:t>i</a:t>
            </a:r>
            <a:r>
              <a:rPr lang="en-CA" sz="4000" noProof="0" dirty="0" smtClean="0">
                <a:solidFill>
                  <a:srgbClr val="000000"/>
                </a:solidFill>
                <a:latin typeface="Consolas"/>
              </a:rPr>
              <a:t> &lt; (</a:t>
            </a:r>
            <a:r>
              <a:rPr lang="en-CA" sz="4000" noProof="0" dirty="0" err="1" smtClean="0">
                <a:solidFill>
                  <a:srgbClr val="808080"/>
                </a:solidFill>
                <a:latin typeface="Consolas"/>
              </a:rPr>
              <a:t>numberOfWheels</a:t>
            </a:r>
            <a:r>
              <a:rPr lang="en-CA" sz="4000" noProof="0" dirty="0" smtClean="0">
                <a:solidFill>
                  <a:srgbClr val="808080"/>
                </a:solidFill>
                <a:latin typeface="Consolas"/>
              </a:rPr>
              <a:t> </a:t>
            </a:r>
            <a:r>
              <a:rPr lang="en-CA" sz="4000" noProof="0" dirty="0" smtClean="0">
                <a:solidFill>
                  <a:srgbClr val="000000"/>
                </a:solidFill>
                <a:latin typeface="Consolas"/>
              </a:rPr>
              <a:t>&gt; 4 ? 4 : </a:t>
            </a:r>
            <a:r>
              <a:rPr lang="en-CA" sz="4000" noProof="0" dirty="0" err="1" smtClean="0">
                <a:solidFill>
                  <a:srgbClr val="808080"/>
                </a:solidFill>
                <a:latin typeface="Consolas"/>
              </a:rPr>
              <a:t>numberOfWheels</a:t>
            </a:r>
            <a:r>
              <a:rPr lang="en-CA" sz="4000" noProof="0" dirty="0" smtClean="0">
                <a:solidFill>
                  <a:srgbClr val="000000"/>
                </a:solidFill>
                <a:latin typeface="Consolas"/>
              </a:rPr>
              <a:t>); </a:t>
            </a:r>
            <a:r>
              <a:rPr lang="en-CA" sz="4000" noProof="0" dirty="0" err="1" smtClean="0">
                <a:solidFill>
                  <a:srgbClr val="000000"/>
                </a:solidFill>
                <a:latin typeface="Consolas"/>
              </a:rPr>
              <a:t>i</a:t>
            </a:r>
            <a:r>
              <a:rPr lang="en-CA" sz="4000" noProof="0" dirty="0" smtClean="0">
                <a:solidFill>
                  <a:srgbClr val="000000"/>
                </a:solidFill>
                <a:latin typeface="Consolas"/>
              </a:rPr>
              <a:t>++) {</a:t>
            </a:r>
          </a:p>
          <a:p>
            <a:pPr>
              <a:buNone/>
            </a:pPr>
            <a:r>
              <a:rPr lang="en-CA" sz="4000" noProof="0" dirty="0" smtClean="0">
                <a:solidFill>
                  <a:srgbClr val="2B91AF"/>
                </a:solidFill>
                <a:latin typeface="Consolas"/>
              </a:rPr>
              <a:t>		Car</a:t>
            </a:r>
            <a:r>
              <a:rPr lang="en-CA" sz="4000" noProof="0" dirty="0" smtClean="0">
                <a:solidFill>
                  <a:srgbClr val="000000"/>
                </a:solidFill>
                <a:latin typeface="Consolas"/>
              </a:rPr>
              <a:t>::wheels[</a:t>
            </a:r>
            <a:r>
              <a:rPr lang="en-CA" sz="4000" noProof="0" dirty="0" err="1" smtClean="0">
                <a:solidFill>
                  <a:srgbClr val="000000"/>
                </a:solidFill>
                <a:latin typeface="Consolas"/>
              </a:rPr>
              <a:t>i</a:t>
            </a:r>
            <a:r>
              <a:rPr lang="en-CA" sz="4000" noProof="0" dirty="0" smtClean="0">
                <a:solidFill>
                  <a:srgbClr val="000000"/>
                </a:solidFill>
                <a:latin typeface="Consolas"/>
              </a:rPr>
              <a:t>] </a:t>
            </a:r>
            <a:r>
              <a:rPr lang="en-CA" sz="4000" noProof="0" dirty="0" smtClean="0">
                <a:solidFill>
                  <a:srgbClr val="008080"/>
                </a:solidFill>
                <a:latin typeface="Consolas"/>
              </a:rPr>
              <a:t>=</a:t>
            </a:r>
            <a:r>
              <a:rPr lang="en-CA" sz="4000" noProof="0" dirty="0" smtClean="0">
                <a:solidFill>
                  <a:srgbClr val="000000"/>
                </a:solidFill>
                <a:latin typeface="Consolas"/>
              </a:rPr>
              <a:t> </a:t>
            </a:r>
            <a:r>
              <a:rPr lang="en-CA" sz="4000" noProof="0" dirty="0" smtClean="0">
                <a:solidFill>
                  <a:srgbClr val="808080"/>
                </a:solidFill>
                <a:latin typeface="Consolas"/>
              </a:rPr>
              <a:t>wheels[</a:t>
            </a:r>
            <a:r>
              <a:rPr lang="en-CA" sz="4000" noProof="0" dirty="0" err="1" smtClean="0">
                <a:solidFill>
                  <a:srgbClr val="808080"/>
                </a:solidFill>
                <a:latin typeface="Consolas"/>
              </a:rPr>
              <a:t>i</a:t>
            </a:r>
            <a:r>
              <a:rPr lang="en-CA" sz="4000" noProof="0" dirty="0" smtClean="0">
                <a:solidFill>
                  <a:srgbClr val="808080"/>
                </a:solidFill>
                <a:latin typeface="Consolas"/>
              </a:rPr>
              <a:t>]</a:t>
            </a:r>
            <a:r>
              <a:rPr lang="en-CA" sz="4000" noProof="0" dirty="0" smtClean="0">
                <a:solidFill>
                  <a:srgbClr val="000000"/>
                </a:solidFill>
                <a:latin typeface="Consolas"/>
              </a:rPr>
              <a:t>;</a:t>
            </a:r>
          </a:p>
          <a:p>
            <a:pPr>
              <a:buNone/>
            </a:pPr>
            <a:r>
              <a:rPr lang="en-CA" sz="4000" noProof="0" dirty="0" smtClean="0">
                <a:solidFill>
                  <a:srgbClr val="2B91AF"/>
                </a:solidFill>
                <a:latin typeface="Consolas"/>
              </a:rPr>
              <a:t>	</a:t>
            </a:r>
            <a:r>
              <a:rPr lang="en-CA" sz="4000" noProof="0" dirty="0" smtClean="0">
                <a:solidFill>
                  <a:srgbClr val="000000"/>
                </a:solidFill>
                <a:latin typeface="Consolas"/>
              </a:rPr>
              <a:t>}</a:t>
            </a:r>
          </a:p>
          <a:p>
            <a:pPr>
              <a:buNone/>
            </a:pPr>
            <a:r>
              <a:rPr lang="en-CA" sz="4000" noProof="0" dirty="0" smtClean="0">
                <a:solidFill>
                  <a:srgbClr val="000000"/>
                </a:solidFill>
                <a:latin typeface="Consolas"/>
              </a:rPr>
              <a:t>}</a:t>
            </a:r>
            <a:endParaRPr lang="en-CA" sz="4000" noProof="0" dirty="0" smtClean="0">
              <a:solidFill>
                <a:srgbClr val="0000FF"/>
              </a:solidFill>
              <a:latin typeface="Consola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Arrays as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lnSpcReduction="10000"/>
          </a:bodyPr>
          <a:lstStyle/>
          <a:p>
            <a:pPr marL="0" indent="0">
              <a:buNone/>
            </a:pPr>
            <a:r>
              <a:rPr lang="en-CA" noProof="0" dirty="0" smtClean="0"/>
              <a:t>To create a </a:t>
            </a:r>
            <a:r>
              <a:rPr lang="en-CA" b="1" noProof="0" dirty="0" smtClean="0"/>
              <a:t>getter</a:t>
            </a:r>
            <a:r>
              <a:rPr lang="en-CA" noProof="0" dirty="0" smtClean="0"/>
              <a:t> that accesses the array, you should use the syntax shown in the next slide. It is very important that when you make a getter for an array, the getter returns the array as a </a:t>
            </a:r>
            <a:r>
              <a:rPr lang="en-CA" b="1" noProof="0" dirty="0" smtClean="0"/>
              <a:t>constant</a:t>
            </a:r>
            <a:r>
              <a:rPr lang="en-CA" noProof="0" dirty="0" smtClean="0"/>
              <a:t> pointer of the same type as the array. This prevents the returned information (the pointer) from being modified. It is not possible to return an instance.</a:t>
            </a:r>
          </a:p>
          <a:p>
            <a:pPr marL="0" indent="0">
              <a:buNone/>
            </a:pPr>
            <a:endParaRPr lang="en-CA" noProof="0" dirty="0" smtClean="0"/>
          </a:p>
          <a:p>
            <a:pPr marL="0" indent="0">
              <a:buNone/>
            </a:pPr>
            <a:r>
              <a:rPr lang="en-CA" noProof="0" dirty="0" smtClean="0"/>
              <a:t>It is also important to have a way to get the number of valid (not null) elements in the array.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fontScale="90000"/>
          </a:bodyPr>
          <a:lstStyle/>
          <a:p>
            <a:r>
              <a:rPr lang="en-CA" noProof="0" dirty="0" smtClean="0"/>
              <a:t>Objects, arrays, and strings as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We are not limited to merely adding simple scalar variables as data members; we can also add objects, arrays, and strings (or, more accurately, string literals, which are arrays of characters).</a:t>
            </a:r>
          </a:p>
          <a:p>
            <a:pPr marL="0" indent="0">
              <a:buNone/>
            </a:pPr>
            <a:endParaRPr lang="en-CA" noProof="0" dirty="0" smtClean="0"/>
          </a:p>
          <a:p>
            <a:pPr marL="0" indent="0">
              <a:buNone/>
            </a:pPr>
            <a:r>
              <a:rPr lang="en-CA" noProof="0" dirty="0" smtClean="0"/>
              <a:t>Over the course of this document, we will see how these kinds of variables are added in a static-typed environment (like C++), as well as the constraints that this kind of programming entail.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Arrays as data members</a:t>
            </a:r>
            <a:endParaRPr lang="en-CA" noProof="0" dirty="0"/>
          </a:p>
        </p:txBody>
      </p:sp>
      <p:sp>
        <p:nvSpPr>
          <p:cNvPr id="3" name="Espace réservé du contenu 2"/>
          <p:cNvSpPr>
            <a:spLocks noGrp="1"/>
          </p:cNvSpPr>
          <p:nvPr>
            <p:ph sz="quarter" idx="1"/>
          </p:nvPr>
        </p:nvSpPr>
        <p:spPr>
          <a:xfrm>
            <a:off x="357158" y="1571612"/>
            <a:ext cx="8358246" cy="5286388"/>
          </a:xfrm>
        </p:spPr>
        <p:txBody>
          <a:bodyPr>
            <a:normAutofit fontScale="85000" lnSpcReduction="10000"/>
          </a:bodyPr>
          <a:lstStyle/>
          <a:p>
            <a:pPr>
              <a:buNone/>
            </a:pPr>
            <a:r>
              <a:rPr lang="en-CA" sz="3800" noProof="0" dirty="0" err="1" smtClean="0"/>
              <a:t>Car.h</a:t>
            </a:r>
            <a:endParaRPr lang="en-CA" sz="3800" noProof="0" dirty="0" smtClean="0"/>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a:t>
            </a:r>
            <a:r>
              <a:rPr lang="en-CA" sz="3200" noProof="0" dirty="0" err="1" smtClean="0">
                <a:solidFill>
                  <a:srgbClr val="A31515"/>
                </a:solidFill>
                <a:latin typeface="Consolas"/>
              </a:rPr>
              <a:t>Wheel.h</a:t>
            </a:r>
            <a:r>
              <a:rPr lang="en-CA" sz="3200" noProof="0" dirty="0" smtClean="0">
                <a:solidFill>
                  <a:srgbClr val="A31515"/>
                </a:solidFill>
                <a:latin typeface="Consolas"/>
              </a:rPr>
              <a:t>"</a:t>
            </a:r>
            <a:endParaRPr lang="en-CA" sz="3200" noProof="0" dirty="0" smtClean="0">
              <a:solidFill>
                <a:srgbClr val="0000FF"/>
              </a:solidFill>
              <a:latin typeface="Consolas"/>
            </a:endParaRPr>
          </a:p>
          <a:p>
            <a:pPr>
              <a:buNone/>
            </a:pPr>
            <a:r>
              <a:rPr lang="en-CA" sz="3200" noProof="0" dirty="0" smtClean="0">
                <a:solidFill>
                  <a:srgbClr val="0000FF"/>
                </a:solidFill>
                <a:latin typeface="Consolas"/>
              </a:rPr>
              <a:t>class</a:t>
            </a:r>
            <a:r>
              <a:rPr lang="en-CA" sz="3200" noProof="0" dirty="0" smtClean="0">
                <a:solidFill>
                  <a:srgbClr val="000000"/>
                </a:solidFill>
                <a:latin typeface="Consolas"/>
              </a:rPr>
              <a:t> </a:t>
            </a:r>
            <a:r>
              <a:rPr lang="en-CA" sz="3200" noProof="0" dirty="0" smtClean="0">
                <a:solidFill>
                  <a:srgbClr val="2B91AF"/>
                </a:solidFill>
                <a:latin typeface="Consolas"/>
              </a:rPr>
              <a:t>Car</a:t>
            </a:r>
            <a:r>
              <a:rPr lang="en-CA" sz="3200" noProof="0" dirty="0" smtClean="0">
                <a:solidFill>
                  <a:srgbClr val="000000"/>
                </a:solidFill>
                <a:latin typeface="Consolas"/>
              </a:rPr>
              <a:t> {</a:t>
            </a:r>
          </a:p>
          <a:p>
            <a:pPr>
              <a:buNone/>
            </a:pP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FF"/>
                </a:solidFill>
                <a:latin typeface="Consolas"/>
              </a:rPr>
              <a:t> </a:t>
            </a:r>
            <a:r>
              <a:rPr lang="en-CA" sz="3200" noProof="0" dirty="0" err="1" smtClean="0">
                <a:solidFill>
                  <a:srgbClr val="000000"/>
                </a:solidFill>
                <a:latin typeface="Consolas"/>
              </a:rPr>
              <a:t>numberOfWheels</a:t>
            </a:r>
            <a:r>
              <a:rPr lang="en-CA" sz="3200" noProof="0" dirty="0" smtClean="0">
                <a:solidFill>
                  <a:srgbClr val="000000"/>
                </a:solidFill>
                <a:latin typeface="Consolas"/>
              </a:rPr>
              <a:t>;</a:t>
            </a:r>
            <a:r>
              <a:rPr lang="en-CA" sz="3200" noProof="0" dirty="0" smtClean="0">
                <a:solidFill>
                  <a:srgbClr val="0000FF"/>
                </a:solidFill>
                <a:latin typeface="Consolas"/>
              </a:rPr>
              <a:t> </a:t>
            </a:r>
            <a:r>
              <a:rPr lang="en-CA" sz="3200" noProof="0" dirty="0" smtClean="0">
                <a:solidFill>
                  <a:srgbClr val="000000"/>
                </a:solidFill>
                <a:latin typeface="Consolas"/>
              </a:rPr>
              <a:t>	</a:t>
            </a: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 wheels[4]; </a:t>
            </a:r>
            <a:r>
              <a:rPr lang="en-CA" sz="3200" noProof="0" dirty="0" smtClean="0">
                <a:solidFill>
                  <a:srgbClr val="008000"/>
                </a:solidFill>
                <a:latin typeface="Consolas"/>
              </a:rPr>
              <a:t>// Array of Wheels</a:t>
            </a:r>
            <a:endParaRPr lang="en-CA" sz="3200" noProof="0" dirty="0" smtClean="0">
              <a:solidFill>
                <a:srgbClr val="000000"/>
              </a:solidFill>
              <a:latin typeface="Consolas"/>
            </a:endParaRPr>
          </a:p>
          <a:p>
            <a:pPr>
              <a:buNone/>
            </a:pPr>
            <a:r>
              <a:rPr lang="en-CA" sz="3200" noProof="0" dirty="0" smtClean="0">
                <a:solidFill>
                  <a:srgbClr val="0000FF"/>
                </a:solidFill>
                <a:latin typeface="Consolas"/>
              </a:rPr>
              <a:t>public</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Car();</a:t>
            </a:r>
          </a:p>
          <a:p>
            <a:pPr>
              <a:buNone/>
            </a:pPr>
            <a:r>
              <a:rPr lang="en-CA" sz="3200" noProof="0" dirty="0" smtClean="0">
                <a:solidFill>
                  <a:srgbClr val="000000"/>
                </a:solidFill>
                <a:latin typeface="Consolas"/>
              </a:rPr>
              <a:t>	Car(</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wheels</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err="1" smtClean="0">
                <a:solidFill>
                  <a:srgbClr val="808080"/>
                </a:solidFill>
                <a:latin typeface="Consolas"/>
              </a:rPr>
              <a:t>numberOfWheels</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err="1" smtClean="0">
                <a:solidFill>
                  <a:srgbClr val="000000"/>
                </a:solidFill>
                <a:latin typeface="Consolas"/>
              </a:rPr>
              <a:t>getNbWheels</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a:t>
            </a:r>
            <a:r>
              <a:rPr lang="en-CA" sz="3200" noProof="0" dirty="0" err="1" smtClean="0">
                <a:solidFill>
                  <a:srgbClr val="0000FF"/>
                </a:solidFill>
                <a:latin typeface="Consolas"/>
              </a:rPr>
              <a:t>const</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err="1" smtClean="0">
                <a:solidFill>
                  <a:srgbClr val="000000"/>
                </a:solidFill>
                <a:latin typeface="Consolas"/>
              </a:rPr>
              <a:t>getWheels</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Arrays as data members</a:t>
            </a:r>
            <a:endParaRPr lang="en-CA" noProof="0" dirty="0"/>
          </a:p>
        </p:txBody>
      </p:sp>
      <p:sp>
        <p:nvSpPr>
          <p:cNvPr id="3" name="Espace réservé du contenu 2"/>
          <p:cNvSpPr>
            <a:spLocks noGrp="1"/>
          </p:cNvSpPr>
          <p:nvPr>
            <p:ph sz="quarter" idx="1"/>
          </p:nvPr>
        </p:nvSpPr>
        <p:spPr>
          <a:xfrm>
            <a:off x="214282" y="1500174"/>
            <a:ext cx="8929718" cy="5357826"/>
          </a:xfrm>
        </p:spPr>
        <p:txBody>
          <a:bodyPr>
            <a:normAutofit fontScale="47500" lnSpcReduction="20000"/>
          </a:bodyPr>
          <a:lstStyle/>
          <a:p>
            <a:pPr>
              <a:buNone/>
            </a:pPr>
            <a:r>
              <a:rPr lang="en-CA" sz="3800" noProof="0" dirty="0" smtClean="0"/>
              <a:t>Car.cpp</a:t>
            </a:r>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a:t>
            </a:r>
            <a:r>
              <a:rPr lang="en-CA" sz="3200" noProof="0" dirty="0" err="1" smtClean="0">
                <a:solidFill>
                  <a:srgbClr val="A31515"/>
                </a:solidFill>
                <a:latin typeface="Consolas"/>
              </a:rPr>
              <a:t>Car.h</a:t>
            </a:r>
            <a:r>
              <a:rPr lang="en-CA" sz="3200" noProof="0" dirty="0" smtClean="0">
                <a:solidFill>
                  <a:srgbClr val="A31515"/>
                </a:solidFill>
                <a:latin typeface="Consolas"/>
              </a:rPr>
              <a:t>"  </a:t>
            </a:r>
            <a:r>
              <a:rPr lang="en-CA" sz="3200" dirty="0" smtClean="0">
                <a:solidFill>
                  <a:srgbClr val="008000"/>
                </a:solidFill>
                <a:latin typeface="Consolas"/>
              </a:rPr>
              <a:t>// </a:t>
            </a:r>
            <a:r>
              <a:rPr lang="en-CA" sz="3200" dirty="0">
                <a:solidFill>
                  <a:srgbClr val="008000"/>
                </a:solidFill>
                <a:latin typeface="Consolas"/>
              </a:rPr>
              <a:t>no need to include </a:t>
            </a:r>
            <a:r>
              <a:rPr lang="en-CA" sz="3200" dirty="0" err="1">
                <a:solidFill>
                  <a:srgbClr val="008000"/>
                </a:solidFill>
                <a:latin typeface="Consolas"/>
              </a:rPr>
              <a:t>Wheel.h</a:t>
            </a:r>
            <a:r>
              <a:rPr lang="en-CA" sz="3200" dirty="0">
                <a:solidFill>
                  <a:srgbClr val="008000"/>
                </a:solidFill>
                <a:latin typeface="Consolas"/>
              </a:rPr>
              <a:t>, as it is</a:t>
            </a:r>
          </a:p>
          <a:p>
            <a:pPr>
              <a:buNone/>
            </a:pPr>
            <a:r>
              <a:rPr lang="en-CA" sz="3200" dirty="0">
                <a:solidFill>
                  <a:srgbClr val="008000"/>
                </a:solidFill>
                <a:latin typeface="Consolas"/>
              </a:rPr>
              <a:t>		</a:t>
            </a:r>
            <a:r>
              <a:rPr lang="en-CA" sz="3200" dirty="0" smtClean="0">
                <a:solidFill>
                  <a:srgbClr val="008000"/>
                </a:solidFill>
                <a:latin typeface="Consolas"/>
              </a:rPr>
              <a:t>	// </a:t>
            </a:r>
            <a:r>
              <a:rPr lang="en-CA" sz="3200" dirty="0">
                <a:solidFill>
                  <a:srgbClr val="008000"/>
                </a:solidFill>
                <a:latin typeface="Consolas"/>
              </a:rPr>
              <a:t>already included in </a:t>
            </a:r>
            <a:r>
              <a:rPr lang="en-CA" sz="3200" dirty="0" err="1">
                <a:solidFill>
                  <a:srgbClr val="008000"/>
                </a:solidFill>
                <a:latin typeface="Consolas"/>
              </a:rPr>
              <a:t>Car.h</a:t>
            </a:r>
            <a:endParaRPr lang="en-CA" sz="3200" dirty="0">
              <a:solidFill>
                <a:srgbClr val="A31515"/>
              </a:solidFill>
              <a:latin typeface="Consolas"/>
            </a:endParaRPr>
          </a:p>
          <a:p>
            <a:pPr>
              <a:buNone/>
            </a:pPr>
            <a:r>
              <a:rPr lang="en-CA" sz="3200" noProof="0" dirty="0" smtClean="0">
                <a:solidFill>
                  <a:srgbClr val="2B91AF"/>
                </a:solidFill>
                <a:latin typeface="Consolas"/>
              </a:rPr>
              <a:t>Car</a:t>
            </a:r>
            <a:r>
              <a:rPr lang="en-CA" sz="3200" noProof="0" dirty="0" smtClean="0">
                <a:solidFill>
                  <a:srgbClr val="000000"/>
                </a:solidFill>
                <a:latin typeface="Consolas"/>
              </a:rPr>
              <a:t>::Car() {</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a:t>
            </a:r>
            <a:r>
              <a:rPr lang="en-CA" sz="3200" noProof="0" dirty="0" err="1" smtClean="0">
                <a:solidFill>
                  <a:srgbClr val="000000"/>
                </a:solidFill>
                <a:latin typeface="Consolas"/>
              </a:rPr>
              <a:t>numberOfWheels</a:t>
            </a:r>
            <a:r>
              <a:rPr lang="en-CA" sz="3200" noProof="0" dirty="0" smtClean="0">
                <a:solidFill>
                  <a:srgbClr val="000000"/>
                </a:solidFill>
                <a:latin typeface="Consolas"/>
              </a:rPr>
              <a:t> = 0;</a:t>
            </a:r>
          </a:p>
          <a:p>
            <a:pPr>
              <a:buNone/>
            </a:pPr>
            <a:r>
              <a:rPr lang="en-CA" sz="3200" noProof="0" dirty="0" smtClean="0">
                <a:solidFill>
                  <a:srgbClr val="000000"/>
                </a:solidFill>
                <a:latin typeface="Consolas"/>
              </a:rPr>
              <a:t>}</a:t>
            </a:r>
          </a:p>
          <a:p>
            <a:pPr>
              <a:buNone/>
            </a:pPr>
            <a:r>
              <a:rPr lang="en-CA" sz="3200" noProof="0" dirty="0" smtClean="0">
                <a:solidFill>
                  <a:srgbClr val="2B91AF"/>
                </a:solidFill>
                <a:latin typeface="Consolas"/>
              </a:rPr>
              <a:t>Car</a:t>
            </a:r>
            <a:r>
              <a:rPr lang="en-CA" sz="3200" noProof="0" dirty="0" smtClean="0">
                <a:solidFill>
                  <a:srgbClr val="000000"/>
                </a:solidFill>
                <a:latin typeface="Consolas"/>
              </a:rPr>
              <a:t>::Car(</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wheels</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err="1" smtClean="0">
                <a:solidFill>
                  <a:srgbClr val="808080"/>
                </a:solidFill>
                <a:latin typeface="Consolas"/>
              </a:rPr>
              <a:t>numberOfWheels</a:t>
            </a:r>
            <a:r>
              <a:rPr lang="en-CA" sz="3200" noProof="0" dirty="0" smtClean="0">
                <a:solidFill>
                  <a:srgbClr val="000000"/>
                </a:solidFill>
                <a:latin typeface="Consolas"/>
              </a:rPr>
              <a:t>) {</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a:t>
            </a:r>
            <a:r>
              <a:rPr lang="en-CA" sz="3200" noProof="0" dirty="0" err="1" smtClean="0">
                <a:solidFill>
                  <a:srgbClr val="000000"/>
                </a:solidFill>
                <a:latin typeface="Consolas"/>
              </a:rPr>
              <a:t>numberOfWheels</a:t>
            </a:r>
            <a:r>
              <a:rPr lang="en-CA" sz="3200" noProof="0" dirty="0" smtClean="0">
                <a:solidFill>
                  <a:srgbClr val="000000"/>
                </a:solidFill>
                <a:latin typeface="Consolas"/>
              </a:rPr>
              <a:t> = (</a:t>
            </a:r>
            <a:r>
              <a:rPr lang="en-CA" sz="3200" noProof="0" dirty="0" err="1" smtClean="0">
                <a:solidFill>
                  <a:srgbClr val="808080"/>
                </a:solidFill>
                <a:latin typeface="Consolas"/>
              </a:rPr>
              <a:t>numberOfWheels</a:t>
            </a:r>
            <a:r>
              <a:rPr lang="en-CA" sz="3200" noProof="0" dirty="0" smtClean="0">
                <a:solidFill>
                  <a:srgbClr val="000000"/>
                </a:solidFill>
                <a:latin typeface="Consolas"/>
              </a:rPr>
              <a:t> &gt; 4 ? 4 : </a:t>
            </a:r>
            <a:r>
              <a:rPr lang="en-CA" sz="3200" noProof="0" dirty="0" err="1" smtClean="0">
                <a:solidFill>
                  <a:srgbClr val="808080"/>
                </a:solidFill>
                <a:latin typeface="Consolas"/>
              </a:rPr>
              <a:t>numberOfWheels</a:t>
            </a:r>
            <a:r>
              <a:rPr lang="en-CA" sz="3200" noProof="0" dirty="0" smtClean="0">
                <a:solidFill>
                  <a:srgbClr val="000000"/>
                </a:solidFill>
                <a:latin typeface="Consolas"/>
              </a:rPr>
              <a:t>);</a:t>
            </a:r>
          </a:p>
          <a:p>
            <a:pPr>
              <a:buNone/>
            </a:pPr>
            <a:r>
              <a:rPr lang="en-CA" sz="3200" noProof="0" dirty="0" smtClean="0">
                <a:solidFill>
                  <a:srgbClr val="0000FF"/>
                </a:solidFill>
                <a:latin typeface="Consolas"/>
              </a:rPr>
              <a:t>	for</a:t>
            </a:r>
            <a:r>
              <a:rPr lang="en-CA" sz="3200" noProof="0" dirty="0" smtClean="0">
                <a:solidFill>
                  <a:srgbClr val="000000"/>
                </a:solidFill>
                <a:latin typeface="Consolas"/>
              </a:rPr>
              <a:t> (</a:t>
            </a: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err="1" smtClean="0">
                <a:solidFill>
                  <a:srgbClr val="000000"/>
                </a:solidFill>
                <a:latin typeface="Consolas"/>
              </a:rPr>
              <a:t>i</a:t>
            </a:r>
            <a:r>
              <a:rPr lang="en-CA" sz="3200" noProof="0" dirty="0" smtClean="0">
                <a:solidFill>
                  <a:srgbClr val="000000"/>
                </a:solidFill>
                <a:latin typeface="Consolas"/>
              </a:rPr>
              <a:t> = 0; </a:t>
            </a:r>
            <a:r>
              <a:rPr lang="en-CA" sz="3200" noProof="0" dirty="0" err="1" smtClean="0">
                <a:solidFill>
                  <a:srgbClr val="000000"/>
                </a:solidFill>
                <a:latin typeface="Consolas"/>
              </a:rPr>
              <a:t>i</a:t>
            </a:r>
            <a:r>
              <a:rPr lang="en-CA" sz="3200" noProof="0" dirty="0" smtClean="0">
                <a:solidFill>
                  <a:srgbClr val="000000"/>
                </a:solidFill>
                <a:latin typeface="Consolas"/>
              </a:rPr>
              <a:t> &lt; </a:t>
            </a:r>
            <a:r>
              <a:rPr lang="en-CA" sz="3200" noProof="0" dirty="0" smtClean="0">
                <a:solidFill>
                  <a:srgbClr val="2B91AF"/>
                </a:solidFill>
                <a:latin typeface="Consolas"/>
              </a:rPr>
              <a:t>Car</a:t>
            </a:r>
            <a:r>
              <a:rPr lang="en-CA" sz="3200" noProof="0" dirty="0" smtClean="0">
                <a:solidFill>
                  <a:srgbClr val="000000"/>
                </a:solidFill>
                <a:latin typeface="Consolas"/>
              </a:rPr>
              <a:t>::</a:t>
            </a:r>
            <a:r>
              <a:rPr lang="en-CA" sz="3200" noProof="0" dirty="0" err="1" smtClean="0">
                <a:solidFill>
                  <a:srgbClr val="000000"/>
                </a:solidFill>
                <a:latin typeface="Consolas"/>
              </a:rPr>
              <a:t>numberOfWheels</a:t>
            </a:r>
            <a:r>
              <a:rPr lang="en-CA" sz="3200" noProof="0" dirty="0" smtClean="0">
                <a:solidFill>
                  <a:srgbClr val="000000"/>
                </a:solidFill>
                <a:latin typeface="Consolas"/>
              </a:rPr>
              <a:t>; </a:t>
            </a:r>
            <a:r>
              <a:rPr lang="en-CA" sz="3200" noProof="0" dirty="0" err="1" smtClean="0">
                <a:solidFill>
                  <a:srgbClr val="000000"/>
                </a:solidFill>
                <a:latin typeface="Consolas"/>
              </a:rPr>
              <a:t>i</a:t>
            </a:r>
            <a:r>
              <a:rPr lang="en-CA" sz="3200" noProof="0" dirty="0" smtClean="0">
                <a:solidFill>
                  <a:srgbClr val="000000"/>
                </a:solidFill>
                <a:latin typeface="Consolas"/>
              </a:rPr>
              <a:t>++) {</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::wheels[</a:t>
            </a:r>
            <a:r>
              <a:rPr lang="en-CA" sz="3200" noProof="0" dirty="0" err="1" smtClean="0">
                <a:solidFill>
                  <a:srgbClr val="000000"/>
                </a:solidFill>
                <a:latin typeface="Consolas"/>
              </a:rPr>
              <a:t>i</a:t>
            </a:r>
            <a:r>
              <a:rPr lang="en-CA" sz="3200" noProof="0" dirty="0" smtClean="0">
                <a:solidFill>
                  <a:srgbClr val="000000"/>
                </a:solidFill>
                <a:latin typeface="Consolas"/>
              </a:rPr>
              <a:t>]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wheels</a:t>
            </a:r>
            <a:r>
              <a:rPr lang="en-CA" sz="3200" noProof="0" dirty="0" smtClean="0">
                <a:solidFill>
                  <a:srgbClr val="000000"/>
                </a:solidFill>
                <a:latin typeface="Consolas"/>
              </a:rPr>
              <a:t>[</a:t>
            </a:r>
            <a:r>
              <a:rPr lang="en-CA" sz="3200" noProof="0" dirty="0" err="1" smtClean="0">
                <a:solidFill>
                  <a:srgbClr val="000000"/>
                </a:solidFill>
                <a:latin typeface="Consolas"/>
              </a:rPr>
              <a:t>i</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a:t>
            </a:r>
          </a:p>
          <a:p>
            <a:pPr>
              <a:buNone/>
            </a:pP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int</a:t>
            </a:r>
            <a:r>
              <a:rPr lang="en-CA" sz="3200" noProof="0" dirty="0" smtClean="0">
                <a:solidFill>
                  <a:srgbClr val="000000"/>
                </a:solidFill>
                <a:latin typeface="Consolas"/>
              </a:rPr>
              <a:t> </a:t>
            </a:r>
            <a:r>
              <a:rPr lang="en-CA" sz="3200" noProof="0" dirty="0" smtClean="0">
                <a:solidFill>
                  <a:srgbClr val="2B91AF"/>
                </a:solidFill>
                <a:latin typeface="Consolas"/>
              </a:rPr>
              <a:t>Car</a:t>
            </a:r>
            <a:r>
              <a:rPr lang="en-CA" sz="3200" noProof="0" dirty="0" smtClean="0">
                <a:solidFill>
                  <a:srgbClr val="000000"/>
                </a:solidFill>
                <a:latin typeface="Consolas"/>
              </a:rPr>
              <a:t>::</a:t>
            </a:r>
            <a:r>
              <a:rPr lang="en-CA" sz="3200" noProof="0" dirty="0" err="1" smtClean="0">
                <a:solidFill>
                  <a:srgbClr val="000000"/>
                </a:solidFill>
                <a:latin typeface="Consolas"/>
              </a:rPr>
              <a:t>getNbWheels</a:t>
            </a:r>
            <a:r>
              <a:rPr lang="en-CA" sz="3200" noProof="0" dirty="0" smtClean="0">
                <a:solidFill>
                  <a:srgbClr val="000000"/>
                </a:solidFill>
                <a:latin typeface="Consolas"/>
              </a:rPr>
              <a:t>() {</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a:t>
            </a:r>
            <a:r>
              <a:rPr lang="en-CA" sz="3200" noProof="0" dirty="0" smtClean="0">
                <a:solidFill>
                  <a:srgbClr val="2B91AF"/>
                </a:solidFill>
                <a:latin typeface="Consolas"/>
              </a:rPr>
              <a:t>Car</a:t>
            </a:r>
            <a:r>
              <a:rPr lang="en-CA" sz="3200" noProof="0" dirty="0" smtClean="0">
                <a:solidFill>
                  <a:srgbClr val="000000"/>
                </a:solidFill>
                <a:latin typeface="Consolas"/>
              </a:rPr>
              <a:t>::</a:t>
            </a:r>
            <a:r>
              <a:rPr lang="en-CA" sz="3200" noProof="0" dirty="0" err="1" smtClean="0">
                <a:solidFill>
                  <a:srgbClr val="000000"/>
                </a:solidFill>
                <a:latin typeface="Consolas"/>
              </a:rPr>
              <a:t>numberOfWheels</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p>
          <a:p>
            <a:pPr>
              <a:buNone/>
            </a:pPr>
            <a:r>
              <a:rPr lang="en-CA" sz="3200" noProof="0" dirty="0" err="1" smtClean="0">
                <a:solidFill>
                  <a:srgbClr val="0000FF"/>
                </a:solidFill>
                <a:latin typeface="Consolas"/>
              </a:rPr>
              <a:t>const</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2B91AF"/>
                </a:solidFill>
                <a:latin typeface="Consolas"/>
              </a:rPr>
              <a:t>Car</a:t>
            </a:r>
            <a:r>
              <a:rPr lang="en-CA" sz="3200" noProof="0" dirty="0" smtClean="0">
                <a:solidFill>
                  <a:srgbClr val="000000"/>
                </a:solidFill>
                <a:latin typeface="Consolas"/>
              </a:rPr>
              <a:t>::</a:t>
            </a:r>
            <a:r>
              <a:rPr lang="en-CA" sz="3200" noProof="0" dirty="0" err="1" smtClean="0">
                <a:solidFill>
                  <a:srgbClr val="000000"/>
                </a:solidFill>
                <a:latin typeface="Consolas"/>
              </a:rPr>
              <a:t>getWheels</a:t>
            </a:r>
            <a:r>
              <a:rPr lang="en-CA" sz="3200" noProof="0" dirty="0" smtClean="0">
                <a:solidFill>
                  <a:srgbClr val="000000"/>
                </a:solidFill>
                <a:latin typeface="Consolas"/>
              </a:rPr>
              <a:t>() {</a:t>
            </a:r>
          </a:p>
          <a:p>
            <a:pPr>
              <a:buNone/>
            </a:pPr>
            <a:r>
              <a:rPr lang="en-CA" sz="3200" noProof="0" dirty="0" smtClean="0">
                <a:solidFill>
                  <a:srgbClr val="0000FF"/>
                </a:solidFill>
                <a:latin typeface="Consolas"/>
              </a:rPr>
              <a:t>	return</a:t>
            </a:r>
            <a:r>
              <a:rPr lang="en-CA" sz="3200" noProof="0" dirty="0" smtClean="0">
                <a:solidFill>
                  <a:srgbClr val="000000"/>
                </a:solidFill>
                <a:latin typeface="Consolas"/>
              </a:rPr>
              <a:t> </a:t>
            </a:r>
            <a:r>
              <a:rPr lang="en-CA" sz="3200" noProof="0" dirty="0" smtClean="0">
                <a:solidFill>
                  <a:srgbClr val="2B91AF"/>
                </a:solidFill>
                <a:latin typeface="Consolas"/>
              </a:rPr>
              <a:t>Car</a:t>
            </a:r>
            <a:r>
              <a:rPr lang="en-CA" sz="3200" noProof="0" dirty="0" smtClean="0">
                <a:solidFill>
                  <a:srgbClr val="000000"/>
                </a:solidFill>
                <a:latin typeface="Consolas"/>
              </a:rPr>
              <a:t>::wheels;</a:t>
            </a:r>
          </a:p>
          <a:p>
            <a:pPr>
              <a:buNone/>
            </a:pPr>
            <a:r>
              <a:rPr lang="en-CA" sz="3200" noProof="0" dirty="0" smtClean="0">
                <a:solidFill>
                  <a:srgbClr val="000000"/>
                </a:solidFill>
                <a:latin typeface="Consolas"/>
              </a:rPr>
              <a:t>}</a:t>
            </a:r>
            <a:endParaRPr lang="en-CA" sz="3200" noProof="0" dirty="0" smtClean="0">
              <a:solidFill>
                <a:srgbClr val="0000FF"/>
              </a:solidFill>
              <a:latin typeface="Consola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en-CA" noProof="0" dirty="0" smtClean="0"/>
              <a:t>Character arrays as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It is also possible to add data members of the type </a:t>
            </a:r>
            <a:r>
              <a:rPr lang="en-CA" b="1" noProof="0" dirty="0" smtClean="0"/>
              <a:t>character array</a:t>
            </a:r>
            <a:r>
              <a:rPr lang="en-CA" noProof="0" dirty="0" smtClean="0"/>
              <a:t> (also known </a:t>
            </a:r>
            <a:r>
              <a:rPr lang="en-CA" noProof="0" smtClean="0"/>
              <a:t>as string literals).</a:t>
            </a:r>
            <a:endParaRPr lang="en-CA" noProof="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en-CA" dirty="0"/>
              <a:t>Character arrays as data members</a:t>
            </a:r>
            <a:endParaRPr lang="en-CA" noProof="0" dirty="0"/>
          </a:p>
        </p:txBody>
      </p:sp>
      <p:sp>
        <p:nvSpPr>
          <p:cNvPr id="3" name="Espace réservé du contenu 2"/>
          <p:cNvSpPr>
            <a:spLocks noGrp="1"/>
          </p:cNvSpPr>
          <p:nvPr>
            <p:ph sz="quarter" idx="1"/>
          </p:nvPr>
        </p:nvSpPr>
        <p:spPr>
          <a:xfrm>
            <a:off x="0" y="1714488"/>
            <a:ext cx="9144000" cy="4643470"/>
          </a:xfrm>
        </p:spPr>
        <p:txBody>
          <a:bodyPr>
            <a:normAutofit/>
          </a:bodyPr>
          <a:lstStyle/>
          <a:p>
            <a:pPr>
              <a:buNone/>
            </a:pPr>
            <a:r>
              <a:rPr lang="en-CA" sz="2000" noProof="0" dirty="0" smtClean="0">
                <a:solidFill>
                  <a:srgbClr val="0000FF"/>
                </a:solidFill>
                <a:latin typeface="Consolas"/>
              </a:rPr>
              <a:t>class</a:t>
            </a:r>
            <a:r>
              <a:rPr lang="en-CA" sz="2000" noProof="0" dirty="0" smtClean="0">
                <a:solidFill>
                  <a:srgbClr val="000000"/>
                </a:solidFill>
                <a:latin typeface="Consolas"/>
              </a:rPr>
              <a:t> </a:t>
            </a:r>
            <a:r>
              <a:rPr lang="en-CA" sz="2000" noProof="0" dirty="0" smtClean="0">
                <a:solidFill>
                  <a:srgbClr val="2B91AF"/>
                </a:solidFill>
                <a:latin typeface="Consolas"/>
              </a:rPr>
              <a:t>Student</a:t>
            </a:r>
            <a:r>
              <a:rPr lang="en-CA" sz="2000" noProof="0" dirty="0" smtClean="0">
                <a:solidFill>
                  <a:srgbClr val="000000"/>
                </a:solidFill>
                <a:latin typeface="Consolas"/>
              </a:rPr>
              <a:t> {</a:t>
            </a:r>
          </a:p>
          <a:p>
            <a:pPr>
              <a:buNone/>
            </a:pPr>
            <a:r>
              <a:rPr lang="en-CA" sz="2000" noProof="0" dirty="0" smtClean="0">
                <a:solidFill>
                  <a:srgbClr val="000000"/>
                </a:solidFill>
                <a:latin typeface="Consolas"/>
              </a:rPr>
              <a:t>	</a:t>
            </a:r>
            <a:r>
              <a:rPr lang="en-CA" sz="2000" noProof="0" dirty="0" smtClean="0">
                <a:solidFill>
                  <a:srgbClr val="0000FF"/>
                </a:solidFill>
                <a:latin typeface="Consolas"/>
              </a:rPr>
              <a:t>char</a:t>
            </a:r>
            <a:r>
              <a:rPr lang="en-CA" sz="2000" noProof="0" dirty="0" smtClean="0">
                <a:solidFill>
                  <a:srgbClr val="000000"/>
                </a:solidFill>
                <a:latin typeface="Consolas"/>
              </a:rPr>
              <a:t> name[31];</a:t>
            </a:r>
          </a:p>
          <a:p>
            <a:pPr>
              <a:buNone/>
            </a:pPr>
            <a:r>
              <a:rPr lang="en-CA" sz="2000" noProof="0" dirty="0" smtClean="0">
                <a:solidFill>
                  <a:srgbClr val="008000"/>
                </a:solidFill>
                <a:latin typeface="Consolas"/>
              </a:rPr>
              <a:t>	</a:t>
            </a:r>
            <a:r>
              <a:rPr lang="en-CA" sz="2000" noProof="0" dirty="0" err="1" smtClean="0">
                <a:solidFill>
                  <a:srgbClr val="0000FF"/>
                </a:solidFill>
                <a:latin typeface="Consolas"/>
              </a:rPr>
              <a:t>int</a:t>
            </a:r>
            <a:r>
              <a:rPr lang="en-CA" sz="2000" noProof="0" dirty="0" smtClean="0">
                <a:solidFill>
                  <a:srgbClr val="0000FF"/>
                </a:solidFill>
                <a:latin typeface="Consolas"/>
              </a:rPr>
              <a:t> </a:t>
            </a:r>
            <a:r>
              <a:rPr lang="en-CA" sz="2000" noProof="0" dirty="0" err="1" smtClean="0">
                <a:solidFill>
                  <a:srgbClr val="000000"/>
                </a:solidFill>
                <a:latin typeface="Consolas"/>
              </a:rPr>
              <a:t>numberOfGrades</a:t>
            </a:r>
            <a:r>
              <a:rPr lang="en-CA" sz="2000" noProof="0" dirty="0" smtClean="0">
                <a:solidFill>
                  <a:srgbClr val="000000"/>
                </a:solidFill>
                <a:latin typeface="Consolas"/>
              </a:rPr>
              <a:t>;</a:t>
            </a:r>
            <a:r>
              <a:rPr lang="en-CA" sz="2000" noProof="0" dirty="0" smtClean="0">
                <a:solidFill>
                  <a:srgbClr val="0000FF"/>
                </a:solidFill>
                <a:latin typeface="Consolas"/>
              </a:rPr>
              <a:t> </a:t>
            </a:r>
            <a:r>
              <a:rPr lang="en-CA" sz="2000" noProof="0" dirty="0" smtClean="0">
                <a:solidFill>
                  <a:srgbClr val="000000"/>
                </a:solidFill>
                <a:latin typeface="Consolas"/>
              </a:rPr>
              <a:t> </a:t>
            </a:r>
          </a:p>
          <a:p>
            <a:pPr>
              <a:buNone/>
            </a:pPr>
            <a:r>
              <a:rPr lang="en-CA" sz="2000" noProof="0" dirty="0" smtClean="0">
                <a:solidFill>
                  <a:srgbClr val="0000FF"/>
                </a:solidFill>
                <a:latin typeface="Consolas"/>
              </a:rPr>
              <a:t>	unsigned</a:t>
            </a:r>
            <a:r>
              <a:rPr lang="en-CA" sz="2000" noProof="0" dirty="0" smtClean="0">
                <a:solidFill>
                  <a:srgbClr val="000000"/>
                </a:solidFill>
                <a:latin typeface="Consolas"/>
              </a:rPr>
              <a:t> </a:t>
            </a:r>
            <a:r>
              <a:rPr lang="en-CA" sz="2000" noProof="0" dirty="0" smtClean="0">
                <a:solidFill>
                  <a:srgbClr val="0000FF"/>
                </a:solidFill>
                <a:latin typeface="Consolas"/>
              </a:rPr>
              <a:t>short</a:t>
            </a:r>
            <a:r>
              <a:rPr lang="en-CA" sz="2000" noProof="0" dirty="0" smtClean="0">
                <a:solidFill>
                  <a:srgbClr val="000000"/>
                </a:solidFill>
                <a:latin typeface="Consolas"/>
              </a:rPr>
              <a:t> grades[100]; </a:t>
            </a:r>
          </a:p>
          <a:p>
            <a:pPr>
              <a:buNone/>
            </a:pPr>
            <a:r>
              <a:rPr lang="en-CA" sz="2000" noProof="0" dirty="0" smtClean="0">
                <a:solidFill>
                  <a:srgbClr val="0000FF"/>
                </a:solidFill>
                <a:latin typeface="Consolas"/>
              </a:rPr>
              <a:t>public</a:t>
            </a:r>
            <a:r>
              <a:rPr lang="en-CA" sz="2000" noProof="0" dirty="0" smtClean="0">
                <a:solidFill>
                  <a:srgbClr val="000000"/>
                </a:solidFill>
                <a:latin typeface="Consolas"/>
              </a:rPr>
              <a:t>:</a:t>
            </a:r>
          </a:p>
          <a:p>
            <a:pPr>
              <a:buNone/>
            </a:pPr>
            <a:r>
              <a:rPr lang="en-CA" sz="2000" noProof="0" dirty="0" smtClean="0">
                <a:solidFill>
                  <a:srgbClr val="000000"/>
                </a:solidFill>
                <a:latin typeface="Consolas"/>
              </a:rPr>
              <a:t>	Student();</a:t>
            </a:r>
          </a:p>
          <a:p>
            <a:pPr>
              <a:buNone/>
            </a:pPr>
            <a:r>
              <a:rPr lang="en-CA" sz="2000" noProof="0" dirty="0" smtClean="0">
                <a:solidFill>
                  <a:srgbClr val="000000"/>
                </a:solidFill>
                <a:latin typeface="Consolas"/>
              </a:rPr>
              <a:t>	Student(</a:t>
            </a:r>
            <a:r>
              <a:rPr lang="en-CA" sz="2000" noProof="0" dirty="0" smtClean="0">
                <a:solidFill>
                  <a:srgbClr val="0000FF"/>
                </a:solidFill>
                <a:latin typeface="Consolas"/>
              </a:rPr>
              <a:t>char</a:t>
            </a:r>
            <a:r>
              <a:rPr lang="en-CA" sz="2000" noProof="0" dirty="0" smtClean="0">
                <a:solidFill>
                  <a:srgbClr val="000000"/>
                </a:solidFill>
                <a:latin typeface="Consolas"/>
              </a:rPr>
              <a:t> name[31], </a:t>
            </a:r>
            <a:r>
              <a:rPr lang="en-CA" sz="2000" noProof="0" dirty="0" smtClean="0">
                <a:solidFill>
                  <a:srgbClr val="0000FF"/>
                </a:solidFill>
                <a:latin typeface="Consolas"/>
              </a:rPr>
              <a:t>unsigned</a:t>
            </a:r>
            <a:r>
              <a:rPr lang="en-CA" sz="2000" noProof="0" dirty="0" smtClean="0">
                <a:solidFill>
                  <a:srgbClr val="000000"/>
                </a:solidFill>
                <a:latin typeface="Consolas"/>
              </a:rPr>
              <a:t> </a:t>
            </a:r>
            <a:r>
              <a:rPr lang="en-CA" sz="2000" noProof="0" dirty="0" smtClean="0">
                <a:solidFill>
                  <a:srgbClr val="0000FF"/>
                </a:solidFill>
                <a:latin typeface="Consolas"/>
              </a:rPr>
              <a:t>short</a:t>
            </a:r>
            <a:r>
              <a:rPr lang="en-CA" sz="2000" noProof="0" dirty="0" smtClean="0">
                <a:solidFill>
                  <a:srgbClr val="000000"/>
                </a:solidFill>
                <a:latin typeface="Consolas"/>
              </a:rPr>
              <a:t> </a:t>
            </a:r>
            <a:r>
              <a:rPr lang="en-CA" sz="2000" noProof="0" dirty="0" smtClean="0">
                <a:solidFill>
                  <a:srgbClr val="808080"/>
                </a:solidFill>
                <a:latin typeface="Consolas"/>
              </a:rPr>
              <a:t>grades</a:t>
            </a:r>
            <a:r>
              <a:rPr lang="en-CA" sz="2000" noProof="0" dirty="0" smtClean="0">
                <a:solidFill>
                  <a:srgbClr val="000000"/>
                </a:solidFill>
                <a:latin typeface="Consolas"/>
              </a:rPr>
              <a:t>[], </a:t>
            </a:r>
            <a:r>
              <a:rPr lang="en-CA" sz="2000" noProof="0" dirty="0" err="1" smtClean="0">
                <a:solidFill>
                  <a:srgbClr val="0000FF"/>
                </a:solidFill>
                <a:latin typeface="Consolas"/>
              </a:rPr>
              <a:t>int</a:t>
            </a:r>
            <a:r>
              <a:rPr lang="en-CA" sz="2000" noProof="0" dirty="0" smtClean="0">
                <a:solidFill>
                  <a:srgbClr val="000000"/>
                </a:solidFill>
                <a:latin typeface="Consolas"/>
              </a:rPr>
              <a:t> </a:t>
            </a:r>
            <a:r>
              <a:rPr lang="en-CA" sz="2000" noProof="0" dirty="0" err="1" smtClean="0">
                <a:solidFill>
                  <a:srgbClr val="808080"/>
                </a:solidFill>
                <a:latin typeface="Consolas"/>
              </a:rPr>
              <a:t>numberOfGrades</a:t>
            </a:r>
            <a:r>
              <a:rPr lang="en-CA" sz="2000" noProof="0" dirty="0" smtClean="0">
                <a:solidFill>
                  <a:srgbClr val="000000"/>
                </a:solidFill>
                <a:latin typeface="Consolas"/>
              </a:rPr>
              <a:t>);</a:t>
            </a:r>
          </a:p>
          <a:p>
            <a:pPr>
              <a:buNone/>
            </a:pPr>
            <a:r>
              <a:rPr lang="en-CA" sz="2000" noProof="0" dirty="0" smtClean="0">
                <a:solidFill>
                  <a:srgbClr val="000000"/>
                </a:solidFill>
                <a:latin typeface="Consolas"/>
              </a:rPr>
              <a:t>	</a:t>
            </a:r>
            <a:r>
              <a:rPr lang="en-CA" sz="2000" noProof="0" dirty="0" err="1" smtClean="0">
                <a:solidFill>
                  <a:srgbClr val="0000FF"/>
                </a:solidFill>
                <a:latin typeface="Consolas"/>
              </a:rPr>
              <a:t>const</a:t>
            </a:r>
            <a:r>
              <a:rPr lang="en-CA" sz="2000" noProof="0" dirty="0" smtClean="0">
                <a:solidFill>
                  <a:srgbClr val="000000"/>
                </a:solidFill>
                <a:latin typeface="Consolas"/>
              </a:rPr>
              <a:t> </a:t>
            </a:r>
            <a:r>
              <a:rPr lang="en-CA" sz="2000" noProof="0" dirty="0" smtClean="0">
                <a:solidFill>
                  <a:srgbClr val="0000FF"/>
                </a:solidFill>
                <a:latin typeface="Consolas"/>
              </a:rPr>
              <a:t>char</a:t>
            </a:r>
            <a:r>
              <a:rPr lang="en-CA" sz="2000" noProof="0" dirty="0" smtClean="0">
                <a:solidFill>
                  <a:srgbClr val="000000"/>
                </a:solidFill>
                <a:latin typeface="Consolas"/>
              </a:rPr>
              <a:t>* </a:t>
            </a:r>
            <a:r>
              <a:rPr lang="en-CA" sz="2000" noProof="0" dirty="0" err="1" smtClean="0">
                <a:solidFill>
                  <a:srgbClr val="000000"/>
                </a:solidFill>
                <a:latin typeface="Consolas"/>
              </a:rPr>
              <a:t>getName</a:t>
            </a:r>
            <a:r>
              <a:rPr lang="en-CA" sz="2000" noProof="0" dirty="0" smtClean="0">
                <a:solidFill>
                  <a:srgbClr val="000000"/>
                </a:solidFill>
                <a:latin typeface="Consolas"/>
              </a:rPr>
              <a:t>();</a:t>
            </a:r>
          </a:p>
          <a:p>
            <a:pPr>
              <a:buNone/>
            </a:pPr>
            <a:r>
              <a:rPr lang="en-CA" sz="2000" noProof="0" dirty="0" smtClean="0">
                <a:solidFill>
                  <a:srgbClr val="000000"/>
                </a:solidFill>
                <a:latin typeface="Consolas"/>
              </a:rPr>
              <a:t>};</a:t>
            </a:r>
            <a:endParaRPr lang="en-CA" sz="2000" noProof="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0"/>
            <a:ext cx="9001156" cy="1219200"/>
          </a:xfrm>
        </p:spPr>
        <p:txBody>
          <a:bodyPr>
            <a:normAutofit/>
          </a:bodyPr>
          <a:lstStyle/>
          <a:p>
            <a:r>
              <a:rPr lang="en-CA" dirty="0"/>
              <a:t>Character arrays as data members</a:t>
            </a:r>
            <a:endParaRPr lang="en-CA" noProof="0" dirty="0"/>
          </a:p>
        </p:txBody>
      </p:sp>
      <p:sp>
        <p:nvSpPr>
          <p:cNvPr id="3" name="Espace réservé du contenu 2"/>
          <p:cNvSpPr>
            <a:spLocks noGrp="1"/>
          </p:cNvSpPr>
          <p:nvPr>
            <p:ph sz="quarter" idx="1"/>
          </p:nvPr>
        </p:nvSpPr>
        <p:spPr>
          <a:xfrm>
            <a:off x="214282" y="1714488"/>
            <a:ext cx="8929718" cy="5143512"/>
          </a:xfrm>
        </p:spPr>
        <p:txBody>
          <a:bodyPr>
            <a:normAutofit fontScale="62500" lnSpcReduction="20000"/>
          </a:bodyPr>
          <a:lstStyle/>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a:t>
            </a:r>
            <a:r>
              <a:rPr lang="en-CA" sz="2400" noProof="0" dirty="0" err="1" smtClean="0">
                <a:solidFill>
                  <a:srgbClr val="A31515"/>
                </a:solidFill>
                <a:latin typeface="Consolas"/>
              </a:rPr>
              <a:t>Student.h</a:t>
            </a:r>
            <a:r>
              <a:rPr lang="en-CA" sz="2400" noProof="0" dirty="0" smtClean="0">
                <a:solidFill>
                  <a:srgbClr val="A31515"/>
                </a:solidFill>
                <a:latin typeface="Consolas"/>
              </a:rPr>
              <a:t>"</a:t>
            </a:r>
          </a:p>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&lt;</a:t>
            </a:r>
            <a:r>
              <a:rPr lang="en-CA" sz="2400" noProof="0" dirty="0" err="1" smtClean="0">
                <a:solidFill>
                  <a:srgbClr val="A31515"/>
                </a:solidFill>
                <a:latin typeface="Consolas"/>
              </a:rPr>
              <a:t>iostream</a:t>
            </a:r>
            <a:r>
              <a:rPr lang="en-CA" sz="2400" noProof="0" dirty="0" smtClean="0">
                <a:solidFill>
                  <a:srgbClr val="A31515"/>
                </a:solidFill>
                <a:latin typeface="Consolas"/>
              </a:rPr>
              <a:t>&gt;  </a:t>
            </a:r>
          </a:p>
          <a:p>
            <a:pPr>
              <a:buNone/>
            </a:pPr>
            <a:r>
              <a:rPr lang="en-CA" sz="2400" noProof="0" dirty="0" smtClean="0">
                <a:solidFill>
                  <a:srgbClr val="2B91AF"/>
                </a:solidFill>
                <a:latin typeface="Consolas"/>
              </a:rPr>
              <a:t>Student</a:t>
            </a:r>
            <a:r>
              <a:rPr lang="en-CA" sz="2400" noProof="0" dirty="0" smtClean="0">
                <a:solidFill>
                  <a:srgbClr val="000000"/>
                </a:solidFill>
                <a:latin typeface="Consolas"/>
              </a:rPr>
              <a:t>::Student() {</a:t>
            </a:r>
          </a:p>
          <a:p>
            <a:pPr>
              <a:buNone/>
            </a:pPr>
            <a:r>
              <a:rPr lang="en-CA" sz="2400" noProof="0" dirty="0" smtClean="0">
                <a:solidFill>
                  <a:srgbClr val="0000FF"/>
                </a:solidFill>
                <a:latin typeface="Consolas"/>
              </a:rPr>
              <a:t>	</a:t>
            </a:r>
            <a:r>
              <a:rPr lang="en-CA" sz="2400" noProof="0" dirty="0" smtClean="0">
                <a:solidFill>
                  <a:srgbClr val="2B91AF"/>
                </a:solidFill>
                <a:latin typeface="Consolas"/>
              </a:rPr>
              <a:t>Student</a:t>
            </a:r>
            <a:r>
              <a:rPr lang="en-CA" sz="2400" noProof="0" dirty="0" smtClean="0">
                <a:solidFill>
                  <a:srgbClr val="000000"/>
                </a:solidFill>
                <a:latin typeface="Consolas"/>
              </a:rPr>
              <a:t>::</a:t>
            </a:r>
            <a:r>
              <a:rPr lang="en-CA" sz="2400" noProof="0" dirty="0" err="1" smtClean="0">
                <a:solidFill>
                  <a:srgbClr val="000000"/>
                </a:solidFill>
                <a:latin typeface="Consolas"/>
              </a:rPr>
              <a:t>numberOfGrades</a:t>
            </a:r>
            <a:r>
              <a:rPr lang="en-CA" sz="2400" noProof="0" dirty="0" smtClean="0">
                <a:solidFill>
                  <a:srgbClr val="000000"/>
                </a:solidFill>
                <a:latin typeface="Consolas"/>
              </a:rPr>
              <a:t> = 0;</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strcpy_s</a:t>
            </a:r>
            <a:r>
              <a:rPr lang="en-CA" sz="2400" noProof="0" dirty="0" smtClean="0">
                <a:solidFill>
                  <a:srgbClr val="000000"/>
                </a:solidFill>
                <a:latin typeface="Consolas"/>
              </a:rPr>
              <a:t>(name, </a:t>
            </a:r>
            <a:r>
              <a:rPr lang="en-CA" sz="2400" noProof="0" dirty="0" smtClean="0">
                <a:solidFill>
                  <a:srgbClr val="A31515"/>
                </a:solidFill>
                <a:latin typeface="Consolas"/>
              </a:rPr>
              <a:t>""</a:t>
            </a:r>
            <a:r>
              <a:rPr lang="en-CA" sz="2400" noProof="0" dirty="0" smtClean="0">
                <a:solidFill>
                  <a:srgbClr val="000000"/>
                </a:solidFill>
                <a:latin typeface="Consolas"/>
              </a:rPr>
              <a:t>);</a:t>
            </a:r>
            <a:endParaRPr lang="en-CA" sz="2400" noProof="0" dirty="0" smtClean="0">
              <a:solidFill>
                <a:srgbClr val="0000FF"/>
              </a:solidFill>
              <a:latin typeface="Consolas"/>
            </a:endParaRPr>
          </a:p>
          <a:p>
            <a:pPr>
              <a:buNone/>
            </a:pPr>
            <a:r>
              <a:rPr lang="en-CA" sz="2400" noProof="0" dirty="0" smtClean="0">
                <a:solidFill>
                  <a:srgbClr val="000000"/>
                </a:solidFill>
                <a:latin typeface="Consolas"/>
              </a:rPr>
              <a:t>}</a:t>
            </a:r>
          </a:p>
          <a:p>
            <a:pPr>
              <a:buNone/>
            </a:pPr>
            <a:r>
              <a:rPr lang="en-CA" sz="2400" noProof="0" dirty="0" smtClean="0">
                <a:solidFill>
                  <a:srgbClr val="2B91AF"/>
                </a:solidFill>
                <a:latin typeface="Consolas"/>
              </a:rPr>
              <a:t>Student</a:t>
            </a:r>
            <a:r>
              <a:rPr lang="en-CA" sz="2400" noProof="0" dirty="0" smtClean="0">
                <a:solidFill>
                  <a:srgbClr val="000000"/>
                </a:solidFill>
                <a:latin typeface="Consolas"/>
              </a:rPr>
              <a:t>::Student(</a:t>
            </a:r>
            <a:r>
              <a:rPr lang="en-CA" sz="2400" noProof="0" dirty="0" smtClean="0">
                <a:solidFill>
                  <a:srgbClr val="0000FF"/>
                </a:solidFill>
                <a:latin typeface="Consolas"/>
              </a:rPr>
              <a:t>char</a:t>
            </a:r>
            <a:r>
              <a:rPr lang="en-CA" sz="2400" noProof="0" dirty="0" smtClean="0">
                <a:solidFill>
                  <a:srgbClr val="000000"/>
                </a:solidFill>
                <a:latin typeface="Consolas"/>
              </a:rPr>
              <a:t> </a:t>
            </a:r>
            <a:r>
              <a:rPr lang="en-CA" sz="2400" noProof="0" dirty="0" smtClean="0">
                <a:solidFill>
                  <a:srgbClr val="808080"/>
                </a:solidFill>
                <a:latin typeface="Consolas"/>
              </a:rPr>
              <a:t>name</a:t>
            </a:r>
            <a:r>
              <a:rPr lang="en-CA" sz="2400" noProof="0" dirty="0" smtClean="0">
                <a:solidFill>
                  <a:srgbClr val="000000"/>
                </a:solidFill>
                <a:latin typeface="Consolas"/>
              </a:rPr>
              <a:t>[31], </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grades</a:t>
            </a:r>
            <a:r>
              <a:rPr lang="en-CA" sz="2400" noProof="0" dirty="0" smtClean="0">
                <a:solidFill>
                  <a:srgbClr val="000000"/>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a:t>
            </a:r>
            <a:r>
              <a:rPr lang="en-CA" sz="2400" noProof="0" dirty="0" err="1" smtClean="0">
                <a:solidFill>
                  <a:srgbClr val="808080"/>
                </a:solidFill>
                <a:latin typeface="Consolas"/>
              </a:rPr>
              <a:t>numberOfGrades</a:t>
            </a:r>
            <a:r>
              <a:rPr lang="en-CA" sz="2400" noProof="0" dirty="0" smtClean="0">
                <a:solidFill>
                  <a:srgbClr val="000000"/>
                </a:solidFill>
                <a:latin typeface="Consolas"/>
              </a:rPr>
              <a:t>) {</a:t>
            </a:r>
          </a:p>
          <a:p>
            <a:pPr>
              <a:buNone/>
            </a:pPr>
            <a:r>
              <a:rPr lang="en-CA" sz="2400" noProof="0" dirty="0" smtClean="0">
                <a:solidFill>
                  <a:srgbClr val="000000"/>
                </a:solidFill>
                <a:latin typeface="Consolas"/>
              </a:rPr>
              <a:t>	</a:t>
            </a:r>
            <a:r>
              <a:rPr lang="en-CA" sz="2400" dirty="0">
                <a:solidFill>
                  <a:srgbClr val="008000"/>
                </a:solidFill>
                <a:latin typeface="Consolas"/>
              </a:rPr>
              <a:t> // initialization of the elements of the array using the </a:t>
            </a:r>
          </a:p>
          <a:p>
            <a:pPr>
              <a:buNone/>
            </a:pPr>
            <a:r>
              <a:rPr lang="en-CA" sz="2400" dirty="0">
                <a:solidFill>
                  <a:srgbClr val="008000"/>
                </a:solidFill>
                <a:latin typeface="Consolas"/>
              </a:rPr>
              <a:t>   </a:t>
            </a:r>
            <a:r>
              <a:rPr lang="en-CA" sz="2400" dirty="0" smtClean="0">
                <a:solidFill>
                  <a:srgbClr val="008000"/>
                </a:solidFill>
                <a:latin typeface="Consolas"/>
              </a:rPr>
              <a:t> // </a:t>
            </a:r>
            <a:r>
              <a:rPr lang="en-CA" sz="2400" dirty="0">
                <a:solidFill>
                  <a:srgbClr val="008000"/>
                </a:solidFill>
                <a:latin typeface="Consolas"/>
              </a:rPr>
              <a:t>values contained in the array passed as a parameter</a:t>
            </a:r>
            <a:endParaRPr lang="en-CA" sz="2400" dirty="0">
              <a:solidFill>
                <a:srgbClr val="000000"/>
              </a:solidFill>
              <a:latin typeface="Consolas"/>
            </a:endParaRPr>
          </a:p>
          <a:p>
            <a:pPr>
              <a:buNone/>
            </a:pPr>
            <a:r>
              <a:rPr lang="en-CA" sz="2400" noProof="0" dirty="0" smtClean="0">
                <a:solidFill>
                  <a:srgbClr val="008000"/>
                </a:solidFill>
                <a:latin typeface="Consolas"/>
              </a:rPr>
              <a:t>	</a:t>
            </a:r>
            <a:r>
              <a:rPr lang="en-CA" sz="2400" noProof="0" dirty="0" err="1" smtClean="0">
                <a:solidFill>
                  <a:srgbClr val="000000"/>
                </a:solidFill>
                <a:latin typeface="Consolas"/>
              </a:rPr>
              <a:t>strcpy_s</a:t>
            </a:r>
            <a:r>
              <a:rPr lang="en-CA" sz="2400" noProof="0" dirty="0" smtClean="0">
                <a:solidFill>
                  <a:srgbClr val="000000"/>
                </a:solidFill>
                <a:latin typeface="Consolas"/>
              </a:rPr>
              <a:t>(name, </a:t>
            </a:r>
            <a:r>
              <a:rPr lang="en-CA" sz="2400" noProof="0" dirty="0" smtClean="0">
                <a:solidFill>
                  <a:srgbClr val="808080"/>
                </a:solidFill>
                <a:latin typeface="Consolas"/>
              </a:rPr>
              <a:t>name</a:t>
            </a:r>
            <a:r>
              <a:rPr lang="en-CA" sz="2400" noProof="0" dirty="0" smtClean="0">
                <a:solidFill>
                  <a:srgbClr val="000000"/>
                </a:solidFill>
                <a:latin typeface="Consolas"/>
              </a:rPr>
              <a:t>);</a:t>
            </a:r>
          </a:p>
          <a:p>
            <a:pPr>
              <a:buNone/>
            </a:pPr>
            <a:r>
              <a:rPr lang="en-CA" sz="2400" noProof="0" dirty="0" smtClean="0">
                <a:solidFill>
                  <a:srgbClr val="0000FF"/>
                </a:solidFill>
                <a:latin typeface="Consolas"/>
              </a:rPr>
              <a:t>	</a:t>
            </a:r>
            <a:r>
              <a:rPr lang="en-CA" sz="2400" noProof="0" dirty="0" smtClean="0">
                <a:solidFill>
                  <a:srgbClr val="2B91AF"/>
                </a:solidFill>
                <a:latin typeface="Consolas"/>
              </a:rPr>
              <a:t>Student</a:t>
            </a:r>
            <a:r>
              <a:rPr lang="en-CA" sz="2400" noProof="0" dirty="0" smtClean="0">
                <a:solidFill>
                  <a:srgbClr val="000000"/>
                </a:solidFill>
                <a:latin typeface="Consolas"/>
              </a:rPr>
              <a:t>::</a:t>
            </a:r>
            <a:r>
              <a:rPr lang="en-CA" sz="2400" noProof="0" dirty="0" err="1" smtClean="0">
                <a:solidFill>
                  <a:srgbClr val="000000"/>
                </a:solidFill>
                <a:latin typeface="Consolas"/>
              </a:rPr>
              <a:t>numberOfGrades</a:t>
            </a:r>
            <a:r>
              <a:rPr lang="en-CA" sz="2400" noProof="0" dirty="0" smtClean="0">
                <a:solidFill>
                  <a:srgbClr val="000000"/>
                </a:solidFill>
                <a:latin typeface="Consolas"/>
              </a:rPr>
              <a:t> = (</a:t>
            </a:r>
            <a:r>
              <a:rPr lang="en-CA" sz="2400" noProof="0" dirty="0" err="1" smtClean="0">
                <a:solidFill>
                  <a:srgbClr val="808080"/>
                </a:solidFill>
                <a:latin typeface="Consolas"/>
              </a:rPr>
              <a:t>numberOfGrades</a:t>
            </a:r>
            <a:r>
              <a:rPr lang="en-CA" sz="2400" noProof="0" dirty="0" smtClean="0">
                <a:solidFill>
                  <a:srgbClr val="000000"/>
                </a:solidFill>
                <a:latin typeface="Consolas"/>
              </a:rPr>
              <a:t> &gt; 100 ? 100 : </a:t>
            </a:r>
            <a:r>
              <a:rPr lang="en-CA" sz="2400" noProof="0" dirty="0" err="1" smtClean="0">
                <a:solidFill>
                  <a:srgbClr val="808080"/>
                </a:solidFill>
                <a:latin typeface="Consolas"/>
              </a:rPr>
              <a:t>numberOfGrades</a:t>
            </a:r>
            <a:r>
              <a:rPr lang="en-CA" sz="2400" noProof="0" dirty="0" smtClean="0">
                <a:solidFill>
                  <a:srgbClr val="000000"/>
                </a:solidFill>
                <a:latin typeface="Consolas"/>
              </a:rPr>
              <a:t>);</a:t>
            </a:r>
            <a:endParaRPr lang="en-CA" sz="2400" noProof="0" dirty="0" smtClean="0">
              <a:solidFill>
                <a:srgbClr val="0000FF"/>
              </a:solidFill>
              <a:latin typeface="Consolas"/>
            </a:endParaRPr>
          </a:p>
          <a:p>
            <a:pPr>
              <a:buNone/>
            </a:pPr>
            <a:r>
              <a:rPr lang="en-CA" sz="2400" noProof="0" dirty="0" smtClean="0">
                <a:solidFill>
                  <a:srgbClr val="0000FF"/>
                </a:solidFill>
                <a:latin typeface="Consolas"/>
              </a:rPr>
              <a:t>	for</a:t>
            </a:r>
            <a:r>
              <a:rPr lang="en-CA" sz="2400" noProof="0" dirty="0" smtClean="0">
                <a:solidFill>
                  <a:srgbClr val="000000"/>
                </a:solidFill>
                <a:latin typeface="Consolas"/>
              </a:rPr>
              <a:t> (</a:t>
            </a:r>
            <a:r>
              <a:rPr lang="en-CA" sz="2400" noProof="0" dirty="0" err="1" smtClean="0">
                <a:solidFill>
                  <a:srgbClr val="0000FF"/>
                </a:solidFill>
                <a:latin typeface="Consolas"/>
              </a:rPr>
              <a:t>int</a:t>
            </a:r>
            <a:r>
              <a:rPr lang="en-CA" sz="2400" noProof="0" dirty="0" smtClean="0">
                <a:solidFill>
                  <a:srgbClr val="000000"/>
                </a:solidFill>
                <a:latin typeface="Consolas"/>
              </a:rPr>
              <a:t> </a:t>
            </a:r>
            <a:r>
              <a:rPr lang="en-CA" sz="2400" noProof="0" dirty="0" err="1" smtClean="0">
                <a:solidFill>
                  <a:srgbClr val="000000"/>
                </a:solidFill>
                <a:latin typeface="Consolas"/>
              </a:rPr>
              <a:t>i</a:t>
            </a:r>
            <a:r>
              <a:rPr lang="en-CA" sz="2400" noProof="0" dirty="0" smtClean="0">
                <a:solidFill>
                  <a:srgbClr val="000000"/>
                </a:solidFill>
                <a:latin typeface="Consolas"/>
              </a:rPr>
              <a:t> = 0; </a:t>
            </a:r>
            <a:r>
              <a:rPr lang="en-CA" sz="2400" noProof="0" dirty="0" err="1" smtClean="0">
                <a:solidFill>
                  <a:srgbClr val="000000"/>
                </a:solidFill>
                <a:latin typeface="Consolas"/>
              </a:rPr>
              <a:t>i</a:t>
            </a:r>
            <a:r>
              <a:rPr lang="en-CA" sz="2400" noProof="0" dirty="0" smtClean="0">
                <a:solidFill>
                  <a:srgbClr val="000000"/>
                </a:solidFill>
                <a:latin typeface="Consolas"/>
              </a:rPr>
              <a:t> &lt; </a:t>
            </a:r>
            <a:r>
              <a:rPr lang="en-CA" sz="2400" noProof="0" dirty="0" smtClean="0">
                <a:solidFill>
                  <a:srgbClr val="2B91AF"/>
                </a:solidFill>
                <a:latin typeface="Consolas"/>
              </a:rPr>
              <a:t>Student</a:t>
            </a:r>
            <a:r>
              <a:rPr lang="en-CA" sz="2400" noProof="0" dirty="0" smtClean="0">
                <a:solidFill>
                  <a:srgbClr val="000000"/>
                </a:solidFill>
                <a:latin typeface="Consolas"/>
              </a:rPr>
              <a:t>::</a:t>
            </a:r>
            <a:r>
              <a:rPr lang="en-CA" sz="2400" noProof="0" dirty="0" err="1" smtClean="0">
                <a:solidFill>
                  <a:srgbClr val="000000"/>
                </a:solidFill>
                <a:latin typeface="Consolas"/>
              </a:rPr>
              <a:t>numberOfGrades</a:t>
            </a:r>
            <a:r>
              <a:rPr lang="en-CA" sz="2400" noProof="0" dirty="0" smtClean="0">
                <a:solidFill>
                  <a:srgbClr val="000000"/>
                </a:solidFill>
                <a:latin typeface="Consolas"/>
              </a:rPr>
              <a:t>; </a:t>
            </a:r>
            <a:r>
              <a:rPr lang="en-CA" sz="2400" noProof="0" dirty="0" err="1" smtClean="0">
                <a:solidFill>
                  <a:srgbClr val="000000"/>
                </a:solidFill>
                <a:latin typeface="Consolas"/>
              </a:rPr>
              <a:t>i</a:t>
            </a:r>
            <a:r>
              <a:rPr lang="en-CA" sz="2400" noProof="0" dirty="0" smtClean="0">
                <a:solidFill>
                  <a:srgbClr val="000000"/>
                </a:solidFill>
                <a:latin typeface="Consolas"/>
              </a:rPr>
              <a:t>++){</a:t>
            </a:r>
          </a:p>
          <a:p>
            <a:pPr>
              <a:buNone/>
            </a:pPr>
            <a:r>
              <a:rPr lang="en-CA" sz="2400" noProof="0" dirty="0" smtClean="0">
                <a:solidFill>
                  <a:srgbClr val="2B91AF"/>
                </a:solidFill>
                <a:latin typeface="Consolas"/>
              </a:rPr>
              <a:t>		Student</a:t>
            </a:r>
            <a:r>
              <a:rPr lang="en-CA" sz="2400" noProof="0" dirty="0" smtClean="0">
                <a:solidFill>
                  <a:srgbClr val="000000"/>
                </a:solidFill>
                <a:latin typeface="Consolas"/>
              </a:rPr>
              <a:t>::grades[</a:t>
            </a:r>
            <a:r>
              <a:rPr lang="en-CA" sz="2400" noProof="0" dirty="0" err="1" smtClean="0">
                <a:solidFill>
                  <a:srgbClr val="000000"/>
                </a:solidFill>
                <a:latin typeface="Consolas"/>
              </a:rPr>
              <a:t>i</a:t>
            </a:r>
            <a:r>
              <a:rPr lang="en-CA" sz="2400" noProof="0" dirty="0" smtClean="0">
                <a:solidFill>
                  <a:srgbClr val="000000"/>
                </a:solidFill>
                <a:latin typeface="Consolas"/>
              </a:rPr>
              <a:t>] = </a:t>
            </a:r>
            <a:r>
              <a:rPr lang="en-CA" sz="2400" noProof="0" dirty="0" smtClean="0">
                <a:solidFill>
                  <a:srgbClr val="808080"/>
                </a:solidFill>
                <a:latin typeface="Consolas"/>
              </a:rPr>
              <a:t>grades</a:t>
            </a:r>
            <a:r>
              <a:rPr lang="en-CA" sz="2400" noProof="0" dirty="0" smtClean="0">
                <a:solidFill>
                  <a:srgbClr val="000000"/>
                </a:solidFill>
                <a:latin typeface="Consolas"/>
              </a:rPr>
              <a:t>[</a:t>
            </a:r>
            <a:r>
              <a:rPr lang="en-CA" sz="2400" noProof="0" dirty="0" err="1" smtClean="0">
                <a:solidFill>
                  <a:srgbClr val="000000"/>
                </a:solidFill>
                <a:latin typeface="Consolas"/>
              </a:rPr>
              <a:t>i</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	</a:t>
            </a:r>
          </a:p>
          <a:p>
            <a:pPr>
              <a:buNone/>
            </a:pPr>
            <a:r>
              <a:rPr lang="en-CA" sz="2400" noProof="0" dirty="0" smtClean="0">
                <a:solidFill>
                  <a:srgbClr val="000000"/>
                </a:solidFill>
                <a:latin typeface="Consolas"/>
              </a:rPr>
              <a:t>}</a:t>
            </a:r>
          </a:p>
          <a:p>
            <a:pPr>
              <a:buNone/>
            </a:pPr>
            <a:r>
              <a:rPr lang="en-CA" sz="2400" noProof="0" dirty="0" err="1" smtClean="0">
                <a:solidFill>
                  <a:srgbClr val="0000FF"/>
                </a:solidFill>
                <a:latin typeface="Consolas"/>
              </a:rPr>
              <a:t>const</a:t>
            </a:r>
            <a:r>
              <a:rPr lang="en-CA" sz="2400" noProof="0" dirty="0" smtClean="0">
                <a:solidFill>
                  <a:srgbClr val="000000"/>
                </a:solidFill>
                <a:latin typeface="Consolas"/>
              </a:rPr>
              <a:t> </a:t>
            </a:r>
            <a:r>
              <a:rPr lang="en-CA" sz="2400" noProof="0" dirty="0" smtClean="0">
                <a:solidFill>
                  <a:srgbClr val="0000FF"/>
                </a:solidFill>
                <a:latin typeface="Consolas"/>
              </a:rPr>
              <a:t>char</a:t>
            </a:r>
            <a:r>
              <a:rPr lang="en-CA" sz="2400" noProof="0" dirty="0" smtClean="0">
                <a:solidFill>
                  <a:srgbClr val="000000"/>
                </a:solidFill>
                <a:latin typeface="Consolas"/>
              </a:rPr>
              <a:t>* </a:t>
            </a:r>
            <a:r>
              <a:rPr lang="en-CA" sz="2400" noProof="0" dirty="0" smtClean="0">
                <a:solidFill>
                  <a:srgbClr val="2B91AF"/>
                </a:solidFill>
                <a:latin typeface="Consolas"/>
              </a:rPr>
              <a:t>Student </a:t>
            </a:r>
            <a:r>
              <a:rPr lang="en-CA" sz="2400" noProof="0" dirty="0" smtClean="0">
                <a:solidFill>
                  <a:srgbClr val="000000"/>
                </a:solidFill>
                <a:latin typeface="Consolas"/>
              </a:rPr>
              <a:t>::</a:t>
            </a:r>
            <a:r>
              <a:rPr lang="en-CA" sz="2400" noProof="0" dirty="0" err="1" smtClean="0">
                <a:solidFill>
                  <a:srgbClr val="000000"/>
                </a:solidFill>
                <a:latin typeface="Consolas"/>
              </a:rPr>
              <a:t>getName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2B91AF"/>
                </a:solidFill>
                <a:latin typeface="Consolas"/>
              </a:rPr>
              <a:t>Student </a:t>
            </a:r>
            <a:r>
              <a:rPr lang="en-CA" sz="2400" noProof="0" dirty="0" smtClean="0">
                <a:solidFill>
                  <a:srgbClr val="000000"/>
                </a:solidFill>
                <a:latin typeface="Consolas"/>
              </a:rPr>
              <a:t>::name;</a:t>
            </a:r>
          </a:p>
          <a:p>
            <a:pPr>
              <a:buNone/>
            </a:pPr>
            <a:r>
              <a:rPr lang="en-CA" sz="2400" noProof="0" dirty="0" smtClean="0">
                <a:solidFill>
                  <a:srgbClr val="000000"/>
                </a:solidFill>
                <a:latin typeface="Consolas"/>
              </a:rPr>
              <a:t>}</a:t>
            </a:r>
            <a:endParaRPr lang="en-CA" sz="2400" noProof="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Objects as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Adding objects as data members works in much the same way as adding simple variables, with the exception of a few differences.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Objects as data members</a:t>
            </a:r>
            <a:endParaRPr lang="en-CA" noProof="0" dirty="0"/>
          </a:p>
        </p:txBody>
      </p:sp>
      <p:sp>
        <p:nvSpPr>
          <p:cNvPr id="3" name="Espace réservé du contenu 2"/>
          <p:cNvSpPr>
            <a:spLocks noGrp="1"/>
          </p:cNvSpPr>
          <p:nvPr>
            <p:ph sz="quarter" idx="1"/>
          </p:nvPr>
        </p:nvSpPr>
        <p:spPr>
          <a:xfrm>
            <a:off x="357158" y="1571612"/>
            <a:ext cx="8358246" cy="5286388"/>
          </a:xfrm>
        </p:spPr>
        <p:txBody>
          <a:bodyPr>
            <a:normAutofit fontScale="55000" lnSpcReduction="20000"/>
          </a:bodyPr>
          <a:lstStyle/>
          <a:p>
            <a:pPr>
              <a:buNone/>
            </a:pPr>
            <a:r>
              <a:rPr lang="en-CA" sz="3800" noProof="0" dirty="0" err="1" smtClean="0"/>
              <a:t>Wheel.h</a:t>
            </a:r>
            <a:endParaRPr lang="en-CA" sz="3800" noProof="0" dirty="0" smtClean="0">
              <a:solidFill>
                <a:srgbClr val="0000FF"/>
              </a:solidFill>
              <a:latin typeface="Consolas"/>
            </a:endParaRPr>
          </a:p>
          <a:p>
            <a:pPr>
              <a:buNone/>
            </a:pPr>
            <a:r>
              <a:rPr lang="en-CA" sz="3200" noProof="0" dirty="0" smtClean="0">
                <a:solidFill>
                  <a:srgbClr val="0000FF"/>
                </a:solidFill>
                <a:latin typeface="Consolas"/>
              </a:rPr>
              <a:t>class</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p>
          <a:p>
            <a:pPr>
              <a:buNone/>
            </a:pPr>
            <a:r>
              <a:rPr lang="en-CA" sz="3200" noProof="0" dirty="0" smtClean="0">
                <a:solidFill>
                  <a:srgbClr val="0000FF"/>
                </a:solidFill>
                <a:latin typeface="Consolas"/>
              </a:rPr>
              <a:t>	unsigned</a:t>
            </a:r>
            <a:r>
              <a:rPr lang="en-CA" sz="3200" noProof="0" dirty="0" smtClean="0">
                <a:solidFill>
                  <a:srgbClr val="000000"/>
                </a:solidFill>
                <a:latin typeface="Consolas"/>
              </a:rPr>
              <a:t> </a:t>
            </a:r>
            <a:r>
              <a:rPr lang="en-CA" sz="3200" noProof="0" dirty="0" smtClean="0">
                <a:solidFill>
                  <a:srgbClr val="0000FF"/>
                </a:solidFill>
                <a:latin typeface="Consolas"/>
              </a:rPr>
              <a:t>short</a:t>
            </a:r>
            <a:r>
              <a:rPr lang="en-CA" sz="3200" noProof="0" dirty="0" smtClean="0">
                <a:solidFill>
                  <a:srgbClr val="000000"/>
                </a:solidFill>
                <a:latin typeface="Consolas"/>
              </a:rPr>
              <a:t> diameter;</a:t>
            </a:r>
          </a:p>
          <a:p>
            <a:pPr>
              <a:buNone/>
            </a:pPr>
            <a:r>
              <a:rPr lang="en-CA" sz="3200" noProof="0" dirty="0" smtClean="0">
                <a:solidFill>
                  <a:srgbClr val="0000FF"/>
                </a:solidFill>
                <a:latin typeface="Consolas"/>
              </a:rPr>
              <a:t>public</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Wheel();</a:t>
            </a:r>
          </a:p>
          <a:p>
            <a:pPr>
              <a:buNone/>
            </a:pPr>
            <a:r>
              <a:rPr lang="en-CA" sz="3200" noProof="0" dirty="0" smtClean="0">
                <a:solidFill>
                  <a:srgbClr val="000000"/>
                </a:solidFill>
                <a:latin typeface="Consolas"/>
              </a:rPr>
              <a:t>	Wheel(</a:t>
            </a:r>
            <a:r>
              <a:rPr lang="en-CA" sz="3200" noProof="0" dirty="0" smtClean="0">
                <a:solidFill>
                  <a:srgbClr val="0000FF"/>
                </a:solidFill>
                <a:latin typeface="Consolas"/>
              </a:rPr>
              <a:t>unsigned</a:t>
            </a:r>
            <a:r>
              <a:rPr lang="en-CA" sz="3200" noProof="0" dirty="0" smtClean="0">
                <a:solidFill>
                  <a:srgbClr val="000000"/>
                </a:solidFill>
                <a:latin typeface="Consolas"/>
              </a:rPr>
              <a:t> </a:t>
            </a:r>
            <a:r>
              <a:rPr lang="en-CA" sz="3200" noProof="0" dirty="0" smtClean="0">
                <a:solidFill>
                  <a:srgbClr val="0000FF"/>
                </a:solidFill>
                <a:latin typeface="Consolas"/>
              </a:rPr>
              <a:t>short</a:t>
            </a:r>
            <a:r>
              <a:rPr lang="en-CA" sz="3200" noProof="0" dirty="0" smtClean="0">
                <a:solidFill>
                  <a:srgbClr val="000000"/>
                </a:solidFill>
                <a:latin typeface="Consolas"/>
              </a:rPr>
              <a:t> </a:t>
            </a:r>
            <a:r>
              <a:rPr lang="en-CA" sz="3200" noProof="0" dirty="0" smtClean="0">
                <a:solidFill>
                  <a:srgbClr val="808080"/>
                </a:solidFill>
                <a:latin typeface="Consolas"/>
              </a:rPr>
              <a:t>diameter</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p>
          <a:p>
            <a:pPr>
              <a:buNone/>
            </a:pPr>
            <a:endParaRPr lang="en-CA" sz="3200" noProof="0" dirty="0" smtClean="0">
              <a:solidFill>
                <a:srgbClr val="000000"/>
              </a:solidFill>
              <a:latin typeface="Consolas"/>
            </a:endParaRPr>
          </a:p>
          <a:p>
            <a:pPr>
              <a:buNone/>
            </a:pPr>
            <a:r>
              <a:rPr lang="en-CA" sz="3200" noProof="0" dirty="0" smtClean="0"/>
              <a:t>Wheel.cpp</a:t>
            </a:r>
            <a:endParaRPr lang="en-CA" sz="3200" noProof="0" dirty="0" smtClean="0">
              <a:solidFill>
                <a:srgbClr val="000000"/>
              </a:solidFill>
              <a:latin typeface="Consolas"/>
            </a:endParaRPr>
          </a:p>
          <a:p>
            <a:pPr>
              <a:buNone/>
            </a:pPr>
            <a:r>
              <a:rPr lang="en-CA" sz="3200" noProof="0" dirty="0" smtClean="0">
                <a:solidFill>
                  <a:srgbClr val="2B91AF"/>
                </a:solidFill>
                <a:latin typeface="Consolas"/>
              </a:rPr>
              <a:t>Wheel</a:t>
            </a:r>
            <a:r>
              <a:rPr lang="en-CA" sz="3200" noProof="0" dirty="0" smtClean="0">
                <a:solidFill>
                  <a:srgbClr val="000000"/>
                </a:solidFill>
                <a:latin typeface="Consolas"/>
              </a:rPr>
              <a:t>::Wheel()</a:t>
            </a:r>
          </a:p>
          <a:p>
            <a:pPr>
              <a:buNone/>
            </a:pPr>
            <a:r>
              <a:rPr lang="en-CA" sz="3200" noProof="0" dirty="0" smtClean="0">
                <a:solidFill>
                  <a:srgbClr val="000000"/>
                </a:solidFill>
                <a:latin typeface="Consolas"/>
              </a:rPr>
              <a:t>{</a:t>
            </a: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::diameter = 18;</a:t>
            </a:r>
          </a:p>
          <a:p>
            <a:pPr>
              <a:buNone/>
            </a:pPr>
            <a:r>
              <a:rPr lang="en-CA" sz="3200" noProof="0" dirty="0" smtClean="0">
                <a:solidFill>
                  <a:srgbClr val="000000"/>
                </a:solidFill>
                <a:latin typeface="Consolas"/>
              </a:rPr>
              <a:t>}</a:t>
            </a:r>
          </a:p>
          <a:p>
            <a:pPr>
              <a:buNone/>
            </a:pPr>
            <a:endParaRPr lang="en-CA" sz="3200" noProof="0" dirty="0" smtClean="0">
              <a:solidFill>
                <a:srgbClr val="000000"/>
              </a:solidFill>
              <a:latin typeface="Consolas"/>
            </a:endParaRPr>
          </a:p>
          <a:p>
            <a:pPr>
              <a:buNone/>
            </a:pPr>
            <a:r>
              <a:rPr lang="en-CA" sz="3200" noProof="0" dirty="0" smtClean="0">
                <a:solidFill>
                  <a:srgbClr val="2B91AF"/>
                </a:solidFill>
                <a:latin typeface="Consolas"/>
              </a:rPr>
              <a:t>Wheel</a:t>
            </a:r>
            <a:r>
              <a:rPr lang="en-CA" sz="3200" noProof="0" dirty="0" smtClean="0">
                <a:solidFill>
                  <a:srgbClr val="000000"/>
                </a:solidFill>
                <a:latin typeface="Consolas"/>
              </a:rPr>
              <a:t>::Wheel(</a:t>
            </a:r>
            <a:r>
              <a:rPr lang="en-CA" sz="3200" noProof="0" dirty="0" smtClean="0">
                <a:solidFill>
                  <a:srgbClr val="0000FF"/>
                </a:solidFill>
                <a:latin typeface="Consolas"/>
              </a:rPr>
              <a:t>unsigned</a:t>
            </a:r>
            <a:r>
              <a:rPr lang="en-CA" sz="3200" noProof="0" dirty="0" smtClean="0">
                <a:solidFill>
                  <a:srgbClr val="000000"/>
                </a:solidFill>
                <a:latin typeface="Consolas"/>
              </a:rPr>
              <a:t> </a:t>
            </a:r>
            <a:r>
              <a:rPr lang="en-CA" sz="3200" noProof="0" dirty="0" smtClean="0">
                <a:solidFill>
                  <a:srgbClr val="0000FF"/>
                </a:solidFill>
                <a:latin typeface="Consolas"/>
              </a:rPr>
              <a:t>short</a:t>
            </a:r>
            <a:r>
              <a:rPr lang="en-CA" sz="3200" noProof="0" dirty="0" smtClean="0">
                <a:solidFill>
                  <a:srgbClr val="000000"/>
                </a:solidFill>
                <a:latin typeface="Consolas"/>
              </a:rPr>
              <a:t> </a:t>
            </a:r>
            <a:r>
              <a:rPr lang="en-CA" sz="3200" noProof="0" dirty="0" smtClean="0">
                <a:solidFill>
                  <a:srgbClr val="808080"/>
                </a:solidFill>
                <a:latin typeface="Consolas"/>
              </a:rPr>
              <a:t>diameter</a:t>
            </a:r>
            <a:r>
              <a:rPr lang="en-CA" sz="3200" noProof="0" dirty="0" smtClean="0">
                <a:solidFill>
                  <a:srgbClr val="000000"/>
                </a:solidFill>
                <a:latin typeface="Consolas"/>
              </a:rPr>
              <a:t>) {</a:t>
            </a: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::diameter = </a:t>
            </a:r>
            <a:r>
              <a:rPr lang="en-CA" sz="3200" noProof="0" dirty="0" smtClean="0">
                <a:solidFill>
                  <a:srgbClr val="808080"/>
                </a:solidFill>
                <a:latin typeface="Consolas"/>
              </a:rPr>
              <a:t>diameter</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Objects as data members</a:t>
            </a:r>
            <a:endParaRPr lang="en-CA" noProof="0" dirty="0"/>
          </a:p>
        </p:txBody>
      </p:sp>
      <p:sp>
        <p:nvSpPr>
          <p:cNvPr id="3" name="Espace réservé du contenu 2"/>
          <p:cNvSpPr>
            <a:spLocks noGrp="1"/>
          </p:cNvSpPr>
          <p:nvPr>
            <p:ph sz="quarter" idx="1"/>
          </p:nvPr>
        </p:nvSpPr>
        <p:spPr>
          <a:xfrm>
            <a:off x="357158" y="1571612"/>
            <a:ext cx="8358246" cy="5286388"/>
          </a:xfrm>
        </p:spPr>
        <p:txBody>
          <a:bodyPr>
            <a:normAutofit fontScale="62500" lnSpcReduction="20000"/>
          </a:bodyPr>
          <a:lstStyle/>
          <a:p>
            <a:pPr>
              <a:buNone/>
            </a:pPr>
            <a:r>
              <a:rPr lang="en-CA" sz="3800" noProof="0" dirty="0" err="1" smtClean="0"/>
              <a:t>Car.h</a:t>
            </a:r>
            <a:endParaRPr lang="en-CA" sz="3800" noProof="0" dirty="0" smtClean="0"/>
          </a:p>
          <a:p>
            <a:pPr>
              <a:buNone/>
            </a:pPr>
            <a:endParaRPr lang="en-CA" sz="3800" noProof="0" dirty="0" smtClean="0"/>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a:t>
            </a:r>
            <a:r>
              <a:rPr lang="en-CA" sz="3200" noProof="0" dirty="0" err="1" smtClean="0">
                <a:solidFill>
                  <a:srgbClr val="A31515"/>
                </a:solidFill>
                <a:latin typeface="Consolas"/>
              </a:rPr>
              <a:t>Wheel.h</a:t>
            </a:r>
            <a:r>
              <a:rPr lang="en-CA" sz="3200" noProof="0" dirty="0" smtClean="0">
                <a:solidFill>
                  <a:srgbClr val="A31515"/>
                </a:solidFill>
                <a:latin typeface="Consolas"/>
              </a:rPr>
              <a:t>"</a:t>
            </a:r>
            <a:endParaRPr lang="en-CA" sz="3200" noProof="0" dirty="0" smtClean="0">
              <a:solidFill>
                <a:srgbClr val="0000FF"/>
              </a:solidFill>
              <a:latin typeface="Consolas"/>
            </a:endParaRPr>
          </a:p>
          <a:p>
            <a:pPr>
              <a:buNone/>
            </a:pPr>
            <a:r>
              <a:rPr lang="en-CA" sz="3200" noProof="0" dirty="0" smtClean="0">
                <a:solidFill>
                  <a:srgbClr val="0000FF"/>
                </a:solidFill>
                <a:latin typeface="Consolas"/>
              </a:rPr>
              <a:t>class</a:t>
            </a:r>
            <a:r>
              <a:rPr lang="en-CA" sz="3200" noProof="0" dirty="0" smtClean="0">
                <a:solidFill>
                  <a:srgbClr val="000000"/>
                </a:solidFill>
                <a:latin typeface="Consolas"/>
              </a:rPr>
              <a:t> </a:t>
            </a:r>
            <a:r>
              <a:rPr lang="en-CA" sz="3200" noProof="0" dirty="0" smtClean="0">
                <a:solidFill>
                  <a:srgbClr val="2B91AF"/>
                </a:solidFill>
                <a:latin typeface="Consolas"/>
              </a:rPr>
              <a:t>Car</a:t>
            </a:r>
            <a:r>
              <a:rPr lang="en-CA" sz="3200" noProof="0" dirty="0" smtClean="0">
                <a:solidFill>
                  <a:srgbClr val="000000"/>
                </a:solidFill>
                <a:latin typeface="Consolas"/>
              </a:rPr>
              <a:t> {</a:t>
            </a: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 wheel1; </a:t>
            </a:r>
            <a:r>
              <a:rPr lang="en-CA" sz="3200" noProof="0" dirty="0" smtClean="0">
                <a:solidFill>
                  <a:srgbClr val="008000"/>
                </a:solidFill>
                <a:latin typeface="Consolas"/>
              </a:rPr>
              <a:t>// calling Wheel’s default constructor</a:t>
            </a:r>
            <a:endParaRPr lang="en-CA" sz="3200" noProof="0" dirty="0" smtClean="0">
              <a:solidFill>
                <a:srgbClr val="000000"/>
              </a:solidFill>
              <a:latin typeface="Consolas"/>
            </a:endParaRP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 wheel2; </a:t>
            </a:r>
            <a:r>
              <a:rPr lang="en-CA" sz="3200" dirty="0">
                <a:solidFill>
                  <a:srgbClr val="008000"/>
                </a:solidFill>
                <a:latin typeface="Consolas"/>
              </a:rPr>
              <a:t>// calling Wheel’s default </a:t>
            </a:r>
            <a:r>
              <a:rPr lang="en-CA" sz="3200" dirty="0" smtClean="0">
                <a:solidFill>
                  <a:srgbClr val="008000"/>
                </a:solidFill>
                <a:latin typeface="Consolas"/>
              </a:rPr>
              <a:t>constructor</a:t>
            </a:r>
          </a:p>
          <a:p>
            <a:pPr>
              <a:buNone/>
            </a:pPr>
            <a:r>
              <a:rPr lang="en-CA" sz="3200" noProof="0" dirty="0">
                <a:solidFill>
                  <a:srgbClr val="008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wheel3; </a:t>
            </a:r>
            <a:r>
              <a:rPr lang="en-CA" sz="3200" dirty="0">
                <a:solidFill>
                  <a:srgbClr val="008000"/>
                </a:solidFill>
                <a:latin typeface="Consolas"/>
              </a:rPr>
              <a:t>// calling Wheel’s default constructor </a:t>
            </a:r>
            <a:endParaRPr lang="en-CA" sz="3200" dirty="0" smtClean="0">
              <a:solidFill>
                <a:srgbClr val="008000"/>
              </a:solidFill>
              <a:latin typeface="Consolas"/>
            </a:endParaRP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 wheel4; </a:t>
            </a:r>
            <a:r>
              <a:rPr lang="en-CA" sz="3200" dirty="0">
                <a:solidFill>
                  <a:srgbClr val="008000"/>
                </a:solidFill>
                <a:latin typeface="Consolas"/>
              </a:rPr>
              <a:t>// calling Wheel’s default constructor </a:t>
            </a:r>
            <a:endParaRPr lang="en-CA" sz="3200" dirty="0" smtClean="0">
              <a:solidFill>
                <a:srgbClr val="008000"/>
              </a:solidFill>
              <a:latin typeface="Consolas"/>
            </a:endParaRPr>
          </a:p>
          <a:p>
            <a:pPr>
              <a:buNone/>
            </a:pPr>
            <a:r>
              <a:rPr lang="en-CA" sz="3200" noProof="0" dirty="0" smtClean="0">
                <a:solidFill>
                  <a:srgbClr val="0000FF"/>
                </a:solidFill>
                <a:latin typeface="Consolas"/>
              </a:rPr>
              <a:t>public</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Car();</a:t>
            </a:r>
          </a:p>
          <a:p>
            <a:pPr>
              <a:buNone/>
            </a:pPr>
            <a:r>
              <a:rPr lang="en-CA" sz="3200" noProof="0" dirty="0" smtClean="0">
                <a:solidFill>
                  <a:srgbClr val="000000"/>
                </a:solidFill>
                <a:latin typeface="Consolas"/>
              </a:rPr>
              <a:t>	Car(</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wheel1</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wheel2</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wheel3</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wheel4</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Objects as data members</a:t>
            </a:r>
            <a:endParaRPr lang="en-CA" noProof="0" dirty="0"/>
          </a:p>
        </p:txBody>
      </p:sp>
      <p:sp>
        <p:nvSpPr>
          <p:cNvPr id="3" name="Espace réservé du contenu 2"/>
          <p:cNvSpPr>
            <a:spLocks noGrp="1"/>
          </p:cNvSpPr>
          <p:nvPr>
            <p:ph sz="quarter" idx="1"/>
          </p:nvPr>
        </p:nvSpPr>
        <p:spPr>
          <a:xfrm>
            <a:off x="214282" y="1571612"/>
            <a:ext cx="8501122" cy="5286388"/>
          </a:xfrm>
        </p:spPr>
        <p:txBody>
          <a:bodyPr>
            <a:normAutofit fontScale="55000" lnSpcReduction="20000"/>
          </a:bodyPr>
          <a:lstStyle/>
          <a:p>
            <a:pPr>
              <a:buNone/>
            </a:pPr>
            <a:r>
              <a:rPr lang="en-CA" sz="3800" noProof="0" dirty="0" smtClean="0"/>
              <a:t>Car.cpp</a:t>
            </a:r>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a:t>
            </a:r>
            <a:r>
              <a:rPr lang="en-CA" sz="3200" noProof="0" dirty="0" err="1" smtClean="0">
                <a:solidFill>
                  <a:srgbClr val="A31515"/>
                </a:solidFill>
                <a:latin typeface="Consolas"/>
              </a:rPr>
              <a:t>Car.h</a:t>
            </a:r>
            <a:r>
              <a:rPr lang="en-CA" sz="3200" noProof="0" dirty="0" smtClean="0">
                <a:solidFill>
                  <a:srgbClr val="A31515"/>
                </a:solidFill>
                <a:latin typeface="Consolas"/>
              </a:rPr>
              <a:t>" </a:t>
            </a:r>
            <a:r>
              <a:rPr lang="en-CA" sz="3200" noProof="0" dirty="0" smtClean="0">
                <a:solidFill>
                  <a:srgbClr val="008000"/>
                </a:solidFill>
                <a:latin typeface="Consolas"/>
              </a:rPr>
              <a:t>// no need to include </a:t>
            </a:r>
            <a:r>
              <a:rPr lang="en-CA" sz="3200" noProof="0" dirty="0" err="1" smtClean="0">
                <a:solidFill>
                  <a:srgbClr val="008000"/>
                </a:solidFill>
                <a:latin typeface="Consolas"/>
              </a:rPr>
              <a:t>Wheel.h</a:t>
            </a:r>
            <a:r>
              <a:rPr lang="en-CA" sz="3200" noProof="0" dirty="0" smtClean="0">
                <a:solidFill>
                  <a:srgbClr val="008000"/>
                </a:solidFill>
                <a:latin typeface="Consolas"/>
              </a:rPr>
              <a:t>, as it is already  </a:t>
            </a:r>
          </a:p>
          <a:p>
            <a:pPr>
              <a:buNone/>
            </a:pPr>
            <a:r>
              <a:rPr lang="en-CA" sz="3200" noProof="0" dirty="0" smtClean="0">
                <a:solidFill>
                  <a:srgbClr val="008000"/>
                </a:solidFill>
                <a:latin typeface="Consolas"/>
              </a:rPr>
              <a:t>			   // included in </a:t>
            </a:r>
            <a:r>
              <a:rPr lang="en-CA" sz="3200" noProof="0" dirty="0" err="1" smtClean="0">
                <a:solidFill>
                  <a:srgbClr val="008000"/>
                </a:solidFill>
                <a:latin typeface="Consolas"/>
              </a:rPr>
              <a:t>Car.h</a:t>
            </a:r>
            <a:endParaRPr lang="en-CA" sz="3200" noProof="0" dirty="0" smtClean="0">
              <a:solidFill>
                <a:srgbClr val="A31515"/>
              </a:solidFill>
              <a:latin typeface="Consolas"/>
            </a:endParaRPr>
          </a:p>
          <a:p>
            <a:pPr>
              <a:buNone/>
            </a:pPr>
            <a:r>
              <a:rPr lang="en-CA" sz="3200" noProof="0" dirty="0" smtClean="0">
                <a:solidFill>
                  <a:srgbClr val="2B91AF"/>
                </a:solidFill>
                <a:latin typeface="Consolas"/>
              </a:rPr>
              <a:t>Car</a:t>
            </a:r>
            <a:r>
              <a:rPr lang="en-CA" sz="3200" noProof="0" dirty="0" smtClean="0">
                <a:solidFill>
                  <a:srgbClr val="000000"/>
                </a:solidFill>
                <a:latin typeface="Consolas"/>
              </a:rPr>
              <a:t>::Car() {</a:t>
            </a:r>
          </a:p>
          <a:p>
            <a:pPr>
              <a:buNone/>
            </a:pPr>
            <a:r>
              <a:rPr lang="en-CA" sz="3200" noProof="0" dirty="0" smtClean="0">
                <a:solidFill>
                  <a:srgbClr val="008000"/>
                </a:solidFill>
                <a:latin typeface="Consolas"/>
              </a:rPr>
              <a:t>	// no need to initialize the data members because</a:t>
            </a:r>
            <a:endParaRPr lang="en-CA" sz="3200" noProof="0" dirty="0" smtClean="0">
              <a:solidFill>
                <a:srgbClr val="000000"/>
              </a:solidFill>
              <a:latin typeface="Consolas"/>
            </a:endParaRPr>
          </a:p>
          <a:p>
            <a:pPr>
              <a:buNone/>
            </a:pPr>
            <a:r>
              <a:rPr lang="en-CA" sz="3200" noProof="0" dirty="0" smtClean="0">
                <a:solidFill>
                  <a:srgbClr val="008000"/>
                </a:solidFill>
                <a:latin typeface="Consolas"/>
              </a:rPr>
              <a:t>	// the explicitly defined default constructor was called </a:t>
            </a:r>
            <a:r>
              <a:rPr lang="en-CA" sz="3200" dirty="0" smtClean="0">
                <a:solidFill>
                  <a:srgbClr val="008000"/>
                </a:solidFill>
                <a:latin typeface="Consolas"/>
              </a:rPr>
              <a:t>when</a:t>
            </a:r>
          </a:p>
          <a:p>
            <a:pPr>
              <a:buNone/>
            </a:pPr>
            <a:r>
              <a:rPr lang="en-CA" sz="3200" dirty="0" smtClean="0">
                <a:solidFill>
                  <a:srgbClr val="008000"/>
                </a:solidFill>
                <a:latin typeface="Consolas"/>
              </a:rPr>
              <a:t>   // </a:t>
            </a:r>
            <a:r>
              <a:rPr lang="en-CA" sz="3200" dirty="0">
                <a:solidFill>
                  <a:srgbClr val="008000"/>
                </a:solidFill>
                <a:latin typeface="Consolas"/>
              </a:rPr>
              <a:t>the </a:t>
            </a:r>
            <a:r>
              <a:rPr lang="en-CA" sz="3200" dirty="0" smtClean="0">
                <a:solidFill>
                  <a:srgbClr val="008000"/>
                </a:solidFill>
                <a:latin typeface="Consolas"/>
              </a:rPr>
              <a:t>data</a:t>
            </a:r>
            <a:r>
              <a:rPr lang="en-CA" sz="3200" noProof="0" dirty="0" smtClean="0">
                <a:solidFill>
                  <a:srgbClr val="008000"/>
                </a:solidFill>
                <a:latin typeface="Consolas"/>
              </a:rPr>
              <a:t> members of type Wheel were declared in the </a:t>
            </a:r>
            <a:endParaRPr lang="en-CA" sz="3200" noProof="0" dirty="0" smtClean="0">
              <a:solidFill>
                <a:srgbClr val="000000"/>
              </a:solidFill>
              <a:latin typeface="Consolas"/>
            </a:endParaRPr>
          </a:p>
          <a:p>
            <a:pPr>
              <a:buNone/>
            </a:pPr>
            <a:r>
              <a:rPr lang="en-CA" sz="3200" noProof="0" dirty="0" smtClean="0">
                <a:solidFill>
                  <a:srgbClr val="008000"/>
                </a:solidFill>
                <a:latin typeface="Consolas"/>
              </a:rPr>
              <a:t>	// declaration of the class Car</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a:t>
            </a:r>
          </a:p>
          <a:p>
            <a:endParaRPr lang="en-CA" sz="3200" noProof="0" dirty="0" smtClean="0">
              <a:solidFill>
                <a:srgbClr val="000000"/>
              </a:solidFill>
              <a:latin typeface="Consolas"/>
            </a:endParaRPr>
          </a:p>
          <a:p>
            <a:pPr>
              <a:buNone/>
            </a:pPr>
            <a:r>
              <a:rPr lang="en-CA" sz="3200" noProof="0" dirty="0" smtClean="0">
                <a:solidFill>
                  <a:srgbClr val="2B91AF"/>
                </a:solidFill>
                <a:latin typeface="Consolas"/>
              </a:rPr>
              <a:t>Car</a:t>
            </a:r>
            <a:r>
              <a:rPr lang="en-CA" sz="3200" noProof="0" dirty="0" smtClean="0">
                <a:solidFill>
                  <a:srgbClr val="000000"/>
                </a:solidFill>
                <a:latin typeface="Consolas"/>
              </a:rPr>
              <a:t>::Car(</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wheel1</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wheel2</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wheel3</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wheel4</a:t>
            </a:r>
            <a:r>
              <a:rPr lang="en-CA" sz="3200" noProof="0" dirty="0" smtClean="0">
                <a:solidFill>
                  <a:srgbClr val="000000"/>
                </a:solidFill>
                <a:latin typeface="Consolas"/>
              </a:rPr>
              <a:t>) {</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::wheel1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wheel1</a:t>
            </a:r>
            <a:r>
              <a:rPr lang="en-CA" sz="3200" noProof="0" dirty="0" smtClean="0">
                <a:solidFill>
                  <a:srgbClr val="000000"/>
                </a:solidFill>
                <a:latin typeface="Consolas"/>
              </a:rPr>
              <a:t>;</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::wheel2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wheel2</a:t>
            </a:r>
            <a:r>
              <a:rPr lang="en-CA" sz="3200" noProof="0" dirty="0" smtClean="0">
                <a:solidFill>
                  <a:srgbClr val="000000"/>
                </a:solidFill>
                <a:latin typeface="Consolas"/>
              </a:rPr>
              <a:t>;</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::wheel3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wheel3</a:t>
            </a:r>
            <a:r>
              <a:rPr lang="en-CA" sz="3200" noProof="0" dirty="0" smtClean="0">
                <a:solidFill>
                  <a:srgbClr val="000000"/>
                </a:solidFill>
                <a:latin typeface="Consolas"/>
              </a:rPr>
              <a:t>;</a:t>
            </a:r>
          </a:p>
          <a:p>
            <a:pPr>
              <a:buNone/>
            </a:pPr>
            <a:r>
              <a:rPr lang="en-CA" sz="3200" noProof="0" dirty="0" smtClean="0">
                <a:solidFill>
                  <a:srgbClr val="2B91AF"/>
                </a:solidFill>
                <a:latin typeface="Consolas"/>
              </a:rPr>
              <a:t>	Car</a:t>
            </a:r>
            <a:r>
              <a:rPr lang="en-CA" sz="3200" noProof="0" dirty="0" smtClean="0">
                <a:solidFill>
                  <a:srgbClr val="000000"/>
                </a:solidFill>
                <a:latin typeface="Consolas"/>
              </a:rPr>
              <a:t>::wheel4 </a:t>
            </a:r>
            <a:r>
              <a:rPr lang="en-CA" sz="3200" noProof="0" dirty="0" smtClean="0">
                <a:solidFill>
                  <a:srgbClr val="008080"/>
                </a:solidFill>
                <a:latin typeface="Consolas"/>
              </a:rPr>
              <a:t>=</a:t>
            </a:r>
            <a:r>
              <a:rPr lang="en-CA" sz="3200" noProof="0" dirty="0" smtClean="0">
                <a:solidFill>
                  <a:srgbClr val="000000"/>
                </a:solidFill>
                <a:latin typeface="Consolas"/>
              </a:rPr>
              <a:t> </a:t>
            </a:r>
            <a:r>
              <a:rPr lang="en-CA" sz="3200" noProof="0" dirty="0" smtClean="0">
                <a:solidFill>
                  <a:srgbClr val="808080"/>
                </a:solidFill>
                <a:latin typeface="Consolas"/>
              </a:rPr>
              <a:t>wheel4</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sz="3200" noProof="0" dirty="0" smtClean="0">
              <a:solidFill>
                <a:srgbClr val="0000FF"/>
              </a:solidFill>
              <a:latin typeface="Consola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Objects as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But take care: if there is no accessible default constructor (either an explicitly defined </a:t>
            </a:r>
            <a:r>
              <a:rPr lang="en-CA" noProof="0" dirty="0" err="1" smtClean="0"/>
              <a:t>parameterless</a:t>
            </a:r>
            <a:r>
              <a:rPr lang="en-CA" noProof="0" dirty="0" smtClean="0"/>
              <a:t> default constructor, or an implicit default constructor created by the compiler in the case of no explicit default), the previous code will not work.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Objects as data members</a:t>
            </a:r>
            <a:endParaRPr lang="en-CA" noProof="0" dirty="0"/>
          </a:p>
        </p:txBody>
      </p:sp>
      <p:sp>
        <p:nvSpPr>
          <p:cNvPr id="3" name="Espace réservé du contenu 2"/>
          <p:cNvSpPr>
            <a:spLocks noGrp="1"/>
          </p:cNvSpPr>
          <p:nvPr>
            <p:ph sz="quarter" idx="1"/>
          </p:nvPr>
        </p:nvSpPr>
        <p:spPr>
          <a:xfrm>
            <a:off x="357158" y="1571612"/>
            <a:ext cx="8358246" cy="5286388"/>
          </a:xfrm>
        </p:spPr>
        <p:txBody>
          <a:bodyPr>
            <a:normAutofit fontScale="92500" lnSpcReduction="20000"/>
          </a:bodyPr>
          <a:lstStyle/>
          <a:p>
            <a:pPr>
              <a:buNone/>
            </a:pPr>
            <a:r>
              <a:rPr lang="en-CA" sz="3800" noProof="0" dirty="0" err="1" smtClean="0"/>
              <a:t>Wheel.h</a:t>
            </a:r>
            <a:endParaRPr lang="en-CA" sz="3800" noProof="0" dirty="0" smtClean="0">
              <a:solidFill>
                <a:srgbClr val="0000FF"/>
              </a:solidFill>
              <a:latin typeface="Consolas"/>
            </a:endParaRPr>
          </a:p>
          <a:p>
            <a:pPr>
              <a:buNone/>
            </a:pPr>
            <a:r>
              <a:rPr lang="en-CA" sz="3200" noProof="0" dirty="0" smtClean="0">
                <a:solidFill>
                  <a:srgbClr val="0000FF"/>
                </a:solidFill>
                <a:latin typeface="Consolas"/>
              </a:rPr>
              <a:t>class</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p>
          <a:p>
            <a:pPr>
              <a:buNone/>
            </a:pPr>
            <a:r>
              <a:rPr lang="en-CA" sz="3200" noProof="0" dirty="0" smtClean="0">
                <a:solidFill>
                  <a:srgbClr val="0000FF"/>
                </a:solidFill>
                <a:latin typeface="Consolas"/>
              </a:rPr>
              <a:t>	unsigned</a:t>
            </a:r>
            <a:r>
              <a:rPr lang="en-CA" sz="3200" noProof="0" dirty="0" smtClean="0">
                <a:solidFill>
                  <a:srgbClr val="000000"/>
                </a:solidFill>
                <a:latin typeface="Consolas"/>
              </a:rPr>
              <a:t> </a:t>
            </a:r>
            <a:r>
              <a:rPr lang="en-CA" sz="3200" noProof="0" dirty="0" smtClean="0">
                <a:solidFill>
                  <a:srgbClr val="0000FF"/>
                </a:solidFill>
                <a:latin typeface="Consolas"/>
              </a:rPr>
              <a:t>short</a:t>
            </a:r>
            <a:r>
              <a:rPr lang="en-CA" sz="3200" noProof="0" dirty="0" smtClean="0">
                <a:solidFill>
                  <a:srgbClr val="000000"/>
                </a:solidFill>
                <a:latin typeface="Consolas"/>
              </a:rPr>
              <a:t> diameter;</a:t>
            </a:r>
          </a:p>
          <a:p>
            <a:pPr>
              <a:buNone/>
            </a:pPr>
            <a:r>
              <a:rPr lang="en-CA" sz="3200" noProof="0" dirty="0" smtClean="0">
                <a:solidFill>
                  <a:srgbClr val="0000FF"/>
                </a:solidFill>
                <a:latin typeface="Consolas"/>
              </a:rPr>
              <a:t>public</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Wheel(</a:t>
            </a:r>
            <a:r>
              <a:rPr lang="en-CA" sz="3200" noProof="0" dirty="0" smtClean="0">
                <a:solidFill>
                  <a:srgbClr val="0000FF"/>
                </a:solidFill>
                <a:latin typeface="Consolas"/>
              </a:rPr>
              <a:t>unsigned</a:t>
            </a:r>
            <a:r>
              <a:rPr lang="en-CA" sz="3200" noProof="0" dirty="0" smtClean="0">
                <a:solidFill>
                  <a:srgbClr val="000000"/>
                </a:solidFill>
                <a:latin typeface="Consolas"/>
              </a:rPr>
              <a:t> </a:t>
            </a:r>
            <a:r>
              <a:rPr lang="en-CA" sz="3200" noProof="0" dirty="0" smtClean="0">
                <a:solidFill>
                  <a:srgbClr val="0000FF"/>
                </a:solidFill>
                <a:latin typeface="Consolas"/>
              </a:rPr>
              <a:t>short</a:t>
            </a:r>
            <a:r>
              <a:rPr lang="en-CA" sz="3200" noProof="0" dirty="0" smtClean="0">
                <a:solidFill>
                  <a:srgbClr val="000000"/>
                </a:solidFill>
                <a:latin typeface="Consolas"/>
              </a:rPr>
              <a:t> </a:t>
            </a:r>
            <a:r>
              <a:rPr lang="en-CA" sz="3200" noProof="0" dirty="0" smtClean="0">
                <a:solidFill>
                  <a:srgbClr val="808080"/>
                </a:solidFill>
                <a:latin typeface="Consolas"/>
              </a:rPr>
              <a:t>diameter</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p>
          <a:p>
            <a:pPr>
              <a:buNone/>
            </a:pPr>
            <a:endParaRPr lang="en-CA" sz="3200" noProof="0" dirty="0" smtClean="0">
              <a:solidFill>
                <a:srgbClr val="000000"/>
              </a:solidFill>
              <a:latin typeface="Consolas"/>
            </a:endParaRPr>
          </a:p>
          <a:p>
            <a:pPr>
              <a:buNone/>
            </a:pPr>
            <a:r>
              <a:rPr lang="en-CA" sz="3200" noProof="0" dirty="0" smtClean="0"/>
              <a:t>Wheel.cpp</a:t>
            </a:r>
            <a:endParaRPr lang="en-CA" sz="3200" noProof="0" dirty="0" smtClean="0">
              <a:solidFill>
                <a:srgbClr val="000000"/>
              </a:solidFill>
              <a:latin typeface="Consolas"/>
            </a:endParaRPr>
          </a:p>
          <a:p>
            <a:pPr>
              <a:buNone/>
            </a:pPr>
            <a:r>
              <a:rPr lang="en-CA" sz="3200" noProof="0" dirty="0" smtClean="0">
                <a:solidFill>
                  <a:srgbClr val="2B91AF"/>
                </a:solidFill>
                <a:latin typeface="Consolas"/>
              </a:rPr>
              <a:t>Wheel</a:t>
            </a:r>
            <a:r>
              <a:rPr lang="en-CA" sz="3200" noProof="0" dirty="0" smtClean="0">
                <a:solidFill>
                  <a:srgbClr val="000000"/>
                </a:solidFill>
                <a:latin typeface="Consolas"/>
              </a:rPr>
              <a:t>::Wheel(</a:t>
            </a:r>
            <a:r>
              <a:rPr lang="en-CA" sz="3200" noProof="0" dirty="0" smtClean="0">
                <a:solidFill>
                  <a:srgbClr val="0000FF"/>
                </a:solidFill>
                <a:latin typeface="Consolas"/>
              </a:rPr>
              <a:t>unsigned</a:t>
            </a:r>
            <a:r>
              <a:rPr lang="en-CA" sz="3200" noProof="0" dirty="0" smtClean="0">
                <a:solidFill>
                  <a:srgbClr val="000000"/>
                </a:solidFill>
                <a:latin typeface="Consolas"/>
              </a:rPr>
              <a:t> </a:t>
            </a:r>
            <a:r>
              <a:rPr lang="en-CA" sz="3200" noProof="0" dirty="0" smtClean="0">
                <a:solidFill>
                  <a:srgbClr val="0000FF"/>
                </a:solidFill>
                <a:latin typeface="Consolas"/>
              </a:rPr>
              <a:t>short</a:t>
            </a:r>
            <a:r>
              <a:rPr lang="en-CA" sz="3200" noProof="0" dirty="0" smtClean="0">
                <a:solidFill>
                  <a:srgbClr val="000000"/>
                </a:solidFill>
                <a:latin typeface="Consolas"/>
              </a:rPr>
              <a:t> </a:t>
            </a:r>
            <a:r>
              <a:rPr lang="en-CA" sz="3200" noProof="0" dirty="0" smtClean="0">
                <a:solidFill>
                  <a:srgbClr val="808080"/>
                </a:solidFill>
                <a:latin typeface="Consolas"/>
              </a:rPr>
              <a:t>diameter</a:t>
            </a:r>
            <a:r>
              <a:rPr lang="en-CA" sz="3200" noProof="0" dirty="0" smtClean="0">
                <a:solidFill>
                  <a:srgbClr val="000000"/>
                </a:solidFill>
                <a:latin typeface="Consolas"/>
              </a:rPr>
              <a:t>) {</a:t>
            </a: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::diameter = </a:t>
            </a:r>
            <a:r>
              <a:rPr lang="en-CA" sz="3200" noProof="0" dirty="0" smtClean="0">
                <a:solidFill>
                  <a:srgbClr val="808080"/>
                </a:solidFill>
                <a:latin typeface="Consolas"/>
              </a:rPr>
              <a:t>diameter</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Objects as data members</a:t>
            </a:r>
            <a:endParaRPr lang="en-CA" noProof="0" dirty="0"/>
          </a:p>
        </p:txBody>
      </p:sp>
      <p:sp>
        <p:nvSpPr>
          <p:cNvPr id="3" name="Espace réservé du contenu 2"/>
          <p:cNvSpPr>
            <a:spLocks noGrp="1"/>
          </p:cNvSpPr>
          <p:nvPr>
            <p:ph sz="quarter" idx="1"/>
          </p:nvPr>
        </p:nvSpPr>
        <p:spPr>
          <a:xfrm>
            <a:off x="357158" y="1571612"/>
            <a:ext cx="8358246" cy="5286388"/>
          </a:xfrm>
        </p:spPr>
        <p:txBody>
          <a:bodyPr>
            <a:normAutofit fontScale="85000" lnSpcReduction="20000"/>
          </a:bodyPr>
          <a:lstStyle/>
          <a:p>
            <a:pPr>
              <a:buNone/>
            </a:pPr>
            <a:r>
              <a:rPr lang="en-CA" sz="3800" noProof="0" dirty="0" err="1" smtClean="0"/>
              <a:t>Car.h</a:t>
            </a:r>
            <a:endParaRPr lang="en-CA" sz="3800" noProof="0" dirty="0" smtClean="0"/>
          </a:p>
          <a:p>
            <a:pPr>
              <a:buNone/>
            </a:pPr>
            <a:r>
              <a:rPr lang="en-CA" sz="3200" noProof="0" dirty="0" smtClean="0">
                <a:solidFill>
                  <a:srgbClr val="808080"/>
                </a:solidFill>
                <a:latin typeface="Consolas"/>
              </a:rPr>
              <a:t>#include</a:t>
            </a:r>
            <a:r>
              <a:rPr lang="en-CA" sz="3200" noProof="0" dirty="0" smtClean="0">
                <a:solidFill>
                  <a:srgbClr val="000000"/>
                </a:solidFill>
                <a:latin typeface="Consolas"/>
              </a:rPr>
              <a:t> </a:t>
            </a:r>
            <a:r>
              <a:rPr lang="en-CA" sz="3200" noProof="0" dirty="0" smtClean="0">
                <a:solidFill>
                  <a:srgbClr val="A31515"/>
                </a:solidFill>
                <a:latin typeface="Consolas"/>
              </a:rPr>
              <a:t>"</a:t>
            </a:r>
            <a:r>
              <a:rPr lang="en-CA" sz="3200" noProof="0" dirty="0" err="1" smtClean="0">
                <a:solidFill>
                  <a:srgbClr val="A31515"/>
                </a:solidFill>
                <a:latin typeface="Consolas"/>
              </a:rPr>
              <a:t>Wheel.h</a:t>
            </a:r>
            <a:r>
              <a:rPr lang="en-CA" sz="3200" noProof="0" dirty="0" smtClean="0">
                <a:solidFill>
                  <a:srgbClr val="A31515"/>
                </a:solidFill>
                <a:latin typeface="Consolas"/>
              </a:rPr>
              <a:t>"</a:t>
            </a:r>
            <a:endParaRPr lang="en-CA" sz="3200" noProof="0" dirty="0" smtClean="0">
              <a:solidFill>
                <a:srgbClr val="0000FF"/>
              </a:solidFill>
              <a:latin typeface="Consolas"/>
            </a:endParaRPr>
          </a:p>
          <a:p>
            <a:pPr>
              <a:buNone/>
            </a:pPr>
            <a:r>
              <a:rPr lang="en-CA" sz="3200" noProof="0" dirty="0" smtClean="0">
                <a:solidFill>
                  <a:srgbClr val="0000FF"/>
                </a:solidFill>
                <a:latin typeface="Consolas"/>
              </a:rPr>
              <a:t>class</a:t>
            </a:r>
            <a:r>
              <a:rPr lang="en-CA" sz="3200" noProof="0" dirty="0" smtClean="0">
                <a:solidFill>
                  <a:srgbClr val="000000"/>
                </a:solidFill>
                <a:latin typeface="Consolas"/>
              </a:rPr>
              <a:t> </a:t>
            </a:r>
            <a:r>
              <a:rPr lang="en-CA" sz="3200" noProof="0" dirty="0" smtClean="0">
                <a:solidFill>
                  <a:srgbClr val="2B91AF"/>
                </a:solidFill>
                <a:latin typeface="Consolas"/>
              </a:rPr>
              <a:t>Car</a:t>
            </a:r>
            <a:r>
              <a:rPr lang="en-CA" sz="3200" noProof="0" dirty="0" smtClean="0">
                <a:solidFill>
                  <a:srgbClr val="000000"/>
                </a:solidFill>
                <a:latin typeface="Consolas"/>
              </a:rPr>
              <a:t> {</a:t>
            </a: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 </a:t>
            </a:r>
            <a:r>
              <a:rPr lang="en-CA" sz="3200" u="sng" noProof="0" dirty="0" smtClean="0">
                <a:solidFill>
                  <a:srgbClr val="000000"/>
                </a:solidFill>
                <a:latin typeface="Consolas"/>
              </a:rPr>
              <a:t>wheel1</a:t>
            </a:r>
            <a:r>
              <a:rPr lang="en-CA" sz="3200" noProof="0" dirty="0" smtClean="0">
                <a:solidFill>
                  <a:srgbClr val="000000"/>
                </a:solidFill>
                <a:latin typeface="Consolas"/>
              </a:rPr>
              <a:t>; </a:t>
            </a:r>
            <a:r>
              <a:rPr lang="en-CA" sz="3200" noProof="0" dirty="0" smtClean="0">
                <a:solidFill>
                  <a:srgbClr val="008000"/>
                </a:solidFill>
                <a:latin typeface="Consolas"/>
              </a:rPr>
              <a:t>// will cause problems</a:t>
            </a:r>
            <a:endParaRPr lang="en-CA" sz="3200" noProof="0" dirty="0" smtClean="0">
              <a:solidFill>
                <a:srgbClr val="000000"/>
              </a:solidFill>
              <a:latin typeface="Consolas"/>
            </a:endParaRP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 </a:t>
            </a:r>
            <a:r>
              <a:rPr lang="en-CA" sz="3200" u="sng" noProof="0" dirty="0" smtClean="0">
                <a:solidFill>
                  <a:srgbClr val="000000"/>
                </a:solidFill>
                <a:latin typeface="Consolas"/>
              </a:rPr>
              <a:t>wheel2</a:t>
            </a:r>
            <a:r>
              <a:rPr lang="en-CA" sz="3200" noProof="0" dirty="0" smtClean="0">
                <a:solidFill>
                  <a:srgbClr val="000000"/>
                </a:solidFill>
                <a:latin typeface="Consolas"/>
              </a:rPr>
              <a:t>; </a:t>
            </a:r>
            <a:r>
              <a:rPr lang="en-CA" sz="3200" dirty="0">
                <a:solidFill>
                  <a:srgbClr val="008000"/>
                </a:solidFill>
                <a:latin typeface="Consolas"/>
              </a:rPr>
              <a:t>// will cause problems</a:t>
            </a:r>
            <a:endParaRPr lang="en-CA" sz="3200" dirty="0">
              <a:solidFill>
                <a:srgbClr val="000000"/>
              </a:solidFill>
              <a:latin typeface="Consolas"/>
            </a:endParaRP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 </a:t>
            </a:r>
            <a:r>
              <a:rPr lang="en-CA" sz="3200" u="sng" noProof="0" dirty="0" smtClean="0">
                <a:solidFill>
                  <a:srgbClr val="000000"/>
                </a:solidFill>
                <a:latin typeface="Consolas"/>
              </a:rPr>
              <a:t>wheel3</a:t>
            </a:r>
            <a:r>
              <a:rPr lang="en-CA" sz="3200" noProof="0" dirty="0" smtClean="0">
                <a:solidFill>
                  <a:srgbClr val="000000"/>
                </a:solidFill>
                <a:latin typeface="Consolas"/>
              </a:rPr>
              <a:t>; </a:t>
            </a:r>
            <a:r>
              <a:rPr lang="en-CA" sz="3200" dirty="0">
                <a:solidFill>
                  <a:srgbClr val="008000"/>
                </a:solidFill>
                <a:latin typeface="Consolas"/>
              </a:rPr>
              <a:t>// will cause problems</a:t>
            </a:r>
            <a:endParaRPr lang="en-CA" sz="3200" dirty="0">
              <a:solidFill>
                <a:srgbClr val="000000"/>
              </a:solidFill>
              <a:latin typeface="Consolas"/>
            </a:endParaRPr>
          </a:p>
          <a:p>
            <a:pPr>
              <a:buNone/>
            </a:pPr>
            <a:r>
              <a:rPr lang="en-CA" sz="3200" noProof="0" dirty="0" smtClean="0">
                <a:solidFill>
                  <a:srgbClr val="2B91AF"/>
                </a:solidFill>
                <a:latin typeface="Consolas"/>
              </a:rPr>
              <a:t>	Wheel</a:t>
            </a:r>
            <a:r>
              <a:rPr lang="en-CA" sz="3200" noProof="0" dirty="0" smtClean="0">
                <a:solidFill>
                  <a:srgbClr val="000000"/>
                </a:solidFill>
                <a:latin typeface="Consolas"/>
              </a:rPr>
              <a:t> </a:t>
            </a:r>
            <a:r>
              <a:rPr lang="en-CA" sz="3200" u="sng" noProof="0" dirty="0" smtClean="0">
                <a:solidFill>
                  <a:srgbClr val="000000"/>
                </a:solidFill>
                <a:latin typeface="Consolas"/>
              </a:rPr>
              <a:t>wheel4</a:t>
            </a:r>
            <a:r>
              <a:rPr lang="en-CA" sz="3200" noProof="0" dirty="0" smtClean="0">
                <a:solidFill>
                  <a:srgbClr val="000000"/>
                </a:solidFill>
                <a:latin typeface="Consolas"/>
              </a:rPr>
              <a:t>; </a:t>
            </a:r>
            <a:r>
              <a:rPr lang="en-CA" sz="3200" dirty="0">
                <a:solidFill>
                  <a:srgbClr val="008000"/>
                </a:solidFill>
                <a:latin typeface="Consolas"/>
              </a:rPr>
              <a:t>// will cause problems</a:t>
            </a:r>
            <a:endParaRPr lang="en-CA" sz="3200" dirty="0">
              <a:solidFill>
                <a:srgbClr val="000000"/>
              </a:solidFill>
              <a:latin typeface="Consolas"/>
            </a:endParaRPr>
          </a:p>
          <a:p>
            <a:pPr>
              <a:buNone/>
            </a:pPr>
            <a:r>
              <a:rPr lang="en-CA" sz="3200" noProof="0" dirty="0" smtClean="0">
                <a:solidFill>
                  <a:srgbClr val="0000FF"/>
                </a:solidFill>
                <a:latin typeface="Consolas"/>
              </a:rPr>
              <a:t>public</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Car();</a:t>
            </a:r>
          </a:p>
          <a:p>
            <a:pPr>
              <a:buNone/>
            </a:pPr>
            <a:r>
              <a:rPr lang="en-CA" sz="3200" noProof="0" dirty="0" smtClean="0">
                <a:solidFill>
                  <a:srgbClr val="000000"/>
                </a:solidFill>
                <a:latin typeface="Consolas"/>
              </a:rPr>
              <a:t>	Car(</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wheel1</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wheel2</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wheel3</a:t>
            </a:r>
            <a:r>
              <a:rPr lang="en-CA" sz="3200" noProof="0" dirty="0" smtClean="0">
                <a:solidFill>
                  <a:srgbClr val="000000"/>
                </a:solidFill>
                <a:latin typeface="Consolas"/>
              </a:rPr>
              <a:t>, </a:t>
            </a:r>
            <a:r>
              <a:rPr lang="en-CA" sz="3200" noProof="0" dirty="0" smtClean="0">
                <a:solidFill>
                  <a:srgbClr val="2B91AF"/>
                </a:solidFill>
                <a:latin typeface="Consolas"/>
              </a:rPr>
              <a:t>Wheel</a:t>
            </a:r>
            <a:r>
              <a:rPr lang="en-CA" sz="3200" noProof="0" dirty="0" smtClean="0">
                <a:solidFill>
                  <a:srgbClr val="000000"/>
                </a:solidFill>
                <a:latin typeface="Consolas"/>
              </a:rPr>
              <a:t> </a:t>
            </a:r>
            <a:r>
              <a:rPr lang="en-CA" sz="3200" noProof="0" dirty="0" smtClean="0">
                <a:solidFill>
                  <a:srgbClr val="808080"/>
                </a:solidFill>
                <a:latin typeface="Consolas"/>
              </a:rPr>
              <a:t>wheel4</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a:t>
            </a:r>
            <a:endParaRPr lang="en-CA" noProof="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21645</TotalTime>
  <Words>631</Words>
  <Application>Microsoft Office PowerPoint</Application>
  <PresentationFormat>On-screen Show (4:3)</PresentationFormat>
  <Paragraphs>235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Consolas</vt:lpstr>
      <vt:lpstr>Tw Cen MT</vt:lpstr>
      <vt:lpstr>Wingdings</vt:lpstr>
      <vt:lpstr>Wingdings 2</vt:lpstr>
      <vt:lpstr>Médian</vt:lpstr>
      <vt:lpstr>Introduction to object-oriented programming  </vt:lpstr>
      <vt:lpstr>Objects, arrays, and strings as data members</vt:lpstr>
      <vt:lpstr>Objects as data members</vt:lpstr>
      <vt:lpstr>Objects as data members</vt:lpstr>
      <vt:lpstr>Objects as data members</vt:lpstr>
      <vt:lpstr>Objects as data members</vt:lpstr>
      <vt:lpstr>Objects as data members</vt:lpstr>
      <vt:lpstr>Objects as data members</vt:lpstr>
      <vt:lpstr>Objects as data members</vt:lpstr>
      <vt:lpstr>Objects as data members</vt:lpstr>
      <vt:lpstr>Objects as data members</vt:lpstr>
      <vt:lpstr>Objects as data members</vt:lpstr>
      <vt:lpstr>Arrays as data members</vt:lpstr>
      <vt:lpstr>Arrays as data members</vt:lpstr>
      <vt:lpstr>Arrays as data members</vt:lpstr>
      <vt:lpstr>Arrays as data members</vt:lpstr>
      <vt:lpstr>Arrays as data members</vt:lpstr>
      <vt:lpstr>Arrays as data members</vt:lpstr>
      <vt:lpstr>Arrays as data members</vt:lpstr>
      <vt:lpstr>Arrays as data members</vt:lpstr>
      <vt:lpstr>Arrays as data members</vt:lpstr>
      <vt:lpstr>Character arrays as data members</vt:lpstr>
      <vt:lpstr>Character arrays as data members</vt:lpstr>
      <vt:lpstr>Character arrays as data members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Jared Chevalier</cp:lastModifiedBy>
  <cp:revision>154</cp:revision>
  <dcterms:created xsi:type="dcterms:W3CDTF">2018-07-19T18:09:45Z</dcterms:created>
  <dcterms:modified xsi:type="dcterms:W3CDTF">2019-11-23T19:58:27Z</dcterms:modified>
</cp:coreProperties>
</file>