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70" autoAdjust="0"/>
  </p:normalViewPr>
  <p:slideViewPr>
    <p:cSldViewPr>
      <p:cViewPr varScale="1">
        <p:scale>
          <a:sx n="85" d="100"/>
          <a:sy n="85" d="100"/>
        </p:scale>
        <p:origin x="1262" y="53"/>
      </p:cViewPr>
      <p:guideLst>
        <p:guide orient="horz" pos="2160"/>
        <p:guide pos="2880"/>
      </p:guideLst>
    </p:cSldViewPr>
  </p:slideViewPr>
  <p:outlineViewPr>
    <p:cViewPr>
      <p:scale>
        <a:sx n="33" d="100"/>
        <a:sy n="33" d="100"/>
      </p:scale>
      <p:origin x="0" y="-16819"/>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17/03/2019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17/03/2019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17/03/2019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17/03/2019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17/03/2019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17/03/2019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normAutofit/>
          </a:bodyPr>
          <a:lstStyle/>
          <a:p>
            <a:r>
              <a:rPr lang="en-CA" noProof="0" dirty="0" smtClean="0"/>
              <a:t>static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variables</a:t>
            </a:r>
            <a:endParaRPr lang="en-CA" noProof="0" dirty="0"/>
          </a:p>
        </p:txBody>
      </p:sp>
      <p:sp>
        <p:nvSpPr>
          <p:cNvPr id="3" name="Espace réservé du contenu 2"/>
          <p:cNvSpPr>
            <a:spLocks noGrp="1"/>
          </p:cNvSpPr>
          <p:nvPr>
            <p:ph sz="quarter" idx="1"/>
          </p:nvPr>
        </p:nvSpPr>
        <p:spPr>
          <a:xfrm>
            <a:off x="214282" y="1714488"/>
            <a:ext cx="8929718" cy="4643470"/>
          </a:xfrm>
        </p:spPr>
        <p:txBody>
          <a:bodyPr>
            <a:normAutofit fontScale="77500" lnSpcReduction="20000"/>
          </a:bodyPr>
          <a:lstStyle/>
          <a:p>
            <a:pPr>
              <a:buNone/>
            </a:pPr>
            <a:r>
              <a:rPr lang="en-CA" sz="3200" noProof="0" dirty="0" smtClean="0">
                <a:solidFill>
                  <a:srgbClr val="008000"/>
                </a:solidFill>
                <a:latin typeface="Consolas"/>
              </a:rPr>
              <a:t>// the initialization of a static class variable </a:t>
            </a:r>
          </a:p>
          <a:p>
            <a:pPr>
              <a:buNone/>
            </a:pPr>
            <a:r>
              <a:rPr lang="en-CA" sz="3200" dirty="0" smtClean="0">
                <a:solidFill>
                  <a:srgbClr val="008000"/>
                </a:solidFill>
                <a:latin typeface="Consolas"/>
              </a:rPr>
              <a:t>// data member is done in the .</a:t>
            </a:r>
            <a:r>
              <a:rPr lang="en-CA" sz="3200" dirty="0" err="1" smtClean="0">
                <a:solidFill>
                  <a:srgbClr val="008000"/>
                </a:solidFill>
                <a:latin typeface="Consolas"/>
              </a:rPr>
              <a:t>cpp</a:t>
            </a:r>
            <a:endParaRPr lang="en-CA" sz="3200" noProof="0" dirty="0" smtClean="0">
              <a:solidFill>
                <a:srgbClr val="0000FF"/>
              </a:solidFill>
              <a:latin typeface="Consolas"/>
            </a:endParaRPr>
          </a:p>
          <a:p>
            <a:pPr>
              <a:buNone/>
            </a:pP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 = 1;</a:t>
            </a:r>
          </a:p>
          <a:p>
            <a:pPr>
              <a:buNone/>
            </a:pPr>
            <a:r>
              <a:rPr lang="en-CA" sz="3200" noProof="0" dirty="0" smtClean="0">
                <a:solidFill>
                  <a:srgbClr val="2B91AF"/>
                </a:solidFill>
                <a:latin typeface="Consolas"/>
              </a:rPr>
              <a:t>Account</a:t>
            </a:r>
            <a:r>
              <a:rPr lang="en-CA" sz="3200" noProof="0" dirty="0" smtClean="0">
                <a:solidFill>
                  <a:srgbClr val="000000"/>
                </a:solidFill>
                <a:latin typeface="Consolas"/>
              </a:rPr>
              <a:t>::Account() {</a:t>
            </a:r>
          </a:p>
          <a:p>
            <a:pPr>
              <a:buNone/>
            </a:pPr>
            <a:r>
              <a:rPr lang="en-CA" sz="3200" noProof="0" dirty="0" smtClean="0">
                <a:solidFill>
                  <a:srgbClr val="0000FF"/>
                </a:solidFill>
                <a:latin typeface="Consolas"/>
              </a:rPr>
              <a:t>	this</a:t>
            </a:r>
            <a:r>
              <a:rPr lang="en-CA" sz="3200" noProof="0" dirty="0" smtClean="0">
                <a:solidFill>
                  <a:srgbClr val="000000"/>
                </a:solidFill>
                <a:latin typeface="Consolas"/>
              </a:rPr>
              <a:t>-&gt;</a:t>
            </a:r>
            <a:r>
              <a:rPr lang="en-CA" sz="3200" noProof="0" dirty="0" err="1" smtClean="0">
                <a:solidFill>
                  <a:srgbClr val="000000"/>
                </a:solidFill>
                <a:latin typeface="Consolas"/>
              </a:rPr>
              <a:t>accountNum</a:t>
            </a:r>
            <a:r>
              <a:rPr lang="en-CA" sz="3200" noProof="0" dirty="0" smtClean="0">
                <a:solidFill>
                  <a:srgbClr val="000000"/>
                </a:solidFill>
                <a:latin typeface="Consolas"/>
              </a:rPr>
              <a:t> =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endParaRPr lang="en-CA" sz="3200" noProof="0" dirty="0" smtClean="0">
              <a:solidFill>
                <a:srgbClr val="000000"/>
              </a:solidFill>
              <a:latin typeface="Consolas"/>
            </a:endParaRPr>
          </a:p>
          <a:p>
            <a:pPr>
              <a:buNone/>
            </a:pP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getAccountNum</a:t>
            </a:r>
            <a:r>
              <a:rPr lang="en-CA" sz="3200" noProof="0" dirty="0" smtClean="0">
                <a:solidFill>
                  <a:srgbClr val="000000"/>
                </a:solidFill>
                <a:latin typeface="Consolas"/>
              </a:rPr>
              <a:t>() </a:t>
            </a:r>
            <a:r>
              <a:rPr lang="en-CA" sz="3200" noProof="0" dirty="0" err="1" smtClean="0">
                <a:solidFill>
                  <a:srgbClr val="0000FF"/>
                </a:solidFill>
                <a:latin typeface="Consolas"/>
              </a:rPr>
              <a:t>const</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a:t>
            </a:r>
            <a:r>
              <a:rPr lang="en-CA" sz="3200" noProof="0" dirty="0" smtClean="0">
                <a:solidFill>
                  <a:srgbClr val="0000FF"/>
                </a:solidFill>
                <a:latin typeface="Consolas"/>
              </a:rPr>
              <a:t>this</a:t>
            </a:r>
            <a:r>
              <a:rPr lang="en-CA" sz="3200" noProof="0" dirty="0" smtClean="0">
                <a:solidFill>
                  <a:srgbClr val="000000"/>
                </a:solidFill>
                <a:latin typeface="Consolas"/>
              </a:rPr>
              <a:t>-&gt;</a:t>
            </a:r>
            <a:r>
              <a:rPr lang="en-CA" sz="3200" noProof="0" dirty="0" err="1" smtClean="0">
                <a:solidFill>
                  <a:srgbClr val="000000"/>
                </a:solidFill>
                <a:latin typeface="Consolas"/>
              </a:rPr>
              <a:t>accountNum</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000" b="1"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variables</a:t>
            </a:r>
            <a:endParaRPr lang="en-CA" noProof="0" dirty="0"/>
          </a:p>
        </p:txBody>
      </p:sp>
      <p:sp>
        <p:nvSpPr>
          <p:cNvPr id="3" name="Espace réservé du contenu 2"/>
          <p:cNvSpPr>
            <a:spLocks noGrp="1"/>
          </p:cNvSpPr>
          <p:nvPr>
            <p:ph sz="quarter" idx="1"/>
          </p:nvPr>
        </p:nvSpPr>
        <p:spPr>
          <a:xfrm>
            <a:off x="214282" y="1643050"/>
            <a:ext cx="8929718" cy="5000660"/>
          </a:xfrm>
        </p:spPr>
        <p:txBody>
          <a:bodyPr>
            <a:normAutofit fontScale="47500" lnSpcReduction="20000"/>
          </a:bodyPr>
          <a:lstStyle/>
          <a:p>
            <a:pPr marL="0">
              <a:buNone/>
            </a:pPr>
            <a:r>
              <a:rPr lang="en-CA" sz="3800" noProof="0" dirty="0" smtClean="0"/>
              <a:t>There will be three instances of the </a:t>
            </a:r>
            <a:r>
              <a:rPr lang="en-CA" sz="3800" b="1" noProof="0" dirty="0" smtClean="0"/>
              <a:t>Account </a:t>
            </a:r>
            <a:r>
              <a:rPr lang="en-CA" sz="3800" noProof="0" dirty="0" smtClean="0"/>
              <a:t>class, but the constant data member </a:t>
            </a:r>
            <a:r>
              <a:rPr lang="en-CA" sz="3800" b="1" noProof="0" dirty="0" err="1" smtClean="0"/>
              <a:t>currentAccountNum</a:t>
            </a:r>
            <a:r>
              <a:rPr lang="en-CA" sz="3800" noProof="0" dirty="0" smtClean="0"/>
              <a:t> will exist only once, while the </a:t>
            </a:r>
            <a:r>
              <a:rPr lang="en-CA" sz="3800" b="1" noProof="0" dirty="0" err="1" smtClean="0"/>
              <a:t>accountNum</a:t>
            </a:r>
            <a:r>
              <a:rPr lang="en-CA" sz="3800" noProof="0" dirty="0" smtClean="0"/>
              <a:t> data member will exist three times. The program will display different account numbers because the static class data member </a:t>
            </a:r>
            <a:r>
              <a:rPr lang="en-CA" sz="3800" b="1" noProof="0" dirty="0" err="1" smtClean="0"/>
              <a:t>currentAccountNumber</a:t>
            </a:r>
            <a:r>
              <a:rPr lang="en-CA" sz="3800" b="1" noProof="0" dirty="0" smtClean="0"/>
              <a:t> </a:t>
            </a:r>
            <a:r>
              <a:rPr lang="en-CA" sz="3800" noProof="0" dirty="0" smtClean="0"/>
              <a:t>was incremented after each of the </a:t>
            </a:r>
            <a:r>
              <a:rPr lang="en-CA" sz="3800" b="1" noProof="0" dirty="0" err="1" smtClean="0"/>
              <a:t>accountNum</a:t>
            </a:r>
            <a:r>
              <a:rPr lang="en-CA" sz="3800" noProof="0" dirty="0" smtClean="0"/>
              <a:t> value assignments in the </a:t>
            </a:r>
            <a:r>
              <a:rPr lang="en-CA" sz="3800" noProof="0" dirty="0" err="1" smtClean="0"/>
              <a:t>parameterless</a:t>
            </a:r>
            <a:r>
              <a:rPr lang="en-CA" sz="3800" noProof="0" dirty="0" smtClean="0"/>
              <a:t> constructor of the </a:t>
            </a:r>
            <a:r>
              <a:rPr lang="en-CA" sz="3800" b="1" noProof="0" dirty="0" smtClean="0"/>
              <a:t>Account </a:t>
            </a:r>
            <a:r>
              <a:rPr lang="en-CA" sz="3800" noProof="0" dirty="0" smtClean="0"/>
              <a:t>class.</a:t>
            </a:r>
            <a:endParaRPr lang="en-CA" sz="3800" b="1" noProof="0" dirty="0" smtClean="0"/>
          </a:p>
          <a:p>
            <a:pPr>
              <a:buNone/>
            </a:pPr>
            <a:r>
              <a:rPr lang="en-CA" sz="3400" noProof="0" dirty="0" smtClean="0">
                <a:solidFill>
                  <a:srgbClr val="808080"/>
                </a:solidFill>
                <a:latin typeface="Consolas"/>
              </a:rPr>
              <a:t>#include</a:t>
            </a:r>
            <a:r>
              <a:rPr lang="en-CA" sz="3400" noProof="0" dirty="0" smtClean="0">
                <a:solidFill>
                  <a:srgbClr val="000000"/>
                </a:solidFill>
                <a:latin typeface="Consolas"/>
              </a:rPr>
              <a:t> </a:t>
            </a:r>
            <a:r>
              <a:rPr lang="en-CA" sz="3400" noProof="0" dirty="0" smtClean="0">
                <a:solidFill>
                  <a:srgbClr val="A31515"/>
                </a:solidFill>
                <a:latin typeface="Consolas"/>
              </a:rPr>
              <a:t>"</a:t>
            </a:r>
            <a:r>
              <a:rPr lang="en-CA" sz="3400" noProof="0" dirty="0" err="1" smtClean="0">
                <a:solidFill>
                  <a:srgbClr val="A31515"/>
                </a:solidFill>
                <a:latin typeface="Consolas"/>
              </a:rPr>
              <a:t>Account.h</a:t>
            </a:r>
            <a:r>
              <a:rPr lang="en-CA" sz="3400" noProof="0" dirty="0" smtClean="0">
                <a:solidFill>
                  <a:srgbClr val="A31515"/>
                </a:solidFill>
                <a:latin typeface="Consolas"/>
              </a:rPr>
              <a:t>"</a:t>
            </a:r>
          </a:p>
          <a:p>
            <a:pPr>
              <a:buNone/>
            </a:pPr>
            <a:r>
              <a:rPr lang="en-CA" sz="3400" noProof="0" dirty="0" smtClean="0">
                <a:solidFill>
                  <a:srgbClr val="808080"/>
                </a:solidFill>
                <a:latin typeface="Consolas"/>
              </a:rPr>
              <a:t>#include</a:t>
            </a:r>
            <a:r>
              <a:rPr lang="en-CA" sz="3400" noProof="0" dirty="0" smtClean="0">
                <a:solidFill>
                  <a:srgbClr val="000000"/>
                </a:solidFill>
                <a:latin typeface="Consolas"/>
              </a:rPr>
              <a:t> </a:t>
            </a:r>
            <a:r>
              <a:rPr lang="en-CA" sz="3400" noProof="0" dirty="0" smtClean="0">
                <a:solidFill>
                  <a:srgbClr val="A31515"/>
                </a:solidFill>
                <a:latin typeface="Consolas"/>
              </a:rPr>
              <a:t>&lt;</a:t>
            </a:r>
            <a:r>
              <a:rPr lang="en-CA" sz="3400" noProof="0" dirty="0" err="1" smtClean="0">
                <a:solidFill>
                  <a:srgbClr val="A31515"/>
                </a:solidFill>
                <a:latin typeface="Consolas"/>
              </a:rPr>
              <a:t>iostream</a:t>
            </a:r>
            <a:r>
              <a:rPr lang="en-CA" sz="3400" noProof="0" dirty="0" smtClean="0">
                <a:solidFill>
                  <a:srgbClr val="A31515"/>
                </a:solidFill>
                <a:latin typeface="Consolas"/>
              </a:rPr>
              <a:t>&gt;</a:t>
            </a:r>
            <a:endParaRPr lang="en-CA" sz="3400" noProof="0" dirty="0" smtClean="0">
              <a:solidFill>
                <a:srgbClr val="000000"/>
              </a:solidFill>
              <a:latin typeface="Consolas"/>
            </a:endParaRPr>
          </a:p>
          <a:p>
            <a:pPr>
              <a:buNone/>
            </a:pPr>
            <a:r>
              <a:rPr lang="en-CA" sz="3400" noProof="0" dirty="0" smtClean="0">
                <a:solidFill>
                  <a:srgbClr val="0000FF"/>
                </a:solidFill>
                <a:latin typeface="Consolas"/>
              </a:rPr>
              <a:t>using</a:t>
            </a:r>
            <a:r>
              <a:rPr lang="en-CA" sz="3400" noProof="0" dirty="0" smtClean="0">
                <a:solidFill>
                  <a:srgbClr val="000000"/>
                </a:solidFill>
                <a:latin typeface="Consolas"/>
              </a:rPr>
              <a:t> </a:t>
            </a:r>
            <a:r>
              <a:rPr lang="en-CA" sz="3400" noProof="0" dirty="0" smtClean="0">
                <a:solidFill>
                  <a:srgbClr val="0000FF"/>
                </a:solidFill>
                <a:latin typeface="Consolas"/>
              </a:rPr>
              <a:t>namespace</a:t>
            </a:r>
            <a:r>
              <a:rPr lang="en-CA" sz="3400" noProof="0" dirty="0" smtClean="0">
                <a:solidFill>
                  <a:srgbClr val="000000"/>
                </a:solidFill>
                <a:latin typeface="Consolas"/>
              </a:rPr>
              <a:t> </a:t>
            </a:r>
            <a:r>
              <a:rPr lang="en-CA" sz="3400" noProof="0" dirty="0" err="1" smtClean="0">
                <a:solidFill>
                  <a:srgbClr val="000000"/>
                </a:solidFill>
                <a:latin typeface="Consolas"/>
              </a:rPr>
              <a:t>std</a:t>
            </a:r>
            <a:r>
              <a:rPr lang="en-CA" sz="3400" noProof="0" dirty="0" smtClean="0">
                <a:solidFill>
                  <a:srgbClr val="000000"/>
                </a:solidFill>
                <a:latin typeface="Consolas"/>
              </a:rPr>
              <a:t>;</a:t>
            </a:r>
          </a:p>
          <a:p>
            <a:pPr>
              <a:buNone/>
            </a:pPr>
            <a:r>
              <a:rPr lang="en-CA" sz="3400" noProof="0" dirty="0" err="1" smtClean="0">
                <a:solidFill>
                  <a:srgbClr val="0000FF"/>
                </a:solidFill>
                <a:latin typeface="Consolas"/>
              </a:rPr>
              <a:t>int</a:t>
            </a:r>
            <a:r>
              <a:rPr lang="en-CA" sz="3400" noProof="0" dirty="0" smtClean="0">
                <a:solidFill>
                  <a:srgbClr val="000000"/>
                </a:solidFill>
                <a:latin typeface="Consolas"/>
              </a:rPr>
              <a:t> main() {</a:t>
            </a:r>
          </a:p>
          <a:p>
            <a:pPr>
              <a:buNone/>
            </a:pPr>
            <a:r>
              <a:rPr lang="en-CA" sz="3400" noProof="0" dirty="0" smtClean="0">
                <a:solidFill>
                  <a:srgbClr val="2B91AF"/>
                </a:solidFill>
                <a:latin typeface="Consolas"/>
              </a:rPr>
              <a:t>	Account</a:t>
            </a:r>
            <a:r>
              <a:rPr lang="en-CA" sz="3400" noProof="0" dirty="0" smtClean="0">
                <a:solidFill>
                  <a:srgbClr val="000000"/>
                </a:solidFill>
                <a:latin typeface="Consolas"/>
              </a:rPr>
              <a:t> c;</a:t>
            </a:r>
          </a:p>
          <a:p>
            <a:pPr>
              <a:buNone/>
            </a:pPr>
            <a:r>
              <a:rPr lang="en-CA" sz="3400" noProof="0" dirty="0" smtClean="0">
                <a:solidFill>
                  <a:srgbClr val="2B91AF"/>
                </a:solidFill>
                <a:latin typeface="Consolas"/>
              </a:rPr>
              <a:t>	Account</a:t>
            </a:r>
            <a:r>
              <a:rPr lang="en-CA" sz="3400" noProof="0" dirty="0" smtClean="0">
                <a:solidFill>
                  <a:srgbClr val="000000"/>
                </a:solidFill>
                <a:latin typeface="Consolas"/>
              </a:rPr>
              <a:t> c2;</a:t>
            </a:r>
          </a:p>
          <a:p>
            <a:pPr>
              <a:buNone/>
            </a:pPr>
            <a:r>
              <a:rPr lang="en-CA" sz="3400" noProof="0" dirty="0" smtClean="0">
                <a:solidFill>
                  <a:srgbClr val="2B91AF"/>
                </a:solidFill>
                <a:latin typeface="Consolas"/>
              </a:rPr>
              <a:t>	Account</a:t>
            </a:r>
            <a:r>
              <a:rPr lang="en-CA" sz="3400" noProof="0" dirty="0" smtClean="0">
                <a:solidFill>
                  <a:srgbClr val="000000"/>
                </a:solidFill>
                <a:latin typeface="Consolas"/>
              </a:rPr>
              <a:t> c3;</a:t>
            </a:r>
          </a:p>
          <a:p>
            <a:pPr>
              <a:buNone/>
            </a:pPr>
            <a:r>
              <a:rPr lang="en-CA" sz="3400" noProof="0" dirty="0" smtClean="0">
                <a:solidFill>
                  <a:srgbClr val="000000"/>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c.getAccountNum</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a:t>
            </a:r>
          </a:p>
          <a:p>
            <a:pPr>
              <a:buNone/>
            </a:pPr>
            <a:r>
              <a:rPr lang="en-CA" sz="3400" noProof="0" dirty="0" smtClean="0">
                <a:solidFill>
                  <a:srgbClr val="000000"/>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c2.getAccountNum()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a:t>
            </a:r>
          </a:p>
          <a:p>
            <a:pPr>
              <a:buNone/>
            </a:pPr>
            <a:r>
              <a:rPr lang="en-CA" sz="3400" noProof="0" dirty="0" smtClean="0">
                <a:solidFill>
                  <a:srgbClr val="000000"/>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c3.getAccountNum()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	</a:t>
            </a:r>
          </a:p>
          <a:p>
            <a:pPr>
              <a:buNone/>
            </a:pPr>
            <a:r>
              <a:rPr lang="en-CA" sz="3400" noProof="0" dirty="0" smtClean="0">
                <a:solidFill>
                  <a:srgbClr val="0000FF"/>
                </a:solidFill>
                <a:latin typeface="Consolas"/>
              </a:rPr>
              <a:t>	return</a:t>
            </a:r>
            <a:r>
              <a:rPr lang="en-CA" sz="3400" noProof="0" dirty="0" smtClean="0">
                <a:solidFill>
                  <a:srgbClr val="000000"/>
                </a:solidFill>
                <a:latin typeface="Consolas"/>
              </a:rPr>
              <a:t> 0;</a:t>
            </a:r>
          </a:p>
          <a:p>
            <a:pPr>
              <a:buNone/>
            </a:pPr>
            <a:r>
              <a:rPr lang="en-CA" sz="3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 methods</a:t>
            </a:r>
            <a:endParaRPr lang="en-CA" noProof="0" dirty="0"/>
          </a:p>
        </p:txBody>
      </p:sp>
      <p:sp>
        <p:nvSpPr>
          <p:cNvPr id="3" name="Espace réservé du contenu 2"/>
          <p:cNvSpPr>
            <a:spLocks noGrp="1"/>
          </p:cNvSpPr>
          <p:nvPr>
            <p:ph sz="quarter" idx="1"/>
          </p:nvPr>
        </p:nvSpPr>
        <p:spPr>
          <a:xfrm>
            <a:off x="214282" y="1714488"/>
            <a:ext cx="8715436" cy="4643470"/>
          </a:xfrm>
        </p:spPr>
        <p:txBody>
          <a:bodyPr>
            <a:normAutofit/>
          </a:bodyPr>
          <a:lstStyle/>
          <a:p>
            <a:pPr marL="0" indent="0">
              <a:buNone/>
            </a:pPr>
            <a:r>
              <a:rPr lang="en-CA" noProof="0" dirty="0" smtClean="0"/>
              <a:t>The use of the </a:t>
            </a:r>
            <a:r>
              <a:rPr lang="en-CA" b="1" noProof="0" dirty="0" smtClean="0"/>
              <a:t>static </a:t>
            </a:r>
            <a:r>
              <a:rPr lang="en-CA" noProof="0" dirty="0" smtClean="0"/>
              <a:t>keyword is not limited to data members only. It can also be used on member functions.</a:t>
            </a:r>
          </a:p>
          <a:p>
            <a:pPr marL="0" indent="0">
              <a:buNone/>
            </a:pPr>
            <a:endParaRPr lang="en-CA" noProof="0" dirty="0" smtClean="0"/>
          </a:p>
          <a:p>
            <a:pPr marL="0" indent="0">
              <a:buNone/>
            </a:pPr>
            <a:r>
              <a:rPr lang="en-CA" noProof="0" dirty="0" smtClean="0"/>
              <a:t>When a class has methods, they are generally referred to as </a:t>
            </a:r>
            <a:r>
              <a:rPr lang="en-CA" b="1" noProof="0" dirty="0" smtClean="0"/>
              <a:t>instance methods</a:t>
            </a:r>
            <a:r>
              <a:rPr lang="en-CA" noProof="0" dirty="0" smtClean="0"/>
              <a:t>.</a:t>
            </a:r>
          </a:p>
          <a:p>
            <a:pPr marL="0" indent="0">
              <a:buNone/>
            </a:pPr>
            <a:endParaRPr lang="en-CA" b="1" noProof="0" dirty="0" smtClean="0"/>
          </a:p>
          <a:p>
            <a:pPr marL="0" indent="0">
              <a:buNone/>
            </a:pPr>
            <a:r>
              <a:rPr lang="en-CA" noProof="0" dirty="0" smtClean="0"/>
              <a:t>When a class has static methods, they are said to be </a:t>
            </a:r>
            <a:r>
              <a:rPr lang="en-CA" b="1" noProof="0" dirty="0" smtClean="0"/>
              <a:t>class methods</a:t>
            </a:r>
            <a:r>
              <a:rPr lang="en-CA" noProof="0" dirty="0" smtClean="0"/>
              <a:t>.</a:t>
            </a:r>
            <a:endParaRPr lang="en-CA" noProof="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methods</a:t>
            </a:r>
            <a:endParaRPr lang="en-CA" noProof="0" dirty="0"/>
          </a:p>
        </p:txBody>
      </p:sp>
      <p:sp>
        <p:nvSpPr>
          <p:cNvPr id="3" name="Espace réservé du contenu 2"/>
          <p:cNvSpPr>
            <a:spLocks noGrp="1"/>
          </p:cNvSpPr>
          <p:nvPr>
            <p:ph sz="quarter" idx="1"/>
          </p:nvPr>
        </p:nvSpPr>
        <p:spPr>
          <a:xfrm>
            <a:off x="107504" y="1714488"/>
            <a:ext cx="9036496" cy="4643470"/>
          </a:xfrm>
        </p:spPr>
        <p:txBody>
          <a:bodyPr>
            <a:normAutofit/>
          </a:bodyPr>
          <a:lstStyle/>
          <a:p>
            <a:pPr>
              <a:buNone/>
            </a:pPr>
            <a:r>
              <a:rPr lang="en-CA" sz="2800" noProof="0" dirty="0" smtClean="0">
                <a:solidFill>
                  <a:srgbClr val="0000FF"/>
                </a:solidFill>
                <a:latin typeface="Consolas"/>
              </a:rPr>
              <a:t>class</a:t>
            </a:r>
            <a:r>
              <a:rPr lang="en-CA" sz="2800" noProof="0" dirty="0" smtClean="0">
                <a:solidFill>
                  <a:srgbClr val="000000"/>
                </a:solidFill>
                <a:latin typeface="Consolas"/>
              </a:rPr>
              <a:t> </a:t>
            </a:r>
            <a:r>
              <a:rPr lang="en-CA" sz="2800" noProof="0" dirty="0" smtClean="0">
                <a:solidFill>
                  <a:srgbClr val="2B91AF"/>
                </a:solidFill>
                <a:latin typeface="Consolas"/>
              </a:rPr>
              <a:t>Account</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static</a:t>
            </a:r>
            <a:r>
              <a:rPr lang="en-CA" sz="2800" noProof="0" dirty="0" smtClean="0">
                <a:solidFill>
                  <a:srgbClr val="000000"/>
                </a:solidFill>
                <a:latin typeface="Consolas"/>
              </a:rPr>
              <a:t> </a:t>
            </a:r>
            <a:r>
              <a:rPr lang="en-CA" sz="2800" noProof="0" dirty="0" smtClean="0">
                <a:solidFill>
                  <a:srgbClr val="0000FF"/>
                </a:solidFill>
                <a:latin typeface="Consolas"/>
              </a:rPr>
              <a:t>unsigned</a:t>
            </a:r>
            <a:r>
              <a:rPr lang="en-CA" sz="2800" noProof="0" dirty="0" smtClean="0">
                <a:solidFill>
                  <a:srgbClr val="000000"/>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a:t>
            </a:r>
            <a:r>
              <a:rPr lang="en-CA" sz="2800" noProof="0" dirty="0" err="1" smtClean="0">
                <a:solidFill>
                  <a:srgbClr val="000000"/>
                </a:solidFill>
                <a:latin typeface="Consolas"/>
              </a:rPr>
              <a:t>currentAccountNum</a:t>
            </a:r>
            <a:r>
              <a:rPr lang="en-CA" sz="2800" noProof="0" dirty="0" smtClean="0">
                <a:solidFill>
                  <a:srgbClr val="000000"/>
                </a:solidFill>
                <a:latin typeface="Consolas"/>
              </a:rPr>
              <a:t>;</a:t>
            </a:r>
          </a:p>
          <a:p>
            <a:pPr>
              <a:buNone/>
            </a:pPr>
            <a:r>
              <a:rPr lang="en-CA" sz="2800" noProof="0" dirty="0" smtClean="0">
                <a:solidFill>
                  <a:srgbClr val="0000FF"/>
                </a:solidFill>
                <a:latin typeface="Consolas"/>
              </a:rPr>
              <a:t>	unsigned</a:t>
            </a:r>
            <a:r>
              <a:rPr lang="en-CA" sz="2800" noProof="0" dirty="0" smtClean="0">
                <a:solidFill>
                  <a:srgbClr val="000000"/>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a:t>
            </a:r>
            <a:r>
              <a:rPr lang="en-CA" sz="2800" noProof="0" dirty="0" err="1" smtClean="0">
                <a:solidFill>
                  <a:srgbClr val="000000"/>
                </a:solidFill>
                <a:latin typeface="Consolas"/>
              </a:rPr>
              <a:t>accountNum</a:t>
            </a:r>
            <a:r>
              <a:rPr lang="en-CA" sz="2800" noProof="0" dirty="0" smtClean="0">
                <a:solidFill>
                  <a:srgbClr val="000000"/>
                </a:solidFill>
                <a:latin typeface="Consolas"/>
              </a:rPr>
              <a:t>;</a:t>
            </a:r>
          </a:p>
          <a:p>
            <a:pPr>
              <a:buNone/>
            </a:pPr>
            <a:r>
              <a:rPr lang="en-CA" sz="2800" noProof="0" dirty="0" smtClean="0">
                <a:solidFill>
                  <a:srgbClr val="0000FF"/>
                </a:solidFill>
                <a:latin typeface="Consolas"/>
              </a:rPr>
              <a:t>public</a:t>
            </a:r>
            <a:r>
              <a:rPr lang="en-CA" sz="2800" noProof="0" dirty="0" smtClean="0">
                <a:solidFill>
                  <a:srgbClr val="000000"/>
                </a:solidFill>
                <a:latin typeface="Consolas"/>
              </a:rPr>
              <a:t>:</a:t>
            </a:r>
          </a:p>
          <a:p>
            <a:pPr>
              <a:buNone/>
            </a:pPr>
            <a:r>
              <a:rPr lang="en-CA" sz="2800" noProof="0" dirty="0" smtClean="0">
                <a:solidFill>
                  <a:srgbClr val="000000"/>
                </a:solidFill>
                <a:latin typeface="Consolas"/>
              </a:rPr>
              <a:t>	Account();</a:t>
            </a:r>
          </a:p>
          <a:p>
            <a:pPr>
              <a:buNone/>
            </a:pPr>
            <a:r>
              <a:rPr lang="en-CA" sz="2800" noProof="0" dirty="0" smtClean="0">
                <a:solidFill>
                  <a:srgbClr val="0000FF"/>
                </a:solidFill>
                <a:latin typeface="Consolas"/>
              </a:rPr>
              <a:t>	unsigned</a:t>
            </a:r>
            <a:r>
              <a:rPr lang="en-CA" sz="2800" noProof="0" dirty="0" smtClean="0">
                <a:solidFill>
                  <a:srgbClr val="000000"/>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a:t>
            </a:r>
            <a:r>
              <a:rPr lang="en-CA" sz="2800" noProof="0" dirty="0" err="1" smtClean="0">
                <a:solidFill>
                  <a:srgbClr val="000000"/>
                </a:solidFill>
                <a:latin typeface="Consolas"/>
              </a:rPr>
              <a:t>getAccountNum</a:t>
            </a:r>
            <a:r>
              <a:rPr lang="en-CA" sz="2800" noProof="0" dirty="0" smtClean="0">
                <a:solidFill>
                  <a:srgbClr val="000000"/>
                </a:solidFill>
                <a:latin typeface="Consolas"/>
              </a:rPr>
              <a:t>() </a:t>
            </a:r>
            <a:r>
              <a:rPr lang="en-CA" sz="2800" noProof="0" dirty="0" err="1" smtClean="0">
                <a:solidFill>
                  <a:srgbClr val="0000FF"/>
                </a:solidFill>
                <a:latin typeface="Consolas"/>
              </a:rPr>
              <a:t>const</a:t>
            </a:r>
            <a:r>
              <a:rPr lang="en-CA" sz="2800" noProof="0" dirty="0" smtClean="0">
                <a:solidFill>
                  <a:srgbClr val="000000"/>
                </a:solidFill>
                <a:latin typeface="Consolas"/>
              </a:rPr>
              <a:t>;</a:t>
            </a:r>
          </a:p>
          <a:p>
            <a:pPr>
              <a:buNone/>
            </a:pPr>
            <a:r>
              <a:rPr lang="en-CA" sz="2800" noProof="0" dirty="0" smtClean="0">
                <a:solidFill>
                  <a:srgbClr val="0000FF"/>
                </a:solidFill>
                <a:latin typeface="Consolas"/>
              </a:rPr>
              <a:t>	static</a:t>
            </a:r>
            <a:r>
              <a:rPr lang="en-CA" sz="2800" noProof="0" dirty="0" smtClean="0">
                <a:solidFill>
                  <a:srgbClr val="000000"/>
                </a:solidFill>
                <a:latin typeface="Consolas"/>
              </a:rPr>
              <a:t> </a:t>
            </a:r>
            <a:r>
              <a:rPr lang="en-CA" sz="2800" noProof="0" dirty="0" smtClean="0">
                <a:solidFill>
                  <a:srgbClr val="0000FF"/>
                </a:solidFill>
                <a:latin typeface="Consolas"/>
              </a:rPr>
              <a:t>unsigned</a:t>
            </a:r>
            <a:r>
              <a:rPr lang="en-CA" sz="2800" noProof="0" dirty="0" smtClean="0">
                <a:solidFill>
                  <a:srgbClr val="000000"/>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a:t>
            </a:r>
            <a:r>
              <a:rPr lang="en-CA" sz="2800" noProof="0" dirty="0" err="1" smtClean="0">
                <a:solidFill>
                  <a:srgbClr val="000000"/>
                </a:solidFill>
                <a:latin typeface="Consolas"/>
              </a:rPr>
              <a:t>getcurrentAccountNum</a:t>
            </a:r>
            <a:r>
              <a:rPr lang="en-CA" sz="2800" noProof="0" dirty="0" smtClean="0">
                <a:solidFill>
                  <a:srgbClr val="000000"/>
                </a:solidFill>
                <a:latin typeface="Consolas"/>
              </a:rPr>
              <a:t>();</a:t>
            </a:r>
          </a:p>
          <a:p>
            <a:pPr>
              <a:buNone/>
            </a:pPr>
            <a:r>
              <a:rPr lang="en-CA" sz="2800" noProof="0" dirty="0" smtClean="0">
                <a:solidFill>
                  <a:srgbClr val="000000"/>
                </a:solidFill>
                <a:latin typeface="Consolas"/>
              </a:rPr>
              <a:t>};</a:t>
            </a:r>
            <a:endParaRPr lang="en-CA" sz="2800" b="1" noProof="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methods</a:t>
            </a:r>
            <a:endParaRPr lang="en-CA" noProof="0" dirty="0"/>
          </a:p>
        </p:txBody>
      </p:sp>
      <p:sp>
        <p:nvSpPr>
          <p:cNvPr id="3" name="Espace réservé du contenu 2"/>
          <p:cNvSpPr>
            <a:spLocks noGrp="1"/>
          </p:cNvSpPr>
          <p:nvPr>
            <p:ph sz="quarter" idx="1"/>
          </p:nvPr>
        </p:nvSpPr>
        <p:spPr>
          <a:xfrm>
            <a:off x="214282" y="1571612"/>
            <a:ext cx="8929718" cy="5286388"/>
          </a:xfrm>
        </p:spPr>
        <p:txBody>
          <a:bodyPr>
            <a:normAutofit fontScale="47500" lnSpcReduction="20000"/>
          </a:bodyPr>
          <a:lstStyle/>
          <a:p>
            <a:pPr>
              <a:buNone/>
            </a:pP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 = 1;</a:t>
            </a:r>
          </a:p>
          <a:p>
            <a:pPr>
              <a:buNone/>
            </a:pPr>
            <a:r>
              <a:rPr lang="en-CA" sz="3200" noProof="0" dirty="0" smtClean="0">
                <a:solidFill>
                  <a:srgbClr val="2B91AF"/>
                </a:solidFill>
                <a:latin typeface="Consolas"/>
              </a:rPr>
              <a:t>Account</a:t>
            </a:r>
            <a:r>
              <a:rPr lang="en-CA" sz="3200" noProof="0" dirty="0" smtClean="0">
                <a:solidFill>
                  <a:srgbClr val="000000"/>
                </a:solidFill>
                <a:latin typeface="Consolas"/>
              </a:rPr>
              <a:t>::Account() {</a:t>
            </a:r>
          </a:p>
          <a:p>
            <a:pPr>
              <a:buNone/>
            </a:pPr>
            <a:r>
              <a:rPr lang="en-CA" sz="3200" noProof="0" dirty="0" smtClean="0">
                <a:solidFill>
                  <a:srgbClr val="0000FF"/>
                </a:solidFill>
                <a:latin typeface="Consolas"/>
              </a:rPr>
              <a:t>	this</a:t>
            </a:r>
            <a:r>
              <a:rPr lang="en-CA" sz="3200" noProof="0" dirty="0" smtClean="0">
                <a:solidFill>
                  <a:srgbClr val="000000"/>
                </a:solidFill>
                <a:latin typeface="Consolas"/>
              </a:rPr>
              <a:t>-&gt;</a:t>
            </a:r>
            <a:r>
              <a:rPr lang="en-CA" sz="3200" noProof="0" dirty="0" err="1" smtClean="0">
                <a:solidFill>
                  <a:srgbClr val="000000"/>
                </a:solidFill>
                <a:latin typeface="Consolas"/>
              </a:rPr>
              <a:t>accountNum</a:t>
            </a:r>
            <a:r>
              <a:rPr lang="en-CA" sz="3200" noProof="0" dirty="0" smtClean="0">
                <a:solidFill>
                  <a:srgbClr val="000000"/>
                </a:solidFill>
                <a:latin typeface="Consolas"/>
              </a:rPr>
              <a:t> =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pPr>
              <a:buNone/>
            </a:pP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getAccountNum</a:t>
            </a:r>
            <a:r>
              <a:rPr lang="en-CA" sz="3200" noProof="0" dirty="0" smtClean="0">
                <a:solidFill>
                  <a:srgbClr val="000000"/>
                </a:solidFill>
                <a:latin typeface="Consolas"/>
              </a:rPr>
              <a:t>() </a:t>
            </a:r>
            <a:r>
              <a:rPr lang="en-CA" sz="3200" noProof="0" dirty="0" err="1" smtClean="0">
                <a:solidFill>
                  <a:srgbClr val="0000FF"/>
                </a:solidFill>
                <a:latin typeface="Consolas"/>
              </a:rPr>
              <a:t>const</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a:t>
            </a:r>
            <a:r>
              <a:rPr lang="en-CA" sz="3200" noProof="0" dirty="0" smtClean="0">
                <a:solidFill>
                  <a:srgbClr val="0000FF"/>
                </a:solidFill>
                <a:latin typeface="Consolas"/>
              </a:rPr>
              <a:t>this</a:t>
            </a:r>
            <a:r>
              <a:rPr lang="en-CA" sz="3200" noProof="0" dirty="0" smtClean="0">
                <a:solidFill>
                  <a:srgbClr val="000000"/>
                </a:solidFill>
                <a:latin typeface="Consolas"/>
              </a:rPr>
              <a:t>-&gt;</a:t>
            </a:r>
            <a:r>
              <a:rPr lang="en-CA" sz="3200" noProof="0" dirty="0" err="1" smtClean="0">
                <a:solidFill>
                  <a:srgbClr val="000000"/>
                </a:solidFill>
                <a:latin typeface="Consolas"/>
              </a:rPr>
              <a:t>accountNum</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pPr>
              <a:buNone/>
            </a:pPr>
            <a:r>
              <a:rPr lang="en-CA" sz="3200" noProof="0" dirty="0" smtClean="0">
                <a:solidFill>
                  <a:srgbClr val="008000"/>
                </a:solidFill>
                <a:latin typeface="Consolas"/>
              </a:rPr>
              <a:t>// do not use the </a:t>
            </a:r>
            <a:r>
              <a:rPr lang="en-CA" sz="3200" b="1" noProof="0" dirty="0" smtClean="0">
                <a:solidFill>
                  <a:srgbClr val="008000"/>
                </a:solidFill>
                <a:latin typeface="Consolas"/>
              </a:rPr>
              <a:t>static </a:t>
            </a:r>
            <a:r>
              <a:rPr lang="en-CA" sz="3200" noProof="0" dirty="0" smtClean="0">
                <a:solidFill>
                  <a:srgbClr val="008000"/>
                </a:solidFill>
                <a:latin typeface="Consolas"/>
              </a:rPr>
              <a:t>keyword</a:t>
            </a:r>
            <a:endParaRPr lang="en-CA" sz="3200" noProof="0" dirty="0" smtClean="0">
              <a:solidFill>
                <a:srgbClr val="000000"/>
              </a:solidFill>
              <a:latin typeface="Consolas"/>
            </a:endParaRPr>
          </a:p>
          <a:p>
            <a:pPr>
              <a:buNone/>
            </a:pPr>
            <a:r>
              <a:rPr lang="en-CA" sz="3200" noProof="0" dirty="0" smtClean="0">
                <a:solidFill>
                  <a:srgbClr val="008000"/>
                </a:solidFill>
                <a:latin typeface="Consolas"/>
              </a:rPr>
              <a:t>// in the function definition</a:t>
            </a:r>
            <a:endParaRPr lang="en-CA" sz="3200" noProof="0" dirty="0" smtClean="0">
              <a:solidFill>
                <a:srgbClr val="000000"/>
              </a:solidFill>
              <a:latin typeface="Consolas"/>
            </a:endParaRPr>
          </a:p>
          <a:p>
            <a:pPr>
              <a:buNone/>
            </a:pPr>
            <a:r>
              <a:rPr lang="en-CA" sz="3200" noProof="0" dirty="0" smtClean="0">
                <a:solidFill>
                  <a:srgbClr val="008000"/>
                </a:solidFill>
                <a:latin typeface="Consolas"/>
              </a:rPr>
              <a:t>// in the .</a:t>
            </a:r>
            <a:r>
              <a:rPr lang="en-CA" sz="3200" noProof="0" dirty="0" err="1" smtClean="0">
                <a:solidFill>
                  <a:srgbClr val="008000"/>
                </a:solidFill>
                <a:latin typeface="Consolas"/>
              </a:rPr>
              <a:t>cpp</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getcurrentAccountNum</a:t>
            </a:r>
            <a:r>
              <a:rPr lang="en-CA" sz="3200" noProof="0" dirty="0" smtClean="0">
                <a:solidFill>
                  <a:srgbClr val="000000"/>
                </a:solidFill>
                <a:latin typeface="Consolas"/>
              </a:rPr>
              <a:t>() {</a:t>
            </a:r>
          </a:p>
          <a:p>
            <a:pPr>
              <a:buNone/>
            </a:pPr>
            <a:r>
              <a:rPr lang="en-CA" sz="3200" noProof="0" dirty="0" smtClean="0">
                <a:solidFill>
                  <a:srgbClr val="000000"/>
                </a:solidFill>
                <a:latin typeface="Consolas"/>
              </a:rPr>
              <a:t>	</a:t>
            </a:r>
            <a:r>
              <a:rPr lang="en-CA" sz="3200" noProof="0" dirty="0" smtClean="0">
                <a:solidFill>
                  <a:srgbClr val="008000"/>
                </a:solidFill>
                <a:latin typeface="Consolas"/>
              </a:rPr>
              <a:t>// here, the </a:t>
            </a:r>
            <a:r>
              <a:rPr lang="en-CA" sz="3200" b="1" noProof="0" dirty="0" smtClean="0">
                <a:solidFill>
                  <a:srgbClr val="008000"/>
                </a:solidFill>
                <a:latin typeface="Consolas"/>
              </a:rPr>
              <a:t>this </a:t>
            </a:r>
            <a:r>
              <a:rPr lang="en-CA" sz="3200" noProof="0" dirty="0" smtClean="0">
                <a:solidFill>
                  <a:srgbClr val="008000"/>
                </a:solidFill>
                <a:latin typeface="Consolas"/>
              </a:rPr>
              <a:t>keyword is not available because no instance is required </a:t>
            </a:r>
          </a:p>
          <a:p>
            <a:pPr>
              <a:buNone/>
            </a:pPr>
            <a:r>
              <a:rPr lang="en-CA" sz="3200" noProof="0" dirty="0" smtClean="0">
                <a:solidFill>
                  <a:srgbClr val="008000"/>
                </a:solidFill>
                <a:latin typeface="Consolas"/>
              </a:rPr>
              <a:t>	// to access this method, and only instances have memory allocated to them</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a:t>
            </a:r>
            <a:r>
              <a:rPr lang="en-CA" sz="3200" noProof="0" dirty="0" smtClean="0">
                <a:solidFill>
                  <a:srgbClr val="2B91AF"/>
                </a:solidFill>
                <a:latin typeface="Consolas"/>
              </a:rPr>
              <a:t>Account</a:t>
            </a:r>
            <a:r>
              <a:rPr lang="en-CA" sz="3200" noProof="0" dirty="0" smtClean="0">
                <a:solidFill>
                  <a:srgbClr val="000000"/>
                </a:solidFill>
                <a:latin typeface="Consolas"/>
              </a:rPr>
              <a:t>::</a:t>
            </a:r>
            <a:r>
              <a:rPr lang="en-CA" sz="3200" noProof="0" dirty="0" err="1" smtClean="0">
                <a:solidFill>
                  <a:srgbClr val="000000"/>
                </a:solidFill>
                <a:latin typeface="Consolas"/>
              </a:rPr>
              <a:t>currentAccountNum</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000" b="1" noProof="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methods</a:t>
            </a:r>
            <a:endParaRPr lang="en-CA" noProof="0" dirty="0"/>
          </a:p>
        </p:txBody>
      </p:sp>
      <p:sp>
        <p:nvSpPr>
          <p:cNvPr id="3" name="Espace réservé du contenu 2"/>
          <p:cNvSpPr>
            <a:spLocks noGrp="1"/>
          </p:cNvSpPr>
          <p:nvPr>
            <p:ph sz="quarter" idx="1"/>
          </p:nvPr>
        </p:nvSpPr>
        <p:spPr>
          <a:xfrm>
            <a:off x="214282" y="1643050"/>
            <a:ext cx="8715436" cy="5000660"/>
          </a:xfrm>
        </p:spPr>
        <p:txBody>
          <a:bodyPr>
            <a:normAutofit fontScale="40000" lnSpcReduction="20000"/>
          </a:bodyPr>
          <a:lstStyle/>
          <a:p>
            <a:pPr marL="0">
              <a:buNone/>
            </a:pPr>
            <a:r>
              <a:rPr lang="en-CA" sz="3800" noProof="0" dirty="0" smtClean="0"/>
              <a:t>To use a class method (or even a class data member), it is not necessary to have an instance of the class available to do so. The only constraint that might apply to its use is the access level of the method (or variable/constant) defined in its declaration.</a:t>
            </a:r>
            <a:endParaRPr lang="en-CA" sz="3800" b="1" noProof="0" dirty="0" smtClean="0"/>
          </a:p>
          <a:p>
            <a:pPr>
              <a:buNone/>
            </a:pPr>
            <a:r>
              <a:rPr lang="en-CA" sz="3400" noProof="0" dirty="0" smtClean="0">
                <a:solidFill>
                  <a:srgbClr val="808080"/>
                </a:solidFill>
                <a:latin typeface="Consolas"/>
              </a:rPr>
              <a:t>#include</a:t>
            </a:r>
            <a:r>
              <a:rPr lang="en-CA" sz="3400" noProof="0" dirty="0" smtClean="0">
                <a:solidFill>
                  <a:srgbClr val="000000"/>
                </a:solidFill>
                <a:latin typeface="Consolas"/>
              </a:rPr>
              <a:t> </a:t>
            </a:r>
            <a:r>
              <a:rPr lang="en-CA" sz="3400" noProof="0" dirty="0" smtClean="0">
                <a:solidFill>
                  <a:srgbClr val="A31515"/>
                </a:solidFill>
                <a:latin typeface="Consolas"/>
              </a:rPr>
              <a:t>"</a:t>
            </a:r>
            <a:r>
              <a:rPr lang="en-CA" sz="3400" noProof="0" dirty="0" err="1" smtClean="0">
                <a:solidFill>
                  <a:srgbClr val="A31515"/>
                </a:solidFill>
                <a:latin typeface="Consolas"/>
              </a:rPr>
              <a:t>Account.h</a:t>
            </a:r>
            <a:r>
              <a:rPr lang="en-CA" sz="3400" noProof="0" dirty="0" smtClean="0">
                <a:solidFill>
                  <a:srgbClr val="A31515"/>
                </a:solidFill>
                <a:latin typeface="Consolas"/>
              </a:rPr>
              <a:t>"</a:t>
            </a:r>
          </a:p>
          <a:p>
            <a:pPr>
              <a:buNone/>
            </a:pPr>
            <a:r>
              <a:rPr lang="en-CA" sz="3400" noProof="0" dirty="0" smtClean="0">
                <a:solidFill>
                  <a:srgbClr val="808080"/>
                </a:solidFill>
                <a:latin typeface="Consolas"/>
              </a:rPr>
              <a:t>#include</a:t>
            </a:r>
            <a:r>
              <a:rPr lang="en-CA" sz="3400" noProof="0" dirty="0" smtClean="0">
                <a:solidFill>
                  <a:srgbClr val="000000"/>
                </a:solidFill>
                <a:latin typeface="Consolas"/>
              </a:rPr>
              <a:t> </a:t>
            </a:r>
            <a:r>
              <a:rPr lang="en-CA" sz="3400" noProof="0" dirty="0" smtClean="0">
                <a:solidFill>
                  <a:srgbClr val="A31515"/>
                </a:solidFill>
                <a:latin typeface="Consolas"/>
              </a:rPr>
              <a:t>&lt;</a:t>
            </a:r>
            <a:r>
              <a:rPr lang="en-CA" sz="3400" noProof="0" dirty="0" err="1" smtClean="0">
                <a:solidFill>
                  <a:srgbClr val="A31515"/>
                </a:solidFill>
                <a:latin typeface="Consolas"/>
              </a:rPr>
              <a:t>iostream</a:t>
            </a:r>
            <a:r>
              <a:rPr lang="en-CA" sz="3400" noProof="0" dirty="0" smtClean="0">
                <a:solidFill>
                  <a:srgbClr val="A31515"/>
                </a:solidFill>
                <a:latin typeface="Consolas"/>
              </a:rPr>
              <a:t>&gt;</a:t>
            </a:r>
            <a:endParaRPr lang="en-CA" sz="3400" noProof="0" dirty="0" smtClean="0">
              <a:solidFill>
                <a:srgbClr val="000000"/>
              </a:solidFill>
              <a:latin typeface="Consolas"/>
            </a:endParaRPr>
          </a:p>
          <a:p>
            <a:pPr>
              <a:buNone/>
            </a:pPr>
            <a:r>
              <a:rPr lang="en-CA" sz="3400" noProof="0" dirty="0" smtClean="0">
                <a:solidFill>
                  <a:srgbClr val="0000FF"/>
                </a:solidFill>
                <a:latin typeface="Consolas"/>
              </a:rPr>
              <a:t>using</a:t>
            </a:r>
            <a:r>
              <a:rPr lang="en-CA" sz="3400" noProof="0" dirty="0" smtClean="0">
                <a:solidFill>
                  <a:srgbClr val="000000"/>
                </a:solidFill>
                <a:latin typeface="Consolas"/>
              </a:rPr>
              <a:t> </a:t>
            </a:r>
            <a:r>
              <a:rPr lang="en-CA" sz="3400" noProof="0" dirty="0" smtClean="0">
                <a:solidFill>
                  <a:srgbClr val="0000FF"/>
                </a:solidFill>
                <a:latin typeface="Consolas"/>
              </a:rPr>
              <a:t>namespace</a:t>
            </a:r>
            <a:r>
              <a:rPr lang="en-CA" sz="3400" noProof="0" dirty="0" smtClean="0">
                <a:solidFill>
                  <a:srgbClr val="000000"/>
                </a:solidFill>
                <a:latin typeface="Consolas"/>
              </a:rPr>
              <a:t> </a:t>
            </a:r>
            <a:r>
              <a:rPr lang="en-CA" sz="3400" noProof="0" dirty="0" err="1" smtClean="0">
                <a:solidFill>
                  <a:srgbClr val="000000"/>
                </a:solidFill>
                <a:latin typeface="Consolas"/>
              </a:rPr>
              <a:t>std</a:t>
            </a:r>
            <a:r>
              <a:rPr lang="en-CA" sz="3400" noProof="0" dirty="0" smtClean="0">
                <a:solidFill>
                  <a:srgbClr val="000000"/>
                </a:solidFill>
                <a:latin typeface="Consolas"/>
              </a:rPr>
              <a:t>;</a:t>
            </a:r>
          </a:p>
          <a:p>
            <a:pPr>
              <a:buNone/>
            </a:pPr>
            <a:r>
              <a:rPr lang="en-CA" sz="3400" noProof="0" dirty="0" err="1" smtClean="0">
                <a:solidFill>
                  <a:srgbClr val="0000FF"/>
                </a:solidFill>
                <a:latin typeface="Consolas"/>
              </a:rPr>
              <a:t>int</a:t>
            </a:r>
            <a:r>
              <a:rPr lang="en-CA" sz="3400" noProof="0" dirty="0" smtClean="0">
                <a:solidFill>
                  <a:srgbClr val="000000"/>
                </a:solidFill>
                <a:latin typeface="Consolas"/>
              </a:rPr>
              <a:t> main() {</a:t>
            </a:r>
          </a:p>
          <a:p>
            <a:pPr>
              <a:buNone/>
            </a:pPr>
            <a:r>
              <a:rPr lang="en-CA" sz="3400" noProof="0" dirty="0" smtClean="0">
                <a:solidFill>
                  <a:srgbClr val="000000"/>
                </a:solidFill>
                <a:latin typeface="Consolas"/>
              </a:rPr>
              <a:t>	</a:t>
            </a:r>
            <a:r>
              <a:rPr lang="en-CA" sz="3600" noProof="0" dirty="0" smtClean="0">
                <a:solidFill>
                  <a:srgbClr val="008000"/>
                </a:solidFill>
                <a:latin typeface="Consolas"/>
              </a:rPr>
              <a:t>// enter the name of a class followed by </a:t>
            </a:r>
            <a:r>
              <a:rPr lang="en-CA" sz="3600" b="1" noProof="0" dirty="0" smtClean="0">
                <a:solidFill>
                  <a:srgbClr val="008000"/>
                </a:solidFill>
                <a:latin typeface="Consolas"/>
              </a:rPr>
              <a:t>:: </a:t>
            </a:r>
            <a:r>
              <a:rPr lang="en-CA" sz="3600" noProof="0" dirty="0" smtClean="0">
                <a:solidFill>
                  <a:srgbClr val="008000"/>
                </a:solidFill>
                <a:latin typeface="Consolas"/>
              </a:rPr>
              <a:t>to access the list of </a:t>
            </a:r>
          </a:p>
          <a:p>
            <a:pPr>
              <a:buNone/>
            </a:pPr>
            <a:r>
              <a:rPr lang="en-CA" sz="3600" noProof="0" dirty="0" smtClean="0">
                <a:solidFill>
                  <a:srgbClr val="008000"/>
                </a:solidFill>
                <a:latin typeface="Consolas"/>
              </a:rPr>
              <a:t>	// data members or public class methods from an external scope</a:t>
            </a:r>
          </a:p>
          <a:p>
            <a:pPr>
              <a:buNone/>
            </a:pPr>
            <a:r>
              <a:rPr lang="en-CA" sz="3600" dirty="0">
                <a:solidFill>
                  <a:srgbClr val="008000"/>
                </a:solidFill>
                <a:latin typeface="Consolas"/>
              </a:rPr>
              <a:t>	</a:t>
            </a:r>
            <a:r>
              <a:rPr lang="en-CA" sz="3600" noProof="0" smtClean="0">
                <a:solidFill>
                  <a:srgbClr val="008000"/>
                </a:solidFill>
                <a:latin typeface="Consolas"/>
              </a:rPr>
              <a:t>// relative </a:t>
            </a:r>
            <a:r>
              <a:rPr lang="en-CA" sz="3600" noProof="0" dirty="0" smtClean="0">
                <a:solidFill>
                  <a:srgbClr val="008000"/>
                </a:solidFill>
                <a:latin typeface="Consolas"/>
              </a:rPr>
              <a:t>to </a:t>
            </a:r>
            <a:r>
              <a:rPr lang="en-CA" sz="3600" noProof="0" smtClean="0">
                <a:solidFill>
                  <a:srgbClr val="008000"/>
                </a:solidFill>
                <a:latin typeface="Consolas"/>
              </a:rPr>
              <a:t>the class</a:t>
            </a:r>
            <a:endParaRPr lang="en-CA" sz="3400" noProof="0" dirty="0" smtClean="0">
              <a:solidFill>
                <a:srgbClr val="000000"/>
              </a:solidFill>
              <a:latin typeface="Consolas"/>
            </a:endParaRPr>
          </a:p>
          <a:p>
            <a:pPr>
              <a:buNone/>
            </a:pPr>
            <a:r>
              <a:rPr lang="en-CA" sz="3400" noProof="0" dirty="0" smtClean="0">
                <a:solidFill>
                  <a:srgbClr val="000000"/>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smtClean="0">
                <a:solidFill>
                  <a:srgbClr val="2B91AF"/>
                </a:solidFill>
                <a:latin typeface="Consolas"/>
              </a:rPr>
              <a:t>Account</a:t>
            </a:r>
            <a:r>
              <a:rPr lang="en-CA" sz="3400" noProof="0" dirty="0" smtClean="0">
                <a:solidFill>
                  <a:srgbClr val="000000"/>
                </a:solidFill>
                <a:latin typeface="Consolas"/>
              </a:rPr>
              <a:t>::</a:t>
            </a:r>
            <a:r>
              <a:rPr lang="en-CA" sz="3400" noProof="0" dirty="0" err="1" smtClean="0">
                <a:solidFill>
                  <a:srgbClr val="000000"/>
                </a:solidFill>
                <a:latin typeface="Consolas"/>
              </a:rPr>
              <a:t>getcurrentAccountNum</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 </a:t>
            </a:r>
          </a:p>
          <a:p>
            <a:pPr>
              <a:buNone/>
            </a:pPr>
            <a:r>
              <a:rPr lang="en-CA" sz="3400" noProof="0" dirty="0" smtClean="0">
                <a:solidFill>
                  <a:srgbClr val="2B91AF"/>
                </a:solidFill>
                <a:latin typeface="Consolas"/>
              </a:rPr>
              <a:t>	Account</a:t>
            </a:r>
            <a:r>
              <a:rPr lang="en-CA" sz="3400" noProof="0" dirty="0" smtClean="0">
                <a:solidFill>
                  <a:srgbClr val="000000"/>
                </a:solidFill>
                <a:latin typeface="Consolas"/>
              </a:rPr>
              <a:t> c;</a:t>
            </a:r>
          </a:p>
          <a:p>
            <a:pPr>
              <a:buNone/>
            </a:pPr>
            <a:r>
              <a:rPr lang="en-CA" sz="3400" noProof="0" dirty="0" smtClean="0">
                <a:solidFill>
                  <a:srgbClr val="000000"/>
                </a:solidFill>
                <a:latin typeface="Consolas"/>
              </a:rPr>
              <a:t>	</a:t>
            </a:r>
            <a:r>
              <a:rPr lang="en-CA" sz="3400" noProof="0" dirty="0" smtClean="0">
                <a:solidFill>
                  <a:srgbClr val="2B91AF"/>
                </a:solidFill>
                <a:latin typeface="Consolas"/>
              </a:rPr>
              <a:t>Account</a:t>
            </a:r>
            <a:r>
              <a:rPr lang="en-CA" sz="3400" noProof="0" dirty="0" smtClean="0">
                <a:solidFill>
                  <a:srgbClr val="000000"/>
                </a:solidFill>
                <a:latin typeface="Consolas"/>
              </a:rPr>
              <a:t> c2;</a:t>
            </a:r>
          </a:p>
          <a:p>
            <a:pPr>
              <a:buNone/>
            </a:pPr>
            <a:r>
              <a:rPr lang="en-CA" sz="3400" noProof="0" dirty="0" smtClean="0">
                <a:solidFill>
                  <a:srgbClr val="2B91AF"/>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smtClean="0">
                <a:solidFill>
                  <a:srgbClr val="2B91AF"/>
                </a:solidFill>
                <a:latin typeface="Consolas"/>
              </a:rPr>
              <a:t>Account</a:t>
            </a:r>
            <a:r>
              <a:rPr lang="en-CA" sz="3400" noProof="0" dirty="0" smtClean="0">
                <a:solidFill>
                  <a:srgbClr val="000000"/>
                </a:solidFill>
                <a:latin typeface="Consolas"/>
              </a:rPr>
              <a:t>::</a:t>
            </a:r>
            <a:r>
              <a:rPr lang="en-CA" sz="3400" noProof="0" dirty="0" err="1" smtClean="0">
                <a:solidFill>
                  <a:srgbClr val="000000"/>
                </a:solidFill>
                <a:latin typeface="Consolas"/>
              </a:rPr>
              <a:t>getcurrentAccountNum</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 </a:t>
            </a:r>
            <a:r>
              <a:rPr lang="en-CA" sz="3400" noProof="0" dirty="0" smtClean="0">
                <a:solidFill>
                  <a:srgbClr val="2B91AF"/>
                </a:solidFill>
                <a:latin typeface="Consolas"/>
              </a:rPr>
              <a:t>	</a:t>
            </a:r>
            <a:endParaRPr lang="en-CA" sz="3400" noProof="0" dirty="0" smtClean="0">
              <a:solidFill>
                <a:srgbClr val="000000"/>
              </a:solidFill>
              <a:latin typeface="Consolas"/>
            </a:endParaRPr>
          </a:p>
          <a:p>
            <a:pPr>
              <a:buNone/>
            </a:pPr>
            <a:r>
              <a:rPr lang="en-CA" sz="3400" noProof="0" dirty="0" smtClean="0">
                <a:solidFill>
                  <a:srgbClr val="000000"/>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c.getAccountNum</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a:t>
            </a:r>
          </a:p>
          <a:p>
            <a:pPr>
              <a:buNone/>
            </a:pPr>
            <a:r>
              <a:rPr lang="en-CA" sz="3400" noProof="0" dirty="0" smtClean="0">
                <a:solidFill>
                  <a:srgbClr val="000000"/>
                </a:solidFill>
                <a:latin typeface="Consolas"/>
              </a:rPr>
              <a:t>	</a:t>
            </a:r>
            <a:r>
              <a:rPr lang="en-CA" sz="3400" noProof="0" dirty="0" err="1" smtClean="0">
                <a:solidFill>
                  <a:srgbClr val="000000"/>
                </a:solidFill>
                <a:latin typeface="Consolas"/>
              </a:rPr>
              <a:t>cout</a:t>
            </a:r>
            <a:r>
              <a:rPr lang="en-CA" sz="3400" noProof="0" dirty="0" smtClean="0">
                <a:solidFill>
                  <a:srgbClr val="000000"/>
                </a:solidFill>
                <a:latin typeface="Consolas"/>
              </a:rPr>
              <a:t> </a:t>
            </a:r>
            <a:r>
              <a:rPr lang="en-CA" sz="3400" noProof="0" dirty="0" smtClean="0">
                <a:solidFill>
                  <a:srgbClr val="008080"/>
                </a:solidFill>
                <a:latin typeface="Consolas"/>
              </a:rPr>
              <a:t>&lt;&lt;</a:t>
            </a:r>
            <a:r>
              <a:rPr lang="en-CA" sz="3400" noProof="0" dirty="0" smtClean="0">
                <a:solidFill>
                  <a:srgbClr val="000000"/>
                </a:solidFill>
                <a:latin typeface="Consolas"/>
              </a:rPr>
              <a:t> c2.getAccountNum() </a:t>
            </a:r>
            <a:r>
              <a:rPr lang="en-CA" sz="3400" noProof="0" dirty="0" smtClean="0">
                <a:solidFill>
                  <a:srgbClr val="008080"/>
                </a:solidFill>
                <a:latin typeface="Consolas"/>
              </a:rPr>
              <a:t>&lt;&lt;</a:t>
            </a:r>
            <a:r>
              <a:rPr lang="en-CA" sz="3400" noProof="0" dirty="0" smtClean="0">
                <a:solidFill>
                  <a:srgbClr val="000000"/>
                </a:solidFill>
                <a:latin typeface="Consolas"/>
              </a:rPr>
              <a:t> </a:t>
            </a:r>
            <a:r>
              <a:rPr lang="en-CA" sz="3400" noProof="0" dirty="0" err="1" smtClean="0">
                <a:solidFill>
                  <a:srgbClr val="000000"/>
                </a:solidFill>
                <a:latin typeface="Consolas"/>
              </a:rPr>
              <a:t>endl</a:t>
            </a:r>
            <a:r>
              <a:rPr lang="en-CA" sz="3400" noProof="0" dirty="0" smtClean="0">
                <a:solidFill>
                  <a:srgbClr val="000000"/>
                </a:solidFill>
                <a:latin typeface="Consolas"/>
              </a:rPr>
              <a:t>;		</a:t>
            </a:r>
          </a:p>
          <a:p>
            <a:pPr>
              <a:buNone/>
            </a:pPr>
            <a:r>
              <a:rPr lang="en-CA" sz="3400" noProof="0" dirty="0" smtClean="0">
                <a:solidFill>
                  <a:srgbClr val="0000FF"/>
                </a:solidFill>
                <a:latin typeface="Consolas"/>
              </a:rPr>
              <a:t>	return</a:t>
            </a:r>
            <a:r>
              <a:rPr lang="en-CA" sz="3400" noProof="0" dirty="0" smtClean="0">
                <a:solidFill>
                  <a:srgbClr val="000000"/>
                </a:solidFill>
                <a:latin typeface="Consolas"/>
              </a:rPr>
              <a:t> 0;</a:t>
            </a:r>
          </a:p>
          <a:p>
            <a:pPr>
              <a:buNone/>
            </a:pPr>
            <a:r>
              <a:rPr lang="en-CA" sz="3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a:t>
            </a:r>
            <a:endParaRPr lang="en-CA" noProof="0" dirty="0"/>
          </a:p>
        </p:txBody>
      </p:sp>
      <p:sp>
        <p:nvSpPr>
          <p:cNvPr id="3" name="Espace réservé du contenu 2"/>
          <p:cNvSpPr>
            <a:spLocks noGrp="1"/>
          </p:cNvSpPr>
          <p:nvPr>
            <p:ph sz="quarter" idx="1"/>
          </p:nvPr>
        </p:nvSpPr>
        <p:spPr>
          <a:xfrm>
            <a:off x="214282" y="1714488"/>
            <a:ext cx="8715436" cy="4643470"/>
          </a:xfrm>
        </p:spPr>
        <p:txBody>
          <a:bodyPr>
            <a:normAutofit/>
          </a:bodyPr>
          <a:lstStyle/>
          <a:p>
            <a:pPr marL="0" indent="0">
              <a:buNone/>
            </a:pPr>
            <a:r>
              <a:rPr lang="en-CA" noProof="0" dirty="0" smtClean="0"/>
              <a:t>The </a:t>
            </a:r>
            <a:r>
              <a:rPr lang="en-CA" b="1" noProof="0" dirty="0" smtClean="0"/>
              <a:t>static </a:t>
            </a:r>
            <a:r>
              <a:rPr lang="en-CA" noProof="0" dirty="0" smtClean="0"/>
              <a:t>keyword, in the case of classes, means </a:t>
            </a:r>
            <a:r>
              <a:rPr lang="en-CA" noProof="0" dirty="0" smtClean="0"/>
              <a:t>the class </a:t>
            </a:r>
            <a:r>
              <a:rPr lang="en-CA" noProof="0" dirty="0" smtClean="0"/>
              <a:t>uses static memory allocation, or, in other words, allocation done at </a:t>
            </a:r>
            <a:r>
              <a:rPr lang="en-CA" b="1" noProof="0" dirty="0" smtClean="0"/>
              <a:t>compile time</a:t>
            </a:r>
            <a:r>
              <a:rPr lang="en-CA" noProof="0" dirty="0" smtClean="0"/>
              <a:t>.</a:t>
            </a:r>
          </a:p>
          <a:p>
            <a:pPr marL="0" indent="0">
              <a:buNone/>
            </a:pPr>
            <a:endParaRPr lang="en-CA" noProof="0" dirty="0" smtClean="0"/>
          </a:p>
          <a:p>
            <a:pPr marL="0" indent="0">
              <a:buNone/>
            </a:pPr>
            <a:r>
              <a:rPr lang="en-CA" noProof="0" dirty="0" smtClean="0"/>
              <a:t>When a data member is added to a class, it is an </a:t>
            </a:r>
            <a:r>
              <a:rPr lang="en-CA" b="1" noProof="0" dirty="0" smtClean="0"/>
              <a:t>instance data member</a:t>
            </a:r>
            <a:r>
              <a:rPr lang="en-CA" noProof="0" dirty="0" smtClean="0"/>
              <a:t>. There will be a copy in memory of that data member for </a:t>
            </a:r>
            <a:r>
              <a:rPr lang="en-CA" b="1" noProof="0" dirty="0" smtClean="0"/>
              <a:t>each</a:t>
            </a:r>
            <a:r>
              <a:rPr lang="en-CA" noProof="0" dirty="0" smtClean="0"/>
              <a:t> instance that is created (during runtime).</a:t>
            </a:r>
            <a:endParaRPr lang="en-CA" noProof="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a:t>
            </a:r>
            <a:endParaRPr lang="en-CA" noProof="0" dirty="0"/>
          </a:p>
        </p:txBody>
      </p:sp>
      <p:sp>
        <p:nvSpPr>
          <p:cNvPr id="3" name="Espace réservé du contenu 2"/>
          <p:cNvSpPr>
            <a:spLocks noGrp="1"/>
          </p:cNvSpPr>
          <p:nvPr>
            <p:ph sz="quarter" idx="1"/>
          </p:nvPr>
        </p:nvSpPr>
        <p:spPr>
          <a:xfrm>
            <a:off x="214282" y="1643050"/>
            <a:ext cx="8715436" cy="5000660"/>
          </a:xfrm>
        </p:spPr>
        <p:txBody>
          <a:bodyPr>
            <a:normAutofit fontScale="92500" lnSpcReduction="10000"/>
          </a:bodyPr>
          <a:lstStyle/>
          <a:p>
            <a:pPr>
              <a:buNone/>
            </a:pPr>
            <a:r>
              <a:rPr lang="en-CA" sz="2800" noProof="0" dirty="0" smtClean="0"/>
              <a:t>Consider the following class:</a:t>
            </a:r>
            <a:endParaRPr lang="en-CA" sz="2800" noProof="0" dirty="0" smtClean="0">
              <a:solidFill>
                <a:srgbClr val="0000FF"/>
              </a:solidFill>
              <a:latin typeface="Consolas"/>
            </a:endParaRPr>
          </a:p>
          <a:p>
            <a:pPr>
              <a:buNone/>
            </a:pPr>
            <a:r>
              <a:rPr lang="en-CA" sz="2800" noProof="0" dirty="0" smtClean="0">
                <a:solidFill>
                  <a:srgbClr val="0000FF"/>
                </a:solidFill>
                <a:latin typeface="Consolas"/>
              </a:rPr>
              <a:t>class</a:t>
            </a:r>
            <a:r>
              <a:rPr lang="en-CA" sz="2800" noProof="0" dirty="0" smtClean="0">
                <a:solidFill>
                  <a:srgbClr val="000000"/>
                </a:solidFill>
                <a:latin typeface="Consolas"/>
              </a:rPr>
              <a:t> </a:t>
            </a:r>
            <a:r>
              <a:rPr lang="en-CA" sz="2800" noProof="0" dirty="0" smtClean="0">
                <a:solidFill>
                  <a:srgbClr val="2B91AF"/>
                </a:solidFill>
                <a:latin typeface="Consolas"/>
              </a:rPr>
              <a:t>Person</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a:t>
            </a:r>
          </a:p>
          <a:p>
            <a:pPr>
              <a:buNone/>
            </a:pPr>
            <a:r>
              <a:rPr lang="en-CA" sz="2800" noProof="0" dirty="0" smtClean="0">
                <a:solidFill>
                  <a:srgbClr val="0000FF"/>
                </a:solidFill>
                <a:latin typeface="Consolas"/>
              </a:rPr>
              <a:t>	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age;</a:t>
            </a:r>
          </a:p>
          <a:p>
            <a:pPr>
              <a:buNone/>
            </a:pPr>
            <a:r>
              <a:rPr lang="en-CA" sz="2800" noProof="0" dirty="0" smtClean="0">
                <a:solidFill>
                  <a:srgbClr val="000000"/>
                </a:solidFill>
                <a:latin typeface="Consolas"/>
              </a:rPr>
              <a:t>	</a:t>
            </a:r>
            <a:r>
              <a:rPr lang="en-CA" sz="2800" noProof="0" dirty="0" err="1" smtClean="0">
                <a:solidFill>
                  <a:srgbClr val="0000FF"/>
                </a:solidFill>
                <a:latin typeface="Consolas"/>
              </a:rPr>
              <a:t>const</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AGE_MAX = 150;</a:t>
            </a:r>
          </a:p>
          <a:p>
            <a:pPr>
              <a:buNone/>
            </a:pPr>
            <a:r>
              <a:rPr lang="en-CA" sz="2800" noProof="0" dirty="0" smtClean="0">
                <a:solidFill>
                  <a:srgbClr val="0000FF"/>
                </a:solidFill>
                <a:latin typeface="Consolas"/>
              </a:rPr>
              <a:t>public</a:t>
            </a:r>
            <a:r>
              <a:rPr lang="en-CA" sz="2800" noProof="0" dirty="0" smtClean="0">
                <a:solidFill>
                  <a:srgbClr val="000000"/>
                </a:solidFill>
                <a:latin typeface="Consolas"/>
              </a:rPr>
              <a:t>:</a:t>
            </a:r>
          </a:p>
          <a:p>
            <a:pPr>
              <a:buNone/>
            </a:pPr>
            <a:r>
              <a:rPr lang="en-CA" sz="2800" noProof="0" dirty="0" smtClean="0">
                <a:solidFill>
                  <a:srgbClr val="000000"/>
                </a:solidFill>
                <a:latin typeface="Consolas"/>
              </a:rPr>
              <a:t>	Person(); </a:t>
            </a:r>
            <a:endParaRPr lang="en-CA" sz="2400" noProof="0" dirty="0" smtClean="0"/>
          </a:p>
          <a:p>
            <a:pPr>
              <a:buNone/>
            </a:pPr>
            <a:r>
              <a:rPr lang="en-CA" sz="2800" noProof="0" dirty="0" smtClean="0">
                <a:solidFill>
                  <a:srgbClr val="008000"/>
                </a:solidFill>
                <a:latin typeface="Consolas"/>
              </a:rPr>
              <a:t>	</a:t>
            </a:r>
            <a:r>
              <a:rPr lang="en-CA" sz="2800" noProof="0" dirty="0" smtClean="0">
                <a:solidFill>
                  <a:srgbClr val="000000"/>
                </a:solidFill>
                <a:latin typeface="Consolas"/>
              </a:rPr>
              <a:t>Person(</a:t>
            </a:r>
            <a:r>
              <a:rPr lang="en-CA" sz="2800" noProof="0" dirty="0" smtClean="0">
                <a:solidFill>
                  <a:srgbClr val="0000FF"/>
                </a:solidFill>
                <a:latin typeface="Consolas"/>
              </a:rPr>
              <a:t>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t>
            </a:r>
            <a:r>
              <a:rPr lang="en-CA" sz="2800" noProof="0" dirty="0" smtClean="0">
                <a:solidFill>
                  <a:srgbClr val="808080"/>
                </a:solidFill>
                <a:latin typeface="Consolas"/>
              </a:rPr>
              <a:t>age</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t>
            </a:r>
            <a:r>
              <a:rPr lang="en-CA" sz="2800" noProof="0" dirty="0" err="1" smtClean="0">
                <a:solidFill>
                  <a:srgbClr val="000000"/>
                </a:solidFill>
                <a:latin typeface="Consolas"/>
              </a:rPr>
              <a:t>getAge</a:t>
            </a:r>
            <a:r>
              <a:rPr lang="en-CA" sz="2800" noProof="0" dirty="0" smtClean="0">
                <a:solidFill>
                  <a:srgbClr val="000000"/>
                </a:solidFill>
                <a:latin typeface="Consolas"/>
              </a:rPr>
              <a:t>() </a:t>
            </a:r>
            <a:r>
              <a:rPr lang="en-CA" sz="2800" noProof="0" dirty="0" err="1" smtClean="0">
                <a:solidFill>
                  <a:srgbClr val="0000FF"/>
                </a:solidFill>
                <a:latin typeface="Consolas"/>
              </a:rPr>
              <a:t>const</a:t>
            </a:r>
            <a:r>
              <a:rPr lang="en-CA" sz="2800" noProof="0" dirty="0" smtClean="0">
                <a:solidFill>
                  <a:srgbClr val="000000"/>
                </a:solidFill>
                <a:latin typeface="Consolas"/>
              </a:rPr>
              <a:t> ; </a:t>
            </a:r>
          </a:p>
          <a:p>
            <a:pPr>
              <a:buNone/>
            </a:pPr>
            <a:r>
              <a:rPr lang="en-CA" sz="2800" noProof="0" dirty="0" smtClean="0">
                <a:solidFill>
                  <a:srgbClr val="0000FF"/>
                </a:solidFill>
                <a:latin typeface="Consolas"/>
              </a:rPr>
              <a:t>	bool</a:t>
            </a:r>
            <a:r>
              <a:rPr lang="en-CA" sz="2800" noProof="0" dirty="0" smtClean="0">
                <a:solidFill>
                  <a:srgbClr val="000000"/>
                </a:solidFill>
                <a:latin typeface="Consolas"/>
              </a:rPr>
              <a:t> </a:t>
            </a:r>
            <a:r>
              <a:rPr lang="en-CA" sz="2800" noProof="0" dirty="0" err="1" smtClean="0">
                <a:solidFill>
                  <a:srgbClr val="000000"/>
                </a:solidFill>
                <a:latin typeface="Consolas"/>
              </a:rPr>
              <a:t>setAge</a:t>
            </a:r>
            <a:r>
              <a:rPr lang="en-CA" sz="2800" noProof="0" dirty="0" smtClean="0">
                <a:solidFill>
                  <a:srgbClr val="000000"/>
                </a:solidFill>
                <a:latin typeface="Consolas"/>
              </a:rPr>
              <a:t>(</a:t>
            </a:r>
            <a:r>
              <a:rPr lang="en-CA" sz="2800" noProof="0" dirty="0" smtClean="0">
                <a:solidFill>
                  <a:srgbClr val="0000FF"/>
                </a:solidFill>
                <a:latin typeface="Consolas"/>
              </a:rPr>
              <a:t>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t>
            </a:r>
            <a:r>
              <a:rPr lang="en-CA" sz="2800" noProof="0" dirty="0" smtClean="0">
                <a:solidFill>
                  <a:srgbClr val="808080"/>
                </a:solidFill>
                <a:latin typeface="Consolas"/>
              </a:rPr>
              <a:t>age</a:t>
            </a:r>
            <a:r>
              <a:rPr lang="en-CA" sz="2800" noProof="0" dirty="0" smtClean="0">
                <a:solidFill>
                  <a:srgbClr val="000000"/>
                </a:solidFill>
                <a:latin typeface="Consolas"/>
              </a:rPr>
              <a:t>); </a:t>
            </a:r>
          </a:p>
          <a:p>
            <a:pPr>
              <a:buNone/>
            </a:pPr>
            <a:r>
              <a:rPr lang="en-CA" sz="2800" noProof="0" dirty="0" smtClean="0">
                <a:solidFill>
                  <a:srgbClr val="000000"/>
                </a:solidFill>
                <a:latin typeface="Consolas"/>
              </a:rPr>
              <a:t>};</a:t>
            </a:r>
            <a:endParaRPr lang="en-CA" sz="2800" b="1" noProof="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a:t>
            </a:r>
            <a:endParaRPr lang="en-CA" noProof="0" dirty="0"/>
          </a:p>
        </p:txBody>
      </p:sp>
      <p:sp>
        <p:nvSpPr>
          <p:cNvPr id="3" name="Espace réservé du contenu 2"/>
          <p:cNvSpPr>
            <a:spLocks noGrp="1"/>
          </p:cNvSpPr>
          <p:nvPr>
            <p:ph sz="quarter" idx="1"/>
          </p:nvPr>
        </p:nvSpPr>
        <p:spPr>
          <a:xfrm>
            <a:off x="214282" y="1643050"/>
            <a:ext cx="8715436" cy="5000660"/>
          </a:xfrm>
        </p:spPr>
        <p:txBody>
          <a:bodyPr>
            <a:normAutofit fontScale="85000" lnSpcReduction="10000"/>
          </a:bodyPr>
          <a:lstStyle/>
          <a:p>
            <a:pPr marL="0">
              <a:buNone/>
            </a:pPr>
            <a:r>
              <a:rPr lang="en-CA" sz="2800" noProof="0" dirty="0" smtClean="0"/>
              <a:t>There will be three instances of the </a:t>
            </a:r>
            <a:r>
              <a:rPr lang="en-CA" sz="2800" b="1" noProof="0" dirty="0" smtClean="0"/>
              <a:t>Person</a:t>
            </a:r>
            <a:r>
              <a:rPr lang="en-CA" sz="2800" noProof="0" dirty="0" smtClean="0"/>
              <a:t> class, so the constant data member </a:t>
            </a:r>
            <a:r>
              <a:rPr lang="en-CA" sz="2800" b="1" noProof="0" dirty="0" smtClean="0"/>
              <a:t>AGE_MAX </a:t>
            </a:r>
            <a:r>
              <a:rPr lang="en-CA" sz="2800" noProof="0" dirty="0" smtClean="0"/>
              <a:t>will exist three times, one for each instance:</a:t>
            </a:r>
            <a:endParaRPr lang="en-CA" sz="2800" noProof="0" dirty="0" smtClean="0">
              <a:solidFill>
                <a:srgbClr val="80808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Person.h</a:t>
            </a:r>
            <a:r>
              <a:rPr lang="en-CA" sz="2800" noProof="0" dirty="0" smtClean="0">
                <a:solidFill>
                  <a:srgbClr val="A31515"/>
                </a:solidFill>
                <a:latin typeface="Consolas"/>
              </a:rPr>
              <a:t>"</a:t>
            </a: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endParaRPr lang="en-CA" sz="2800" noProof="0" dirty="0" smtClean="0">
              <a:solidFill>
                <a:srgbClr val="000000"/>
              </a:solidFill>
              <a:latin typeface="Consolas"/>
            </a:endParaRP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 {</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p2;</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p3;</a:t>
            </a: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 constants</a:t>
            </a:r>
            <a:endParaRPr lang="en-CA" noProof="0" dirty="0"/>
          </a:p>
        </p:txBody>
      </p:sp>
      <p:sp>
        <p:nvSpPr>
          <p:cNvPr id="3" name="Espace réservé du contenu 2"/>
          <p:cNvSpPr>
            <a:spLocks noGrp="1"/>
          </p:cNvSpPr>
          <p:nvPr>
            <p:ph sz="quarter" idx="1"/>
          </p:nvPr>
        </p:nvSpPr>
        <p:spPr>
          <a:xfrm>
            <a:off x="214282" y="1714488"/>
            <a:ext cx="8715436" cy="4643470"/>
          </a:xfrm>
        </p:spPr>
        <p:txBody>
          <a:bodyPr>
            <a:normAutofit/>
          </a:bodyPr>
          <a:lstStyle/>
          <a:p>
            <a:pPr marL="0" indent="0">
              <a:buNone/>
            </a:pPr>
            <a:r>
              <a:rPr lang="en-CA" noProof="0" dirty="0" smtClean="0"/>
              <a:t>If we change the declaration of the </a:t>
            </a:r>
            <a:r>
              <a:rPr lang="en-CA" b="1" noProof="0" dirty="0" smtClean="0"/>
              <a:t>AGE_MAX </a:t>
            </a:r>
            <a:r>
              <a:rPr lang="en-CA" noProof="0" dirty="0" smtClean="0"/>
              <a:t>constant by adding the </a:t>
            </a:r>
            <a:r>
              <a:rPr lang="en-CA" b="1" noProof="0" dirty="0" smtClean="0"/>
              <a:t>static </a:t>
            </a:r>
            <a:r>
              <a:rPr lang="en-CA" noProof="0" dirty="0" smtClean="0"/>
              <a:t>keyword, it would no longer be considered an instance data member, but is rather a </a:t>
            </a:r>
            <a:r>
              <a:rPr lang="en-CA" b="1" noProof="0" dirty="0" smtClean="0"/>
              <a:t>class data member</a:t>
            </a:r>
            <a:r>
              <a:rPr lang="en-CA" noProof="0" dirty="0" smtClean="0"/>
              <a:t>.</a:t>
            </a:r>
            <a:r>
              <a:rPr lang="en-CA" noProof="0" dirty="0"/>
              <a:t> </a:t>
            </a:r>
            <a:r>
              <a:rPr lang="en-CA" noProof="0" dirty="0" smtClean="0"/>
              <a:t>This</a:t>
            </a:r>
            <a:r>
              <a:rPr lang="en-CA" dirty="0" smtClean="0"/>
              <a:t> means that, as long as the class is included in a project, at compile time, there will be only one </a:t>
            </a:r>
            <a:r>
              <a:rPr lang="en-CA" b="1" dirty="0" smtClean="0"/>
              <a:t>AGE_MAX </a:t>
            </a:r>
            <a:r>
              <a:rPr lang="en-CA" dirty="0" smtClean="0"/>
              <a:t>data member that will be shared by all the instances of </a:t>
            </a:r>
            <a:r>
              <a:rPr lang="en-CA" b="1" dirty="0" smtClean="0"/>
              <a:t>Person</a:t>
            </a:r>
            <a:r>
              <a:rPr lang="en-CA" dirty="0" smtClean="0"/>
              <a:t>. This saves a lot of memory usage in the case of constants that never change value during the entire execution of a program.</a:t>
            </a:r>
            <a:endParaRPr lang="en-CA" b="1" noProof="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constants</a:t>
            </a:r>
            <a:endParaRPr lang="en-CA" noProof="0" dirty="0"/>
          </a:p>
        </p:txBody>
      </p:sp>
      <p:sp>
        <p:nvSpPr>
          <p:cNvPr id="3" name="Espace réservé du contenu 2"/>
          <p:cNvSpPr>
            <a:spLocks noGrp="1"/>
          </p:cNvSpPr>
          <p:nvPr>
            <p:ph sz="quarter" idx="1"/>
          </p:nvPr>
        </p:nvSpPr>
        <p:spPr>
          <a:xfrm>
            <a:off x="214282" y="1643050"/>
            <a:ext cx="8715436" cy="5000660"/>
          </a:xfrm>
        </p:spPr>
        <p:txBody>
          <a:bodyPr>
            <a:normAutofit fontScale="92500" lnSpcReduction="10000"/>
          </a:bodyPr>
          <a:lstStyle/>
          <a:p>
            <a:pPr>
              <a:buNone/>
            </a:pPr>
            <a:r>
              <a:rPr lang="en-CA" sz="2800" noProof="0" dirty="0" smtClean="0"/>
              <a:t>Consider the following class:</a:t>
            </a:r>
            <a:endParaRPr lang="en-CA" sz="2800" noProof="0" dirty="0" smtClean="0">
              <a:solidFill>
                <a:srgbClr val="0000FF"/>
              </a:solidFill>
              <a:latin typeface="Consolas"/>
            </a:endParaRPr>
          </a:p>
          <a:p>
            <a:pPr>
              <a:buNone/>
            </a:pPr>
            <a:r>
              <a:rPr lang="en-CA" sz="2800" noProof="0" dirty="0" smtClean="0">
                <a:solidFill>
                  <a:srgbClr val="0000FF"/>
                </a:solidFill>
                <a:latin typeface="Consolas"/>
              </a:rPr>
              <a:t>class</a:t>
            </a:r>
            <a:r>
              <a:rPr lang="en-CA" sz="2800" noProof="0" dirty="0" smtClean="0">
                <a:solidFill>
                  <a:srgbClr val="000000"/>
                </a:solidFill>
                <a:latin typeface="Consolas"/>
              </a:rPr>
              <a:t> </a:t>
            </a:r>
            <a:r>
              <a:rPr lang="en-CA" sz="2800" noProof="0" dirty="0" smtClean="0">
                <a:solidFill>
                  <a:srgbClr val="2B91AF"/>
                </a:solidFill>
                <a:latin typeface="Consolas"/>
              </a:rPr>
              <a:t>Person</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a:t>
            </a:r>
          </a:p>
          <a:p>
            <a:pPr>
              <a:buNone/>
            </a:pPr>
            <a:r>
              <a:rPr lang="en-CA" sz="2800" noProof="0" dirty="0" smtClean="0">
                <a:solidFill>
                  <a:srgbClr val="0000FF"/>
                </a:solidFill>
                <a:latin typeface="Consolas"/>
              </a:rPr>
              <a:t>	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age;</a:t>
            </a:r>
          </a:p>
          <a:p>
            <a:pPr>
              <a:buNone/>
            </a:pPr>
            <a:r>
              <a:rPr lang="en-CA" sz="2800" noProof="0" dirty="0" smtClean="0">
                <a:solidFill>
                  <a:srgbClr val="000000"/>
                </a:solidFill>
                <a:latin typeface="Consolas"/>
              </a:rPr>
              <a:t>	</a:t>
            </a:r>
            <a:r>
              <a:rPr lang="en-CA" sz="2800" noProof="0" dirty="0" smtClean="0">
                <a:solidFill>
                  <a:srgbClr val="0000FF"/>
                </a:solidFill>
                <a:latin typeface="Consolas"/>
              </a:rPr>
              <a:t>static </a:t>
            </a:r>
            <a:r>
              <a:rPr lang="en-CA" sz="2800" noProof="0" dirty="0" err="1" smtClean="0">
                <a:solidFill>
                  <a:srgbClr val="0000FF"/>
                </a:solidFill>
                <a:latin typeface="Consolas"/>
              </a:rPr>
              <a:t>const</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AGE_MAX = 150;</a:t>
            </a:r>
          </a:p>
          <a:p>
            <a:pPr>
              <a:buNone/>
            </a:pPr>
            <a:r>
              <a:rPr lang="en-CA" sz="2800" noProof="0" dirty="0" smtClean="0">
                <a:solidFill>
                  <a:srgbClr val="0000FF"/>
                </a:solidFill>
                <a:latin typeface="Consolas"/>
              </a:rPr>
              <a:t>public</a:t>
            </a:r>
            <a:r>
              <a:rPr lang="en-CA" sz="2800" noProof="0" dirty="0" smtClean="0">
                <a:solidFill>
                  <a:srgbClr val="000000"/>
                </a:solidFill>
                <a:latin typeface="Consolas"/>
              </a:rPr>
              <a:t>:</a:t>
            </a:r>
          </a:p>
          <a:p>
            <a:pPr>
              <a:buNone/>
            </a:pPr>
            <a:r>
              <a:rPr lang="en-CA" sz="2800" noProof="0" dirty="0" smtClean="0">
                <a:solidFill>
                  <a:srgbClr val="000000"/>
                </a:solidFill>
                <a:latin typeface="Consolas"/>
              </a:rPr>
              <a:t>	Person(); </a:t>
            </a:r>
            <a:endParaRPr lang="en-CA" sz="2400" noProof="0" dirty="0" smtClean="0"/>
          </a:p>
          <a:p>
            <a:pPr>
              <a:buNone/>
            </a:pPr>
            <a:r>
              <a:rPr lang="en-CA" sz="2800" noProof="0" dirty="0" smtClean="0">
                <a:solidFill>
                  <a:srgbClr val="008000"/>
                </a:solidFill>
                <a:latin typeface="Consolas"/>
              </a:rPr>
              <a:t>	</a:t>
            </a:r>
            <a:r>
              <a:rPr lang="en-CA" sz="2800" noProof="0" dirty="0" smtClean="0">
                <a:solidFill>
                  <a:srgbClr val="000000"/>
                </a:solidFill>
                <a:latin typeface="Consolas"/>
              </a:rPr>
              <a:t>Person(</a:t>
            </a:r>
            <a:r>
              <a:rPr lang="en-CA" sz="2800" noProof="0" dirty="0" smtClean="0">
                <a:solidFill>
                  <a:srgbClr val="0000FF"/>
                </a:solidFill>
                <a:latin typeface="Consolas"/>
              </a:rPr>
              <a:t>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t>
            </a:r>
            <a:r>
              <a:rPr lang="en-CA" sz="2800" noProof="0" dirty="0" smtClean="0">
                <a:solidFill>
                  <a:srgbClr val="808080"/>
                </a:solidFill>
                <a:latin typeface="Consolas"/>
              </a:rPr>
              <a:t>age</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t>
            </a:r>
            <a:r>
              <a:rPr lang="en-CA" sz="2800" noProof="0" dirty="0" err="1" smtClean="0">
                <a:solidFill>
                  <a:srgbClr val="000000"/>
                </a:solidFill>
                <a:latin typeface="Consolas"/>
              </a:rPr>
              <a:t>getAge</a:t>
            </a:r>
            <a:r>
              <a:rPr lang="en-CA" sz="2800" noProof="0" dirty="0" smtClean="0">
                <a:solidFill>
                  <a:srgbClr val="000000"/>
                </a:solidFill>
                <a:latin typeface="Consolas"/>
              </a:rPr>
              <a:t>() </a:t>
            </a:r>
            <a:r>
              <a:rPr lang="en-CA" sz="2800" noProof="0" dirty="0" err="1" smtClean="0">
                <a:solidFill>
                  <a:srgbClr val="0000FF"/>
                </a:solidFill>
                <a:latin typeface="Consolas"/>
              </a:rPr>
              <a:t>const</a:t>
            </a:r>
            <a:r>
              <a:rPr lang="en-CA" sz="2800" noProof="0" dirty="0" smtClean="0">
                <a:solidFill>
                  <a:srgbClr val="000000"/>
                </a:solidFill>
                <a:latin typeface="Consolas"/>
              </a:rPr>
              <a:t> ; </a:t>
            </a:r>
          </a:p>
          <a:p>
            <a:pPr>
              <a:buNone/>
            </a:pPr>
            <a:r>
              <a:rPr lang="en-CA" sz="2800" noProof="0" dirty="0" smtClean="0">
                <a:solidFill>
                  <a:srgbClr val="0000FF"/>
                </a:solidFill>
                <a:latin typeface="Consolas"/>
              </a:rPr>
              <a:t>	bool</a:t>
            </a:r>
            <a:r>
              <a:rPr lang="en-CA" sz="2800" noProof="0" dirty="0" smtClean="0">
                <a:solidFill>
                  <a:srgbClr val="000000"/>
                </a:solidFill>
                <a:latin typeface="Consolas"/>
              </a:rPr>
              <a:t> </a:t>
            </a:r>
            <a:r>
              <a:rPr lang="en-CA" sz="2800" noProof="0" dirty="0" err="1" smtClean="0">
                <a:solidFill>
                  <a:srgbClr val="000000"/>
                </a:solidFill>
                <a:latin typeface="Consolas"/>
              </a:rPr>
              <a:t>setAge</a:t>
            </a:r>
            <a:r>
              <a:rPr lang="en-CA" sz="2800" noProof="0" dirty="0" smtClean="0">
                <a:solidFill>
                  <a:srgbClr val="000000"/>
                </a:solidFill>
                <a:latin typeface="Consolas"/>
              </a:rPr>
              <a:t>(</a:t>
            </a:r>
            <a:r>
              <a:rPr lang="en-CA" sz="2800" noProof="0" dirty="0" smtClean="0">
                <a:solidFill>
                  <a:srgbClr val="0000FF"/>
                </a:solidFill>
                <a:latin typeface="Consolas"/>
              </a:rPr>
              <a:t>unsigned</a:t>
            </a:r>
            <a:r>
              <a:rPr lang="en-CA" sz="2800" noProof="0" dirty="0" smtClean="0">
                <a:solidFill>
                  <a:srgbClr val="000000"/>
                </a:solidFill>
                <a:latin typeface="Consolas"/>
              </a:rPr>
              <a:t> </a:t>
            </a:r>
            <a:r>
              <a:rPr lang="en-CA" sz="2800" noProof="0" dirty="0" smtClean="0">
                <a:solidFill>
                  <a:srgbClr val="0000FF"/>
                </a:solidFill>
                <a:latin typeface="Consolas"/>
              </a:rPr>
              <a:t>short</a:t>
            </a:r>
            <a:r>
              <a:rPr lang="en-CA" sz="2800" noProof="0" dirty="0" smtClean="0">
                <a:solidFill>
                  <a:srgbClr val="000000"/>
                </a:solidFill>
                <a:latin typeface="Consolas"/>
              </a:rPr>
              <a:t> </a:t>
            </a:r>
            <a:r>
              <a:rPr lang="en-CA" sz="2800" noProof="0" dirty="0" smtClean="0">
                <a:solidFill>
                  <a:srgbClr val="808080"/>
                </a:solidFill>
                <a:latin typeface="Consolas"/>
              </a:rPr>
              <a:t>age</a:t>
            </a:r>
            <a:r>
              <a:rPr lang="en-CA" sz="2800" noProof="0" dirty="0" smtClean="0">
                <a:solidFill>
                  <a:srgbClr val="000000"/>
                </a:solidFill>
                <a:latin typeface="Consolas"/>
              </a:rPr>
              <a:t>); </a:t>
            </a:r>
          </a:p>
          <a:p>
            <a:pPr>
              <a:buNone/>
            </a:pPr>
            <a:r>
              <a:rPr lang="en-CA" sz="2800" noProof="0" dirty="0" smtClean="0">
                <a:solidFill>
                  <a:srgbClr val="000000"/>
                </a:solidFill>
                <a:latin typeface="Consolas"/>
              </a:rPr>
              <a:t>};</a:t>
            </a:r>
            <a:endParaRPr lang="en-CA" sz="2800" b="1" noProof="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constants</a:t>
            </a:r>
            <a:endParaRPr lang="en-CA" noProof="0" dirty="0"/>
          </a:p>
        </p:txBody>
      </p:sp>
      <p:sp>
        <p:nvSpPr>
          <p:cNvPr id="3" name="Espace réservé du contenu 2"/>
          <p:cNvSpPr>
            <a:spLocks noGrp="1"/>
          </p:cNvSpPr>
          <p:nvPr>
            <p:ph sz="quarter" idx="1"/>
          </p:nvPr>
        </p:nvSpPr>
        <p:spPr>
          <a:xfrm>
            <a:off x="214282" y="1643050"/>
            <a:ext cx="8715436" cy="5000660"/>
          </a:xfrm>
        </p:spPr>
        <p:txBody>
          <a:bodyPr>
            <a:normAutofit fontScale="85000" lnSpcReduction="20000"/>
          </a:bodyPr>
          <a:lstStyle/>
          <a:p>
            <a:pPr marL="0">
              <a:buNone/>
            </a:pPr>
            <a:r>
              <a:rPr lang="en-CA" sz="2800" noProof="0" dirty="0" smtClean="0"/>
              <a:t>There will be three instances of the </a:t>
            </a:r>
            <a:r>
              <a:rPr lang="en-CA" sz="2800" b="1" noProof="0" dirty="0" smtClean="0"/>
              <a:t>Person</a:t>
            </a:r>
            <a:r>
              <a:rPr lang="en-CA" sz="2800" noProof="0" dirty="0" smtClean="0"/>
              <a:t> class, but the constant data member </a:t>
            </a:r>
            <a:r>
              <a:rPr lang="en-CA" sz="2800" b="1" noProof="0" dirty="0" smtClean="0"/>
              <a:t>AGE_MAX </a:t>
            </a:r>
            <a:r>
              <a:rPr lang="en-CA" sz="2800" noProof="0" dirty="0" smtClean="0"/>
              <a:t>will exist only once, and all instances will be able to use it (depending on the access modifier). </a:t>
            </a:r>
            <a:endParaRPr lang="en-CA" sz="2800" noProof="0" dirty="0" smtClean="0">
              <a:solidFill>
                <a:srgbClr val="80808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Person.h</a:t>
            </a:r>
            <a:r>
              <a:rPr lang="en-CA" sz="2800" noProof="0" dirty="0" smtClean="0">
                <a:solidFill>
                  <a:srgbClr val="A31515"/>
                </a:solidFill>
                <a:latin typeface="Consolas"/>
              </a:rPr>
              <a:t>"</a:t>
            </a: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endParaRPr lang="en-CA" sz="2800" noProof="0" dirty="0" smtClean="0">
              <a:solidFill>
                <a:srgbClr val="000000"/>
              </a:solidFill>
              <a:latin typeface="Consolas"/>
            </a:endParaRP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 {</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p2;</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p3;</a:t>
            </a: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 variables</a:t>
            </a:r>
            <a:endParaRPr lang="en-CA" noProof="0" dirty="0"/>
          </a:p>
        </p:txBody>
      </p:sp>
      <p:sp>
        <p:nvSpPr>
          <p:cNvPr id="3" name="Espace réservé du contenu 2"/>
          <p:cNvSpPr>
            <a:spLocks noGrp="1"/>
          </p:cNvSpPr>
          <p:nvPr>
            <p:ph sz="quarter" idx="1"/>
          </p:nvPr>
        </p:nvSpPr>
        <p:spPr>
          <a:xfrm>
            <a:off x="214282" y="1714488"/>
            <a:ext cx="8715436" cy="4643470"/>
          </a:xfrm>
        </p:spPr>
        <p:txBody>
          <a:bodyPr>
            <a:normAutofit/>
          </a:bodyPr>
          <a:lstStyle/>
          <a:p>
            <a:pPr marL="0" indent="0">
              <a:buNone/>
            </a:pPr>
            <a:r>
              <a:rPr lang="en-CA" noProof="0" dirty="0" smtClean="0"/>
              <a:t>Not only constants can be static. It is also possible for variables to be static, which allows all instances of a class to change the variable’s value, depending on the architectural logic of the code.</a:t>
            </a:r>
          </a:p>
          <a:p>
            <a:pPr marL="0" indent="0">
              <a:buNone/>
            </a:pPr>
            <a:endParaRPr lang="en-CA" b="1" noProof="0" dirty="0" smtClean="0"/>
          </a:p>
          <a:p>
            <a:pPr marL="0" indent="0">
              <a:buNone/>
            </a:pPr>
            <a:r>
              <a:rPr lang="en-CA" noProof="0" dirty="0" smtClean="0"/>
              <a:t>The initialization of static variables is carried out in the source file (.</a:t>
            </a:r>
            <a:r>
              <a:rPr lang="en-CA" noProof="0" dirty="0" err="1" smtClean="0"/>
              <a:t>cpp</a:t>
            </a:r>
            <a:r>
              <a:rPr lang="en-CA" noProof="0" dirty="0" smtClean="0"/>
              <a:t>), not in the header file (.h) like constants.</a:t>
            </a:r>
            <a:endParaRPr lang="en-CA" noProof="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Static variables</a:t>
            </a:r>
            <a:endParaRPr lang="en-CA" noProof="0" dirty="0"/>
          </a:p>
        </p:txBody>
      </p:sp>
      <p:sp>
        <p:nvSpPr>
          <p:cNvPr id="3" name="Espace réservé du contenu 2"/>
          <p:cNvSpPr>
            <a:spLocks noGrp="1"/>
          </p:cNvSpPr>
          <p:nvPr>
            <p:ph sz="quarter" idx="1"/>
          </p:nvPr>
        </p:nvSpPr>
        <p:spPr>
          <a:xfrm>
            <a:off x="214282" y="1714488"/>
            <a:ext cx="8715436" cy="4643470"/>
          </a:xfrm>
        </p:spPr>
        <p:txBody>
          <a:bodyPr>
            <a:normAutofit/>
          </a:bodyPr>
          <a:lstStyle/>
          <a:p>
            <a:pPr>
              <a:buNone/>
            </a:pPr>
            <a:r>
              <a:rPr lang="en-CA" sz="3000" noProof="0" dirty="0" smtClean="0">
                <a:solidFill>
                  <a:srgbClr val="0000FF"/>
                </a:solidFill>
                <a:latin typeface="Consolas"/>
              </a:rPr>
              <a:t>class</a:t>
            </a:r>
            <a:r>
              <a:rPr lang="en-CA" sz="3000" noProof="0" dirty="0" smtClean="0">
                <a:solidFill>
                  <a:srgbClr val="000000"/>
                </a:solidFill>
                <a:latin typeface="Consolas"/>
              </a:rPr>
              <a:t> </a:t>
            </a:r>
            <a:r>
              <a:rPr lang="en-CA" sz="3000" noProof="0" dirty="0" smtClean="0">
                <a:solidFill>
                  <a:srgbClr val="2B91AF"/>
                </a:solidFill>
                <a:latin typeface="Consolas"/>
              </a:rPr>
              <a:t>Account</a:t>
            </a:r>
            <a:r>
              <a:rPr lang="en-CA" sz="3000" noProof="0" dirty="0" smtClean="0">
                <a:solidFill>
                  <a:srgbClr val="000000"/>
                </a:solidFill>
                <a:latin typeface="Consolas"/>
              </a:rPr>
              <a:t> {</a:t>
            </a:r>
          </a:p>
          <a:p>
            <a:pPr>
              <a:buNone/>
            </a:pPr>
            <a:r>
              <a:rPr lang="en-CA" sz="3000" noProof="0" dirty="0" smtClean="0">
                <a:solidFill>
                  <a:srgbClr val="0000FF"/>
                </a:solidFill>
                <a:latin typeface="Consolas"/>
              </a:rPr>
              <a:t>	static</a:t>
            </a:r>
            <a:r>
              <a:rPr lang="en-CA" sz="3000" noProof="0" dirty="0" smtClean="0">
                <a:solidFill>
                  <a:srgbClr val="000000"/>
                </a:solidFill>
                <a:latin typeface="Consolas"/>
              </a:rPr>
              <a:t> </a:t>
            </a:r>
            <a:r>
              <a:rPr lang="en-CA" sz="3000" noProof="0" dirty="0" smtClean="0">
                <a:solidFill>
                  <a:srgbClr val="0000FF"/>
                </a:solidFill>
                <a:latin typeface="Consolas"/>
              </a:rPr>
              <a:t>unsigned</a:t>
            </a:r>
            <a:r>
              <a:rPr lang="en-CA" sz="3000" noProof="0" dirty="0" smtClean="0">
                <a:solidFill>
                  <a:srgbClr val="000000"/>
                </a:solidFill>
                <a:latin typeface="Consolas"/>
              </a:rPr>
              <a:t> </a:t>
            </a:r>
            <a:r>
              <a:rPr lang="en-CA" sz="3000" noProof="0" dirty="0" err="1" smtClean="0">
                <a:solidFill>
                  <a:srgbClr val="0000FF"/>
                </a:solidFill>
                <a:latin typeface="Consolas"/>
              </a:rPr>
              <a:t>int</a:t>
            </a:r>
            <a:r>
              <a:rPr lang="en-CA" sz="3000" noProof="0" dirty="0" smtClean="0">
                <a:solidFill>
                  <a:srgbClr val="000000"/>
                </a:solidFill>
                <a:latin typeface="Consolas"/>
              </a:rPr>
              <a:t> </a:t>
            </a:r>
            <a:r>
              <a:rPr lang="en-CA" sz="3000" noProof="0" dirty="0" err="1" smtClean="0">
                <a:solidFill>
                  <a:srgbClr val="000000"/>
                </a:solidFill>
                <a:latin typeface="Consolas"/>
              </a:rPr>
              <a:t>currentAccountNum</a:t>
            </a:r>
            <a:r>
              <a:rPr lang="en-CA" sz="3000" noProof="0" dirty="0" smtClean="0">
                <a:solidFill>
                  <a:srgbClr val="000000"/>
                </a:solidFill>
                <a:latin typeface="Consolas"/>
              </a:rPr>
              <a:t>;</a:t>
            </a:r>
          </a:p>
          <a:p>
            <a:pPr>
              <a:buNone/>
            </a:pPr>
            <a:r>
              <a:rPr lang="en-CA" sz="3000" noProof="0" dirty="0" smtClean="0">
                <a:solidFill>
                  <a:srgbClr val="0000FF"/>
                </a:solidFill>
                <a:latin typeface="Consolas"/>
              </a:rPr>
              <a:t>	unsigned</a:t>
            </a:r>
            <a:r>
              <a:rPr lang="en-CA" sz="3000" noProof="0" dirty="0" smtClean="0">
                <a:solidFill>
                  <a:srgbClr val="000000"/>
                </a:solidFill>
                <a:latin typeface="Consolas"/>
              </a:rPr>
              <a:t> </a:t>
            </a:r>
            <a:r>
              <a:rPr lang="en-CA" sz="3000" noProof="0" dirty="0" err="1" smtClean="0">
                <a:solidFill>
                  <a:srgbClr val="0000FF"/>
                </a:solidFill>
                <a:latin typeface="Consolas"/>
              </a:rPr>
              <a:t>int</a:t>
            </a:r>
            <a:r>
              <a:rPr lang="en-CA" sz="3000" noProof="0" dirty="0" smtClean="0">
                <a:solidFill>
                  <a:srgbClr val="000000"/>
                </a:solidFill>
                <a:latin typeface="Consolas"/>
              </a:rPr>
              <a:t> </a:t>
            </a:r>
            <a:r>
              <a:rPr lang="en-CA" sz="3000" noProof="0" dirty="0" err="1" smtClean="0">
                <a:solidFill>
                  <a:srgbClr val="000000"/>
                </a:solidFill>
                <a:latin typeface="Consolas"/>
              </a:rPr>
              <a:t>accountNum</a:t>
            </a:r>
            <a:r>
              <a:rPr lang="en-CA" sz="3000" noProof="0" dirty="0" smtClean="0">
                <a:solidFill>
                  <a:srgbClr val="000000"/>
                </a:solidFill>
                <a:latin typeface="Consolas"/>
              </a:rPr>
              <a:t>;</a:t>
            </a:r>
          </a:p>
          <a:p>
            <a:pPr>
              <a:buNone/>
            </a:pPr>
            <a:r>
              <a:rPr lang="en-CA" sz="3000" noProof="0" dirty="0" smtClean="0">
                <a:solidFill>
                  <a:srgbClr val="0000FF"/>
                </a:solidFill>
                <a:latin typeface="Consolas"/>
              </a:rPr>
              <a:t>public</a:t>
            </a:r>
            <a:r>
              <a:rPr lang="en-CA" sz="3000" noProof="0" dirty="0" smtClean="0">
                <a:solidFill>
                  <a:srgbClr val="000000"/>
                </a:solidFill>
                <a:latin typeface="Consolas"/>
              </a:rPr>
              <a:t>:</a:t>
            </a:r>
          </a:p>
          <a:p>
            <a:pPr>
              <a:buNone/>
            </a:pPr>
            <a:r>
              <a:rPr lang="en-CA" sz="3000" noProof="0" dirty="0" smtClean="0">
                <a:solidFill>
                  <a:srgbClr val="000000"/>
                </a:solidFill>
                <a:latin typeface="Consolas"/>
              </a:rPr>
              <a:t>	Account();</a:t>
            </a:r>
          </a:p>
          <a:p>
            <a:pPr>
              <a:buNone/>
            </a:pPr>
            <a:r>
              <a:rPr lang="en-CA" sz="3000" noProof="0" dirty="0" smtClean="0">
                <a:solidFill>
                  <a:srgbClr val="0000FF"/>
                </a:solidFill>
                <a:latin typeface="Consolas"/>
              </a:rPr>
              <a:t>	unsigned</a:t>
            </a:r>
            <a:r>
              <a:rPr lang="en-CA" sz="3000" noProof="0" dirty="0" smtClean="0">
                <a:solidFill>
                  <a:srgbClr val="000000"/>
                </a:solidFill>
                <a:latin typeface="Consolas"/>
              </a:rPr>
              <a:t> </a:t>
            </a:r>
            <a:r>
              <a:rPr lang="en-CA" sz="3000" noProof="0" dirty="0" err="1" smtClean="0">
                <a:solidFill>
                  <a:srgbClr val="0000FF"/>
                </a:solidFill>
                <a:latin typeface="Consolas"/>
              </a:rPr>
              <a:t>int</a:t>
            </a:r>
            <a:r>
              <a:rPr lang="en-CA" sz="3000" noProof="0" dirty="0" smtClean="0">
                <a:solidFill>
                  <a:srgbClr val="000000"/>
                </a:solidFill>
                <a:latin typeface="Consolas"/>
              </a:rPr>
              <a:t> </a:t>
            </a:r>
            <a:r>
              <a:rPr lang="en-CA" sz="3000" noProof="0" dirty="0" err="1" smtClean="0">
                <a:solidFill>
                  <a:srgbClr val="000000"/>
                </a:solidFill>
                <a:latin typeface="Consolas"/>
              </a:rPr>
              <a:t>getAccountNum</a:t>
            </a:r>
            <a:r>
              <a:rPr lang="en-CA" sz="3000" noProof="0" dirty="0" smtClean="0">
                <a:solidFill>
                  <a:srgbClr val="000000"/>
                </a:solidFill>
                <a:latin typeface="Consolas"/>
              </a:rPr>
              <a:t>() </a:t>
            </a:r>
            <a:r>
              <a:rPr lang="en-CA" sz="3000" noProof="0" dirty="0" err="1" smtClean="0">
                <a:solidFill>
                  <a:srgbClr val="0000FF"/>
                </a:solidFill>
                <a:latin typeface="Consolas"/>
              </a:rPr>
              <a:t>const</a:t>
            </a:r>
            <a:r>
              <a:rPr lang="en-CA" sz="3000" noProof="0" dirty="0" smtClean="0">
                <a:solidFill>
                  <a:srgbClr val="000000"/>
                </a:solidFill>
                <a:latin typeface="Consolas"/>
              </a:rPr>
              <a:t>;</a:t>
            </a:r>
          </a:p>
          <a:p>
            <a:pPr>
              <a:buNone/>
            </a:pPr>
            <a:r>
              <a:rPr lang="en-CA" sz="3000" noProof="0" dirty="0" smtClean="0">
                <a:solidFill>
                  <a:srgbClr val="000000"/>
                </a:solidFill>
                <a:latin typeface="Consolas"/>
              </a:rPr>
              <a:t>};</a:t>
            </a:r>
            <a:endParaRPr lang="en-CA" sz="3000" b="1"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20427</TotalTime>
  <Words>629</Words>
  <Application>Microsoft Office PowerPoint</Application>
  <PresentationFormat>On-screen Show (4:3)</PresentationFormat>
  <Paragraphs>143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Consolas</vt:lpstr>
      <vt:lpstr>Tw Cen MT</vt:lpstr>
      <vt:lpstr>Wingdings</vt:lpstr>
      <vt:lpstr>Wingdings 2</vt:lpstr>
      <vt:lpstr>Médian</vt:lpstr>
      <vt:lpstr>Introduction to object-oriented programming  </vt:lpstr>
      <vt:lpstr>static</vt:lpstr>
      <vt:lpstr>static</vt:lpstr>
      <vt:lpstr>static</vt:lpstr>
      <vt:lpstr>Static constants</vt:lpstr>
      <vt:lpstr>Static constants</vt:lpstr>
      <vt:lpstr>Static constants</vt:lpstr>
      <vt:lpstr>Static variables</vt:lpstr>
      <vt:lpstr>Static variables</vt:lpstr>
      <vt:lpstr>Static variables</vt:lpstr>
      <vt:lpstr>Static variables</vt:lpstr>
      <vt:lpstr>Static methods</vt:lpstr>
      <vt:lpstr>Static methods</vt:lpstr>
      <vt:lpstr>Static methods</vt:lpstr>
      <vt:lpstr>Static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Braden</cp:lastModifiedBy>
  <cp:revision>114</cp:revision>
  <dcterms:created xsi:type="dcterms:W3CDTF">2018-07-19T18:09:45Z</dcterms:created>
  <dcterms:modified xsi:type="dcterms:W3CDTF">2019-03-18T00:21:05Z</dcterms:modified>
</cp:coreProperties>
</file>