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23" autoAdjust="0"/>
    <p:restoredTop sz="94670" autoAdjust="0"/>
  </p:normalViewPr>
  <p:slideViewPr>
    <p:cSldViewPr>
      <p:cViewPr varScale="1">
        <p:scale>
          <a:sx n="85" d="100"/>
          <a:sy n="85" d="100"/>
        </p:scale>
        <p:origin x="1248" y="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0C7C0E3-3EE4-41FD-80C5-ACED9F57A717}" type="datetimeFigureOut">
              <a:rPr lang="fr-FR" smtClean="0"/>
              <a:pPr/>
              <a:t>17/03/2019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C0E3-3EE4-41FD-80C5-ACED9F57A717}" type="datetimeFigureOut">
              <a:rPr lang="fr-FR" smtClean="0"/>
              <a:pPr/>
              <a:t>17/03/2019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0C7C0E3-3EE4-41FD-80C5-ACED9F57A717}" type="datetimeFigureOut">
              <a:rPr lang="fr-FR" smtClean="0"/>
              <a:pPr/>
              <a:t>17/03/2019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C0E3-3EE4-41FD-80C5-ACED9F57A717}" type="datetimeFigureOut">
              <a:rPr lang="fr-FR" smtClean="0"/>
              <a:pPr/>
              <a:t>17/03/2019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C0E3-3EE4-41FD-80C5-ACED9F57A717}" type="datetimeFigureOut">
              <a:rPr lang="fr-FR" smtClean="0"/>
              <a:pPr/>
              <a:t>17/03/2019</a:t>
            </a:fld>
            <a:endParaRPr lang="fr-FR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0C7C0E3-3EE4-41FD-80C5-ACED9F57A717}" type="datetimeFigureOut">
              <a:rPr lang="fr-FR" smtClean="0"/>
              <a:pPr/>
              <a:t>17/03/2019</a:t>
            </a:fld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0C7C0E3-3EE4-41FD-80C5-ACED9F57A717}" type="datetimeFigureOut">
              <a:rPr lang="fr-FR" smtClean="0"/>
              <a:pPr/>
              <a:t>17/03/2019</a:t>
            </a:fld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fr-FR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C0E3-3EE4-41FD-80C5-ACED9F57A717}" type="datetimeFigureOut">
              <a:rPr lang="fr-FR" smtClean="0"/>
              <a:pPr/>
              <a:t>17/03/2019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C0E3-3EE4-41FD-80C5-ACED9F57A717}" type="datetimeFigureOut">
              <a:rPr lang="fr-FR" smtClean="0"/>
              <a:pPr/>
              <a:t>17/03/2019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C0E3-3EE4-41FD-80C5-ACED9F57A717}" type="datetimeFigureOut">
              <a:rPr lang="fr-FR" smtClean="0"/>
              <a:pPr/>
              <a:t>17/03/2019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0C7C0E3-3EE4-41FD-80C5-ACED9F57A717}" type="datetimeFigureOut">
              <a:rPr lang="fr-FR" smtClean="0"/>
              <a:pPr/>
              <a:t>17/03/2019</a:t>
            </a:fld>
            <a:endParaRPr lang="fr-FR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0C7C0E3-3EE4-41FD-80C5-ACED9F57A717}" type="datetimeFigureOut">
              <a:rPr lang="fr-FR" smtClean="0"/>
              <a:pPr/>
              <a:t>17/03/2019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764704"/>
            <a:ext cx="7772400" cy="1656184"/>
          </a:xfrm>
        </p:spPr>
        <p:txBody>
          <a:bodyPr>
            <a:normAutofit/>
          </a:bodyPr>
          <a:lstStyle/>
          <a:p>
            <a:r>
              <a:rPr lang="en-CA" noProof="0" dirty="0" smtClean="0"/>
              <a:t>Introduction to object-oriented programming</a:t>
            </a:r>
            <a:endParaRPr lang="en-CA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noProof="0" dirty="0" smtClean="0"/>
              <a:t>Pointers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>
            <a:normAutofit/>
          </a:bodyPr>
          <a:lstStyle/>
          <a:p>
            <a:r>
              <a:rPr lang="en-CA" noProof="0" dirty="0" smtClean="0"/>
              <a:t>Example results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14282" y="1571612"/>
            <a:ext cx="8715436" cy="52863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x = 5;</a:t>
            </a:r>
          </a:p>
          <a:p>
            <a:endParaRPr lang="en-CA" sz="32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cout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A31515"/>
                </a:solidFill>
                <a:latin typeface="Consolas"/>
              </a:rPr>
              <a:t>"&amp;x = "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&amp;x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endl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endParaRPr lang="en-CA" sz="32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noProof="0" dirty="0" smtClean="0">
                <a:solidFill>
                  <a:srgbClr val="000000"/>
                </a:solidFill>
                <a:latin typeface="Tw Cen MT (Corps)"/>
              </a:rPr>
              <a:t>This might result in the following: 0x0012FF7C</a:t>
            </a:r>
          </a:p>
          <a:p>
            <a:pPr>
              <a:buNone/>
            </a:pPr>
            <a:endParaRPr lang="en-CA" noProof="0" dirty="0" smtClean="0">
              <a:solidFill>
                <a:srgbClr val="000000"/>
              </a:solidFill>
              <a:latin typeface="Tw Cen MT (Corps)"/>
            </a:endParaRPr>
          </a:p>
          <a:p>
            <a:pPr marL="0" indent="-320400">
              <a:buNone/>
            </a:pPr>
            <a:r>
              <a:rPr lang="en-CA" noProof="0" dirty="0" smtClean="0">
                <a:solidFill>
                  <a:srgbClr val="000000"/>
                </a:solidFill>
                <a:latin typeface="Tw Cen MT (Corps)"/>
              </a:rPr>
              <a:t>An address is always represented by a </a:t>
            </a:r>
            <a:r>
              <a:rPr lang="en-CA" b="1" noProof="0" dirty="0" smtClean="0">
                <a:solidFill>
                  <a:srgbClr val="000000"/>
                </a:solidFill>
                <a:latin typeface="Tw Cen MT (Corps)"/>
              </a:rPr>
              <a:t>hexadecimal </a:t>
            </a:r>
            <a:r>
              <a:rPr lang="en-CA" noProof="0" dirty="0" smtClean="0">
                <a:solidFill>
                  <a:srgbClr val="000000"/>
                </a:solidFill>
                <a:latin typeface="Tw Cen MT (Corps)"/>
              </a:rPr>
              <a:t>number. This value is obtained</a:t>
            </a:r>
            <a:r>
              <a:rPr lang="en-CA" dirty="0" smtClean="0">
                <a:solidFill>
                  <a:srgbClr val="000000"/>
                </a:solidFill>
                <a:latin typeface="Tw Cen MT (Corps)"/>
              </a:rPr>
              <a:t> by using the </a:t>
            </a:r>
            <a:r>
              <a:rPr lang="en-CA" b="1" dirty="0" smtClean="0">
                <a:solidFill>
                  <a:srgbClr val="000000"/>
                </a:solidFill>
                <a:latin typeface="Tw Cen MT (Corps)"/>
              </a:rPr>
              <a:t>address-of </a:t>
            </a:r>
            <a:r>
              <a:rPr lang="en-CA" dirty="0" smtClean="0">
                <a:solidFill>
                  <a:srgbClr val="000000"/>
                </a:solidFill>
                <a:latin typeface="Tw Cen MT (Corps)"/>
              </a:rPr>
              <a:t>operator.</a:t>
            </a:r>
            <a:endParaRPr lang="en-CA" noProof="0" dirty="0" smtClean="0">
              <a:solidFill>
                <a:srgbClr val="000000"/>
              </a:solidFill>
              <a:latin typeface="Tw Cen MT (Corps)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>
            <a:normAutofit/>
          </a:bodyPr>
          <a:lstStyle/>
          <a:p>
            <a:r>
              <a:rPr lang="en-CA" dirty="0"/>
              <a:t>Example results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14282" y="1571612"/>
            <a:ext cx="8715436" cy="52863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x = 5;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p = &amp;x;</a:t>
            </a:r>
          </a:p>
          <a:p>
            <a:endParaRPr lang="en-CA" sz="32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cout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A31515"/>
                </a:solidFill>
                <a:latin typeface="Consolas"/>
              </a:rPr>
              <a:t>"p = "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p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endl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endParaRPr lang="en-CA" sz="32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dirty="0">
                <a:solidFill>
                  <a:srgbClr val="000000"/>
                </a:solidFill>
                <a:latin typeface="Tw Cen MT (Corps)"/>
              </a:rPr>
              <a:t>This might result in the following: 0x0012FF7C</a:t>
            </a:r>
            <a:endParaRPr lang="en-CA" noProof="0" dirty="0" smtClean="0">
              <a:solidFill>
                <a:srgbClr val="000000"/>
              </a:solidFill>
              <a:latin typeface="Tw Cen MT (Corps)"/>
            </a:endParaRPr>
          </a:p>
          <a:p>
            <a:pPr>
              <a:buNone/>
            </a:pPr>
            <a:endParaRPr lang="en-CA" noProof="0" dirty="0" smtClean="0">
              <a:solidFill>
                <a:srgbClr val="000000"/>
              </a:solidFill>
              <a:latin typeface="Tw Cen MT (Corps)"/>
            </a:endParaRPr>
          </a:p>
          <a:p>
            <a:pPr>
              <a:buNone/>
            </a:pPr>
            <a:r>
              <a:rPr lang="en-CA" noProof="0" dirty="0" smtClean="0">
                <a:solidFill>
                  <a:srgbClr val="000000"/>
                </a:solidFill>
                <a:latin typeface="Tw Cen MT (Corps)"/>
              </a:rPr>
              <a:t>This is the </a:t>
            </a:r>
            <a:r>
              <a:rPr lang="en-CA" b="1" noProof="0" dirty="0" smtClean="0">
                <a:solidFill>
                  <a:srgbClr val="000000"/>
                </a:solidFill>
                <a:latin typeface="Tw Cen MT (Corps)"/>
              </a:rPr>
              <a:t>address </a:t>
            </a:r>
            <a:r>
              <a:rPr lang="en-CA" noProof="0" dirty="0" smtClean="0">
                <a:solidFill>
                  <a:srgbClr val="000000"/>
                </a:solidFill>
                <a:latin typeface="Tw Cen MT (Corps)"/>
              </a:rPr>
              <a:t>of the variable </a:t>
            </a:r>
            <a:r>
              <a:rPr lang="en-CA" b="1" noProof="0" dirty="0" smtClean="0">
                <a:solidFill>
                  <a:srgbClr val="000000"/>
                </a:solidFill>
                <a:latin typeface="Tw Cen MT (Corps)"/>
              </a:rPr>
              <a:t>x</a:t>
            </a:r>
            <a:r>
              <a:rPr lang="en-CA" noProof="0" dirty="0" smtClean="0">
                <a:solidFill>
                  <a:srgbClr val="000000"/>
                </a:solidFill>
                <a:latin typeface="Tw Cen MT (Corps)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>
            <a:normAutofit/>
          </a:bodyPr>
          <a:lstStyle/>
          <a:p>
            <a:r>
              <a:rPr lang="en-CA" dirty="0"/>
              <a:t>Example results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14282" y="1571612"/>
            <a:ext cx="8715436" cy="528638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x = 5;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p = &amp;x;</a:t>
            </a:r>
          </a:p>
          <a:p>
            <a:endParaRPr lang="en-CA" sz="32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cout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A31515"/>
                </a:solidFill>
                <a:latin typeface="Consolas"/>
              </a:rPr>
              <a:t>"*p = "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*p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endl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endParaRPr lang="en-CA" sz="32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noProof="0" dirty="0" smtClean="0">
                <a:solidFill>
                  <a:srgbClr val="000000"/>
                </a:solidFill>
                <a:latin typeface="Tw Cen MT (Corps)"/>
              </a:rPr>
              <a:t>This results in: 5</a:t>
            </a:r>
          </a:p>
          <a:p>
            <a:pPr>
              <a:buNone/>
            </a:pPr>
            <a:endParaRPr lang="en-CA" noProof="0" dirty="0" smtClean="0">
              <a:solidFill>
                <a:srgbClr val="000000"/>
              </a:solidFill>
              <a:latin typeface="Tw Cen MT (Corps)"/>
            </a:endParaRPr>
          </a:p>
          <a:p>
            <a:pPr marL="0">
              <a:buNone/>
            </a:pPr>
            <a:r>
              <a:rPr lang="en-CA" noProof="0" dirty="0" smtClean="0">
                <a:solidFill>
                  <a:srgbClr val="000000"/>
                </a:solidFill>
                <a:latin typeface="Tw Cen MT (Corps)"/>
              </a:rPr>
              <a:t>This is the value contained in the variable pointed to by the pointer </a:t>
            </a:r>
            <a:r>
              <a:rPr lang="en-CA" b="1" noProof="0" dirty="0" smtClean="0">
                <a:solidFill>
                  <a:srgbClr val="000000"/>
                </a:solidFill>
                <a:latin typeface="Tw Cen MT (Corps)"/>
              </a:rPr>
              <a:t>p</a:t>
            </a:r>
            <a:r>
              <a:rPr lang="en-CA" noProof="0" dirty="0" smtClean="0">
                <a:solidFill>
                  <a:srgbClr val="000000"/>
                </a:solidFill>
                <a:latin typeface="Tw Cen MT (Corps)"/>
              </a:rPr>
              <a:t>, obtained using the </a:t>
            </a:r>
            <a:r>
              <a:rPr lang="en-CA" b="1" noProof="0" dirty="0" smtClean="0">
                <a:solidFill>
                  <a:srgbClr val="000000"/>
                </a:solidFill>
                <a:latin typeface="Tw Cen MT (Corps)"/>
              </a:rPr>
              <a:t>dereference </a:t>
            </a:r>
            <a:r>
              <a:rPr lang="en-CA" noProof="0" dirty="0" smtClean="0">
                <a:solidFill>
                  <a:srgbClr val="000000"/>
                </a:solidFill>
                <a:latin typeface="Tw Cen MT (Corps)"/>
              </a:rPr>
              <a:t>operator.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>
            <a:normAutofit/>
          </a:bodyPr>
          <a:lstStyle/>
          <a:p>
            <a:r>
              <a:rPr lang="en-CA" dirty="0"/>
              <a:t>Example results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14282" y="1571612"/>
            <a:ext cx="8715436" cy="52863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x = 5;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p = &amp;x;</a:t>
            </a:r>
          </a:p>
          <a:p>
            <a:endParaRPr lang="en-CA" sz="32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cout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A31515"/>
                </a:solidFill>
                <a:latin typeface="Consolas"/>
              </a:rPr>
              <a:t>"&amp;p = "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&amp;p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endl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endParaRPr lang="en-CA" sz="32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dirty="0">
                <a:solidFill>
                  <a:srgbClr val="000000"/>
                </a:solidFill>
                <a:latin typeface="Tw Cen MT (Corps)"/>
              </a:rPr>
              <a:t>This might result in the following: </a:t>
            </a:r>
            <a:r>
              <a:rPr lang="en-CA" noProof="0" dirty="0" smtClean="0">
                <a:solidFill>
                  <a:srgbClr val="000000"/>
                </a:solidFill>
                <a:latin typeface="Tw Cen MT (Corps)"/>
              </a:rPr>
              <a:t>0x0012FF78</a:t>
            </a:r>
          </a:p>
          <a:p>
            <a:pPr>
              <a:buNone/>
            </a:pPr>
            <a:endParaRPr lang="en-CA" noProof="0" dirty="0" smtClean="0">
              <a:solidFill>
                <a:srgbClr val="000000"/>
              </a:solidFill>
              <a:latin typeface="Tw Cen MT (Corps)"/>
            </a:endParaRPr>
          </a:p>
          <a:p>
            <a:pPr>
              <a:buNone/>
            </a:pPr>
            <a:r>
              <a:rPr lang="en-CA" noProof="0" dirty="0" smtClean="0">
                <a:solidFill>
                  <a:srgbClr val="000000"/>
                </a:solidFill>
                <a:latin typeface="Tw Cen MT (Corps)"/>
              </a:rPr>
              <a:t>This is the address of the pointer </a:t>
            </a:r>
            <a:r>
              <a:rPr lang="en-CA" b="1" noProof="0" dirty="0" smtClean="0">
                <a:solidFill>
                  <a:srgbClr val="000000"/>
                </a:solidFill>
                <a:latin typeface="Tw Cen MT (Corps)"/>
              </a:rPr>
              <a:t>p</a:t>
            </a:r>
            <a:r>
              <a:rPr lang="en-CA" noProof="0" dirty="0" smtClean="0">
                <a:solidFill>
                  <a:srgbClr val="000000"/>
                </a:solidFill>
                <a:latin typeface="Tw Cen MT (Corps)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>
            <a:normAutofit/>
          </a:bodyPr>
          <a:lstStyle/>
          <a:p>
            <a:r>
              <a:rPr lang="en-CA" dirty="0"/>
              <a:t>Example results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14282" y="1571612"/>
            <a:ext cx="8715436" cy="52863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x = 5;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p = &amp;x;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x = 10;</a:t>
            </a:r>
          </a:p>
          <a:p>
            <a:endParaRPr lang="en-CA" sz="32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cout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A31515"/>
                </a:solidFill>
                <a:latin typeface="Consolas"/>
              </a:rPr>
              <a:t>"*p = "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*p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endl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endParaRPr lang="en-CA" sz="32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dirty="0">
                <a:solidFill>
                  <a:srgbClr val="000000"/>
                </a:solidFill>
                <a:latin typeface="Tw Cen MT (Corps)"/>
              </a:rPr>
              <a:t>This results in: 10</a:t>
            </a:r>
            <a:endParaRPr lang="en-CA" noProof="0" dirty="0" smtClean="0">
              <a:solidFill>
                <a:srgbClr val="000000"/>
              </a:solidFill>
              <a:latin typeface="Tw Cen MT (Corps)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>
            <a:normAutofit/>
          </a:bodyPr>
          <a:lstStyle/>
          <a:p>
            <a:r>
              <a:rPr lang="en-CA" dirty="0"/>
              <a:t>Example results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14282" y="1571612"/>
            <a:ext cx="8715436" cy="52863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x = 5;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p = &amp;x;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x = 0;</a:t>
            </a:r>
          </a:p>
          <a:p>
            <a:endParaRPr lang="en-CA" sz="32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cout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A31515"/>
                </a:solidFill>
                <a:latin typeface="Consolas"/>
              </a:rPr>
              <a:t>"*p = "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*p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endl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endParaRPr lang="en-CA" sz="32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dirty="0">
                <a:solidFill>
                  <a:srgbClr val="000000"/>
                </a:solidFill>
                <a:latin typeface="Tw Cen MT (Corps)"/>
              </a:rPr>
              <a:t>This results in: 0</a:t>
            </a:r>
            <a:endParaRPr lang="en-CA" noProof="0" dirty="0" smtClean="0">
              <a:solidFill>
                <a:srgbClr val="000000"/>
              </a:solidFill>
              <a:latin typeface="Tw Cen MT (Corps)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>
            <a:normAutofit/>
          </a:bodyPr>
          <a:lstStyle/>
          <a:p>
            <a:r>
              <a:rPr lang="en-CA" dirty="0"/>
              <a:t>Example results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14282" y="1571612"/>
            <a:ext cx="8715436" cy="52863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3200" dirty="0" smtClean="0">
                <a:solidFill>
                  <a:srgbClr val="000000"/>
                </a:solidFill>
                <a:latin typeface="Consolas"/>
              </a:rPr>
              <a:t>x = 5;</a:t>
            </a:r>
          </a:p>
          <a:p>
            <a:pPr>
              <a:buNone/>
            </a:pPr>
            <a:r>
              <a:rPr lang="fr-CA" sz="3200" dirty="0" smtClean="0">
                <a:solidFill>
                  <a:srgbClr val="000000"/>
                </a:solidFill>
                <a:latin typeface="Consolas"/>
              </a:rPr>
              <a:t>p = &amp;x;</a:t>
            </a:r>
          </a:p>
          <a:p>
            <a:pPr>
              <a:buNone/>
            </a:pPr>
            <a:r>
              <a:rPr lang="fr-CA" sz="3200" dirty="0" smtClean="0">
                <a:solidFill>
                  <a:srgbClr val="000000"/>
                </a:solidFill>
                <a:latin typeface="Consolas"/>
              </a:rPr>
              <a:t>*p = 15;</a:t>
            </a:r>
            <a:endParaRPr lang="fr-FR" sz="3200" dirty="0" smtClean="0">
              <a:solidFill>
                <a:srgbClr val="000000"/>
              </a:solidFill>
              <a:latin typeface="Consolas"/>
            </a:endParaRPr>
          </a:p>
          <a:p>
            <a:endParaRPr lang="fr-FR" sz="32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3200" dirty="0" smtClean="0">
                <a:solidFill>
                  <a:srgbClr val="000000"/>
                </a:solidFill>
                <a:latin typeface="Consolas"/>
              </a:rPr>
              <a:t>cout </a:t>
            </a:r>
            <a:r>
              <a:rPr lang="fr-FR" sz="320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3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dirty="0" smtClean="0">
                <a:solidFill>
                  <a:srgbClr val="A31515"/>
                </a:solidFill>
                <a:latin typeface="Consolas"/>
              </a:rPr>
              <a:t>"x = "</a:t>
            </a:r>
            <a:r>
              <a:rPr lang="fr-FR" sz="3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3200" dirty="0" smtClean="0">
                <a:solidFill>
                  <a:srgbClr val="000000"/>
                </a:solidFill>
                <a:latin typeface="Consolas"/>
              </a:rPr>
              <a:t> x </a:t>
            </a:r>
            <a:r>
              <a:rPr lang="fr-FR" sz="320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3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dirty="0" err="1" smtClean="0">
                <a:solidFill>
                  <a:srgbClr val="000000"/>
                </a:solidFill>
                <a:latin typeface="Consolas"/>
              </a:rPr>
              <a:t>endl</a:t>
            </a:r>
            <a:r>
              <a:rPr lang="fr-FR" sz="32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endParaRPr lang="fr-CA" sz="32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dirty="0">
                <a:solidFill>
                  <a:srgbClr val="000000"/>
                </a:solidFill>
                <a:latin typeface="Tw Cen MT (Corps)"/>
              </a:rPr>
              <a:t>This results </a:t>
            </a:r>
            <a:r>
              <a:rPr lang="en-CA" dirty="0" smtClean="0">
                <a:solidFill>
                  <a:srgbClr val="000000"/>
                </a:solidFill>
                <a:latin typeface="Tw Cen MT (Corps)"/>
              </a:rPr>
              <a:t>in</a:t>
            </a:r>
            <a:r>
              <a:rPr lang="fr-CA" dirty="0" smtClean="0">
                <a:solidFill>
                  <a:srgbClr val="000000"/>
                </a:solidFill>
                <a:latin typeface="Tw Cen MT (Corps)"/>
              </a:rPr>
              <a:t>: 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>
            <a:normAutofit/>
          </a:bodyPr>
          <a:lstStyle/>
          <a:p>
            <a:r>
              <a:rPr lang="en-CA" noProof="0" dirty="0" smtClean="0"/>
              <a:t>Summary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14282" y="1571612"/>
            <a:ext cx="8715436" cy="5286388"/>
          </a:xfrm>
        </p:spPr>
        <p:txBody>
          <a:bodyPr>
            <a:normAutofit/>
          </a:bodyPr>
          <a:lstStyle/>
          <a:p>
            <a:pPr marL="0">
              <a:buNone/>
            </a:pPr>
            <a:r>
              <a:rPr lang="en-CA" sz="3200" noProof="0" dirty="0" smtClean="0"/>
              <a:t>In summary, a pointer is a variable that can store a memory address (</a:t>
            </a:r>
            <a:r>
              <a:rPr lang="en-CA" sz="3200" noProof="0" smtClean="0"/>
              <a:t>a </a:t>
            </a:r>
            <a:r>
              <a:rPr lang="en-CA" sz="3200" noProof="0" smtClean="0"/>
              <a:t>location </a:t>
            </a:r>
            <a:r>
              <a:rPr lang="en-CA" sz="3200" noProof="0" dirty="0" smtClean="0"/>
              <a:t>in memory). The </a:t>
            </a:r>
            <a:r>
              <a:rPr lang="en-CA" sz="3200" b="1" noProof="0" dirty="0" smtClean="0"/>
              <a:t>*p </a:t>
            </a:r>
            <a:r>
              <a:rPr lang="en-CA" sz="3200" noProof="0" dirty="0" smtClean="0"/>
              <a:t>operation allows you to obtain the data stored in the pointed-to variable. The </a:t>
            </a:r>
            <a:r>
              <a:rPr lang="en-CA" sz="3200" b="1" noProof="0" dirty="0" smtClean="0"/>
              <a:t>&amp;variable </a:t>
            </a:r>
            <a:r>
              <a:rPr lang="en-CA" sz="3200" noProof="0" dirty="0" smtClean="0"/>
              <a:t>allows you to obtain the memory address of the variable. </a:t>
            </a:r>
          </a:p>
          <a:p>
            <a:pPr marL="0">
              <a:buNone/>
            </a:pPr>
            <a:endParaRPr lang="en-CA" sz="3200" noProof="0" dirty="0" smtClean="0"/>
          </a:p>
          <a:p>
            <a:pPr marL="0">
              <a:buNone/>
            </a:pPr>
            <a:r>
              <a:rPr lang="en-CA" sz="3200" noProof="0" dirty="0" smtClean="0"/>
              <a:t>In short, a </a:t>
            </a:r>
            <a:r>
              <a:rPr lang="en-CA" sz="3200" b="1" noProof="0" dirty="0" smtClean="0"/>
              <a:t>pointer</a:t>
            </a:r>
            <a:r>
              <a:rPr lang="en-CA" sz="3200" noProof="0" dirty="0" smtClean="0"/>
              <a:t> is an </a:t>
            </a:r>
            <a:r>
              <a:rPr lang="en-CA" sz="3200" b="1" noProof="0" dirty="0" smtClean="0"/>
              <a:t>address</a:t>
            </a:r>
            <a:r>
              <a:rPr lang="en-CA" sz="3200" noProof="0" dirty="0" smtClean="0"/>
              <a:t>, while </a:t>
            </a:r>
            <a:r>
              <a:rPr lang="en-CA" sz="3200" b="1" noProof="0" dirty="0" smtClean="0"/>
              <a:t>*pointer</a:t>
            </a:r>
            <a:r>
              <a:rPr lang="en-CA" sz="3200" noProof="0" dirty="0" smtClean="0"/>
              <a:t> is a piece of data.</a:t>
            </a:r>
            <a:endParaRPr lang="en-CA" noProof="0" dirty="0" smtClean="0">
              <a:solidFill>
                <a:srgbClr val="000000"/>
              </a:solidFill>
              <a:latin typeface="Tw Cen MT (Corps)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>
            <a:normAutofit/>
          </a:bodyPr>
          <a:lstStyle/>
          <a:p>
            <a:r>
              <a:rPr lang="en-CA" noProof="0" dirty="0" smtClean="0"/>
              <a:t>Definition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57158" y="1714488"/>
            <a:ext cx="8358246" cy="46434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noProof="0" dirty="0" smtClean="0"/>
              <a:t>A pointer is a variable that can only contain a value of the type </a:t>
            </a:r>
            <a:r>
              <a:rPr lang="en-CA" b="1" noProof="0" dirty="0" smtClean="0"/>
              <a:t>memory address</a:t>
            </a:r>
            <a:r>
              <a:rPr lang="en-CA" noProof="0" dirty="0" smtClean="0"/>
              <a:t>. That is, a pointer stores the value of the first byte in RAM where the corresponding data is stored (rather than the value of the data itself).</a:t>
            </a:r>
          </a:p>
          <a:p>
            <a:pPr marL="0" indent="0">
              <a:buNone/>
            </a:pPr>
            <a:endParaRPr lang="en-CA" noProof="0" dirty="0" smtClean="0"/>
          </a:p>
          <a:p>
            <a:pPr marL="0" indent="0">
              <a:buNone/>
            </a:pPr>
            <a:r>
              <a:rPr lang="en-CA" noProof="0" dirty="0" smtClean="0"/>
              <a:t>You can consider a memory address to be like a number written on the outside of a box, while the data is the value that is inside the box.</a:t>
            </a:r>
            <a:endParaRPr lang="en-CA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>
            <a:normAutofit/>
          </a:bodyPr>
          <a:lstStyle/>
          <a:p>
            <a:r>
              <a:rPr lang="en-CA" noProof="0" dirty="0" smtClean="0"/>
              <a:t>Syntax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57158" y="1714488"/>
            <a:ext cx="8358246" cy="46434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noProof="0" dirty="0" smtClean="0"/>
              <a:t>A pointer is declared as follows:</a:t>
            </a:r>
          </a:p>
          <a:p>
            <a:pPr marL="0" indent="0">
              <a:buNone/>
            </a:pPr>
            <a:r>
              <a:rPr lang="en-CA" noProof="0" dirty="0" smtClean="0"/>
              <a:t>	type* </a:t>
            </a:r>
            <a:r>
              <a:rPr lang="en-CA" noProof="0" dirty="0" err="1" smtClean="0"/>
              <a:t>pointerName</a:t>
            </a:r>
            <a:r>
              <a:rPr lang="en-CA" noProof="0" dirty="0" smtClean="0"/>
              <a:t>;</a:t>
            </a:r>
          </a:p>
          <a:p>
            <a:pPr marL="0" indent="0">
              <a:buNone/>
            </a:pPr>
            <a:endParaRPr lang="en-CA" noProof="0" dirty="0" smtClean="0"/>
          </a:p>
          <a:p>
            <a:pPr marL="0" indent="0">
              <a:buNone/>
            </a:pPr>
            <a:r>
              <a:rPr lang="en-CA" noProof="0" dirty="0" smtClean="0"/>
              <a:t>A pointer is declared like any variable, except that we add an asterisk (</a:t>
            </a:r>
            <a:r>
              <a:rPr lang="en-CA" b="1" noProof="0" dirty="0" smtClean="0"/>
              <a:t>*</a:t>
            </a:r>
            <a:r>
              <a:rPr lang="en-CA" noProof="0" dirty="0" smtClean="0"/>
              <a:t>) directly after the type. The </a:t>
            </a:r>
            <a:r>
              <a:rPr lang="en-CA" b="1" noProof="0" dirty="0" smtClean="0"/>
              <a:t>type</a:t>
            </a:r>
            <a:r>
              <a:rPr lang="en-CA" noProof="0" dirty="0" smtClean="0"/>
              <a:t> does not refer to the type of the pointer itself (pointers are always of type </a:t>
            </a:r>
            <a:r>
              <a:rPr lang="en-CA" b="1" noProof="0" dirty="0" smtClean="0"/>
              <a:t>pointer</a:t>
            </a:r>
            <a:r>
              <a:rPr lang="en-CA" noProof="0" dirty="0" smtClean="0"/>
              <a:t>, which is to say an address), but rather the type of the data to which the pointer points.</a:t>
            </a:r>
            <a:endParaRPr lang="en-CA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>
            <a:normAutofit/>
          </a:bodyPr>
          <a:lstStyle/>
          <a:p>
            <a:r>
              <a:rPr lang="en-CA" noProof="0" dirty="0" smtClean="0"/>
              <a:t>Example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14282" y="1571612"/>
            <a:ext cx="8643998" cy="52863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noProof="0" dirty="0" err="1" smtClean="0"/>
              <a:t>int</a:t>
            </a:r>
            <a:r>
              <a:rPr lang="en-CA" b="1" noProof="0" dirty="0" smtClean="0"/>
              <a:t> *p</a:t>
            </a:r>
            <a:r>
              <a:rPr lang="en-CA" noProof="0" dirty="0" smtClean="0"/>
              <a:t>; declares </a:t>
            </a:r>
            <a:r>
              <a:rPr lang="en-CA" b="1" noProof="0" dirty="0" smtClean="0"/>
              <a:t>p</a:t>
            </a:r>
            <a:r>
              <a:rPr lang="en-CA" noProof="0" dirty="0" smtClean="0"/>
              <a:t>,</a:t>
            </a:r>
            <a:r>
              <a:rPr lang="en-CA" noProof="0" dirty="0" smtClean="0"/>
              <a:t> in which we can store the address of a 	 variable of type </a:t>
            </a:r>
            <a:r>
              <a:rPr lang="en-CA" b="1" noProof="0" dirty="0" smtClean="0"/>
              <a:t>int</a:t>
            </a:r>
            <a:r>
              <a:rPr lang="en-CA" noProof="0" dirty="0" smtClean="0"/>
              <a:t>.</a:t>
            </a:r>
          </a:p>
          <a:p>
            <a:pPr marL="0" indent="0">
              <a:buNone/>
            </a:pPr>
            <a:endParaRPr lang="en-CA" noProof="0" dirty="0" smtClean="0"/>
          </a:p>
          <a:p>
            <a:pPr marL="0" indent="0">
              <a:buNone/>
            </a:pPr>
            <a:r>
              <a:rPr lang="en-CA" noProof="0" dirty="0" smtClean="0"/>
              <a:t>It is important to note that we cannot put an integer value into the variable </a:t>
            </a:r>
            <a:r>
              <a:rPr lang="en-CA" b="1" dirty="0"/>
              <a:t>p</a:t>
            </a:r>
            <a:r>
              <a:rPr lang="en-CA" noProof="0" dirty="0" smtClean="0"/>
              <a:t>, but rather the address of an integer, which is to say the location of the integer in the RAM of the computer. </a:t>
            </a:r>
          </a:p>
          <a:p>
            <a:pPr marL="0" indent="0">
              <a:buNone/>
            </a:pPr>
            <a:endParaRPr lang="en-CA" b="1" noProof="0" dirty="0" smtClean="0"/>
          </a:p>
          <a:p>
            <a:pPr marL="0" indent="0">
              <a:buNone/>
            </a:pPr>
            <a:r>
              <a:rPr lang="en-CA" b="1" noProof="0" dirty="0" smtClean="0"/>
              <a:t>double *pointer</a:t>
            </a:r>
            <a:r>
              <a:rPr lang="en-CA" noProof="0" dirty="0" smtClean="0"/>
              <a:t>; declares </a:t>
            </a:r>
            <a:r>
              <a:rPr lang="en-CA" b="1" noProof="0" dirty="0" smtClean="0"/>
              <a:t>pointer</a:t>
            </a:r>
            <a:r>
              <a:rPr lang="en-CA" noProof="0" dirty="0" smtClean="0"/>
              <a:t> as a variable in which 		       we can store the address of a variable 		       of type </a:t>
            </a:r>
            <a:r>
              <a:rPr lang="en-CA" b="1" dirty="0" smtClean="0"/>
              <a:t>double</a:t>
            </a:r>
            <a:r>
              <a:rPr lang="en-CA" dirty="0" smtClean="0"/>
              <a:t>.</a:t>
            </a:r>
            <a:r>
              <a:rPr lang="en-CA" noProof="0" dirty="0" smtClean="0"/>
              <a:t> </a:t>
            </a:r>
            <a:endParaRPr lang="en-CA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>
            <a:normAutofit/>
          </a:bodyPr>
          <a:lstStyle/>
          <a:p>
            <a:r>
              <a:rPr lang="en-CA" noProof="0" dirty="0" smtClean="0"/>
              <a:t>Address operators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14282" y="1571612"/>
            <a:ext cx="8643998" cy="5286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noProof="0" dirty="0" smtClean="0"/>
              <a:t>To manipulate pointers, we need new operators. There are two:</a:t>
            </a:r>
          </a:p>
          <a:p>
            <a:r>
              <a:rPr lang="en-CA" b="1" noProof="0" dirty="0" smtClean="0"/>
              <a:t>Address-of </a:t>
            </a:r>
            <a:r>
              <a:rPr lang="en-CA" b="1" noProof="0" dirty="0" smtClean="0"/>
              <a:t>operator </a:t>
            </a:r>
            <a:r>
              <a:rPr lang="en-CA" noProof="0" dirty="0" smtClean="0"/>
              <a:t>(</a:t>
            </a:r>
            <a:r>
              <a:rPr lang="en-CA" b="1" noProof="0" dirty="0" smtClean="0"/>
              <a:t>&amp;</a:t>
            </a:r>
            <a:r>
              <a:rPr lang="en-CA" noProof="0" dirty="0" smtClean="0"/>
              <a:t>): </a:t>
            </a:r>
            <a:r>
              <a:rPr lang="en-CA" b="1" noProof="0" dirty="0" smtClean="0"/>
              <a:t>&amp;variable </a:t>
            </a:r>
            <a:r>
              <a:rPr lang="en-CA" noProof="0" dirty="0" smtClean="0"/>
              <a:t>returns the </a:t>
            </a:r>
            <a:r>
              <a:rPr lang="en-CA" b="1" noProof="0" dirty="0" smtClean="0"/>
              <a:t>address </a:t>
            </a:r>
            <a:r>
              <a:rPr lang="en-CA" noProof="0" dirty="0" smtClean="0"/>
              <a:t>of the variable named </a:t>
            </a:r>
            <a:r>
              <a:rPr lang="en-CA" b="1" noProof="0" dirty="0" smtClean="0"/>
              <a:t>variable</a:t>
            </a:r>
            <a:r>
              <a:rPr lang="en-CA" noProof="0" dirty="0" smtClean="0"/>
              <a:t>.</a:t>
            </a:r>
          </a:p>
          <a:p>
            <a:endParaRPr lang="en-CA" noProof="0" dirty="0" smtClean="0"/>
          </a:p>
          <a:p>
            <a:r>
              <a:rPr lang="en-CA" b="1" noProof="0" dirty="0" smtClean="0"/>
              <a:t>Dereference operator </a:t>
            </a:r>
            <a:r>
              <a:rPr lang="en-CA" noProof="0" dirty="0" smtClean="0"/>
              <a:t>(</a:t>
            </a:r>
            <a:r>
              <a:rPr lang="en-CA" b="1" noProof="0" dirty="0" smtClean="0"/>
              <a:t>*</a:t>
            </a:r>
            <a:r>
              <a:rPr lang="en-CA" noProof="0" dirty="0" smtClean="0"/>
              <a:t>): </a:t>
            </a:r>
            <a:r>
              <a:rPr lang="en-CA" b="1" noProof="0" dirty="0" smtClean="0"/>
              <a:t>*pointer</a:t>
            </a:r>
            <a:r>
              <a:rPr lang="en-CA" noProof="0" dirty="0" smtClean="0"/>
              <a:t> returns the data the pointer named </a:t>
            </a:r>
            <a:r>
              <a:rPr lang="en-CA" b="1" noProof="0" dirty="0" smtClean="0"/>
              <a:t>pointer </a:t>
            </a:r>
            <a:r>
              <a:rPr lang="en-CA" noProof="0" dirty="0" smtClean="0"/>
              <a:t>points to (the data found at the address stored in the pointer variable).</a:t>
            </a:r>
          </a:p>
          <a:p>
            <a:pPr marL="0" indent="0">
              <a:buNone/>
            </a:pPr>
            <a:endParaRPr lang="en-CA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>
            <a:normAutofit/>
          </a:bodyPr>
          <a:lstStyle/>
          <a:p>
            <a:r>
              <a:rPr lang="en-CA" noProof="0" dirty="0" smtClean="0"/>
              <a:t>Watch out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14282" y="1714488"/>
            <a:ext cx="8643998" cy="5143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noProof="0" dirty="0" smtClean="0"/>
              <a:t>Be careful not to confuse the </a:t>
            </a:r>
            <a:r>
              <a:rPr lang="en-CA" b="1" noProof="0" dirty="0" smtClean="0"/>
              <a:t>*</a:t>
            </a:r>
            <a:r>
              <a:rPr lang="en-CA" noProof="0" dirty="0" smtClean="0"/>
              <a:t> operator that returns the data a pointer points to with the </a:t>
            </a:r>
            <a:r>
              <a:rPr lang="en-CA" b="1" noProof="0" dirty="0" smtClean="0"/>
              <a:t>*</a:t>
            </a:r>
            <a:r>
              <a:rPr lang="en-CA" noProof="0" dirty="0" smtClean="0"/>
              <a:t> that is used to declare variables of type pointer. The first is used in </a:t>
            </a:r>
            <a:r>
              <a:rPr lang="en-CA" b="1" noProof="0" dirty="0" smtClean="0"/>
              <a:t>instructions</a:t>
            </a:r>
            <a:r>
              <a:rPr lang="en-CA" noProof="0" dirty="0" smtClean="0"/>
              <a:t>, while the latter is used in </a:t>
            </a:r>
            <a:r>
              <a:rPr lang="en-CA" b="1" noProof="0" dirty="0" smtClean="0"/>
              <a:t>declarations</a:t>
            </a:r>
            <a:r>
              <a:rPr lang="en-CA" noProof="0" dirty="0" smtClean="0"/>
              <a:t>.</a:t>
            </a:r>
            <a:endParaRPr lang="en-CA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>
            <a:normAutofit/>
          </a:bodyPr>
          <a:lstStyle/>
          <a:p>
            <a:r>
              <a:rPr lang="en-CA" noProof="0" dirty="0" smtClean="0"/>
              <a:t>Example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14282" y="1571612"/>
            <a:ext cx="8643998" cy="528638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CA" sz="3200" noProof="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*p;</a:t>
            </a:r>
          </a:p>
          <a:p>
            <a:pPr>
              <a:buNone/>
            </a:pPr>
            <a:r>
              <a:rPr lang="en-CA" sz="3200" noProof="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x = 5;</a:t>
            </a:r>
          </a:p>
          <a:p>
            <a:endParaRPr lang="en-CA" sz="32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p = &amp;x;</a:t>
            </a:r>
          </a:p>
          <a:p>
            <a:endParaRPr lang="en-CA" sz="32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cout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A31515"/>
                </a:solidFill>
                <a:latin typeface="Consolas"/>
              </a:rPr>
              <a:t>"x  = "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x 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endl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cout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A31515"/>
                </a:solidFill>
                <a:latin typeface="Consolas"/>
              </a:rPr>
              <a:t>"&amp;x = "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&amp;x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endl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cout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A31515"/>
                </a:solidFill>
                <a:latin typeface="Consolas"/>
              </a:rPr>
              <a:t>"p  = "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p 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endl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cout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A31515"/>
                </a:solidFill>
                <a:latin typeface="Consolas"/>
              </a:rPr>
              <a:t>"*p = "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*p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endl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cout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A31515"/>
                </a:solidFill>
                <a:latin typeface="Consolas"/>
              </a:rPr>
              <a:t>"&amp;p = "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&amp;p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endl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endl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CA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>
            <a:normAutofit/>
          </a:bodyPr>
          <a:lstStyle/>
          <a:p>
            <a:r>
              <a:rPr lang="en-CA" noProof="0" dirty="0" smtClean="0"/>
              <a:t>Example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14282" y="1571612"/>
            <a:ext cx="8715436" cy="52863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x = 10;</a:t>
            </a:r>
          </a:p>
          <a:p>
            <a:endParaRPr lang="en-CA" sz="32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cout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A31515"/>
                </a:solidFill>
                <a:latin typeface="Consolas"/>
              </a:rPr>
              <a:t>"x  = "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x 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endl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cout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A31515"/>
                </a:solidFill>
                <a:latin typeface="Consolas"/>
              </a:rPr>
              <a:t>"&amp;x = "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&amp;x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endl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cout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A31515"/>
                </a:solidFill>
                <a:latin typeface="Consolas"/>
              </a:rPr>
              <a:t>"p  = "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p 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endl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cout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A31515"/>
                </a:solidFill>
                <a:latin typeface="Consolas"/>
              </a:rPr>
              <a:t>"*p = "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*p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endl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cout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A31515"/>
                </a:solidFill>
                <a:latin typeface="Consolas"/>
              </a:rPr>
              <a:t>"&amp;p = "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&amp;p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endl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endl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CA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>
            <a:normAutofit/>
          </a:bodyPr>
          <a:lstStyle/>
          <a:p>
            <a:r>
              <a:rPr lang="en-CA" noProof="0" dirty="0" smtClean="0"/>
              <a:t>Example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14282" y="1571612"/>
            <a:ext cx="8715436" cy="52863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*p = 0;</a:t>
            </a:r>
          </a:p>
          <a:p>
            <a:endParaRPr lang="en-CA" sz="32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cout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A31515"/>
                </a:solidFill>
                <a:latin typeface="Consolas"/>
              </a:rPr>
              <a:t>"x  = "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x 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endl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cout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A31515"/>
                </a:solidFill>
                <a:latin typeface="Consolas"/>
              </a:rPr>
              <a:t>"&amp;x = "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&amp;x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endl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cout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A31515"/>
                </a:solidFill>
                <a:latin typeface="Consolas"/>
              </a:rPr>
              <a:t>"p  = "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p 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endl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cout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A31515"/>
                </a:solidFill>
                <a:latin typeface="Consolas"/>
              </a:rPr>
              <a:t>"*p = "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*p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endl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cout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A31515"/>
                </a:solidFill>
                <a:latin typeface="Consolas"/>
              </a:rPr>
              <a:t>"&amp;p = "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&amp;p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endl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endl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CA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édian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é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é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20324</TotalTime>
  <Words>721</Words>
  <Application>Microsoft Office PowerPoint</Application>
  <PresentationFormat>On-screen Show (4:3)</PresentationFormat>
  <Paragraphs>114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Consolas</vt:lpstr>
      <vt:lpstr>Tw Cen MT</vt:lpstr>
      <vt:lpstr>Tw Cen MT (Corps)</vt:lpstr>
      <vt:lpstr>Wingdings</vt:lpstr>
      <vt:lpstr>Wingdings 2</vt:lpstr>
      <vt:lpstr>Médian</vt:lpstr>
      <vt:lpstr>Introduction to object-oriented programming</vt:lpstr>
      <vt:lpstr>Definition</vt:lpstr>
      <vt:lpstr>Syntax</vt:lpstr>
      <vt:lpstr>Example</vt:lpstr>
      <vt:lpstr>Address operators</vt:lpstr>
      <vt:lpstr>Watch out</vt:lpstr>
      <vt:lpstr>Example</vt:lpstr>
      <vt:lpstr>Example</vt:lpstr>
      <vt:lpstr>Example</vt:lpstr>
      <vt:lpstr>Example results</vt:lpstr>
      <vt:lpstr>Example results</vt:lpstr>
      <vt:lpstr>Example results</vt:lpstr>
      <vt:lpstr>Example results</vt:lpstr>
      <vt:lpstr>Example results</vt:lpstr>
      <vt:lpstr>Example results</vt:lpstr>
      <vt:lpstr>Example results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Technique et logique de programmation</dc:title>
  <dc:creator>Francois Capone</dc:creator>
  <cp:lastModifiedBy>Braden</cp:lastModifiedBy>
  <cp:revision>69</cp:revision>
  <dcterms:created xsi:type="dcterms:W3CDTF">2018-07-19T18:09:45Z</dcterms:created>
  <dcterms:modified xsi:type="dcterms:W3CDTF">2019-03-17T23:23:27Z</dcterms:modified>
</cp:coreProperties>
</file>