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70" autoAdjust="0"/>
  </p:normalViewPr>
  <p:slideViewPr>
    <p:cSldViewPr>
      <p:cViewPr varScale="1">
        <p:scale>
          <a:sx n="85" d="100"/>
          <a:sy n="85" d="100"/>
        </p:scale>
        <p:origin x="11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93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r-FR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C7C0E3-3EE4-41FD-80C5-ACED9F57A717}" type="datetimeFigureOut">
              <a:rPr lang="fr-FR" smtClean="0"/>
              <a:pPr/>
              <a:t>23/11/2019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51D519-1866-421E-9681-A1969663AA0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noProof="0" dirty="0" smtClean="0"/>
              <a:t>Introduction to object-oriented programming</a:t>
            </a:r>
            <a:br>
              <a:rPr lang="en-CA" noProof="0" dirty="0" smtClean="0"/>
            </a:br>
            <a:r>
              <a:rPr lang="en-CA" noProof="0" dirty="0" smtClean="0"/>
              <a:t/>
            </a:r>
            <a:br>
              <a:rPr lang="en-CA" noProof="0" dirty="0" smtClean="0"/>
            </a:br>
            <a:endParaRPr lang="en-CA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noProof="0" dirty="0" smtClean="0"/>
              <a:t>The this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When we can the </a:t>
            </a:r>
            <a:r>
              <a:rPr lang="en-CA" b="1" noProof="0" dirty="0" err="1" smtClean="0"/>
              <a:t>setHour</a:t>
            </a:r>
            <a:r>
              <a:rPr lang="en-CA" noProof="0" dirty="0" smtClean="0"/>
              <a:t> method of the instance </a:t>
            </a:r>
            <a:r>
              <a:rPr lang="en-CA" b="1" noProof="0" dirty="0" smtClean="0"/>
              <a:t>t</a:t>
            </a:r>
            <a:r>
              <a:rPr lang="en-CA" noProof="0" dirty="0" smtClean="0"/>
              <a:t>, it returns a reference to the same instance. So, </a:t>
            </a:r>
            <a:r>
              <a:rPr lang="en-CA" b="1" noProof="0" dirty="0" err="1" smtClean="0"/>
              <a:t>t.setHour</a:t>
            </a:r>
            <a:r>
              <a:rPr lang="en-CA" b="1" noProof="0" dirty="0" smtClean="0"/>
              <a:t>(10) </a:t>
            </a:r>
            <a:r>
              <a:rPr lang="en-CA" noProof="0" dirty="0" smtClean="0"/>
              <a:t>assigns the value 10 to the </a:t>
            </a:r>
            <a:r>
              <a:rPr lang="en-CA" b="1" noProof="0" dirty="0" smtClean="0"/>
              <a:t>hour </a:t>
            </a:r>
            <a:r>
              <a:rPr lang="en-CA" noProof="0" dirty="0" smtClean="0"/>
              <a:t>field, </a:t>
            </a:r>
            <a:r>
              <a:rPr lang="en-CA" noProof="0" dirty="0" smtClean="0"/>
              <a:t>and then returns a reference to the modified </a:t>
            </a:r>
            <a:r>
              <a:rPr lang="en-CA" b="1" noProof="0" dirty="0" smtClean="0"/>
              <a:t>t </a:t>
            </a:r>
            <a:r>
              <a:rPr lang="en-CA" noProof="0" dirty="0" smtClean="0"/>
              <a:t>object. This object (the </a:t>
            </a:r>
            <a:r>
              <a:rPr lang="en-CA" b="1" noProof="0" dirty="0" smtClean="0"/>
              <a:t>t </a:t>
            </a:r>
            <a:r>
              <a:rPr lang="en-CA" noProof="0" dirty="0" smtClean="0"/>
              <a:t>instance) can then call the </a:t>
            </a:r>
            <a:r>
              <a:rPr lang="en-CA" b="1" noProof="0" dirty="0" err="1" smtClean="0"/>
              <a:t>setMinute</a:t>
            </a:r>
            <a:r>
              <a:rPr lang="en-CA" noProof="0" dirty="0" smtClean="0"/>
              <a:t> method, and so on. In this way, it is possible to have multiple function calls in a single instruction, as in the previous slide.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Each call of the </a:t>
            </a:r>
            <a:r>
              <a:rPr lang="en-CA" b="1" noProof="0" dirty="0" err="1" smtClean="0"/>
              <a:t>setHour</a:t>
            </a:r>
            <a:r>
              <a:rPr lang="en-CA" noProof="0" dirty="0" smtClean="0"/>
              <a:t>, </a:t>
            </a:r>
            <a:r>
              <a:rPr lang="en-CA" b="1" noProof="0" dirty="0" err="1" smtClean="0"/>
              <a:t>setMinute</a:t>
            </a:r>
            <a:r>
              <a:rPr lang="en-CA" noProof="0" dirty="0" smtClean="0"/>
              <a:t>, and </a:t>
            </a:r>
            <a:r>
              <a:rPr lang="en-CA" b="1" noProof="0" dirty="0" err="1" smtClean="0"/>
              <a:t>setSecond</a:t>
            </a:r>
            <a:r>
              <a:rPr lang="en-CA" b="1" noProof="0" dirty="0" smtClean="0"/>
              <a:t> </a:t>
            </a:r>
            <a:r>
              <a:rPr lang="en-CA" noProof="0" dirty="0" smtClean="0"/>
              <a:t>functions return a reference to the </a:t>
            </a:r>
            <a:r>
              <a:rPr lang="en-CA" b="1" noProof="0" dirty="0" smtClean="0"/>
              <a:t>t </a:t>
            </a:r>
            <a:r>
              <a:rPr lang="en-CA" noProof="0" dirty="0" smtClean="0"/>
              <a:t>object after modifying an </a:t>
            </a:r>
            <a:r>
              <a:rPr lang="en-CA" noProof="0" dirty="0" smtClean="0"/>
              <a:t>field. </a:t>
            </a:r>
            <a:r>
              <a:rPr lang="en-CA" noProof="0" dirty="0" smtClean="0"/>
              <a:t>We can thus modify the </a:t>
            </a:r>
            <a:r>
              <a:rPr lang="en-CA" noProof="0" dirty="0" smtClean="0"/>
              <a:t>fields </a:t>
            </a:r>
            <a:r>
              <a:rPr lang="en-CA" noProof="0" dirty="0" smtClean="0"/>
              <a:t>and display the result in a single instruction.</a:t>
            </a:r>
          </a:p>
          <a:p>
            <a:pPr marL="0" indent="0">
              <a:buNone/>
            </a:pP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The</a:t>
            </a:r>
            <a:r>
              <a:rPr lang="en-CA" noProof="0" dirty="0" smtClean="0"/>
              <a:t> this pointer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also has another, more esoteric use: when using polymorphism, 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can be used on the level of a base class to indicate that a derived class’s method should be the version of a virtual method used. We will not discuss this technique here. 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In summary, it is important to remember that 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is a pointer to the current instance of a class (the object currently calling the function), and the keyword can only be used in </a:t>
            </a:r>
            <a:r>
              <a:rPr lang="en-CA" noProof="0" dirty="0" smtClean="0"/>
              <a:t>methods </a:t>
            </a:r>
            <a:r>
              <a:rPr lang="en-CA" noProof="0" dirty="0" smtClean="0"/>
              <a:t>of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The this pointer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4643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noProof="0" dirty="0" smtClean="0"/>
              <a:t>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is a predefined pointer (that is, it’s a reserved keyword) possessed by all (non-static) classes. It contains the address of the class instance that is using it.  </a:t>
            </a:r>
          </a:p>
          <a:p>
            <a:pPr marL="0" indent="0">
              <a:buNone/>
            </a:pPr>
            <a:r>
              <a:rPr lang="en-CA" dirty="0" smtClean="0"/>
              <a:t>Since a class (the class itself, not an instance) is only an abstract object that occupies no memory space, the class does not have a memory address at the level where functions are defined (the class itself).</a:t>
            </a: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Only </a:t>
            </a:r>
            <a:r>
              <a:rPr lang="en-CA" b="1" noProof="0" dirty="0" smtClean="0"/>
              <a:t>instances</a:t>
            </a:r>
            <a:r>
              <a:rPr lang="en-CA" noProof="0" dirty="0" smtClean="0"/>
              <a:t> of classes (actual objects</a:t>
            </a:r>
            <a:r>
              <a:rPr lang="en-CA" noProof="0" dirty="0" smtClean="0"/>
              <a:t>) </a:t>
            </a:r>
            <a:r>
              <a:rPr lang="en-CA" noProof="0" dirty="0" smtClean="0"/>
              <a:t>have </a:t>
            </a:r>
            <a:r>
              <a:rPr lang="en-CA" noProof="0" dirty="0" smtClean="0"/>
              <a:t>addresses.</a:t>
            </a:r>
          </a:p>
          <a:p>
            <a:pPr marL="0" indent="0">
              <a:buNone/>
            </a:pPr>
            <a:r>
              <a:rPr lang="en-CA" noProof="0" dirty="0" smtClean="0"/>
              <a:t>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allows you to work around this problem when writing code where an object will need to know its own address.</a:t>
            </a:r>
            <a:endParaRPr lang="en-CA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The this pointer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The only place in the code where 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 can be used is in </a:t>
            </a:r>
            <a:r>
              <a:rPr lang="en-CA" b="1" noProof="0" dirty="0" smtClean="0"/>
              <a:t>instance methods</a:t>
            </a:r>
            <a:r>
              <a:rPr lang="en-CA" noProof="0" dirty="0" smtClean="0"/>
              <a:t>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In our previous method implementations, we used syntax like the following example to access a data member or </a:t>
            </a:r>
            <a:r>
              <a:rPr lang="en-CA" dirty="0" smtClean="0"/>
              <a:t>method </a:t>
            </a:r>
            <a:r>
              <a:rPr lang="en-CA" dirty="0"/>
              <a:t>of </a:t>
            </a:r>
            <a:r>
              <a:rPr lang="en-CA" noProof="0" dirty="0" smtClean="0"/>
              <a:t>a class:</a:t>
            </a:r>
          </a:p>
          <a:p>
            <a:pPr marL="0" indent="0">
              <a:buNone/>
            </a:pPr>
            <a:r>
              <a:rPr lang="en-CA" noProof="0" dirty="0" smtClean="0"/>
              <a:t>	</a:t>
            </a:r>
            <a:r>
              <a:rPr lang="en-CA" sz="3200" noProof="0" dirty="0" err="1" smtClean="0">
                <a:solidFill>
                  <a:srgbClr val="2B91AF"/>
                </a:solidFill>
                <a:latin typeface="Consolas"/>
              </a:rPr>
              <a:t>ClassName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::field1</a:t>
            </a:r>
            <a:endParaRPr lang="en-CA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/>
              <a:t>The this pointer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We can now replace that syntax with the following one: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	</a:t>
            </a:r>
            <a:r>
              <a:rPr lang="en-CA" sz="32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&gt;field1</a:t>
            </a:r>
            <a:r>
              <a:rPr lang="en-CA" sz="3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CA" sz="3200" noProof="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CA" noProof="0" dirty="0" smtClean="0"/>
              <a:t>This prevents us from having to constantly rewrite the class name everywhere, and makes the code easier to 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noProof="0" dirty="0" smtClean="0"/>
              <a:t>Method </a:t>
            </a:r>
            <a:r>
              <a:rPr lang="en-CA" noProof="0" dirty="0" smtClean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noProof="0" dirty="0" smtClean="0"/>
              <a:t>Another use of the </a:t>
            </a:r>
            <a:r>
              <a:rPr lang="en-CA" b="1" noProof="0" dirty="0" smtClean="0"/>
              <a:t>this</a:t>
            </a:r>
            <a:r>
              <a:rPr lang="en-CA" noProof="0" dirty="0" smtClean="0"/>
              <a:t> pointer is that it allows us to easily implement a programming technique called </a:t>
            </a:r>
            <a:r>
              <a:rPr lang="en-CA" b="1" noProof="0" dirty="0" smtClean="0"/>
              <a:t>cascading</a:t>
            </a:r>
            <a:r>
              <a:rPr lang="en-CA" noProof="0" dirty="0" smtClean="0"/>
              <a:t>. This technique can help make code more intuitive and well-structured.</a:t>
            </a:r>
          </a:p>
          <a:p>
            <a:pPr marL="0" indent="0">
              <a:buNone/>
            </a:pPr>
            <a:endParaRPr lang="en-CA" noProof="0" dirty="0" smtClean="0"/>
          </a:p>
          <a:p>
            <a:pPr marL="0" indent="0">
              <a:buNone/>
            </a:pPr>
            <a:r>
              <a:rPr lang="en-CA" noProof="0" dirty="0" smtClean="0"/>
              <a:t>Let’s look at an example of using function cascading with the </a:t>
            </a:r>
            <a:r>
              <a:rPr lang="en-CA" b="1" noProof="0" dirty="0" smtClean="0"/>
              <a:t>this </a:t>
            </a:r>
            <a:r>
              <a:rPr lang="en-CA" noProof="0" dirty="0" smtClean="0"/>
              <a:t>pointer. First, the three setters must return a reference to an object (this object will be the instance doing the cascading).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600" noProof="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Time</a:t>
            </a:r>
            <a:endParaRPr lang="en-CA" sz="26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6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600" noProof="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hour, minute, second;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	Time(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= 0, 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= 0);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600" noProof="0" dirty="0" err="1" smtClean="0">
                <a:solidFill>
                  <a:srgbClr val="000000"/>
                </a:solidFill>
                <a:latin typeface="Consolas"/>
              </a:rPr>
              <a:t>setHour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600" noProof="0" dirty="0" err="1" smtClean="0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	</a:t>
            </a:r>
            <a:r>
              <a:rPr lang="en-CA" sz="26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600" noProof="0" dirty="0" err="1" smtClean="0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6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6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0000FF"/>
                </a:solidFill>
                <a:latin typeface="Consolas"/>
              </a:rPr>
              <a:t>	void</a:t>
            </a: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 display();</a:t>
            </a:r>
          </a:p>
          <a:p>
            <a:pPr>
              <a:buNone/>
            </a:pPr>
            <a:r>
              <a:rPr lang="en-CA" sz="2600" noProof="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en-CA" sz="26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14282" y="1714488"/>
            <a:ext cx="8715436" cy="51435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::Time(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-&gt;hour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-&gt;minute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-&gt;second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setHour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-&gt;hour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hour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-&gt;minute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min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28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-&gt;second = </a:t>
            </a:r>
            <a:r>
              <a:rPr lang="en-CA" sz="2800" noProof="0" dirty="0" smtClean="0">
                <a:solidFill>
                  <a:srgbClr val="808080"/>
                </a:solidFill>
                <a:latin typeface="Consolas"/>
              </a:rPr>
              <a:t>sec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*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2B91AF"/>
                </a:solidFill>
                <a:latin typeface="Consolas"/>
              </a:rPr>
              <a:t>Time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::display() {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cout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-&gt;hour &lt; 10 ?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"0"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-&gt;hour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":"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		 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-&gt;minute &lt; 10 ?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"0"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-&gt;minute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":"</a:t>
            </a:r>
            <a:endParaRPr lang="en-CA" sz="28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		 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-&gt;second &lt; 10 ?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"0"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: </a:t>
            </a:r>
            <a:r>
              <a:rPr lang="en-CA" sz="2800" noProof="0" dirty="0" smtClean="0">
                <a:solidFill>
                  <a:srgbClr val="A31515"/>
                </a:solidFill>
                <a:latin typeface="Consolas"/>
              </a:rPr>
              <a:t>""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-&gt;second 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		 </a:t>
            </a:r>
            <a:r>
              <a:rPr lang="en-CA" sz="2800" noProof="0" dirty="0" smtClean="0">
                <a:solidFill>
                  <a:srgbClr val="008080"/>
                </a:solidFill>
                <a:latin typeface="Consolas"/>
              </a:rPr>
              <a:t>&lt;&lt;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800" noProof="0" dirty="0" err="1" smtClean="0">
                <a:solidFill>
                  <a:srgbClr val="000000"/>
                </a:solidFill>
                <a:latin typeface="Consolas"/>
              </a:rPr>
              <a:t>endl</a:t>
            </a: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CA" sz="28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6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2844" y="228600"/>
            <a:ext cx="9001156" cy="990600"/>
          </a:xfrm>
        </p:spPr>
        <p:txBody>
          <a:bodyPr>
            <a:normAutofit/>
          </a:bodyPr>
          <a:lstStyle/>
          <a:p>
            <a:r>
              <a:rPr lang="en-CA" dirty="0" smtClean="0"/>
              <a:t>Method </a:t>
            </a:r>
            <a:r>
              <a:rPr lang="en-CA" dirty="0"/>
              <a:t>cascading</a:t>
            </a:r>
            <a:endParaRPr lang="en-CA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sz="22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200" noProof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CA" sz="2200" noProof="0" dirty="0" err="1" smtClean="0">
                <a:solidFill>
                  <a:srgbClr val="A31515"/>
                </a:solidFill>
                <a:latin typeface="Consolas"/>
              </a:rPr>
              <a:t>Time.h</a:t>
            </a:r>
            <a:r>
              <a:rPr lang="en-CA" sz="2200" noProof="0" dirty="0" smtClean="0">
                <a:solidFill>
                  <a:srgbClr val="A31515"/>
                </a:solidFill>
                <a:latin typeface="Consolas"/>
              </a:rPr>
              <a:t>"</a:t>
            </a:r>
            <a:endParaRPr lang="en-CA" sz="2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200" noProof="0" dirty="0" smtClean="0">
                <a:solidFill>
                  <a:srgbClr val="808080"/>
                </a:solidFill>
                <a:latin typeface="Consolas"/>
              </a:rPr>
              <a:t>#include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200" noProof="0" dirty="0" smtClean="0">
                <a:solidFill>
                  <a:srgbClr val="A31515"/>
                </a:solidFill>
                <a:latin typeface="Consolas"/>
              </a:rPr>
              <a:t>&lt;</a:t>
            </a:r>
            <a:r>
              <a:rPr lang="en-CA" sz="2200" noProof="0" dirty="0" err="1" smtClean="0">
                <a:solidFill>
                  <a:srgbClr val="A31515"/>
                </a:solidFill>
                <a:latin typeface="Consolas"/>
              </a:rPr>
              <a:t>iostream</a:t>
            </a:r>
            <a:r>
              <a:rPr lang="en-CA" sz="2200" noProof="0" dirty="0" smtClean="0">
                <a:solidFill>
                  <a:srgbClr val="A31515"/>
                </a:solidFill>
                <a:latin typeface="Consolas"/>
              </a:rPr>
              <a:t>&gt;</a:t>
            </a:r>
            <a:endParaRPr lang="en-CA" sz="2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200" noProof="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200" noProof="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200" noProof="0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CA" sz="2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200" noProof="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main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()</a:t>
            </a:r>
          </a:p>
          <a:p>
            <a:pPr>
              <a:buNone/>
            </a:pP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2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200" noProof="0" dirty="0" smtClean="0">
                <a:solidFill>
                  <a:srgbClr val="2B91AF"/>
                </a:solidFill>
                <a:latin typeface="Consolas"/>
              </a:rPr>
              <a:t>	Time 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t;</a:t>
            </a:r>
          </a:p>
          <a:p>
            <a:pPr>
              <a:buNone/>
            </a:pP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2200" noProof="0" dirty="0" err="1" smtClean="0">
                <a:solidFill>
                  <a:srgbClr val="000000"/>
                </a:solidFill>
                <a:latin typeface="Consolas"/>
              </a:rPr>
              <a:t>t.setHour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(10).</a:t>
            </a:r>
            <a:r>
              <a:rPr lang="en-CA" sz="2200" noProof="0" dirty="0" err="1" smtClean="0">
                <a:solidFill>
                  <a:srgbClr val="000000"/>
                </a:solidFill>
                <a:latin typeface="Consolas"/>
              </a:rPr>
              <a:t>setMinute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(5).</a:t>
            </a:r>
            <a:r>
              <a:rPr lang="en-CA" sz="2200" noProof="0" dirty="0" err="1" smtClean="0">
                <a:solidFill>
                  <a:srgbClr val="000000"/>
                </a:solidFill>
                <a:latin typeface="Consolas"/>
              </a:rPr>
              <a:t>setSecond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(4).display();</a:t>
            </a:r>
          </a:p>
          <a:p>
            <a:pPr>
              <a:buNone/>
            </a:pPr>
            <a:endParaRPr lang="en-CA" sz="2200" noProof="0" dirty="0" smtClean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CA" sz="2200" noProof="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 0;</a:t>
            </a:r>
          </a:p>
          <a:p>
            <a:pPr>
              <a:buNone/>
            </a:pPr>
            <a:r>
              <a:rPr lang="en-CA" sz="2200" noProof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CA" sz="220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22352</TotalTime>
  <Words>528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Consolas</vt:lpstr>
      <vt:lpstr>Tw Cen MT</vt:lpstr>
      <vt:lpstr>Wingdings</vt:lpstr>
      <vt:lpstr>Wingdings 2</vt:lpstr>
      <vt:lpstr>Médian</vt:lpstr>
      <vt:lpstr>Introduction to object-oriented programming  </vt:lpstr>
      <vt:lpstr>The this pointer</vt:lpstr>
      <vt:lpstr>The this pointer</vt:lpstr>
      <vt:lpstr>The this pointer</vt:lpstr>
      <vt:lpstr>Method cascading</vt:lpstr>
      <vt:lpstr>Method cascading</vt:lpstr>
      <vt:lpstr>Method cascading</vt:lpstr>
      <vt:lpstr>Method cascading</vt:lpstr>
      <vt:lpstr>Method cascading</vt:lpstr>
      <vt:lpstr>Method cascading</vt:lpstr>
      <vt:lpstr>Method cascading</vt:lpstr>
      <vt:lpstr>The this pointer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et logique de programmation</dc:title>
  <dc:creator>Francois Capone</dc:creator>
  <cp:lastModifiedBy>Jared Chevalier</cp:lastModifiedBy>
  <cp:revision>90</cp:revision>
  <dcterms:created xsi:type="dcterms:W3CDTF">2018-07-19T18:09:45Z</dcterms:created>
  <dcterms:modified xsi:type="dcterms:W3CDTF">2019-11-23T20:07:01Z</dcterms:modified>
</cp:coreProperties>
</file>