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1" r:id="rId6"/>
    <p:sldId id="260" r:id="rId7"/>
    <p:sldId id="259" r:id="rId8"/>
    <p:sldId id="262" r:id="rId9"/>
    <p:sldId id="265" r:id="rId10"/>
    <p:sldId id="271" r:id="rId11"/>
    <p:sldId id="263" r:id="rId12"/>
    <p:sldId id="266" r:id="rId13"/>
    <p:sldId id="272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81" d="100"/>
          <a:sy n="81" d="100"/>
        </p:scale>
        <p:origin x="90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0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87D33-3230-4B09-9AE0-8C3EF3F03074}" type="datetimeFigureOut">
              <a:rPr lang="en-CA" smtClean="0"/>
              <a:t>2019-05-19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EDB7D-44B8-4BBF-9928-DCF112E5B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DB7D-44B8-4BBF-9928-DCF112E5B76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5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Data structures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Wrapper classes 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CA" sz="2400" noProof="0" dirty="0" smtClean="0"/>
              <a:t>These objects don’t serve only to </a:t>
            </a:r>
            <a:r>
              <a:rPr lang="en-CA" sz="2400" dirty="0" smtClean="0"/>
              <a:t>encapsulate primitives, but also possess static methods permitting conversions such as:</a:t>
            </a:r>
            <a:endParaRPr lang="en-CA" sz="2400" noProof="0" dirty="0" smtClean="0"/>
          </a:p>
          <a:p>
            <a:pPr marL="712788" indent="0"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CA" sz="2000" noProof="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000" noProof="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712788" indent="0">
              <a:buNone/>
            </a:pPr>
            <a:r>
              <a:rPr lang="en-CA" sz="20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noProof="0" dirty="0" err="1" smtClean="0">
                <a:solidFill>
                  <a:srgbClr val="6A3E3E"/>
                </a:solidFill>
                <a:latin typeface="Consolas"/>
              </a:rPr>
              <a:t>nb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CA" sz="2000" i="1" noProof="0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en-CA" sz="20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000" i="1" noProof="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CA" sz="20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712788" indent="0">
              <a:buNone/>
            </a:pP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Integer </a:t>
            </a:r>
            <a:r>
              <a:rPr lang="en-CA" sz="2000" noProof="0" dirty="0" smtClean="0">
                <a:solidFill>
                  <a:srgbClr val="6A3E3E"/>
                </a:solidFill>
                <a:latin typeface="Consolas"/>
              </a:rPr>
              <a:t>nb2</a:t>
            </a:r>
            <a:r>
              <a:rPr lang="en-CA" sz="20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CA" sz="2000" i="1" noProof="0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en-CA" sz="20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000" i="1" noProof="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CA" sz="20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CA" sz="2400" dirty="0" smtClean="0">
                <a:solidFill>
                  <a:srgbClr val="000000"/>
                </a:solidFill>
                <a:latin typeface="+mj-lt"/>
              </a:rPr>
              <a:t>Using the </a:t>
            </a:r>
            <a:r>
              <a:rPr lang="en-CA" sz="2400" b="1" dirty="0" smtClean="0">
                <a:solidFill>
                  <a:srgbClr val="000000"/>
                </a:solidFill>
                <a:latin typeface="+mj-lt"/>
              </a:rPr>
              <a:t>Integer</a:t>
            </a:r>
            <a:r>
              <a:rPr lang="en-CA" sz="2400" dirty="0" smtClean="0">
                <a:solidFill>
                  <a:srgbClr val="000000"/>
                </a:solidFill>
                <a:latin typeface="+mj-lt"/>
              </a:rPr>
              <a:t> wrapper class, instead of the primitive </a:t>
            </a:r>
            <a:r>
              <a:rPr lang="en-CA" sz="2400" b="1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CA" sz="2400" dirty="0" smtClean="0">
                <a:solidFill>
                  <a:srgbClr val="000000"/>
                </a:solidFill>
                <a:latin typeface="+mj-lt"/>
              </a:rPr>
              <a:t> type, we can declare an </a:t>
            </a:r>
            <a:r>
              <a:rPr lang="en-CA" sz="2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CA" sz="2400" dirty="0" smtClean="0">
                <a:solidFill>
                  <a:srgbClr val="000000"/>
                </a:solidFill>
                <a:latin typeface="+mj-lt"/>
              </a:rPr>
              <a:t> of integers:</a:t>
            </a:r>
          </a:p>
          <a:p>
            <a:pPr marL="712788" indent="0">
              <a:buNone/>
            </a:pP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myInts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CA" sz="20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CA" sz="20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  <a:endParaRPr lang="en-CA" sz="2800" dirty="0">
              <a:solidFill>
                <a:srgbClr val="000000"/>
              </a:solidFill>
            </a:endParaRPr>
          </a:p>
          <a:p>
            <a:r>
              <a:rPr lang="en-CA" sz="2400" dirty="0" smtClean="0">
                <a:solidFill>
                  <a:srgbClr val="000000"/>
                </a:solidFill>
              </a:rPr>
              <a:t>Wrappers can also be useful for other reasons:</a:t>
            </a:r>
          </a:p>
          <a:p>
            <a:pPr lvl="1"/>
            <a:r>
              <a:rPr lang="en-CA" sz="2100" dirty="0" err="1" smtClean="0">
                <a:solidFill>
                  <a:srgbClr val="000000"/>
                </a:solidFill>
              </a:rPr>
              <a:t>Nullable</a:t>
            </a:r>
            <a:r>
              <a:rPr lang="en-CA" sz="2100" dirty="0" smtClean="0">
                <a:solidFill>
                  <a:srgbClr val="000000"/>
                </a:solidFill>
              </a:rPr>
              <a:t> variables: no need for default values, can help with error handling.</a:t>
            </a:r>
          </a:p>
          <a:p>
            <a:pPr lvl="1"/>
            <a:r>
              <a:rPr lang="en-CA" sz="2100" dirty="0">
                <a:solidFill>
                  <a:srgbClr val="000000"/>
                </a:solidFill>
              </a:rPr>
              <a:t>P</a:t>
            </a:r>
            <a:r>
              <a:rPr lang="en-CA" sz="2100" dirty="0" smtClean="0">
                <a:solidFill>
                  <a:srgbClr val="000000"/>
                </a:solidFill>
              </a:rPr>
              <a:t>olymorphic/generic code: passing/returning a primitive as an Object.</a:t>
            </a:r>
          </a:p>
          <a:p>
            <a:r>
              <a:rPr lang="en-CA" sz="2400" dirty="0" smtClean="0">
                <a:solidFill>
                  <a:srgbClr val="000000"/>
                </a:solidFill>
              </a:rPr>
              <a:t>Wrapper objects are </a:t>
            </a:r>
            <a:r>
              <a:rPr lang="en-CA" sz="2400" b="1" dirty="0" smtClean="0">
                <a:solidFill>
                  <a:srgbClr val="000000"/>
                </a:solidFill>
              </a:rPr>
              <a:t>immutable</a:t>
            </a:r>
            <a:r>
              <a:rPr lang="en-CA" sz="2400" dirty="0" smtClean="0">
                <a:solidFill>
                  <a:srgbClr val="000000"/>
                </a:solidFill>
              </a:rPr>
              <a:t>: every operation and assignment creates a new object, instead of modifying the old.</a:t>
            </a:r>
          </a:p>
          <a:p>
            <a:r>
              <a:rPr lang="en-CA" sz="2400" dirty="0" smtClean="0">
                <a:solidFill>
                  <a:srgbClr val="000000"/>
                </a:solidFill>
              </a:rPr>
              <a:t>Wrappers and boxing/unboxing can impact performance, so use sparingly, and defer to using primitives when possible.</a:t>
            </a:r>
            <a:endParaRPr lang="en-CA" sz="2400" noProof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Map:  </a:t>
            </a:r>
            <a:r>
              <a:rPr lang="en-CA" noProof="0" dirty="0" err="1" smtClean="0"/>
              <a:t>HashMap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/>
          </a:bodyPr>
          <a:lstStyle/>
          <a:p>
            <a:r>
              <a:rPr lang="en-CA" sz="1400" noProof="0" dirty="0" err="1" smtClean="0">
                <a:latin typeface="+mj-lt"/>
              </a:rPr>
              <a:t>HashMap</a:t>
            </a:r>
            <a:r>
              <a:rPr lang="en-CA" sz="1400" noProof="0" dirty="0" smtClean="0">
                <a:latin typeface="+mj-lt"/>
              </a:rPr>
              <a:t>&lt;K, V&gt;</a:t>
            </a:r>
          </a:p>
          <a:p>
            <a:pPr lvl="1"/>
            <a:r>
              <a:rPr lang="en-CA" sz="1400" dirty="0" smtClean="0">
                <a:latin typeface="+mj-lt"/>
              </a:rPr>
              <a:t>Works</a:t>
            </a:r>
            <a:r>
              <a:rPr lang="en-CA" sz="1400" noProof="0" dirty="0" smtClean="0">
                <a:latin typeface="+mj-lt"/>
              </a:rPr>
              <a:t> using a &lt;</a:t>
            </a:r>
            <a:r>
              <a:rPr lang="en-CA" sz="1400" b="1" noProof="0" dirty="0" smtClean="0">
                <a:latin typeface="+mj-lt"/>
              </a:rPr>
              <a:t>key, value&gt;</a:t>
            </a:r>
            <a:r>
              <a:rPr lang="en-CA" sz="1400" noProof="0" dirty="0" smtClean="0">
                <a:latin typeface="+mj-lt"/>
              </a:rPr>
              <a:t> </a:t>
            </a:r>
            <a:r>
              <a:rPr lang="en-CA" sz="1400" dirty="0" smtClean="0">
                <a:latin typeface="+mj-lt"/>
              </a:rPr>
              <a:t>pair</a:t>
            </a:r>
            <a:endParaRPr lang="en-CA" sz="1400" noProof="0" dirty="0" smtClean="0">
              <a:latin typeface="+mj-lt"/>
            </a:endParaRPr>
          </a:p>
          <a:p>
            <a:pPr lvl="1"/>
            <a:r>
              <a:rPr lang="en-CA" sz="1400" dirty="0" smtClean="0">
                <a:latin typeface="+mj-lt"/>
              </a:rPr>
              <a:t>Keys are unique</a:t>
            </a:r>
            <a:endParaRPr lang="en-CA" sz="1400" noProof="0" dirty="0" smtClean="0">
              <a:latin typeface="+mj-lt"/>
            </a:endParaRPr>
          </a:p>
          <a:p>
            <a:pPr lvl="1"/>
            <a:r>
              <a:rPr lang="en-CA" sz="1400" noProof="0" dirty="0" smtClean="0">
                <a:latin typeface="+mj-lt"/>
              </a:rPr>
              <a:t>Multiple keys can have the same value</a:t>
            </a:r>
          </a:p>
          <a:p>
            <a:pPr lvl="1"/>
            <a:r>
              <a:rPr lang="en-CA" sz="1400" noProof="0" dirty="0" smtClean="0">
                <a:latin typeface="+mj-lt"/>
              </a:rPr>
              <a:t>Weak point: if the size is too large, becomes memory-intensive and slow (because of extra data to store)</a:t>
            </a:r>
          </a:p>
          <a:p>
            <a:r>
              <a:rPr lang="en-CA" sz="1400" dirty="0" smtClean="0">
                <a:solidFill>
                  <a:srgbClr val="000000"/>
                </a:solidFill>
                <a:latin typeface="+mj-lt"/>
              </a:rPr>
              <a:t>Methods:</a:t>
            </a:r>
            <a:endParaRPr lang="en-CA" sz="1400" noProof="0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CA" sz="1400" noProof="0" dirty="0" err="1" smtClean="0">
                <a:latin typeface="+mj-lt"/>
              </a:rPr>
              <a:t>hm.put</a:t>
            </a:r>
            <a:r>
              <a:rPr lang="en-CA" sz="1400" noProof="0" dirty="0" smtClean="0">
                <a:latin typeface="+mj-lt"/>
              </a:rPr>
              <a:t>("</a:t>
            </a:r>
            <a:r>
              <a:rPr lang="en-CA" sz="1400" noProof="0" dirty="0" err="1" smtClean="0">
                <a:latin typeface="+mj-lt"/>
              </a:rPr>
              <a:t>abc</a:t>
            </a:r>
            <a:r>
              <a:rPr lang="en-CA" sz="1400" noProof="0" dirty="0" smtClean="0">
                <a:latin typeface="+mj-lt"/>
              </a:rPr>
              <a:t>", object);	// Add an object</a:t>
            </a:r>
          </a:p>
          <a:p>
            <a:pPr lvl="1"/>
            <a:r>
              <a:rPr lang="en-CA" sz="1400" noProof="0" dirty="0" err="1" smtClean="0">
                <a:latin typeface="+mj-lt"/>
              </a:rPr>
              <a:t>hm.remove</a:t>
            </a:r>
            <a:r>
              <a:rPr lang="en-CA" sz="1400" noProof="0" dirty="0" smtClean="0">
                <a:latin typeface="+mj-lt"/>
              </a:rPr>
              <a:t>("</a:t>
            </a:r>
            <a:r>
              <a:rPr lang="en-CA" sz="1400" noProof="0" dirty="0" err="1" smtClean="0">
                <a:latin typeface="+mj-lt"/>
              </a:rPr>
              <a:t>abc</a:t>
            </a:r>
            <a:r>
              <a:rPr lang="en-CA" sz="1400" noProof="0" dirty="0" smtClean="0">
                <a:latin typeface="+mj-lt"/>
              </a:rPr>
              <a:t>");	// Removes the object corresponding to the key</a:t>
            </a:r>
          </a:p>
          <a:p>
            <a:pPr lvl="1"/>
            <a:r>
              <a:rPr lang="en-CA" sz="1400" noProof="0" dirty="0" err="1" smtClean="0">
                <a:latin typeface="+mj-lt"/>
              </a:rPr>
              <a:t>hm.get</a:t>
            </a:r>
            <a:r>
              <a:rPr lang="en-CA" sz="1400" noProof="0" dirty="0" smtClean="0">
                <a:latin typeface="+mj-lt"/>
              </a:rPr>
              <a:t>("</a:t>
            </a:r>
            <a:r>
              <a:rPr lang="en-CA" sz="1400" noProof="0" dirty="0" err="1" smtClean="0">
                <a:latin typeface="+mj-lt"/>
              </a:rPr>
              <a:t>abc</a:t>
            </a:r>
            <a:r>
              <a:rPr lang="en-CA" sz="1400" noProof="0" dirty="0" smtClean="0">
                <a:latin typeface="+mj-lt"/>
              </a:rPr>
              <a:t>");		// Get the object corresponding to the key</a:t>
            </a:r>
          </a:p>
          <a:p>
            <a:pPr lvl="1"/>
            <a:r>
              <a:rPr lang="en-CA" sz="1400" noProof="0" dirty="0" err="1" smtClean="0">
                <a:latin typeface="+mj-lt"/>
              </a:rPr>
              <a:t>hm.containsKey</a:t>
            </a:r>
            <a:r>
              <a:rPr lang="en-CA" sz="1400" noProof="0" dirty="0" smtClean="0">
                <a:latin typeface="+mj-lt"/>
              </a:rPr>
              <a:t>("</a:t>
            </a:r>
            <a:r>
              <a:rPr lang="en-CA" sz="1400" noProof="0" dirty="0" err="1" smtClean="0">
                <a:latin typeface="+mj-lt"/>
              </a:rPr>
              <a:t>abc</a:t>
            </a:r>
            <a:r>
              <a:rPr lang="en-CA" sz="1400" noProof="0" dirty="0" smtClean="0">
                <a:latin typeface="+mj-lt"/>
              </a:rPr>
              <a:t>");	// Test whether the key is contained in the </a:t>
            </a:r>
            <a:r>
              <a:rPr lang="en-CA" sz="1400" noProof="0" dirty="0" err="1" smtClean="0">
                <a:latin typeface="+mj-lt"/>
              </a:rPr>
              <a:t>HashMap</a:t>
            </a:r>
            <a:endParaRPr lang="en-CA" sz="1400" noProof="0" dirty="0" smtClean="0">
              <a:latin typeface="+mj-lt"/>
            </a:endParaRPr>
          </a:p>
          <a:p>
            <a:pPr lvl="1"/>
            <a:r>
              <a:rPr lang="en-CA" sz="1400" noProof="0" dirty="0" err="1" smtClean="0">
                <a:latin typeface="+mj-lt"/>
              </a:rPr>
              <a:t>hm.containsValue</a:t>
            </a:r>
            <a:r>
              <a:rPr lang="en-CA" sz="1400" noProof="0" dirty="0" smtClean="0">
                <a:latin typeface="+mj-lt"/>
              </a:rPr>
              <a:t>(Object o);	// Test whether the value object is contained in the </a:t>
            </a:r>
            <a:r>
              <a:rPr lang="en-CA" sz="1400" noProof="0" dirty="0" err="1" smtClean="0">
                <a:latin typeface="+mj-lt"/>
              </a:rPr>
              <a:t>HashMap</a:t>
            </a:r>
            <a:endParaRPr lang="en-CA" sz="1400" noProof="0" dirty="0" smtClean="0">
              <a:latin typeface="+mj-lt"/>
            </a:endParaRPr>
          </a:p>
          <a:p>
            <a:pPr lvl="1"/>
            <a:r>
              <a:rPr lang="en-CA" sz="1400" noProof="0" dirty="0" err="1" smtClean="0">
                <a:latin typeface="+mj-lt"/>
              </a:rPr>
              <a:t>hm.keySet</a:t>
            </a:r>
            <a:r>
              <a:rPr lang="en-CA" sz="1400" noProof="0" dirty="0" smtClean="0">
                <a:latin typeface="+mj-lt"/>
              </a:rPr>
              <a:t>();		// Get a Set that contains all of the keys</a:t>
            </a:r>
          </a:p>
          <a:p>
            <a:pPr lvl="1"/>
            <a:r>
              <a:rPr lang="en-CA" sz="1400" noProof="0" dirty="0" err="1" smtClean="0">
                <a:latin typeface="+mj-lt"/>
              </a:rPr>
              <a:t>hm.values</a:t>
            </a:r>
            <a:r>
              <a:rPr lang="en-CA" sz="1400" noProof="0" dirty="0" smtClean="0">
                <a:latin typeface="+mj-lt"/>
              </a:rPr>
              <a:t>();		// Get a Collection that contains all of the values</a:t>
            </a:r>
          </a:p>
          <a:p>
            <a:r>
              <a:rPr lang="en-CA" sz="1400" noProof="0" dirty="0" smtClean="0">
                <a:latin typeface="+mj-lt"/>
              </a:rPr>
              <a:t>Iterating through a </a:t>
            </a:r>
            <a:r>
              <a:rPr lang="en-CA" sz="1400" noProof="0" dirty="0" err="1" smtClean="0">
                <a:latin typeface="+mj-lt"/>
              </a:rPr>
              <a:t>HashMap</a:t>
            </a:r>
            <a:r>
              <a:rPr lang="en-CA" sz="1400" noProof="0" dirty="0" smtClean="0">
                <a:latin typeface="+mj-lt"/>
              </a:rPr>
              <a:t>:</a:t>
            </a:r>
          </a:p>
          <a:p>
            <a:pPr marL="903288" indent="-319088">
              <a:buNone/>
            </a:pPr>
            <a:r>
              <a:rPr lang="en-CA" sz="1400" noProof="0" dirty="0" smtClean="0">
                <a:solidFill>
                  <a:srgbClr val="7F0055"/>
                </a:solidFill>
                <a:latin typeface="+mj-lt"/>
              </a:rPr>
              <a:t>for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 (Entry&lt;K, V&gt; </a:t>
            </a:r>
            <a:r>
              <a:rPr lang="en-CA" sz="1400" dirty="0" smtClean="0">
                <a:solidFill>
                  <a:srgbClr val="6A3E3E"/>
                </a:solidFill>
                <a:latin typeface="+mj-lt"/>
              </a:rPr>
              <a:t>entry 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en-CA" sz="1400" noProof="0" dirty="0" err="1" smtClean="0">
                <a:solidFill>
                  <a:srgbClr val="6A3E3E"/>
                </a:solidFill>
                <a:latin typeface="+mj-lt"/>
              </a:rPr>
              <a:t>myHashMap</a:t>
            </a:r>
            <a:r>
              <a:rPr lang="en-CA" sz="1400" noProof="0" dirty="0" err="1" smtClean="0">
                <a:solidFill>
                  <a:srgbClr val="000000"/>
                </a:solidFill>
                <a:latin typeface="+mj-lt"/>
              </a:rPr>
              <a:t>.entrySet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()) {</a:t>
            </a:r>
          </a:p>
          <a:p>
            <a:pPr marL="903288" indent="-319088">
              <a:buNone/>
            </a:pPr>
            <a:r>
              <a:rPr lang="en-CA" sz="1400" noProof="0" dirty="0" smtClean="0">
                <a:solidFill>
                  <a:srgbClr val="7F0055"/>
                </a:solidFill>
                <a:latin typeface="+mj-lt"/>
              </a:rPr>
              <a:t>	K </a:t>
            </a:r>
            <a:r>
              <a:rPr lang="en-CA" sz="1400" noProof="0" dirty="0" smtClean="0">
                <a:solidFill>
                  <a:srgbClr val="6A3E3E"/>
                </a:solidFill>
                <a:latin typeface="+mj-lt"/>
              </a:rPr>
              <a:t>key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1400" noProof="0" dirty="0" err="1" smtClean="0">
                <a:solidFill>
                  <a:srgbClr val="6A3E3E"/>
                </a:solidFill>
                <a:latin typeface="+mj-lt"/>
              </a:rPr>
              <a:t>entry</a:t>
            </a:r>
            <a:r>
              <a:rPr lang="en-CA" sz="1400" noProof="0" dirty="0" err="1" smtClean="0">
                <a:solidFill>
                  <a:srgbClr val="000000"/>
                </a:solidFill>
                <a:latin typeface="+mj-lt"/>
              </a:rPr>
              <a:t>.getKey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903288" indent="-319088">
              <a:buNone/>
            </a:pPr>
            <a:r>
              <a:rPr lang="en-CA" sz="1400" noProof="0" dirty="0" smtClean="0">
                <a:solidFill>
                  <a:srgbClr val="7F0055"/>
                </a:solidFill>
                <a:latin typeface="+mj-lt"/>
              </a:rPr>
              <a:t>	V </a:t>
            </a:r>
            <a:r>
              <a:rPr lang="en-CA" sz="1400" noProof="0" dirty="0" smtClean="0">
                <a:solidFill>
                  <a:srgbClr val="6A3E3E"/>
                </a:solidFill>
                <a:latin typeface="+mj-lt"/>
              </a:rPr>
              <a:t>value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1400" noProof="0" dirty="0" err="1" smtClean="0">
                <a:solidFill>
                  <a:srgbClr val="6A3E3E"/>
                </a:solidFill>
                <a:latin typeface="+mj-lt"/>
              </a:rPr>
              <a:t>entry</a:t>
            </a:r>
            <a:r>
              <a:rPr lang="en-CA" sz="1400" noProof="0" dirty="0" err="1" smtClean="0">
                <a:solidFill>
                  <a:srgbClr val="000000"/>
                </a:solidFill>
                <a:latin typeface="+mj-lt"/>
              </a:rPr>
              <a:t>.getValue</a:t>
            </a: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903288" indent="-319088"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CA" sz="1400" noProof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Ex : </a:t>
            </a:r>
            <a:r>
              <a:rPr lang="en-CA" noProof="0" dirty="0" err="1" smtClean="0"/>
              <a:t>HashMap</a:t>
            </a:r>
            <a:r>
              <a:rPr lang="en-CA" noProof="0" dirty="0" smtClean="0"/>
              <a:t>&lt;Integer, Student&gt;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589566"/>
            <a:ext cx="3886200" cy="51518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CA" sz="1200" noProof="0" dirty="0" err="1" smtClean="0">
                <a:solidFill>
                  <a:srgbClr val="3F7F5F"/>
                </a:solidFill>
                <a:latin typeface="Consolas"/>
              </a:rPr>
              <a:t>HashMap</a:t>
            </a: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 of students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&lt;Integer, Student&gt;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>
              <a:buNone/>
            </a:pPr>
            <a:endParaRPr lang="en-CA" sz="1200" noProof="0" dirty="0" smtClean="0">
              <a:latin typeface="Consolas"/>
            </a:endParaRP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Add the students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student1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.getId(),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student1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.getId(),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student3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.getId(),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student3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.getId(),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student5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.getId(),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student5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1200" noProof="0" dirty="0" smtClean="0">
              <a:latin typeface="Consolas"/>
            </a:endParaRP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Get student with key of 4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student4FromMap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.getId());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student4FromMap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(4);</a:t>
            </a:r>
          </a:p>
          <a:p>
            <a:pPr>
              <a:buNone/>
            </a:pPr>
            <a:endParaRPr lang="en-CA" sz="1200" noProof="0" dirty="0" smtClean="0">
              <a:latin typeface="Consolas"/>
            </a:endParaRP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Remove student with key of 2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.getId());</a:t>
            </a:r>
          </a:p>
          <a:p>
            <a:pPr>
              <a:buNone/>
            </a:pP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(2);</a:t>
            </a:r>
            <a:endParaRPr lang="en-CA" sz="1200" noProof="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16016" y="1589565"/>
            <a:ext cx="4248471" cy="515180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CA" sz="2800" noProof="0" dirty="0" smtClean="0">
              <a:latin typeface="Consolas"/>
            </a:endParaRPr>
          </a:p>
          <a:p>
            <a:pPr>
              <a:buNone/>
            </a:pP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// Test whether key exists in map</a:t>
            </a:r>
          </a:p>
          <a:p>
            <a:pPr>
              <a:buNone/>
            </a:pP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3700" noProof="0" dirty="0" err="1" smtClean="0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(10);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// returns true or false</a:t>
            </a:r>
          </a:p>
          <a:p>
            <a:pPr>
              <a:buNone/>
            </a:pPr>
            <a:endParaRPr lang="en-CA" sz="3700" noProof="0" dirty="0" smtClean="0">
              <a:latin typeface="Consolas"/>
            </a:endParaRPr>
          </a:p>
          <a:p>
            <a:pPr>
              <a:buNone/>
            </a:pPr>
            <a:endParaRPr lang="en-CA" sz="3700" noProof="0" dirty="0" smtClean="0">
              <a:latin typeface="Consolas"/>
            </a:endParaRPr>
          </a:p>
          <a:p>
            <a:pPr>
              <a:buNone/>
            </a:pP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// Test whether </a:t>
            </a:r>
            <a:r>
              <a:rPr lang="en-CA" sz="3700" noProof="0" dirty="0" err="1" smtClean="0">
                <a:solidFill>
                  <a:srgbClr val="3F7F5F"/>
                </a:solidFill>
                <a:latin typeface="Consolas"/>
              </a:rPr>
              <a:t>HashMap</a:t>
            </a: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 contains a particular object</a:t>
            </a:r>
          </a:p>
          <a:p>
            <a:pPr>
              <a:buNone/>
            </a:pP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3700" noProof="0" dirty="0" err="1" smtClean="0">
                <a:solidFill>
                  <a:srgbClr val="000000"/>
                </a:solidFill>
                <a:latin typeface="Consolas"/>
              </a:rPr>
              <a:t>.containsValue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7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// returns true or false</a:t>
            </a:r>
          </a:p>
          <a:p>
            <a:pPr>
              <a:buNone/>
            </a:pPr>
            <a:endParaRPr lang="en-CA" sz="3700" noProof="0" dirty="0" smtClean="0">
              <a:latin typeface="Consolas"/>
            </a:endParaRPr>
          </a:p>
          <a:p>
            <a:pPr>
              <a:buNone/>
            </a:pPr>
            <a:endParaRPr lang="en-CA" sz="3700" noProof="0" dirty="0" smtClean="0">
              <a:latin typeface="Consolas"/>
            </a:endParaRPr>
          </a:p>
          <a:p>
            <a:pPr>
              <a:buNone/>
            </a:pPr>
            <a:r>
              <a:rPr lang="en-CA" sz="3700" noProof="0" dirty="0" smtClean="0">
                <a:solidFill>
                  <a:srgbClr val="3F7F5F"/>
                </a:solidFill>
                <a:latin typeface="Consolas"/>
              </a:rPr>
              <a:t>// Iterate through a </a:t>
            </a:r>
            <a:r>
              <a:rPr lang="en-CA" sz="3700" noProof="0" dirty="0" err="1" smtClean="0">
                <a:solidFill>
                  <a:srgbClr val="3F7F5F"/>
                </a:solidFill>
                <a:latin typeface="Consolas"/>
              </a:rPr>
              <a:t>HashMap</a:t>
            </a:r>
            <a:endParaRPr lang="en-CA" sz="3700" noProof="0" dirty="0" smtClean="0">
              <a:solidFill>
                <a:srgbClr val="3F7F5F"/>
              </a:solidFill>
              <a:latin typeface="Consolas"/>
            </a:endParaRPr>
          </a:p>
          <a:p>
            <a:pPr marL="534988" indent="-534988">
              <a:buNone/>
            </a:pPr>
            <a:r>
              <a:rPr lang="en-CA" sz="3700" noProof="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 (Entry&lt;Integer, Student&gt; </a:t>
            </a:r>
            <a:r>
              <a:rPr lang="en-CA" sz="3700" noProof="0" dirty="0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studentsMap</a:t>
            </a:r>
            <a:r>
              <a:rPr lang="en-CA" sz="3700" noProof="0" dirty="0" err="1" smtClean="0">
                <a:solidFill>
                  <a:srgbClr val="000000"/>
                </a:solidFill>
                <a:latin typeface="Consolas"/>
              </a:rPr>
              <a:t>.entrySet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7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700" noProof="0" dirty="0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CA" sz="3700" noProof="0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student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700" noProof="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CA" sz="3700" noProof="0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37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3700" noProof="0" dirty="0" smtClean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141277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structures characteristics</a:t>
            </a:r>
            <a:endParaRPr lang="en-CA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55490"/>
              </p:ext>
            </p:extLst>
          </p:nvPr>
        </p:nvGraphicFramePr>
        <p:xfrm>
          <a:off x="107503" y="1844824"/>
          <a:ext cx="8928993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9"/>
                <a:gridCol w="720080"/>
                <a:gridCol w="720848"/>
                <a:gridCol w="1008374"/>
                <a:gridCol w="936348"/>
                <a:gridCol w="842249"/>
                <a:gridCol w="708650"/>
                <a:gridCol w="779515"/>
                <a:gridCol w="779515"/>
                <a:gridCol w="921245"/>
              </a:tblGrid>
              <a:tr h="93172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Type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Sorted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Can</a:t>
                      </a:r>
                      <a:r>
                        <a:rPr lang="en-CA" sz="1400" baseline="0" dirty="0" smtClean="0"/>
                        <a:t> be sorted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Duplicates permitted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Order</a:t>
                      </a:r>
                      <a:r>
                        <a:rPr lang="en-CA" sz="1400" baseline="0" dirty="0" smtClean="0"/>
                        <a:t> preserved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Synchro-</a:t>
                      </a:r>
                      <a:r>
                        <a:rPr lang="en-CA" sz="1400" dirty="0" err="1" smtClean="0"/>
                        <a:t>nized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Add time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Search time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Remove time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Null</a:t>
                      </a:r>
                      <a:r>
                        <a:rPr lang="en-CA" sz="1400" baseline="0" dirty="0" smtClean="0"/>
                        <a:t> values permitted</a:t>
                      </a:r>
                      <a:endParaRPr lang="en-CA" sz="14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smtClean="0"/>
                        <a:t>Vector&lt;E&gt;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ArrayList</a:t>
                      </a:r>
                      <a:r>
                        <a:rPr lang="en-CA" sz="1400" b="1" dirty="0" smtClean="0"/>
                        <a:t>&lt;E&gt;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LinkedList</a:t>
                      </a:r>
                      <a:r>
                        <a:rPr lang="en-CA" sz="1400" b="1" dirty="0" smtClean="0"/>
                        <a:t>&lt;E&gt;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O(n)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TreeSet</a:t>
                      </a:r>
                      <a:r>
                        <a:rPr lang="en-CA" sz="1400" b="1" dirty="0" smtClean="0"/>
                        <a:t>&lt;E&gt;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O(ln(n))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O(ln(n))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dirty="0" smtClean="0"/>
                        <a:t>O(ln(n))</a:t>
                      </a:r>
                      <a:endParaRPr lang="en-C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Hashtable</a:t>
                      </a:r>
                      <a:r>
                        <a:rPr lang="en-CA" sz="1400" b="1" dirty="0" smtClean="0"/>
                        <a:t>&lt;K, V&gt;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HashSet</a:t>
                      </a:r>
                      <a:r>
                        <a:rPr lang="en-CA" sz="1400" b="1" dirty="0" smtClean="0"/>
                        <a:t>&lt;E&gt;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</a:tr>
              <a:tr h="50468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400" b="1" dirty="0" err="1" smtClean="0"/>
                        <a:t>HashMap</a:t>
                      </a:r>
                      <a:r>
                        <a:rPr lang="en-CA" sz="1400" b="1" dirty="0" smtClean="0"/>
                        <a:t>&lt;K, V&gt;</a:t>
                      </a:r>
                      <a:endParaRPr lang="en-C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No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O(1)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1600" dirty="0" smtClean="0"/>
                        <a:t>Yes</a:t>
                      </a:r>
                      <a:endParaRPr lang="en-CA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6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Sorting an </a:t>
            </a:r>
            <a:r>
              <a:rPr lang="en-CA" noProof="0" dirty="0" err="1" smtClean="0"/>
              <a:t>ArrayList</a:t>
            </a:r>
            <a:endParaRPr lang="en-CA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To be able to be sorted, it must contain a type that implements the Comparable interface.</a:t>
            </a:r>
          </a:p>
          <a:p>
            <a:endParaRPr lang="en-CA" dirty="0" smtClean="0"/>
          </a:p>
          <a:p>
            <a:r>
              <a:rPr lang="en-CA" dirty="0" smtClean="0"/>
              <a:t>By default</a:t>
            </a:r>
            <a:r>
              <a:rPr lang="en-CA" noProof="0" dirty="0" smtClean="0"/>
              <a:t>:</a:t>
            </a:r>
          </a:p>
          <a:p>
            <a:pPr lvl="1"/>
            <a:r>
              <a:rPr lang="en-CA" noProof="0" dirty="0" smtClean="0"/>
              <a:t>String</a:t>
            </a:r>
          </a:p>
          <a:p>
            <a:pPr lvl="1"/>
            <a:r>
              <a:rPr lang="en-CA" noProof="0" dirty="0" smtClean="0"/>
              <a:t>Integer</a:t>
            </a:r>
          </a:p>
          <a:p>
            <a:endParaRPr lang="en-CA" noProof="0" dirty="0" smtClean="0"/>
          </a:p>
          <a:p>
            <a:r>
              <a:rPr lang="en-CA" noProof="0" dirty="0" smtClean="0"/>
              <a:t>Use the static sort(List&lt;T&gt; list) method from the Collections class:</a:t>
            </a:r>
          </a:p>
          <a:p>
            <a:pPr marL="0" indent="0">
              <a:buNone/>
            </a:pPr>
            <a:r>
              <a:rPr lang="en-CA" sz="2400" noProof="0" dirty="0" smtClean="0">
                <a:latin typeface="Consolas" panose="020B0609020204030204" pitchFamily="49" charset="0"/>
              </a:rPr>
              <a:t>	</a:t>
            </a:r>
            <a:r>
              <a:rPr lang="en-CA" sz="2400" noProof="0" dirty="0" err="1" smtClean="0">
                <a:latin typeface="Consolas" panose="020B0609020204030204" pitchFamily="49" charset="0"/>
              </a:rPr>
              <a:t>Collections.sort</a:t>
            </a:r>
            <a:r>
              <a:rPr lang="en-CA" sz="2400" noProof="0" dirty="0" smtClean="0">
                <a:latin typeface="Consolas" panose="020B0609020204030204" pitchFamily="49" charset="0"/>
              </a:rPr>
              <a:t>(</a:t>
            </a:r>
            <a:r>
              <a:rPr lang="en-CA" sz="2400" noProof="0" dirty="0" err="1" smtClean="0">
                <a:latin typeface="Consolas" panose="020B0609020204030204" pitchFamily="49" charset="0"/>
              </a:rPr>
              <a:t>arrayList</a:t>
            </a:r>
            <a:r>
              <a:rPr lang="en-CA" sz="2400" noProof="0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Accolade fermante 3"/>
          <p:cNvSpPr/>
          <p:nvPr/>
        </p:nvSpPr>
        <p:spPr>
          <a:xfrm>
            <a:off x="2417807" y="3717032"/>
            <a:ext cx="288032" cy="828471"/>
          </a:xfrm>
          <a:prstGeom prst="rightBrace">
            <a:avLst>
              <a:gd name="adj1" fmla="val 41316"/>
              <a:gd name="adj2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814230" y="3948272"/>
            <a:ext cx="35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err="1" smtClean="0"/>
              <a:t>implement</a:t>
            </a:r>
            <a:r>
              <a:rPr lang="fr-FR" dirty="0" smtClean="0"/>
              <a:t> Comparable interface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Comparable interface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925144"/>
          </a:xfrm>
        </p:spPr>
        <p:txBody>
          <a:bodyPr>
            <a:normAutofit/>
          </a:bodyPr>
          <a:lstStyle/>
          <a:p>
            <a:pPr marL="712788" indent="-712788">
              <a:buNone/>
            </a:pP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Comparable&lt;T&gt;</a:t>
            </a:r>
          </a:p>
          <a:p>
            <a:pPr marL="712788" indent="-712788">
              <a:buNone/>
            </a:pP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712788" indent="-712788">
              <a:buNone/>
            </a:pP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28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b="1" noProof="0" dirty="0" err="1" smtClean="0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CA" sz="2800" b="1" noProof="0" dirty="0" smtClean="0">
                <a:solidFill>
                  <a:srgbClr val="6A3E3E"/>
                </a:solidFill>
                <a:latin typeface="Consolas"/>
              </a:rPr>
              <a:t>o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712788" indent="-712788">
              <a:buNone/>
            </a:pP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CA" dirty="0" smtClean="0"/>
              <a:t>Return values of </a:t>
            </a:r>
            <a:r>
              <a:rPr lang="en-CA" b="1" noProof="0" dirty="0" err="1" smtClean="0"/>
              <a:t>int</a:t>
            </a:r>
            <a:r>
              <a:rPr lang="en-CA" b="1" noProof="0" dirty="0" smtClean="0"/>
              <a:t> </a:t>
            </a:r>
            <a:r>
              <a:rPr lang="en-CA" b="1" noProof="0" dirty="0" err="1" smtClean="0"/>
              <a:t>compareTo</a:t>
            </a:r>
            <a:r>
              <a:rPr lang="en-CA" b="1" noProof="0" dirty="0" smtClean="0"/>
              <a:t>(Object o)</a:t>
            </a:r>
            <a:r>
              <a:rPr lang="en-CA" noProof="0" dirty="0" smtClean="0"/>
              <a:t>:</a:t>
            </a:r>
          </a:p>
          <a:p>
            <a:pPr lvl="1">
              <a:tabLst>
                <a:tab pos="1436688" algn="l"/>
              </a:tabLst>
            </a:pPr>
            <a:r>
              <a:rPr lang="en-CA" noProof="0" dirty="0" smtClean="0"/>
              <a:t>   0	If this object and the passed object </a:t>
            </a:r>
            <a:r>
              <a:rPr lang="en-CA" b="1" noProof="0" dirty="0" smtClean="0"/>
              <a:t>o</a:t>
            </a:r>
            <a:r>
              <a:rPr lang="en-CA" noProof="0" dirty="0" smtClean="0"/>
              <a:t> are equal</a:t>
            </a:r>
          </a:p>
          <a:p>
            <a:pPr lvl="1">
              <a:tabLst>
                <a:tab pos="1436688" algn="l"/>
              </a:tabLst>
            </a:pPr>
            <a:r>
              <a:rPr lang="en-CA" dirty="0" smtClean="0"/>
              <a:t> −</a:t>
            </a:r>
            <a:r>
              <a:rPr lang="en-CA" noProof="0" dirty="0" smtClean="0"/>
              <a:t>1	If this object is “less than” the passed object </a:t>
            </a:r>
            <a:r>
              <a:rPr lang="en-CA" b="1" noProof="0" dirty="0" smtClean="0"/>
              <a:t>o</a:t>
            </a:r>
            <a:endParaRPr lang="en-CA" noProof="0" dirty="0" smtClean="0"/>
          </a:p>
          <a:p>
            <a:pPr lvl="1">
              <a:tabLst>
                <a:tab pos="1436688" algn="l"/>
              </a:tabLst>
            </a:pPr>
            <a:r>
              <a:rPr lang="en-CA" noProof="0" dirty="0" smtClean="0"/>
              <a:t> +1	If this object is “greater than” the passed object </a:t>
            </a:r>
            <a:r>
              <a:rPr lang="en-CA" b="1" noProof="0" dirty="0" smtClean="0"/>
              <a:t>o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Comparable:  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Comparable&lt;Student&gt;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CA" sz="3200" noProof="0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o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32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signum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dirty="0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 - </a:t>
            </a:r>
            <a:r>
              <a:rPr lang="en-CA" sz="3200" i="1" noProof="0" dirty="0" err="1" smtClean="0">
                <a:solidFill>
                  <a:srgbClr val="6A3E3E"/>
                </a:solidFill>
                <a:latin typeface="Consolas"/>
              </a:rPr>
              <a:t>o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.getAge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	</a:t>
            </a:r>
            <a:r>
              <a:rPr lang="en-CA" sz="3200" dirty="0" smtClean="0">
                <a:solidFill>
                  <a:srgbClr val="3F7F5F"/>
                </a:solidFill>
                <a:latin typeface="Consolas"/>
              </a:rPr>
              <a:t>// enables sorting by age (ascending order)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	// constructor, getters, setters, etc.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4400" noProof="0" dirty="0" smtClean="0">
                <a:solidFill>
                  <a:srgbClr val="000000"/>
                </a:solidFill>
                <a:latin typeface="+mj-lt"/>
              </a:rPr>
              <a:t>To sort the students:</a:t>
            </a:r>
            <a:endParaRPr lang="en-CA" sz="32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sort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i="1" noProof="0" dirty="0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Comparator interface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rmAutofit fontScale="92500" lnSpcReduction="20000"/>
          </a:bodyPr>
          <a:lstStyle/>
          <a:p>
            <a:r>
              <a:rPr lang="en-CA" sz="2600" dirty="0" smtClean="0"/>
              <a:t>Useful if you need multiple sorting criteria</a:t>
            </a:r>
            <a:endParaRPr lang="en-CA" sz="2600" noProof="0" dirty="0" smtClean="0"/>
          </a:p>
          <a:p>
            <a:r>
              <a:rPr lang="en-CA" sz="2600" noProof="0" dirty="0" smtClean="0"/>
              <a:t>Method:  sort(List&lt;&gt;, Comparator)</a:t>
            </a:r>
          </a:p>
          <a:p>
            <a:endParaRPr lang="en-CA" sz="1800" noProof="0" dirty="0" smtClean="0"/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Comparator&lt;T&gt; {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compare(Object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o1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o2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equals(Object </a:t>
            </a: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CA" sz="2600" noProof="0" dirty="0" smtClean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ComparatorAge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Comparator&lt;Student&gt; {</a:t>
            </a:r>
            <a:endParaRPr lang="en-CA" sz="1800" noProof="0" dirty="0" smtClean="0">
              <a:latin typeface="Consolas"/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compare(Student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, Student e2) {</a:t>
            </a:r>
            <a:endParaRPr lang="en-CA" sz="1800" noProof="0" dirty="0" smtClean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signum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i="1" noProof="0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.getAge() - e2.getAge());</a:t>
            </a:r>
            <a:endParaRPr lang="en-CA" sz="1800" i="1" noProof="0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sort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i="1" noProof="0" dirty="0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i="1" noProof="0" dirty="0" err="1" smtClean="0">
                <a:solidFill>
                  <a:srgbClr val="000000"/>
                </a:solidFill>
                <a:latin typeface="Consolas"/>
              </a:rPr>
              <a:t>ComparatorAge</a:t>
            </a:r>
            <a:r>
              <a:rPr lang="en-CA" sz="1800" i="1" noProof="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endParaRPr lang="en-CA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Data structures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noProof="0" dirty="0" smtClean="0"/>
              <a:t>There exist two major types of data structures in Java available for grouping data.</a:t>
            </a:r>
          </a:p>
          <a:p>
            <a:endParaRPr lang="en-CA" noProof="0" dirty="0" smtClean="0"/>
          </a:p>
          <a:p>
            <a:pPr lvl="1"/>
            <a:r>
              <a:rPr lang="en-CA" noProof="0" dirty="0" smtClean="0"/>
              <a:t>Collection:  </a:t>
            </a:r>
            <a:r>
              <a:rPr lang="en-CA" dirty="0" smtClean="0"/>
              <a:t>equivalent to a dynamic array</a:t>
            </a:r>
            <a:endParaRPr lang="en-CA" noProof="0" dirty="0" smtClean="0"/>
          </a:p>
          <a:p>
            <a:pPr lvl="3">
              <a:buNone/>
            </a:pPr>
            <a:r>
              <a:rPr lang="en-CA" noProof="0" dirty="0" smtClean="0"/>
              <a:t>Often used in this course</a:t>
            </a:r>
          </a:p>
          <a:p>
            <a:pPr lvl="3">
              <a:buNone/>
            </a:pPr>
            <a:endParaRPr lang="en-CA" noProof="0" dirty="0" smtClean="0"/>
          </a:p>
          <a:p>
            <a:pPr lvl="1"/>
            <a:r>
              <a:rPr lang="en-CA" noProof="0" dirty="0" smtClean="0"/>
              <a:t>Map:  </a:t>
            </a:r>
            <a:r>
              <a:rPr lang="en-CA" dirty="0" smtClean="0"/>
              <a:t>data storage in key/value form</a:t>
            </a:r>
            <a:endParaRPr lang="en-CA" noProof="0" dirty="0" smtClean="0"/>
          </a:p>
          <a:p>
            <a:pPr lvl="3">
              <a:buNone/>
            </a:pPr>
            <a:r>
              <a:rPr lang="en-CA" noProof="0" dirty="0" smtClean="0"/>
              <a:t>Used in Java II, Java III, and Android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structures</a:t>
            </a:r>
            <a:endParaRPr lang="en-CA" noProof="0" dirty="0"/>
          </a:p>
        </p:txBody>
      </p:sp>
      <p:pic>
        <p:nvPicPr>
          <p:cNvPr id="1026" name="Picture 2" descr="Hiérarchie d'interfa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484784"/>
            <a:ext cx="7646497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Collection:  </a:t>
            </a:r>
            <a:r>
              <a:rPr lang="en-CA" noProof="0" dirty="0" err="1" smtClean="0"/>
              <a:t>ArrayList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r>
              <a:rPr lang="en-CA" noProof="0" dirty="0" err="1" smtClean="0"/>
              <a:t>ArrayList</a:t>
            </a:r>
            <a:r>
              <a:rPr lang="en-CA" noProof="0" dirty="0" smtClean="0"/>
              <a:t>&lt;type&gt;</a:t>
            </a:r>
          </a:p>
          <a:p>
            <a:pPr lvl="1"/>
            <a:r>
              <a:rPr lang="en-CA" dirty="0" smtClean="0"/>
              <a:t>Dynamic</a:t>
            </a:r>
            <a:r>
              <a:rPr lang="en-CA" noProof="0" dirty="0" smtClean="0"/>
              <a:t> array</a:t>
            </a:r>
          </a:p>
          <a:p>
            <a:pPr lvl="1"/>
            <a:r>
              <a:rPr lang="en-CA" dirty="0" smtClean="0"/>
              <a:t>No size limit</a:t>
            </a:r>
            <a:endParaRPr lang="en-CA" noProof="0" dirty="0" smtClean="0"/>
          </a:p>
          <a:p>
            <a:pPr lvl="1"/>
            <a:r>
              <a:rPr lang="en-CA" dirty="0" smtClean="0"/>
              <a:t>Has only one data type (value of an element can be null)</a:t>
            </a:r>
            <a:endParaRPr lang="en-CA" noProof="0" dirty="0" smtClean="0"/>
          </a:p>
          <a:p>
            <a:r>
              <a:rPr lang="en-CA" dirty="0" smtClean="0"/>
              <a:t>Methods</a:t>
            </a:r>
            <a:r>
              <a:rPr lang="en-CA" noProof="0" dirty="0" smtClean="0"/>
              <a:t>:</a:t>
            </a:r>
          </a:p>
          <a:p>
            <a:pPr lvl="1">
              <a:tabLst>
                <a:tab pos="2957513" algn="l"/>
              </a:tabLst>
            </a:pPr>
            <a:r>
              <a:rPr lang="en-CA" noProof="0" dirty="0" smtClean="0"/>
              <a:t>add(Object o);	// Add an element</a:t>
            </a:r>
          </a:p>
          <a:p>
            <a:pPr lvl="1">
              <a:tabLst>
                <a:tab pos="2957513" algn="l"/>
              </a:tabLst>
            </a:pPr>
            <a:r>
              <a:rPr lang="en-CA" noProof="0" dirty="0" smtClean="0"/>
              <a:t>size();	// Get the size</a:t>
            </a:r>
          </a:p>
          <a:p>
            <a:pPr lvl="1">
              <a:tabLst>
                <a:tab pos="2957513" algn="l"/>
              </a:tabLst>
            </a:pPr>
            <a:r>
              <a:rPr lang="en-CA" noProof="0" dirty="0" smtClean="0"/>
              <a:t>get(</a:t>
            </a:r>
            <a:r>
              <a:rPr lang="en-CA" noProof="0" dirty="0" err="1" smtClean="0"/>
              <a:t>int</a:t>
            </a:r>
            <a:r>
              <a:rPr lang="en-CA" noProof="0" dirty="0" smtClean="0"/>
              <a:t> index);	// Get the object at the specified index </a:t>
            </a:r>
          </a:p>
          <a:p>
            <a:pPr lvl="1">
              <a:tabLst>
                <a:tab pos="2957513" algn="l"/>
              </a:tabLst>
            </a:pPr>
            <a:r>
              <a:rPr lang="en-CA" noProof="0" dirty="0" smtClean="0"/>
              <a:t>remove(Object o);	// Remove the specified object</a:t>
            </a:r>
          </a:p>
          <a:p>
            <a:pPr lvl="1">
              <a:tabLst>
                <a:tab pos="2957513" algn="l"/>
              </a:tabLst>
            </a:pPr>
            <a:r>
              <a:rPr lang="en-CA" noProof="0" dirty="0" smtClean="0"/>
              <a:t>remove(</a:t>
            </a:r>
            <a:r>
              <a:rPr lang="en-CA" noProof="0" dirty="0" err="1" smtClean="0"/>
              <a:t>int</a:t>
            </a:r>
            <a:r>
              <a:rPr lang="en-CA" noProof="0" dirty="0" smtClean="0"/>
              <a:t> </a:t>
            </a:r>
            <a:r>
              <a:rPr lang="en-CA" dirty="0" smtClean="0"/>
              <a:t>index</a:t>
            </a:r>
            <a:r>
              <a:rPr lang="en-CA" noProof="0" dirty="0" smtClean="0"/>
              <a:t>);	// </a:t>
            </a:r>
            <a:r>
              <a:rPr lang="en-CA" dirty="0" smtClean="0"/>
              <a:t>Remove the object at the specified index</a:t>
            </a:r>
            <a:endParaRPr lang="en-CA" noProof="0" dirty="0" smtClean="0"/>
          </a:p>
          <a:p>
            <a:pPr lvl="1">
              <a:tabLst>
                <a:tab pos="2957513" algn="l"/>
              </a:tabLst>
            </a:pPr>
            <a:r>
              <a:rPr lang="en-CA" dirty="0"/>
              <a:t>clear();	</a:t>
            </a:r>
            <a:r>
              <a:rPr lang="en-CA" dirty="0" smtClean="0"/>
              <a:t>// </a:t>
            </a:r>
            <a:r>
              <a:rPr lang="en-CA" dirty="0"/>
              <a:t>Remove all </a:t>
            </a:r>
            <a:r>
              <a:rPr lang="en-CA" dirty="0" smtClean="0"/>
              <a:t>elements</a:t>
            </a:r>
          </a:p>
          <a:p>
            <a:pPr lvl="1">
              <a:tabLst>
                <a:tab pos="2957513" algn="l"/>
              </a:tabLst>
            </a:pPr>
            <a:r>
              <a:rPr lang="en-CA" dirty="0" err="1" smtClean="0"/>
              <a:t>ensureCapacity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min);	// Increase capacity to minimum, if necessary</a:t>
            </a:r>
            <a:endParaRPr lang="en-CA" dirty="0"/>
          </a:p>
          <a:p>
            <a:pPr lvl="1">
              <a:tabLst>
                <a:tab pos="2957513" algn="l"/>
              </a:tabLst>
            </a:pPr>
            <a:r>
              <a:rPr lang="en-CA" noProof="0" dirty="0" err="1" smtClean="0"/>
              <a:t>trimToSize</a:t>
            </a:r>
            <a:r>
              <a:rPr lang="en-CA" noProof="0" dirty="0" smtClean="0"/>
              <a:t>();</a:t>
            </a:r>
            <a:r>
              <a:rPr lang="en-CA" dirty="0"/>
              <a:t>	</a:t>
            </a:r>
            <a:r>
              <a:rPr lang="en-CA" noProof="0" dirty="0" smtClean="0"/>
              <a:t>// Reduce the capacity to the size</a:t>
            </a:r>
          </a:p>
          <a:p>
            <a:r>
              <a:rPr lang="en-CA" dirty="0" smtClean="0"/>
              <a:t>Iterating through an </a:t>
            </a:r>
            <a:r>
              <a:rPr lang="en-CA" dirty="0" err="1" smtClean="0"/>
              <a:t>ArrayList</a:t>
            </a:r>
            <a:r>
              <a:rPr lang="en-CA" noProof="0" dirty="0" smtClean="0"/>
              <a:t>:</a:t>
            </a:r>
          </a:p>
          <a:p>
            <a:pPr lvl="1">
              <a:tabLst>
                <a:tab pos="2149475" algn="l"/>
              </a:tabLst>
            </a:pPr>
            <a:r>
              <a:rPr lang="en-CA" noProof="0" dirty="0" smtClean="0"/>
              <a:t>for loop:	</a:t>
            </a:r>
            <a:r>
              <a:rPr lang="en-CA" sz="2100" noProof="0" dirty="0" smtClean="0">
                <a:latin typeface="Consolas" panose="020B0609020204030204" pitchFamily="49" charset="0"/>
              </a:rPr>
              <a:t>for(</a:t>
            </a:r>
            <a:r>
              <a:rPr lang="en-CA" sz="2100" noProof="0" dirty="0" err="1" smtClean="0">
                <a:latin typeface="Consolas" panose="020B0609020204030204" pitchFamily="49" charset="0"/>
              </a:rPr>
              <a:t>int</a:t>
            </a:r>
            <a:r>
              <a:rPr lang="en-CA" sz="2100" noProof="0" dirty="0" smtClean="0">
                <a:latin typeface="Consolas" panose="020B0609020204030204" pitchFamily="49" charset="0"/>
              </a:rPr>
              <a:t> </a:t>
            </a:r>
            <a:r>
              <a:rPr lang="en-CA" sz="2100" noProof="0" dirty="0" err="1" smtClean="0">
                <a:latin typeface="Consolas" panose="020B0609020204030204" pitchFamily="49" charset="0"/>
              </a:rPr>
              <a:t>i</a:t>
            </a:r>
            <a:r>
              <a:rPr lang="en-CA" sz="2100" noProof="0" dirty="0" smtClean="0">
                <a:latin typeface="Consolas" panose="020B0609020204030204" pitchFamily="49" charset="0"/>
              </a:rPr>
              <a:t> = 0; </a:t>
            </a:r>
            <a:r>
              <a:rPr lang="en-CA" sz="2100" noProof="0" dirty="0" err="1" smtClean="0">
                <a:latin typeface="Consolas" panose="020B0609020204030204" pitchFamily="49" charset="0"/>
              </a:rPr>
              <a:t>i</a:t>
            </a:r>
            <a:r>
              <a:rPr lang="en-CA" sz="2100" noProof="0" dirty="0" smtClean="0">
                <a:latin typeface="Consolas" panose="020B0609020204030204" pitchFamily="49" charset="0"/>
              </a:rPr>
              <a:t> &lt; </a:t>
            </a:r>
            <a:r>
              <a:rPr lang="en-CA" sz="2100" noProof="0" dirty="0" err="1" smtClean="0">
                <a:latin typeface="Consolas" panose="020B0609020204030204" pitchFamily="49" charset="0"/>
              </a:rPr>
              <a:t>list.size</a:t>
            </a:r>
            <a:r>
              <a:rPr lang="en-CA" sz="2100" noProof="0" dirty="0" smtClean="0">
                <a:latin typeface="Consolas" panose="020B0609020204030204" pitchFamily="49" charset="0"/>
              </a:rPr>
              <a:t>(); </a:t>
            </a:r>
            <a:r>
              <a:rPr lang="en-CA" sz="2100" noProof="0" dirty="0" err="1" smtClean="0">
                <a:latin typeface="Consolas" panose="020B0609020204030204" pitchFamily="49" charset="0"/>
              </a:rPr>
              <a:t>i</a:t>
            </a:r>
            <a:r>
              <a:rPr lang="en-CA" sz="2100" noProof="0" dirty="0" smtClean="0">
                <a:latin typeface="Consolas" panose="020B0609020204030204" pitchFamily="49" charset="0"/>
              </a:rPr>
              <a:t>++) { // code }</a:t>
            </a:r>
            <a:endParaRPr lang="en-CA" noProof="0" dirty="0" smtClean="0">
              <a:latin typeface="Consolas" panose="020B0609020204030204" pitchFamily="49" charset="0"/>
            </a:endParaRPr>
          </a:p>
          <a:p>
            <a:pPr lvl="1">
              <a:tabLst>
                <a:tab pos="2149475" algn="l"/>
              </a:tabLst>
            </a:pPr>
            <a:r>
              <a:rPr lang="en-CA" dirty="0" err="1" smtClean="0"/>
              <a:t>foreach</a:t>
            </a:r>
            <a:r>
              <a:rPr lang="en-CA" dirty="0" smtClean="0"/>
              <a:t> loop:</a:t>
            </a:r>
            <a:r>
              <a:rPr lang="en-CA" dirty="0"/>
              <a:t>	</a:t>
            </a:r>
            <a:r>
              <a:rPr lang="en-CA" sz="2100" noProof="0" dirty="0" smtClean="0">
                <a:latin typeface="Consolas" panose="020B0609020204030204" pitchFamily="49" charset="0"/>
              </a:rPr>
              <a:t>for(Type t : list) { // code }</a:t>
            </a:r>
            <a:endParaRPr lang="en-CA" sz="2100" noProof="0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Example:  </a:t>
            </a:r>
            <a:r>
              <a:rPr lang="en-CA" noProof="0" dirty="0" err="1" smtClean="0"/>
              <a:t>ArrayList</a:t>
            </a:r>
            <a:r>
              <a:rPr lang="en-CA" noProof="0" dirty="0" smtClean="0"/>
              <a:t>&lt;Student&gt;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589566"/>
            <a:ext cx="4028256" cy="50797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instance variables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CA" sz="1200" noProof="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CA" sz="1200" noProof="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id</a:t>
            </a:r>
            <a:r>
              <a:rPr lang="en-CA" sz="1200" noProof="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CA" sz="1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CA" sz="1200" noProof="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CA" sz="1200" noProof="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200" noProof="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CA" sz="1200" noProof="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constructor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 public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lastName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firstName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	this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200" noProof="0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200" noProof="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lastName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200" noProof="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err="1" smtClean="0">
                <a:solidFill>
                  <a:srgbClr val="6A3E3E"/>
                </a:solidFill>
                <a:latin typeface="Consolas"/>
              </a:rPr>
              <a:t>firstName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200" noProof="0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200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1200" noProof="0" dirty="0" smtClean="0">
              <a:latin typeface="Consolas"/>
            </a:endParaRPr>
          </a:p>
          <a:p>
            <a:pPr>
              <a:buNone/>
            </a:pPr>
            <a:r>
              <a:rPr lang="en-CA" sz="1200" noProof="0" dirty="0" smtClean="0">
                <a:solidFill>
                  <a:srgbClr val="3F7F5F"/>
                </a:solidFill>
                <a:latin typeface="Consolas"/>
              </a:rPr>
              <a:t>// getters / setters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err="1" smtClean="0">
                <a:solidFill>
                  <a:srgbClr val="000000"/>
                </a:solidFill>
                <a:latin typeface="Consolas"/>
              </a:rPr>
              <a:t>getId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200" noProof="0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2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1200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0797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getLastName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setLastName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CA" sz="1100" noProof="0" dirty="0" err="1" smtClean="0">
                <a:solidFill>
                  <a:srgbClr val="6A3E3E"/>
                </a:solidFill>
                <a:latin typeface="Consolas"/>
              </a:rPr>
              <a:t>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1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100" noProof="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100" noProof="0" dirty="0" err="1" smtClean="0">
                <a:solidFill>
                  <a:srgbClr val="6A3E3E"/>
                </a:solidFill>
                <a:latin typeface="Consolas"/>
              </a:rPr>
              <a:t>lastName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1100" noProof="0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getFirstName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setFirstName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CA" sz="1100" noProof="0" dirty="0" err="1" smtClean="0">
                <a:solidFill>
                  <a:srgbClr val="6A3E3E"/>
                </a:solidFill>
                <a:latin typeface="Consolas"/>
              </a:rPr>
              <a:t>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1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100" noProof="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100" noProof="0" dirty="0" err="1" smtClean="0">
                <a:solidFill>
                  <a:srgbClr val="6A3E3E"/>
                </a:solidFill>
                <a:latin typeface="Consolas"/>
              </a:rPr>
              <a:t>firstName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getAge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setAge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100" noProof="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100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100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1100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1100" noProof="0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100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1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100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27984" y="1484784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 </a:t>
            </a:r>
            <a:r>
              <a:rPr lang="en-CA" dirty="0" err="1"/>
              <a:t>ArrayList</a:t>
            </a:r>
            <a:r>
              <a:rPr lang="en-CA" dirty="0"/>
              <a:t>&lt;Student&gt;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Initialize 1 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Uninitialized 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ArrayList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 will throw 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NullPointerException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&lt;Student&gt;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Create students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student1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Student(1,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"Brown"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"Arthur"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24);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Student(2,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"Dupond"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"Catherine"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27);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student3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Student(3,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"Ford"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"Emily"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18);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Student(4,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"Hopkins"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"George"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25);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student5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Student(5,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"Jackson"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"Ilana"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33);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Add the students to the </a:t>
            </a:r>
            <a:r>
              <a:rPr lang="en-CA" sz="320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student1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student2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student3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student5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CA" sz="3200" noProof="0" dirty="0" smtClean="0">
              <a:latin typeface="Consolas"/>
            </a:endParaRPr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 </a:t>
            </a:r>
            <a:r>
              <a:rPr lang="en-CA" dirty="0" err="1"/>
              <a:t>ArrayList</a:t>
            </a:r>
            <a:r>
              <a:rPr lang="en-CA" dirty="0"/>
              <a:t>&lt;Student&gt;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531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Number of students in the </a:t>
            </a:r>
            <a:r>
              <a:rPr lang="en-CA" sz="3200" dirty="0">
                <a:solidFill>
                  <a:srgbClr val="3F7F5F"/>
                </a:solidFill>
                <a:latin typeface="Consolas"/>
              </a:rPr>
              <a:t>A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rrayList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.size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4200" noProof="0" dirty="0" smtClean="0">
                <a:solidFill>
                  <a:srgbClr val="000000"/>
                </a:solidFill>
                <a:latin typeface="+mj-lt"/>
              </a:rPr>
              <a:t>Don’t call size() on a null array! Doing so will throw an exception.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Access student3 in the </a:t>
            </a:r>
            <a:r>
              <a:rPr lang="en-CA" sz="320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(2); </a:t>
            </a:r>
            <a:r>
              <a:rPr lang="en-CA" sz="3200" dirty="0">
                <a:solidFill>
                  <a:srgbClr val="3F7F5F"/>
                </a:solidFill>
                <a:latin typeface="Consolas"/>
              </a:rPr>
              <a:t>// Z</a:t>
            </a:r>
            <a:r>
              <a:rPr lang="en-CA" sz="3200" dirty="0" smtClean="0">
                <a:solidFill>
                  <a:srgbClr val="3F7F5F"/>
                </a:solidFill>
                <a:latin typeface="Consolas"/>
              </a:rPr>
              <a:t>ero-based indexing: 0 is index of 1</a:t>
            </a:r>
            <a:r>
              <a:rPr lang="en-CA" sz="3200" baseline="30000" dirty="0" smtClean="0">
                <a:solidFill>
                  <a:srgbClr val="3F7F5F"/>
                </a:solidFill>
                <a:latin typeface="Consolas"/>
              </a:rPr>
              <a:t>st</a:t>
            </a:r>
            <a:r>
              <a:rPr lang="en-CA" sz="3200" dirty="0" smtClean="0">
                <a:solidFill>
                  <a:srgbClr val="3F7F5F"/>
                </a:solidFill>
                <a:latin typeface="Consolas"/>
              </a:rPr>
              <a:t> element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Remove student4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(3); 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By index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student4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By comparison with object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Adjust the size of the </a:t>
            </a:r>
            <a:r>
              <a:rPr lang="en-CA" sz="320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.trimToSize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Empty the 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.clear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CA" sz="3200" noProof="0" dirty="0" smtClean="0">
              <a:latin typeface="Consolas"/>
            </a:endParaRPr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 </a:t>
            </a:r>
            <a:r>
              <a:rPr lang="en-CA" dirty="0" err="1"/>
              <a:t>ArrayList</a:t>
            </a:r>
            <a:r>
              <a:rPr lang="en-CA" dirty="0"/>
              <a:t>&lt;Student&gt;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Looping through the </a:t>
            </a:r>
            <a:r>
              <a:rPr lang="en-CA" sz="3200" noProof="0" dirty="0" err="1" smtClean="0">
                <a:solidFill>
                  <a:srgbClr val="3F7F5F"/>
                </a:solidFill>
                <a:latin typeface="Consolas"/>
              </a:rPr>
              <a:t>ArrayList</a:t>
            </a:r>
            <a:endParaRPr lang="en-CA" sz="3200" noProof="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Option 1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= 0;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&lt;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nsolas"/>
              </a:rPr>
              <a:t>.size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++){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Option 2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(Student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student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student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Option 3</a:t>
            </a:r>
          </a:p>
          <a:p>
            <a:pPr>
              <a:buNone/>
            </a:pP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= 0;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nsolas"/>
              </a:rPr>
              <a:t>.size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() 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Wrapper classes 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lang="en-CA" noProof="0" dirty="0" smtClean="0"/>
              <a:t>Wrapper classes are used to encapsulate primitive values inside objects. This is known as </a:t>
            </a:r>
            <a:r>
              <a:rPr lang="en-CA" b="1" noProof="0" dirty="0" smtClean="0"/>
              <a:t>boxing</a:t>
            </a:r>
            <a:r>
              <a:rPr lang="en-CA" noProof="0" dirty="0" smtClean="0"/>
              <a:t>.</a:t>
            </a:r>
          </a:p>
          <a:p>
            <a:r>
              <a:rPr lang="en-CA" noProof="0" dirty="0" smtClean="0"/>
              <a:t>Collections like </a:t>
            </a:r>
            <a:r>
              <a:rPr lang="en-CA" noProof="0" dirty="0" err="1" smtClean="0"/>
              <a:t>ArrayLists</a:t>
            </a:r>
            <a:r>
              <a:rPr lang="en-CA" noProof="0" dirty="0" smtClean="0"/>
              <a:t> are only capable of storing Objects.</a:t>
            </a:r>
          </a:p>
          <a:p>
            <a:r>
              <a:rPr lang="en-CA" noProof="0" dirty="0" smtClean="0"/>
              <a:t>Primitive types are not Objects.</a:t>
            </a:r>
          </a:p>
          <a:p>
            <a:r>
              <a:rPr lang="en-CA" dirty="0" smtClean="0"/>
              <a:t>To address this problem there exists a wrapper class for each primitive type:</a:t>
            </a:r>
            <a:endParaRPr lang="en-CA" noProof="0" dirty="0" smtClean="0"/>
          </a:p>
          <a:p>
            <a:pPr lvl="1"/>
            <a:r>
              <a:rPr lang="en-CA" noProof="0" dirty="0" smtClean="0"/>
              <a:t>Integer : </a:t>
            </a:r>
            <a:r>
              <a:rPr lang="en-CA" noProof="0" dirty="0" err="1" smtClean="0"/>
              <a:t>int</a:t>
            </a:r>
            <a:endParaRPr lang="en-CA" noProof="0" dirty="0" smtClean="0"/>
          </a:p>
          <a:p>
            <a:pPr lvl="1"/>
            <a:r>
              <a:rPr lang="en-CA" noProof="0" dirty="0" smtClean="0"/>
              <a:t>Double : double</a:t>
            </a:r>
          </a:p>
          <a:p>
            <a:pPr lvl="1"/>
            <a:r>
              <a:rPr lang="en-CA" noProof="0" dirty="0" smtClean="0"/>
              <a:t>Boolean : </a:t>
            </a:r>
            <a:r>
              <a:rPr lang="en-CA" noProof="0" dirty="0" err="1" smtClean="0"/>
              <a:t>boolean</a:t>
            </a:r>
            <a:endParaRPr lang="en-CA" noProof="0" dirty="0" smtClean="0"/>
          </a:p>
          <a:p>
            <a:pPr lvl="1"/>
            <a:r>
              <a:rPr lang="en-CA" noProof="0" dirty="0" smtClean="0"/>
              <a:t>Float : float</a:t>
            </a:r>
          </a:p>
          <a:p>
            <a:pPr lvl="1"/>
            <a:r>
              <a:rPr lang="en-CA" noProof="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18714</TotalTime>
  <Words>877</Words>
  <Application>Microsoft Office PowerPoint</Application>
  <PresentationFormat>On-screen Show (4:3)</PresentationFormat>
  <Paragraphs>330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Tw Cen MT</vt:lpstr>
      <vt:lpstr>Wingdings</vt:lpstr>
      <vt:lpstr>Wingdings 2</vt:lpstr>
      <vt:lpstr>Médian</vt:lpstr>
      <vt:lpstr>PowerPoint Presentation</vt:lpstr>
      <vt:lpstr>Data structures</vt:lpstr>
      <vt:lpstr>Data structures</vt:lpstr>
      <vt:lpstr>Collection:  ArrayList</vt:lpstr>
      <vt:lpstr>Example:  ArrayList&lt;Student&gt;</vt:lpstr>
      <vt:lpstr>Example:  ArrayList&lt;Student&gt;</vt:lpstr>
      <vt:lpstr>Example:  ArrayList&lt;Student&gt;</vt:lpstr>
      <vt:lpstr>Example:  ArrayList&lt;Student&gt;</vt:lpstr>
      <vt:lpstr>Wrapper classes </vt:lpstr>
      <vt:lpstr>Wrapper classes </vt:lpstr>
      <vt:lpstr>Map:  HashMap</vt:lpstr>
      <vt:lpstr>Ex : HashMap&lt;Integer, Student&gt;</vt:lpstr>
      <vt:lpstr>Data structures characteristics</vt:lpstr>
      <vt:lpstr>Sorting an ArrayList</vt:lpstr>
      <vt:lpstr>Comparable interface</vt:lpstr>
      <vt:lpstr>Comparable:  Example</vt:lpstr>
      <vt:lpstr>Comparator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648</cp:revision>
  <dcterms:created xsi:type="dcterms:W3CDTF">2016-02-08T15:32:11Z</dcterms:created>
  <dcterms:modified xsi:type="dcterms:W3CDTF">2019-05-19T10:25:30Z</dcterms:modified>
</cp:coreProperties>
</file>