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906000" cy="6858000" type="A4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 showGuides="1">
      <p:cViewPr varScale="1">
        <p:scale>
          <a:sx n="166" d="100"/>
          <a:sy n="166" d="100"/>
        </p:scale>
        <p:origin x="1062" y="144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67078-AF64-4DF3-8377-B8A1B7178761}" type="datetimeFigureOut">
              <a:rPr lang="de-DE" smtClean="0"/>
              <a:t>21.12.2019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0E240-0389-4A21-B4C1-6A3F9EA929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0291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67078-AF64-4DF3-8377-B8A1B7178761}" type="datetimeFigureOut">
              <a:rPr lang="de-DE" smtClean="0"/>
              <a:t>21.12.2019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0E240-0389-4A21-B4C1-6A3F9EA929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5594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67078-AF64-4DF3-8377-B8A1B7178761}" type="datetimeFigureOut">
              <a:rPr lang="de-DE" smtClean="0"/>
              <a:t>21.12.2019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0E240-0389-4A21-B4C1-6A3F9EA929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5586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67078-AF64-4DF3-8377-B8A1B7178761}" type="datetimeFigureOut">
              <a:rPr lang="de-DE" smtClean="0"/>
              <a:t>21.12.2019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0E240-0389-4A21-B4C1-6A3F9EA929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6267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67078-AF64-4DF3-8377-B8A1B7178761}" type="datetimeFigureOut">
              <a:rPr lang="de-DE" smtClean="0"/>
              <a:t>21.12.2019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0E240-0389-4A21-B4C1-6A3F9EA929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0645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67078-AF64-4DF3-8377-B8A1B7178761}" type="datetimeFigureOut">
              <a:rPr lang="de-DE" smtClean="0"/>
              <a:t>21.12.2019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0E240-0389-4A21-B4C1-6A3F9EA929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5875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67078-AF64-4DF3-8377-B8A1B7178761}" type="datetimeFigureOut">
              <a:rPr lang="de-DE" smtClean="0"/>
              <a:t>21.12.2019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0E240-0389-4A21-B4C1-6A3F9EA929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7162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67078-AF64-4DF3-8377-B8A1B7178761}" type="datetimeFigureOut">
              <a:rPr lang="de-DE" smtClean="0"/>
              <a:t>21.12.2019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0E240-0389-4A21-B4C1-6A3F9EA929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948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67078-AF64-4DF3-8377-B8A1B7178761}" type="datetimeFigureOut">
              <a:rPr lang="de-DE" smtClean="0"/>
              <a:t>21.12.2019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0E240-0389-4A21-B4C1-6A3F9EA929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1316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67078-AF64-4DF3-8377-B8A1B7178761}" type="datetimeFigureOut">
              <a:rPr lang="de-DE" smtClean="0"/>
              <a:t>21.12.2019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0E240-0389-4A21-B4C1-6A3F9EA929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3431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67078-AF64-4DF3-8377-B8A1B7178761}" type="datetimeFigureOut">
              <a:rPr lang="de-DE" smtClean="0"/>
              <a:t>21.12.2019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A0E240-0389-4A21-B4C1-6A3F9EA9297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8476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067078-AF64-4DF3-8377-B8A1B7178761}" type="datetimeFigureOut">
              <a:rPr lang="de-DE" smtClean="0"/>
              <a:t>21.12.2019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A0E240-0389-4A21-B4C1-6A3F9EA9297C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282306" y="6225645"/>
            <a:ext cx="628264" cy="626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471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fik 2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062" b="98605" l="1687" r="9743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1246" y="185466"/>
            <a:ext cx="2994315" cy="3966741"/>
          </a:xfrm>
          <a:prstGeom prst="rect">
            <a:avLst/>
          </a:prstGeom>
          <a:ln>
            <a:noFill/>
          </a:ln>
        </p:spPr>
      </p:pic>
      <p:sp>
        <p:nvSpPr>
          <p:cNvPr id="12" name="Textfeld 11"/>
          <p:cNvSpPr txBox="1"/>
          <p:nvPr/>
        </p:nvSpPr>
        <p:spPr>
          <a:xfrm>
            <a:off x="218537" y="4096109"/>
            <a:ext cx="2271622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❶</a:t>
            </a:r>
            <a:r>
              <a:rPr lang="de-DE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de-DE" b="1" u="sng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Mode:</a:t>
            </a:r>
          </a:p>
          <a:p>
            <a:r>
              <a:rPr lang="de-DE" sz="16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Wechselt zwischen den Betriebsarten:</a:t>
            </a:r>
          </a:p>
          <a:p>
            <a:pPr marL="357188" indent="-357188"/>
            <a:r>
              <a:rPr lang="de-DE" sz="16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0.	Easy</a:t>
            </a:r>
          </a:p>
          <a:p>
            <a:pPr marL="357188" indent="-357188">
              <a:buAutoNum type="arabicPeriod"/>
            </a:pPr>
            <a:r>
              <a:rPr lang="de-DE" sz="16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Medium</a:t>
            </a:r>
          </a:p>
          <a:p>
            <a:pPr marL="357188" indent="-357188">
              <a:buAutoNum type="arabicPeriod"/>
            </a:pPr>
            <a:r>
              <a:rPr lang="de-DE" sz="16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Hard</a:t>
            </a:r>
          </a:p>
          <a:p>
            <a:pPr marL="357188" indent="-357188">
              <a:buAutoNum type="arabicPeriod"/>
            </a:pPr>
            <a:r>
              <a:rPr lang="de-DE" sz="16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Very</a:t>
            </a:r>
            <a:r>
              <a:rPr lang="de-DE" sz="16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Hard</a:t>
            </a:r>
          </a:p>
          <a:p>
            <a:pPr marL="357188" indent="-357188">
              <a:buAutoNum type="arabicPeriod"/>
            </a:pPr>
            <a:r>
              <a:rPr lang="de-DE" sz="16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Multiplayer (siehe nächste Seite)</a:t>
            </a:r>
            <a:endParaRPr lang="de-DE" sz="16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7450349" y="4096109"/>
            <a:ext cx="245565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❸ </a:t>
            </a:r>
            <a:r>
              <a:rPr lang="de-DE" b="1" u="sng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Repeat:</a:t>
            </a:r>
          </a:p>
          <a:p>
            <a:r>
              <a:rPr lang="de-DE" sz="16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Nach Drücken dieses Knopfes wird die längste gespielte Sequenz aus allen abgelaufenen Runden noch einmal wiederholt</a:t>
            </a:r>
          </a:p>
          <a:p>
            <a:pPr marL="342900" indent="-342900">
              <a:buAutoNum type="arabicPeriod"/>
            </a:pPr>
            <a:endParaRPr lang="de-DE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3484350" y="4537694"/>
            <a:ext cx="364106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❷</a:t>
            </a:r>
            <a:r>
              <a:rPr lang="de-DE" b="1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de-DE" b="1" u="sng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Start:</a:t>
            </a:r>
          </a:p>
          <a:p>
            <a:r>
              <a:rPr lang="de-DE" sz="16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Im ausgeschalteten Zustand wird mit diesem Knopf das Spiel eingeschaltet. (Nach 30 Sekunden ohne Benutzung schaltet sich das Spiel selbstständig ab)</a:t>
            </a:r>
          </a:p>
          <a:p>
            <a:r>
              <a:rPr lang="de-DE" sz="16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Im eingeschalteten Zustand wird nach Modus Auswahl die Spielrunde mit diesem Knopf begonnen.</a:t>
            </a:r>
            <a:endParaRPr lang="de-DE" sz="16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7386007" y="1915336"/>
            <a:ext cx="227162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❹ </a:t>
            </a:r>
            <a:r>
              <a:rPr lang="de-DE" b="1" u="sng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S1-S4:</a:t>
            </a:r>
          </a:p>
          <a:p>
            <a:r>
              <a:rPr lang="de-DE" sz="16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Dies sind die Spiel-Tasten. Nach dem Aufleuchten einer Farbfolge muss diese mit den jeweiligen Tasten wiederholt werden.</a:t>
            </a:r>
          </a:p>
        </p:txBody>
      </p:sp>
      <p:sp>
        <p:nvSpPr>
          <p:cNvPr id="27" name="Ellipse 26"/>
          <p:cNvSpPr/>
          <p:nvPr/>
        </p:nvSpPr>
        <p:spPr>
          <a:xfrm>
            <a:off x="4106172" y="2616717"/>
            <a:ext cx="218538" cy="2185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/>
          <p:cNvSpPr txBox="1"/>
          <p:nvPr/>
        </p:nvSpPr>
        <p:spPr>
          <a:xfrm>
            <a:off x="4060166" y="2593713"/>
            <a:ext cx="44857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dirty="0" smtClean="0">
                <a:ln w="0">
                  <a:noFill/>
                </a:ln>
                <a:solidFill>
                  <a:srgbClr val="FF0000"/>
                </a:solidFill>
              </a:rPr>
              <a:t>❶</a:t>
            </a:r>
            <a:endParaRPr lang="de-DE" dirty="0">
              <a:ln w="0">
                <a:noFill/>
              </a:ln>
              <a:solidFill>
                <a:srgbClr val="FF0000"/>
              </a:solidFill>
            </a:endParaRPr>
          </a:p>
        </p:txBody>
      </p:sp>
      <p:sp>
        <p:nvSpPr>
          <p:cNvPr id="28" name="Ellipse 27"/>
          <p:cNvSpPr/>
          <p:nvPr/>
        </p:nvSpPr>
        <p:spPr>
          <a:xfrm>
            <a:off x="4785858" y="2616717"/>
            <a:ext cx="218538" cy="2185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Ellipse 28"/>
          <p:cNvSpPr/>
          <p:nvPr/>
        </p:nvSpPr>
        <p:spPr>
          <a:xfrm>
            <a:off x="5465190" y="2616717"/>
            <a:ext cx="218538" cy="2185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9"/>
          <p:cNvSpPr txBox="1"/>
          <p:nvPr/>
        </p:nvSpPr>
        <p:spPr>
          <a:xfrm>
            <a:off x="4739498" y="2593713"/>
            <a:ext cx="44857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dirty="0" smtClean="0">
                <a:ln w="0">
                  <a:noFill/>
                </a:ln>
                <a:solidFill>
                  <a:srgbClr val="FF0000"/>
                </a:solidFill>
              </a:rPr>
              <a:t>❷</a:t>
            </a:r>
            <a:endParaRPr lang="de-DE" dirty="0">
              <a:ln w="0">
                <a:noFill/>
              </a:ln>
              <a:solidFill>
                <a:srgbClr val="FF0000"/>
              </a:solidFill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5418830" y="2593713"/>
            <a:ext cx="44857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dirty="0" smtClean="0">
                <a:ln w="0">
                  <a:noFill/>
                </a:ln>
                <a:solidFill>
                  <a:srgbClr val="FF0000"/>
                </a:solidFill>
              </a:rPr>
              <a:t>❸</a:t>
            </a:r>
            <a:endParaRPr lang="de-DE" dirty="0">
              <a:ln w="0">
                <a:noFill/>
              </a:ln>
              <a:solidFill>
                <a:srgbClr val="FF0000"/>
              </a:solidFill>
            </a:endParaRPr>
          </a:p>
        </p:txBody>
      </p:sp>
      <p:sp>
        <p:nvSpPr>
          <p:cNvPr id="31" name="Ellipse 30"/>
          <p:cNvSpPr/>
          <p:nvPr/>
        </p:nvSpPr>
        <p:spPr>
          <a:xfrm>
            <a:off x="5798390" y="1037827"/>
            <a:ext cx="218538" cy="2185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Ellipse 31"/>
          <p:cNvSpPr/>
          <p:nvPr/>
        </p:nvSpPr>
        <p:spPr>
          <a:xfrm>
            <a:off x="3769743" y="1087286"/>
            <a:ext cx="218538" cy="2185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Ellipse 32"/>
          <p:cNvSpPr/>
          <p:nvPr/>
        </p:nvSpPr>
        <p:spPr>
          <a:xfrm>
            <a:off x="3769743" y="2193698"/>
            <a:ext cx="218538" cy="2185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/>
          <p:cNvSpPr txBox="1"/>
          <p:nvPr/>
        </p:nvSpPr>
        <p:spPr>
          <a:xfrm>
            <a:off x="3726612" y="2164468"/>
            <a:ext cx="44857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dirty="0" smtClean="0">
                <a:ln w="0">
                  <a:noFill/>
                </a:ln>
                <a:solidFill>
                  <a:srgbClr val="FF0000"/>
                </a:solidFill>
              </a:rPr>
              <a:t>❹</a:t>
            </a:r>
            <a:endParaRPr lang="de-DE" dirty="0">
              <a:ln w="0">
                <a:noFill/>
              </a:ln>
              <a:solidFill>
                <a:srgbClr val="FF0000"/>
              </a:solidFill>
            </a:endParaRPr>
          </a:p>
        </p:txBody>
      </p:sp>
      <p:sp>
        <p:nvSpPr>
          <p:cNvPr id="23" name="Textfeld 22"/>
          <p:cNvSpPr txBox="1"/>
          <p:nvPr/>
        </p:nvSpPr>
        <p:spPr>
          <a:xfrm>
            <a:off x="3726612" y="1058056"/>
            <a:ext cx="32780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dirty="0" smtClean="0">
                <a:ln w="0">
                  <a:noFill/>
                </a:ln>
                <a:solidFill>
                  <a:srgbClr val="FF0000"/>
                </a:solidFill>
              </a:rPr>
              <a:t>❹</a:t>
            </a:r>
            <a:endParaRPr lang="de-DE" dirty="0">
              <a:ln w="0">
                <a:noFill/>
              </a:ln>
              <a:solidFill>
                <a:srgbClr val="FF0000"/>
              </a:solidFill>
            </a:endParaRPr>
          </a:p>
        </p:txBody>
      </p:sp>
      <p:sp>
        <p:nvSpPr>
          <p:cNvPr id="25" name="Textfeld 24"/>
          <p:cNvSpPr txBox="1"/>
          <p:nvPr/>
        </p:nvSpPr>
        <p:spPr>
          <a:xfrm>
            <a:off x="5756695" y="1008597"/>
            <a:ext cx="44857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dirty="0" smtClean="0">
                <a:ln w="0">
                  <a:noFill/>
                </a:ln>
                <a:solidFill>
                  <a:srgbClr val="FF0000"/>
                </a:solidFill>
              </a:rPr>
              <a:t>❹</a:t>
            </a:r>
            <a:endParaRPr lang="de-DE" dirty="0">
              <a:ln w="0">
                <a:noFill/>
              </a:ln>
              <a:solidFill>
                <a:srgbClr val="FF0000"/>
              </a:solidFill>
            </a:endParaRPr>
          </a:p>
        </p:txBody>
      </p:sp>
      <p:sp>
        <p:nvSpPr>
          <p:cNvPr id="30" name="Ellipse 29"/>
          <p:cNvSpPr/>
          <p:nvPr/>
        </p:nvSpPr>
        <p:spPr>
          <a:xfrm>
            <a:off x="5798390" y="2198643"/>
            <a:ext cx="218538" cy="2185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Textfeld 23"/>
          <p:cNvSpPr txBox="1"/>
          <p:nvPr/>
        </p:nvSpPr>
        <p:spPr>
          <a:xfrm>
            <a:off x="5756695" y="2169413"/>
            <a:ext cx="44857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dirty="0" smtClean="0">
                <a:ln w="0">
                  <a:noFill/>
                </a:ln>
                <a:solidFill>
                  <a:srgbClr val="FF0000"/>
                </a:solidFill>
              </a:rPr>
              <a:t>❹</a:t>
            </a:r>
            <a:endParaRPr lang="de-DE" dirty="0">
              <a:ln w="0">
                <a:noFill/>
              </a:ln>
              <a:solidFill>
                <a:srgbClr val="FF0000"/>
              </a:solidFill>
            </a:endParaRPr>
          </a:p>
        </p:txBody>
      </p:sp>
      <p:sp>
        <p:nvSpPr>
          <p:cNvPr id="34" name="Textfeld 33"/>
          <p:cNvSpPr txBox="1"/>
          <p:nvPr/>
        </p:nvSpPr>
        <p:spPr>
          <a:xfrm>
            <a:off x="218537" y="716370"/>
            <a:ext cx="29797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u="sng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Ziel des </a:t>
            </a:r>
            <a:r>
              <a:rPr lang="de-DE" b="1" u="sng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Spiels: </a:t>
            </a:r>
            <a:endParaRPr lang="de-DE" b="1" u="sng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de-DE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Immer längere </a:t>
            </a:r>
            <a:r>
              <a:rPr lang="de-DE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Signalfolgen </a:t>
            </a:r>
            <a:r>
              <a:rPr lang="de-DE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in </a:t>
            </a:r>
            <a:r>
              <a:rPr lang="de-DE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vier </a:t>
            </a:r>
            <a:r>
              <a:rPr lang="de-DE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verschiedenen </a:t>
            </a:r>
            <a:r>
              <a:rPr lang="de-DE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Schwierigkeitsstufen wiederholen</a:t>
            </a:r>
            <a:r>
              <a:rPr lang="de-DE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  <a:endParaRPr lang="de-DE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126521" y="99202"/>
            <a:ext cx="3357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u="sng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Push-</a:t>
            </a:r>
            <a:r>
              <a:rPr lang="de-DE" sz="2800" b="1" u="sng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It</a:t>
            </a:r>
            <a:r>
              <a:rPr lang="de-DE" sz="2800" b="1" u="sng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Anleitung</a:t>
            </a:r>
            <a:endParaRPr lang="de-DE" sz="2800" b="1" u="sng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7" name="Ellipse 36"/>
          <p:cNvSpPr/>
          <p:nvPr/>
        </p:nvSpPr>
        <p:spPr>
          <a:xfrm>
            <a:off x="5170817" y="1686134"/>
            <a:ext cx="218538" cy="21853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Textfeld 35"/>
          <p:cNvSpPr txBox="1"/>
          <p:nvPr/>
        </p:nvSpPr>
        <p:spPr>
          <a:xfrm>
            <a:off x="5121576" y="1662655"/>
            <a:ext cx="44857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dirty="0" smtClean="0">
                <a:ln w="0">
                  <a:noFill/>
                </a:ln>
                <a:solidFill>
                  <a:srgbClr val="FF0000"/>
                </a:solidFill>
              </a:rPr>
              <a:t>❺</a:t>
            </a:r>
            <a:endParaRPr lang="de-DE" dirty="0">
              <a:ln w="0">
                <a:noFill/>
              </a:ln>
              <a:solidFill>
                <a:srgbClr val="FF0000"/>
              </a:solidFill>
            </a:endParaRPr>
          </a:p>
        </p:txBody>
      </p:sp>
      <p:sp>
        <p:nvSpPr>
          <p:cNvPr id="39" name="Textfeld 38"/>
          <p:cNvSpPr txBox="1"/>
          <p:nvPr/>
        </p:nvSpPr>
        <p:spPr>
          <a:xfrm>
            <a:off x="7386006" y="99202"/>
            <a:ext cx="2519993" cy="1669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Calibri" panose="020F0502020204030204" pitchFamily="34" charset="0"/>
                <a:ea typeface="Source Sans Pro" panose="020B0503030403020204" pitchFamily="34" charset="0"/>
                <a:cs typeface="Calibri" panose="020F0502020204030204" pitchFamily="34" charset="0"/>
              </a:rPr>
              <a:t>❺</a:t>
            </a:r>
            <a:r>
              <a:rPr lang="de-DE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</a:t>
            </a:r>
            <a:r>
              <a:rPr lang="de-DE" b="1" u="sng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7-Segment Anzeige:</a:t>
            </a:r>
            <a:endParaRPr lang="de-DE" b="1" u="sng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de-DE" sz="16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Zeigt aktuelles Level oder Modus an. </a:t>
            </a: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de-DE" sz="105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Level 0-9 werden einfach dargestellt</a:t>
            </a: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de-DE" sz="105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Bei Level 10-19 leuchtet zusätzlich der Punkt</a:t>
            </a:r>
          </a:p>
          <a:p>
            <a:pPr marL="85725" indent="-85725">
              <a:buFont typeface="Arial" panose="020B0604020202020204" pitchFamily="34" charset="0"/>
              <a:buChar char="•"/>
            </a:pPr>
            <a:r>
              <a:rPr lang="de-DE" sz="105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Die Anzeige von Level 20-39 erfolgt invertiert</a:t>
            </a:r>
            <a:endParaRPr lang="de-DE" sz="105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0720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feld 33"/>
          <p:cNvSpPr txBox="1"/>
          <p:nvPr/>
        </p:nvSpPr>
        <p:spPr>
          <a:xfrm>
            <a:off x="218537" y="716370"/>
            <a:ext cx="39508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Im Multiplayer Modus ist es möglich mit 2 verbunden Spielen gegeneinander zu spielen. Hierzu müssen die Spiele wie seitlich dargestellt über ein beliebiges 3-poliges Kabel miteinander verbunden werden (die jeweils äußeren Anschlüsse müssen vertauscht werden</a:t>
            </a:r>
            <a:r>
              <a:rPr lang="de-DE" sz="16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).</a:t>
            </a:r>
          </a:p>
          <a:p>
            <a:r>
              <a:rPr lang="de-DE" sz="16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Die Spieler ergänzen abwechselnd die Signalfolge.</a:t>
            </a:r>
            <a:endParaRPr lang="de-DE" sz="1600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126521" y="99202"/>
            <a:ext cx="4002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u="sng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Push-</a:t>
            </a:r>
            <a:r>
              <a:rPr lang="de-DE" sz="2800" b="1" u="sng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It</a:t>
            </a:r>
            <a:r>
              <a:rPr lang="de-DE" sz="2800" b="1" u="sng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 - Multiplayer</a:t>
            </a:r>
            <a:endParaRPr lang="de-DE" sz="2800" b="1" u="sng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cxnSp>
        <p:nvCxnSpPr>
          <p:cNvPr id="3" name="Gerader Verbinder 2"/>
          <p:cNvCxnSpPr/>
          <p:nvPr/>
        </p:nvCxnSpPr>
        <p:spPr>
          <a:xfrm flipV="1">
            <a:off x="6015487" y="488148"/>
            <a:ext cx="0" cy="3450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/>
          <p:cNvCxnSpPr/>
          <p:nvPr/>
        </p:nvCxnSpPr>
        <p:spPr>
          <a:xfrm flipV="1">
            <a:off x="8890958" y="488148"/>
            <a:ext cx="0" cy="3450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r Verbinder 5"/>
          <p:cNvCxnSpPr/>
          <p:nvPr/>
        </p:nvCxnSpPr>
        <p:spPr>
          <a:xfrm>
            <a:off x="6015487" y="488148"/>
            <a:ext cx="28754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/>
          <p:cNvCxnSpPr/>
          <p:nvPr/>
        </p:nvCxnSpPr>
        <p:spPr>
          <a:xfrm flipV="1">
            <a:off x="5952226" y="649174"/>
            <a:ext cx="0" cy="18403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/>
          <p:cNvCxnSpPr/>
          <p:nvPr/>
        </p:nvCxnSpPr>
        <p:spPr>
          <a:xfrm flipV="1">
            <a:off x="8954219" y="649174"/>
            <a:ext cx="0" cy="18403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/>
          <p:cNvCxnSpPr/>
          <p:nvPr/>
        </p:nvCxnSpPr>
        <p:spPr>
          <a:xfrm>
            <a:off x="5952226" y="649174"/>
            <a:ext cx="3001993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/>
          <p:cNvCxnSpPr/>
          <p:nvPr/>
        </p:nvCxnSpPr>
        <p:spPr>
          <a:xfrm flipV="1">
            <a:off x="6078747" y="341876"/>
            <a:ext cx="0" cy="49132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/>
          <p:cNvCxnSpPr/>
          <p:nvPr/>
        </p:nvCxnSpPr>
        <p:spPr>
          <a:xfrm flipV="1">
            <a:off x="8821947" y="341876"/>
            <a:ext cx="0" cy="49132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/>
          <p:cNvCxnSpPr/>
          <p:nvPr/>
        </p:nvCxnSpPr>
        <p:spPr>
          <a:xfrm>
            <a:off x="6078748" y="341876"/>
            <a:ext cx="2743199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feld 42"/>
          <p:cNvSpPr txBox="1"/>
          <p:nvPr/>
        </p:nvSpPr>
        <p:spPr>
          <a:xfrm>
            <a:off x="218536" y="3118642"/>
            <a:ext cx="9643014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u="sng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Spielablauf</a:t>
            </a:r>
          </a:p>
          <a:p>
            <a:pPr marL="342900" indent="-342900">
              <a:buAutoNum type="arabicPeriod"/>
            </a:pPr>
            <a:r>
              <a:rPr lang="de-DE" sz="16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Beide Spieler wechseln auf Modus 4 und betätigen den Start Knopf</a:t>
            </a:r>
            <a:r>
              <a:rPr lang="de-DE" sz="16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de-DE" sz="16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Auf dem Display jedes Spielers erscheint „P“ gefolgt von einer Zahl. Diese Zahl entspricht der Spielernummer.</a:t>
            </a:r>
          </a:p>
          <a:p>
            <a:pPr marL="342900" indent="-342900">
              <a:buAutoNum type="arabicPeriod"/>
            </a:pPr>
            <a:r>
              <a:rPr lang="de-DE" sz="16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Bei Spieler 1 erscheint nun ein     auf dem Display. Dies steht für „</a:t>
            </a:r>
            <a:r>
              <a:rPr lang="de-DE" sz="1600" dirty="0" err="1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Choose</a:t>
            </a:r>
            <a:r>
              <a:rPr lang="de-DE" sz="16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“ (Auswählen) und signalisiert dem Spieler, dass dieser eine weitere Farbe zur Signalfolge hinzuzufügen hat. Der Spieler hat dafür 30 Sekunden Zeit. Der andere Spieler sieht in der Zwischenzeit eine Warte-Animation.</a:t>
            </a:r>
          </a:p>
          <a:p>
            <a:pPr marL="342900" indent="-342900">
              <a:buAutoNum type="arabicPeriod"/>
            </a:pPr>
            <a:r>
              <a:rPr lang="de-DE" sz="16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Hat Spieler 1 eine neue Farb</a:t>
            </a:r>
            <a:r>
              <a:rPr lang="de-DE" sz="16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e gewählt wechselt die Anzeige bei Spieler 2 auf das aktuelle Level und signalisiert damit, dass Spieler 2 die Signalfolge wiederholen muss. Wenn alle Farben korrekt eingegeben wurden erscheint ein     auf dem Display welches wieder zur Eingabe einer neuen Farbe auffordert. </a:t>
            </a:r>
          </a:p>
          <a:p>
            <a:pPr marL="342900" indent="-342900">
              <a:buAutoNum type="arabicPeriod"/>
            </a:pPr>
            <a:r>
              <a:rPr lang="de-DE" sz="1600" dirty="0" smtClean="0">
                <a:latin typeface="Source Sans Pro" panose="020B0503030403020204" pitchFamily="34" charset="0"/>
                <a:ea typeface="Source Sans Pro" panose="020B0503030403020204" pitchFamily="34" charset="0"/>
              </a:rPr>
              <a:t>Als nächstes ist Spieler 1 mit der Wiederholung der Signalfolge an der Reihe.</a:t>
            </a:r>
            <a:endParaRPr lang="de-DE" sz="16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 marL="342900" indent="-342900">
              <a:buAutoNum type="arabicPeriod"/>
            </a:pPr>
            <a:endParaRPr lang="de-DE" sz="1600" dirty="0" smtClean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17" name="Grafik 16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041" b="98469" l="1577" r="9819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6094" y="713872"/>
            <a:ext cx="1843895" cy="2442713"/>
          </a:xfrm>
          <a:prstGeom prst="rect">
            <a:avLst/>
          </a:prstGeom>
          <a:ln>
            <a:noFill/>
          </a:ln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041" b="98469" l="1577" r="9819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7611" y="713872"/>
            <a:ext cx="1843895" cy="2442713"/>
          </a:xfrm>
          <a:prstGeom prst="rect">
            <a:avLst/>
          </a:prstGeom>
          <a:ln>
            <a:noFill/>
          </a:ln>
        </p:spPr>
      </p:pic>
      <p:pic>
        <p:nvPicPr>
          <p:cNvPr id="20" name="Picture 2" descr="Seven Segment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31" t="2458" r="78932" b="94414"/>
          <a:stretch/>
        </p:blipFill>
        <p:spPr bwMode="auto">
          <a:xfrm>
            <a:off x="3239289" y="4145642"/>
            <a:ext cx="144573" cy="24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Seven Segment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31" t="2458" r="78932" b="94414"/>
          <a:stretch/>
        </p:blipFill>
        <p:spPr bwMode="auto">
          <a:xfrm>
            <a:off x="2453022" y="5371273"/>
            <a:ext cx="144573" cy="24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368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341</Words>
  <Application>Microsoft Office PowerPoint</Application>
  <PresentationFormat>A4-Papier (210x297 mm)</PresentationFormat>
  <Paragraphs>39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Source Sans Pro</vt:lpstr>
      <vt:lpstr>Office Theme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Thomas</dc:creator>
  <cp:lastModifiedBy>Thomas</cp:lastModifiedBy>
  <cp:revision>38</cp:revision>
  <dcterms:created xsi:type="dcterms:W3CDTF">2019-10-16T20:56:37Z</dcterms:created>
  <dcterms:modified xsi:type="dcterms:W3CDTF">2019-12-22T00:03:06Z</dcterms:modified>
</cp:coreProperties>
</file>