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93" r:id="rId7"/>
    <p:sldId id="287" r:id="rId8"/>
    <p:sldId id="294" r:id="rId9"/>
    <p:sldId id="296" r:id="rId10"/>
    <p:sldId id="297" r:id="rId11"/>
    <p:sldId id="295" r:id="rId12"/>
    <p:sldId id="289" r:id="rId13"/>
    <p:sldId id="288" r:id="rId14"/>
    <p:sldId id="292" r:id="rId15"/>
    <p:sldId id="290" r:id="rId16"/>
    <p:sldId id="291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-Me/DME_Beam-Analysis-G2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of Machine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Assignment-01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Finite element analysis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12F27F-1008-6F13-2687-2057602340FE}"/>
              </a:ext>
            </a:extLst>
          </p:cNvPr>
          <p:cNvSpPr txBox="1">
            <a:spLocks/>
          </p:cNvSpPr>
          <p:nvPr/>
        </p:nvSpPr>
        <p:spPr>
          <a:xfrm>
            <a:off x="7909334" y="5594193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1DC173-FA35-12C3-5C90-C161F988953F}"/>
              </a:ext>
            </a:extLst>
          </p:cNvPr>
          <p:cNvSpPr txBox="1">
            <a:spLocks/>
          </p:cNvSpPr>
          <p:nvPr/>
        </p:nvSpPr>
        <p:spPr>
          <a:xfrm>
            <a:off x="342511" y="1074198"/>
            <a:ext cx="4051936" cy="932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ME20B052-Sneha M 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ME20B053-Chaitali Uday </a:t>
            </a:r>
            <a:r>
              <a:rPr lang="en-US" sz="1800" dirty="0" err="1">
                <a:solidFill>
                  <a:schemeClr val="tx1"/>
                </a:solidFill>
              </a:rPr>
              <a:t>Karekar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ME20B051-Bigula Sandeep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78" y="311215"/>
            <a:ext cx="10058400" cy="1450757"/>
          </a:xfrm>
        </p:spPr>
        <p:txBody>
          <a:bodyPr/>
          <a:lstStyle/>
          <a:p>
            <a:r>
              <a:rPr lang="en-IN" dirty="0"/>
              <a:t>FEA Results-Bending Moment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57AB-1016-8449-4D55-529F074C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" t="37990" r="2137" b="33335"/>
          <a:stretch/>
        </p:blipFill>
        <p:spPr>
          <a:xfrm>
            <a:off x="1480500" y="2301536"/>
            <a:ext cx="8373714" cy="1127464"/>
          </a:xfrm>
          <a:prstGeom prst="rect">
            <a:avLst/>
          </a:prstGeom>
          <a:ln w="190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087CE4-AEEF-23B4-3AA4-303A19DBA854}"/>
              </a:ext>
            </a:extLst>
          </p:cNvPr>
          <p:cNvSpPr txBox="1">
            <a:spLocks/>
          </p:cNvSpPr>
          <p:nvPr/>
        </p:nvSpPr>
        <p:spPr>
          <a:xfrm>
            <a:off x="1480499" y="4363376"/>
            <a:ext cx="9261482" cy="15491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Maximum bending moment of 36000 </a:t>
            </a:r>
            <a:r>
              <a:rPr lang="en-IN" dirty="0" err="1"/>
              <a:t>lbf</a:t>
            </a:r>
            <a:r>
              <a:rPr lang="en-IN" dirty="0"/>
              <a:t>-in occurs at x=12 inches</a:t>
            </a:r>
          </a:p>
          <a:p>
            <a:pPr marL="0" indent="0">
              <a:buNone/>
            </a:pPr>
            <a:r>
              <a:rPr lang="en-IN" dirty="0"/>
              <a:t>Minimum bending moment (O </a:t>
            </a:r>
            <a:r>
              <a:rPr lang="en-IN" dirty="0" err="1"/>
              <a:t>lbf</a:t>
            </a:r>
            <a:r>
              <a:rPr lang="en-IN" dirty="0"/>
              <a:t>-in) occurs at x=36 inches</a:t>
            </a:r>
          </a:p>
          <a:p>
            <a:pPr marL="0" indent="0">
              <a:buNone/>
            </a:pPr>
            <a:r>
              <a:rPr lang="en-IN" dirty="0"/>
              <a:t>At x=18 inches, bending moment obtained is approximately 18000 </a:t>
            </a:r>
            <a:r>
              <a:rPr lang="en-IN" dirty="0" err="1"/>
              <a:t>lbf</a:t>
            </a:r>
            <a:r>
              <a:rPr lang="en-IN" dirty="0"/>
              <a:t>-in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67883-9CBA-099A-F43A-73D7D6D25586}"/>
              </a:ext>
            </a:extLst>
          </p:cNvPr>
          <p:cNvSpPr/>
          <p:nvPr/>
        </p:nvSpPr>
        <p:spPr>
          <a:xfrm>
            <a:off x="2201662" y="3240350"/>
            <a:ext cx="7652552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4B3567-9254-4820-E8CB-DDC1B035BB19}"/>
              </a:ext>
            </a:extLst>
          </p:cNvPr>
          <p:cNvCxnSpPr/>
          <p:nvPr/>
        </p:nvCxnSpPr>
        <p:spPr>
          <a:xfrm>
            <a:off x="4767309" y="3240350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EF0AE-D082-D1A6-4F17-D2B37D16F137}"/>
              </a:ext>
            </a:extLst>
          </p:cNvPr>
          <p:cNvCxnSpPr/>
          <p:nvPr/>
        </p:nvCxnSpPr>
        <p:spPr>
          <a:xfrm>
            <a:off x="7334435" y="3226294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6C36B-BE17-42CA-A27B-9E6D21C1188F}"/>
              </a:ext>
            </a:extLst>
          </p:cNvPr>
          <p:cNvCxnSpPr/>
          <p:nvPr/>
        </p:nvCxnSpPr>
        <p:spPr>
          <a:xfrm>
            <a:off x="9821663" y="3226294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D3C663-7074-C1ED-843A-D8D8767373AE}"/>
              </a:ext>
            </a:extLst>
          </p:cNvPr>
          <p:cNvCxnSpPr/>
          <p:nvPr/>
        </p:nvCxnSpPr>
        <p:spPr>
          <a:xfrm>
            <a:off x="2201662" y="3240350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3D0242-9472-5EA9-B970-2251BCAD1149}"/>
              </a:ext>
            </a:extLst>
          </p:cNvPr>
          <p:cNvSpPr txBox="1"/>
          <p:nvPr/>
        </p:nvSpPr>
        <p:spPr>
          <a:xfrm flipH="1">
            <a:off x="9492374" y="3954508"/>
            <a:ext cx="8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x=0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B1A2F-FD49-B544-0C42-1BE71781C97C}"/>
              </a:ext>
            </a:extLst>
          </p:cNvPr>
          <p:cNvSpPr txBox="1"/>
          <p:nvPr/>
        </p:nvSpPr>
        <p:spPr>
          <a:xfrm flipH="1">
            <a:off x="7025926" y="4002099"/>
            <a:ext cx="10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x=12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339FA-C596-49D0-4A78-61BD3B7D2322}"/>
              </a:ext>
            </a:extLst>
          </p:cNvPr>
          <p:cNvSpPr txBox="1"/>
          <p:nvPr/>
        </p:nvSpPr>
        <p:spPr>
          <a:xfrm flipH="1">
            <a:off x="4432041" y="3998042"/>
            <a:ext cx="9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x=24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36541-34EF-D618-E8F3-1EA23D00D841}"/>
              </a:ext>
            </a:extLst>
          </p:cNvPr>
          <p:cNvSpPr txBox="1"/>
          <p:nvPr/>
        </p:nvSpPr>
        <p:spPr>
          <a:xfrm flipH="1">
            <a:off x="1677326" y="4008100"/>
            <a:ext cx="1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x=36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FD00E-82A0-FFB9-85EE-3FF20084F9A2}"/>
              </a:ext>
            </a:extLst>
          </p:cNvPr>
          <p:cNvSpPr txBox="1"/>
          <p:nvPr/>
        </p:nvSpPr>
        <p:spPr>
          <a:xfrm rot="16200000" flipH="1">
            <a:off x="-39588" y="2479078"/>
            <a:ext cx="2732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Bending Moment in </a:t>
            </a:r>
            <a:r>
              <a:rPr lang="en-US" sz="1000" dirty="0" err="1"/>
              <a:t>lbf</a:t>
            </a:r>
            <a:r>
              <a:rPr lang="en-US" sz="1000" dirty="0"/>
              <a:t>-in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54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51A-2669-172B-E87E-C3950B9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Results-Deflection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CBAD0-C5CC-4DCC-CFB1-A9B0F128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14" y="2001670"/>
            <a:ext cx="4422177" cy="350248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B4482-9767-1B04-3528-CA74DD1994C5}"/>
              </a:ext>
            </a:extLst>
          </p:cNvPr>
          <p:cNvSpPr/>
          <p:nvPr/>
        </p:nvSpPr>
        <p:spPr>
          <a:xfrm>
            <a:off x="1383439" y="5509753"/>
            <a:ext cx="3321726" cy="58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9C4F5-80F1-63AD-8D4C-A99B8DB44079}"/>
              </a:ext>
            </a:extLst>
          </p:cNvPr>
          <p:cNvCxnSpPr>
            <a:cxnSpLocks/>
          </p:cNvCxnSpPr>
          <p:nvPr/>
        </p:nvCxnSpPr>
        <p:spPr>
          <a:xfrm>
            <a:off x="1383439" y="5015883"/>
            <a:ext cx="0" cy="107419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BF2961-01E7-9684-5C76-ADF21A9887E0}"/>
              </a:ext>
            </a:extLst>
          </p:cNvPr>
          <p:cNvCxnSpPr>
            <a:cxnSpLocks/>
          </p:cNvCxnSpPr>
          <p:nvPr/>
        </p:nvCxnSpPr>
        <p:spPr>
          <a:xfrm>
            <a:off x="2459117" y="5017450"/>
            <a:ext cx="0" cy="107263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AB30BB-E731-1DA6-3E0A-74B5A5EDFF57}"/>
              </a:ext>
            </a:extLst>
          </p:cNvPr>
          <p:cNvCxnSpPr>
            <a:cxnSpLocks/>
          </p:cNvCxnSpPr>
          <p:nvPr/>
        </p:nvCxnSpPr>
        <p:spPr>
          <a:xfrm>
            <a:off x="3623571" y="5024278"/>
            <a:ext cx="0" cy="10742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6B2A3-98B6-EFC5-5C92-044A3DD0E543}"/>
              </a:ext>
            </a:extLst>
          </p:cNvPr>
          <p:cNvCxnSpPr>
            <a:cxnSpLocks/>
          </p:cNvCxnSpPr>
          <p:nvPr/>
        </p:nvCxnSpPr>
        <p:spPr>
          <a:xfrm flipH="1">
            <a:off x="4705165" y="5015882"/>
            <a:ext cx="2" cy="10742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0C3C5-C2E1-F937-1B4E-0B1884FBBEC9}"/>
              </a:ext>
            </a:extLst>
          </p:cNvPr>
          <p:cNvSpPr txBox="1"/>
          <p:nvPr/>
        </p:nvSpPr>
        <p:spPr>
          <a:xfrm flipH="1">
            <a:off x="1119601" y="6090082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F78D1-EED8-9B67-8E0E-29B6769B9A1F}"/>
              </a:ext>
            </a:extLst>
          </p:cNvPr>
          <p:cNvSpPr txBox="1"/>
          <p:nvPr/>
        </p:nvSpPr>
        <p:spPr>
          <a:xfrm flipH="1">
            <a:off x="2117962" y="6084484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774FE-DED3-642E-1203-49347D2E052B}"/>
              </a:ext>
            </a:extLst>
          </p:cNvPr>
          <p:cNvSpPr txBox="1"/>
          <p:nvPr/>
        </p:nvSpPr>
        <p:spPr>
          <a:xfrm flipH="1">
            <a:off x="3281310" y="608448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2CB76-97FC-0A92-E1E6-B9C511675BDB}"/>
              </a:ext>
            </a:extLst>
          </p:cNvPr>
          <p:cNvSpPr txBox="1"/>
          <p:nvPr/>
        </p:nvSpPr>
        <p:spPr>
          <a:xfrm flipH="1">
            <a:off x="4282954" y="6098478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9DD6EF2-B5B9-2C46-C1E3-FD3018546D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2084" y="2189086"/>
                <a:ext cx="5769734" cy="14507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deflection obtained is similar to that obtained through Analytical approach. Maximum deflection of -2.09 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is obtained at x=36 in. </a:t>
                </a:r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9DD6EF2-B5B9-2C46-C1E3-FD301854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84" y="2189086"/>
                <a:ext cx="5769734" cy="1450757"/>
              </a:xfrm>
              <a:prstGeom prst="rect">
                <a:avLst/>
              </a:prstGeom>
              <a:blipFill>
                <a:blip r:embed="rId3"/>
                <a:stretch>
                  <a:fillRect l="-1691" t="-2941" b="-9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3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Results-Normal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4056-D7EA-553B-9885-F043BDEA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59061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normal stress (bending stress) is the maximum at the ends of the beam while it becomes zero at the centroid of cross section.  Due to the presence of a roller joint at x=12 in, the profile shows slight variations.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0FB198-C41E-DA38-3AA9-F8D7BD7D7709}"/>
              </a:ext>
            </a:extLst>
          </p:cNvPr>
          <p:cNvSpPr txBox="1">
            <a:spLocks/>
          </p:cNvSpPr>
          <p:nvPr/>
        </p:nvSpPr>
        <p:spPr>
          <a:xfrm>
            <a:off x="7923655" y="5551185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x=24 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FEEE7C-C85F-7C5F-87E4-938B8A04DED7}"/>
              </a:ext>
            </a:extLst>
          </p:cNvPr>
          <p:cNvSpPr txBox="1">
            <a:spLocks/>
          </p:cNvSpPr>
          <p:nvPr/>
        </p:nvSpPr>
        <p:spPr>
          <a:xfrm>
            <a:off x="1053136" y="5551184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x=18 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507AA-3BE7-4FD7-D602-4269FFF0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3" y="2741986"/>
            <a:ext cx="3474433" cy="283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DA663-2547-1949-9243-BCE7279C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638" y="2716779"/>
            <a:ext cx="3504910" cy="28344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04CAAF-3942-CD92-42F8-1B4B72DC2E04}"/>
              </a:ext>
            </a:extLst>
          </p:cNvPr>
          <p:cNvSpPr/>
          <p:nvPr/>
        </p:nvSpPr>
        <p:spPr>
          <a:xfrm>
            <a:off x="5158478" y="2936727"/>
            <a:ext cx="1343487" cy="2254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AE9DD4-6DAA-9B91-545D-7BA8D7C3A0BA}"/>
              </a:ext>
            </a:extLst>
          </p:cNvPr>
          <p:cNvCxnSpPr/>
          <p:nvPr/>
        </p:nvCxnSpPr>
        <p:spPr>
          <a:xfrm>
            <a:off x="5158476" y="295844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EC6FD-B36B-3D2A-7B21-7D47969DA206}"/>
              </a:ext>
            </a:extLst>
          </p:cNvPr>
          <p:cNvCxnSpPr/>
          <p:nvPr/>
        </p:nvCxnSpPr>
        <p:spPr>
          <a:xfrm>
            <a:off x="5158476" y="4063769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893A0-0B6E-DED3-D309-7DA3F0749731}"/>
              </a:ext>
            </a:extLst>
          </p:cNvPr>
          <p:cNvCxnSpPr/>
          <p:nvPr/>
        </p:nvCxnSpPr>
        <p:spPr>
          <a:xfrm>
            <a:off x="5158477" y="5190812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9E22FB-9974-5223-32EC-92171EBA4B1F}"/>
              </a:ext>
            </a:extLst>
          </p:cNvPr>
          <p:cNvSpPr txBox="1"/>
          <p:nvPr/>
        </p:nvSpPr>
        <p:spPr>
          <a:xfrm flipH="1">
            <a:off x="6539197" y="283706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9F626-F227-DBCB-84DC-1270B2CB4B69}"/>
              </a:ext>
            </a:extLst>
          </p:cNvPr>
          <p:cNvSpPr txBox="1"/>
          <p:nvPr/>
        </p:nvSpPr>
        <p:spPr>
          <a:xfrm flipH="1">
            <a:off x="6501966" y="388599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0A652-CCB2-14A7-4491-A62B33D93E2B}"/>
              </a:ext>
            </a:extLst>
          </p:cNvPr>
          <p:cNvSpPr txBox="1"/>
          <p:nvPr/>
        </p:nvSpPr>
        <p:spPr>
          <a:xfrm flipH="1">
            <a:off x="6545781" y="494994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05C19-E89A-F1F5-7D1C-7DD95C51D6EA}"/>
              </a:ext>
            </a:extLst>
          </p:cNvPr>
          <p:cNvSpPr txBox="1"/>
          <p:nvPr/>
        </p:nvSpPr>
        <p:spPr>
          <a:xfrm rot="16200000" flipH="1">
            <a:off x="4259324" y="3925268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A291C4-BE84-D13B-3969-A6D1127E7C17}"/>
              </a:ext>
            </a:extLst>
          </p:cNvPr>
          <p:cNvCxnSpPr>
            <a:cxnSpLocks/>
          </p:cNvCxnSpPr>
          <p:nvPr/>
        </p:nvCxnSpPr>
        <p:spPr>
          <a:xfrm>
            <a:off x="4993910" y="2876428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5F5782-909B-5A09-85B0-D1813F1DE7C2}"/>
              </a:ext>
            </a:extLst>
          </p:cNvPr>
          <p:cNvSpPr txBox="1"/>
          <p:nvPr/>
        </p:nvSpPr>
        <p:spPr>
          <a:xfrm flipH="1">
            <a:off x="5356257" y="547733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C6C0F-9C84-E1D2-47E0-189C68C1B137}"/>
              </a:ext>
            </a:extLst>
          </p:cNvPr>
          <p:cNvCxnSpPr/>
          <p:nvPr/>
        </p:nvCxnSpPr>
        <p:spPr>
          <a:xfrm>
            <a:off x="5158476" y="5424705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6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551A-2669-172B-E87E-C3950B9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Results-Shear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893-BE99-1877-27CC-6EB04BF1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3030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longitudinal shear stress profile exhibits a parabolic curve, maximum at the centroid and which becomes zero at the free surface. The transverse shear stress which equals this longitudinal shear stress also follows the same curve.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FA381-5C86-CF0D-466C-9561C7DB7458}"/>
              </a:ext>
            </a:extLst>
          </p:cNvPr>
          <p:cNvSpPr txBox="1">
            <a:spLocks/>
          </p:cNvSpPr>
          <p:nvPr/>
        </p:nvSpPr>
        <p:spPr>
          <a:xfrm>
            <a:off x="688666" y="5707928"/>
            <a:ext cx="3769898" cy="830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x=16.286 in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C8BC3-7A72-63D1-FBA5-F80F58C3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3" y="2938510"/>
            <a:ext cx="3474433" cy="2834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2AA821-14E1-992F-5428-42FFA80FE701}"/>
              </a:ext>
            </a:extLst>
          </p:cNvPr>
          <p:cNvSpPr/>
          <p:nvPr/>
        </p:nvSpPr>
        <p:spPr>
          <a:xfrm>
            <a:off x="5008874" y="3116540"/>
            <a:ext cx="1343487" cy="2225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4DDB6D-2073-A048-386F-B17E1F68C53E}"/>
              </a:ext>
            </a:extLst>
          </p:cNvPr>
          <p:cNvCxnSpPr/>
          <p:nvPr/>
        </p:nvCxnSpPr>
        <p:spPr>
          <a:xfrm>
            <a:off x="5008873" y="4258152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7CD95-7BD3-BC01-DA16-B0744169296D}"/>
              </a:ext>
            </a:extLst>
          </p:cNvPr>
          <p:cNvCxnSpPr/>
          <p:nvPr/>
        </p:nvCxnSpPr>
        <p:spPr>
          <a:xfrm>
            <a:off x="5008873" y="5341777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695BC6-49BD-A1DB-780B-D12760BBD465}"/>
              </a:ext>
            </a:extLst>
          </p:cNvPr>
          <p:cNvCxnSpPr/>
          <p:nvPr/>
        </p:nvCxnSpPr>
        <p:spPr>
          <a:xfrm>
            <a:off x="5008873" y="3121109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67044-3522-D336-EEA0-6504F577CF5C}"/>
              </a:ext>
            </a:extLst>
          </p:cNvPr>
          <p:cNvSpPr txBox="1"/>
          <p:nvPr/>
        </p:nvSpPr>
        <p:spPr>
          <a:xfrm flipH="1">
            <a:off x="6375212" y="4137342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4CD9C-484E-8DD6-769F-D71935718D5B}"/>
              </a:ext>
            </a:extLst>
          </p:cNvPr>
          <p:cNvSpPr txBox="1"/>
          <p:nvPr/>
        </p:nvSpPr>
        <p:spPr>
          <a:xfrm flipH="1">
            <a:off x="6352360" y="518351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489D11-7165-6CB2-07D0-2F5C6847DF68}"/>
              </a:ext>
            </a:extLst>
          </p:cNvPr>
          <p:cNvSpPr txBox="1"/>
          <p:nvPr/>
        </p:nvSpPr>
        <p:spPr>
          <a:xfrm flipH="1">
            <a:off x="6421317" y="304609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0784B5-9EB3-4A28-41C1-52F379E312E1}"/>
              </a:ext>
            </a:extLst>
          </p:cNvPr>
          <p:cNvCxnSpPr/>
          <p:nvPr/>
        </p:nvCxnSpPr>
        <p:spPr>
          <a:xfrm>
            <a:off x="5008872" y="5601853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BC477-F905-2E24-97C1-4E66753BB767}"/>
              </a:ext>
            </a:extLst>
          </p:cNvPr>
          <p:cNvCxnSpPr>
            <a:cxnSpLocks/>
          </p:cNvCxnSpPr>
          <p:nvPr/>
        </p:nvCxnSpPr>
        <p:spPr>
          <a:xfrm>
            <a:off x="4726062" y="3070811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37F3B8-A21B-8126-5AC9-BE0777D24DD0}"/>
              </a:ext>
            </a:extLst>
          </p:cNvPr>
          <p:cNvSpPr txBox="1"/>
          <p:nvPr/>
        </p:nvSpPr>
        <p:spPr>
          <a:xfrm rot="16200000" flipH="1">
            <a:off x="3973201" y="4139593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DAF9F-A565-F63C-E1EE-5D334F9EA389}"/>
              </a:ext>
            </a:extLst>
          </p:cNvPr>
          <p:cNvSpPr txBox="1"/>
          <p:nvPr/>
        </p:nvSpPr>
        <p:spPr>
          <a:xfrm flipH="1">
            <a:off x="5242147" y="5617676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5E74F-135B-8E22-99BF-E5B6F58F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48" y="2906086"/>
            <a:ext cx="3425501" cy="28342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601602-BBA0-38FB-2747-53A040F7E463}"/>
              </a:ext>
            </a:extLst>
          </p:cNvPr>
          <p:cNvSpPr txBox="1">
            <a:spLocks/>
          </p:cNvSpPr>
          <p:nvPr/>
        </p:nvSpPr>
        <p:spPr>
          <a:xfrm>
            <a:off x="7074401" y="5617676"/>
            <a:ext cx="3769898" cy="830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At x=3.4286 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9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44A-4D86-7D6C-3486-14847A10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43A4-38B9-ACBE-5A9E-9E07CAE80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for all models </a:t>
            </a:r>
            <a:r>
              <a:rPr lang="en-US"/>
              <a:t>and calculations.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4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Given problem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1D1F1-3A3F-5BEE-9E30-1D4CBFF2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979" y="128726"/>
            <a:ext cx="7568651" cy="376078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46372-91D8-739C-457C-C30BA2818F4F}"/>
              </a:ext>
            </a:extLst>
          </p:cNvPr>
          <p:cNvSpPr txBox="1">
            <a:spLocks/>
          </p:cNvSpPr>
          <p:nvPr/>
        </p:nvSpPr>
        <p:spPr>
          <a:xfrm>
            <a:off x="4871247" y="3711021"/>
            <a:ext cx="6669724" cy="2672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To find and analyze: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Bending Moment and shear force diagrams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 normal stress 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nd stress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sverse and longitudinal shear stress profiles along with maximum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Deflection of beam at loading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Comparing with FEA obtained results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57250" indent="-857250">
              <a:buFont typeface="+mj-lt"/>
              <a:buAutoNum type="romanLcPeriod"/>
            </a:pP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ABDF-A9E0-70C8-F1BF-FE498C5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Results-Shear Force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1379D-1714-A055-0F00-9E80C9F9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1853"/>
            <a:ext cx="3553674" cy="28587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840E22-0D79-FC08-014B-71DB729E920E}"/>
              </a:ext>
            </a:extLst>
          </p:cNvPr>
          <p:cNvSpPr txBox="1">
            <a:spLocks/>
          </p:cNvSpPr>
          <p:nvPr/>
        </p:nvSpPr>
        <p:spPr>
          <a:xfrm>
            <a:off x="4740676" y="2400968"/>
            <a:ext cx="6889072" cy="2858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The shear forces are calculated as follows:</a:t>
            </a:r>
          </a:p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V=  1.5 kips            (0≤x&lt;12 in)</a:t>
            </a:r>
          </a:p>
          <a:p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V= -4.5 kips          (12 ≤x&lt;24 in)</a:t>
            </a:r>
          </a:p>
          <a:p>
            <a:r>
              <a:rPr lang="en-IN" sz="3500" dirty="0"/>
              <a:t>V= 3.0 kips     </a:t>
            </a: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(24 ≤x&lt;36 in)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00BE6-42A1-E655-A124-85A74F300D5D}"/>
              </a:ext>
            </a:extLst>
          </p:cNvPr>
          <p:cNvSpPr/>
          <p:nvPr/>
        </p:nvSpPr>
        <p:spPr>
          <a:xfrm>
            <a:off x="1651248" y="5120641"/>
            <a:ext cx="2618911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6A313D-8451-A556-ECBA-53FF201E37D4}"/>
              </a:ext>
            </a:extLst>
          </p:cNvPr>
          <p:cNvCxnSpPr>
            <a:cxnSpLocks/>
          </p:cNvCxnSpPr>
          <p:nvPr/>
        </p:nvCxnSpPr>
        <p:spPr>
          <a:xfrm>
            <a:off x="1651248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BF813-2AEA-EF2E-0FDE-684458F69349}"/>
              </a:ext>
            </a:extLst>
          </p:cNvPr>
          <p:cNvCxnSpPr>
            <a:cxnSpLocks/>
          </p:cNvCxnSpPr>
          <p:nvPr/>
        </p:nvCxnSpPr>
        <p:spPr>
          <a:xfrm>
            <a:off x="2540495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CC42FD-4A7E-D54D-F2FB-51CCE8C56DCD}"/>
              </a:ext>
            </a:extLst>
          </p:cNvPr>
          <p:cNvCxnSpPr>
            <a:cxnSpLocks/>
          </p:cNvCxnSpPr>
          <p:nvPr/>
        </p:nvCxnSpPr>
        <p:spPr>
          <a:xfrm>
            <a:off x="3420864" y="4705165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CFB16-B76A-2FC1-43BC-02C875EBFD1B}"/>
              </a:ext>
            </a:extLst>
          </p:cNvPr>
          <p:cNvCxnSpPr>
            <a:cxnSpLocks/>
          </p:cNvCxnSpPr>
          <p:nvPr/>
        </p:nvCxnSpPr>
        <p:spPr>
          <a:xfrm>
            <a:off x="4270159" y="4705165"/>
            <a:ext cx="2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A26B4D-818B-F945-D78A-2FBEE151DE0A}"/>
              </a:ext>
            </a:extLst>
          </p:cNvPr>
          <p:cNvSpPr txBox="1"/>
          <p:nvPr/>
        </p:nvSpPr>
        <p:spPr>
          <a:xfrm flipH="1">
            <a:off x="1375170" y="587857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45006-D1D8-D47D-2C5D-B83D3CFA0D4F}"/>
              </a:ext>
            </a:extLst>
          </p:cNvPr>
          <p:cNvSpPr txBox="1"/>
          <p:nvPr/>
        </p:nvSpPr>
        <p:spPr>
          <a:xfrm flipH="1">
            <a:off x="2255539" y="5878576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B176-B4D9-520F-B4FA-A43946C018EE}"/>
              </a:ext>
            </a:extLst>
          </p:cNvPr>
          <p:cNvSpPr txBox="1"/>
          <p:nvPr/>
        </p:nvSpPr>
        <p:spPr>
          <a:xfrm flipH="1">
            <a:off x="3135908" y="5867131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1E476-194D-7C05-C568-E038B7C3556C}"/>
              </a:ext>
            </a:extLst>
          </p:cNvPr>
          <p:cNvSpPr txBox="1"/>
          <p:nvPr/>
        </p:nvSpPr>
        <p:spPr>
          <a:xfrm flipH="1">
            <a:off x="3991400" y="5857993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1C15-A79A-8B86-3AD4-1C8184C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Results-Bending Moment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70F22-B8F3-AFF2-2431-B491B905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11" y="2092878"/>
            <a:ext cx="3750515" cy="307564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F22F06-E87E-AA03-3163-1915ADC37099}"/>
              </a:ext>
            </a:extLst>
          </p:cNvPr>
          <p:cNvSpPr txBox="1">
            <a:spLocks/>
          </p:cNvSpPr>
          <p:nvPr/>
        </p:nvSpPr>
        <p:spPr>
          <a:xfrm>
            <a:off x="5486400" y="2301535"/>
            <a:ext cx="6241002" cy="2669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 bending moments are calculated as follows: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1.5x kip-in               (0≤x&lt;12 in)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72-4.5x kip-in	(12 ≤x&lt;24 in)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M= 3x-108 kip-in	(24 ≤x&lt;36 in)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Maximum bending moment of 36 kip-in occurs at x=24 in.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89C9E4-D9E4-F506-A8A8-C1FA2B5AD522}"/>
              </a:ext>
            </a:extLst>
          </p:cNvPr>
          <p:cNvSpPr/>
          <p:nvPr/>
        </p:nvSpPr>
        <p:spPr>
          <a:xfrm>
            <a:off x="1695636" y="5168518"/>
            <a:ext cx="2902992" cy="761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F14D24-C7D4-5DE4-253B-C03EA2C9F764}"/>
              </a:ext>
            </a:extLst>
          </p:cNvPr>
          <p:cNvCxnSpPr>
            <a:cxnSpLocks/>
          </p:cNvCxnSpPr>
          <p:nvPr/>
        </p:nvCxnSpPr>
        <p:spPr>
          <a:xfrm>
            <a:off x="1695637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9424C-B14D-C43C-91E0-9550E1BFEFAB}"/>
              </a:ext>
            </a:extLst>
          </p:cNvPr>
          <p:cNvCxnSpPr>
            <a:cxnSpLocks/>
          </p:cNvCxnSpPr>
          <p:nvPr/>
        </p:nvCxnSpPr>
        <p:spPr>
          <a:xfrm>
            <a:off x="2821621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B006C-9397-A6E1-E482-E1BBEE68D5BD}"/>
              </a:ext>
            </a:extLst>
          </p:cNvPr>
          <p:cNvCxnSpPr>
            <a:cxnSpLocks/>
          </p:cNvCxnSpPr>
          <p:nvPr/>
        </p:nvCxnSpPr>
        <p:spPr>
          <a:xfrm>
            <a:off x="3645764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6085F6-DB3E-BCE5-1CE0-5474320D00FB}"/>
              </a:ext>
            </a:extLst>
          </p:cNvPr>
          <p:cNvCxnSpPr>
            <a:cxnSpLocks/>
          </p:cNvCxnSpPr>
          <p:nvPr/>
        </p:nvCxnSpPr>
        <p:spPr>
          <a:xfrm>
            <a:off x="4598629" y="4722920"/>
            <a:ext cx="0" cy="120736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D3E933-976A-0A06-054A-10D1ABD41E0B}"/>
              </a:ext>
            </a:extLst>
          </p:cNvPr>
          <p:cNvSpPr txBox="1"/>
          <p:nvPr/>
        </p:nvSpPr>
        <p:spPr>
          <a:xfrm flipH="1">
            <a:off x="1375170" y="587857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71438-D861-AB98-3EEC-EFA531D06FFF}"/>
              </a:ext>
            </a:extLst>
          </p:cNvPr>
          <p:cNvSpPr txBox="1"/>
          <p:nvPr/>
        </p:nvSpPr>
        <p:spPr>
          <a:xfrm flipH="1">
            <a:off x="2255539" y="5878576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02A2C-325D-95F3-AAAC-87CBE0D8BA80}"/>
              </a:ext>
            </a:extLst>
          </p:cNvPr>
          <p:cNvSpPr txBox="1"/>
          <p:nvPr/>
        </p:nvSpPr>
        <p:spPr>
          <a:xfrm flipH="1">
            <a:off x="3318836" y="5878574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CFBA24-CDE5-825A-DF80-5496E0B46CB4}"/>
              </a:ext>
            </a:extLst>
          </p:cNvPr>
          <p:cNvSpPr txBox="1"/>
          <p:nvPr/>
        </p:nvSpPr>
        <p:spPr>
          <a:xfrm flipH="1">
            <a:off x="4234442" y="5878573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0CC-A3C3-F2BF-8726-984EAE23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Results-Deflection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97F9C-10FA-1B32-17FA-3842CDE5A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31" y="1993510"/>
            <a:ext cx="3443955" cy="2870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13A03A5-A96A-693B-A476-F8A0A9CF4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3425" y="2224329"/>
                <a:ext cx="7122544" cy="39900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deflection equations are calculated as follows: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400" i="0" dirty="0">
                        <a:latin typeface="Cambria Math" panose="02040503050406030204" pitchFamily="18" charset="0"/>
                      </a:rPr>
                      <m:t>−72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	                               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(0≤x&lt;12 in)</a:t>
                </a: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V2=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dirty="0" smtClean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−504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0" dirty="0">
                        <a:latin typeface="Cambria Math" panose="02040503050406030204" pitchFamily="18" charset="0"/>
                      </a:rPr>
                      <m:t>+1728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in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(12 ≤x&lt;24 in)</a:t>
                </a: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V3=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0" dirty="0">
                        <a:latin typeface="Cambria Math" panose="02040503050406030204" pitchFamily="18" charset="0"/>
                      </a:rPr>
                      <m:t>−54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0" dirty="0">
                        <a:latin typeface="Cambria Math" panose="02040503050406030204" pitchFamily="18" charset="0"/>
                      </a:rPr>
                      <m:t>+1656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0" dirty="0">
                        <a:latin typeface="Cambria Math" panose="02040503050406030204" pitchFamily="18" charset="0"/>
                      </a:rPr>
                      <m:t>−15552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            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(24 ≤x&lt;36 in)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Deflection at x=36 in is  -1.655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Deflection at x=12 in is  -2.757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in</a:t>
                </a:r>
              </a:p>
              <a:p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13A03A5-A96A-693B-A476-F8A0A9CF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5" y="2224329"/>
                <a:ext cx="7122544" cy="3990040"/>
              </a:xfrm>
              <a:prstGeom prst="rect">
                <a:avLst/>
              </a:prstGeom>
              <a:blipFill>
                <a:blip r:embed="rId3"/>
                <a:stretch>
                  <a:fillRect l="-1112" t="-9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A1CC80F-52D2-37A2-85CA-AEE92F3BDA2A}"/>
              </a:ext>
            </a:extLst>
          </p:cNvPr>
          <p:cNvSpPr/>
          <p:nvPr/>
        </p:nvSpPr>
        <p:spPr>
          <a:xfrm>
            <a:off x="1383440" y="5106731"/>
            <a:ext cx="2676616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9E432-25D0-9611-64DF-86F8D90AFF37}"/>
              </a:ext>
            </a:extLst>
          </p:cNvPr>
          <p:cNvCxnSpPr>
            <a:cxnSpLocks/>
          </p:cNvCxnSpPr>
          <p:nvPr/>
        </p:nvCxnSpPr>
        <p:spPr>
          <a:xfrm>
            <a:off x="1383439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38839-D9BA-7527-B40F-D63250E6B56B}"/>
              </a:ext>
            </a:extLst>
          </p:cNvPr>
          <p:cNvCxnSpPr>
            <a:cxnSpLocks/>
          </p:cNvCxnSpPr>
          <p:nvPr/>
        </p:nvCxnSpPr>
        <p:spPr>
          <a:xfrm>
            <a:off x="2175031" y="4483223"/>
            <a:ext cx="0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C2B928-0ED3-5C9C-ED82-11EE372BA643}"/>
              </a:ext>
            </a:extLst>
          </p:cNvPr>
          <p:cNvCxnSpPr>
            <a:cxnSpLocks/>
          </p:cNvCxnSpPr>
          <p:nvPr/>
        </p:nvCxnSpPr>
        <p:spPr>
          <a:xfrm>
            <a:off x="3155943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37F575-877D-17A1-F2EC-C547448FC4A4}"/>
              </a:ext>
            </a:extLst>
          </p:cNvPr>
          <p:cNvCxnSpPr>
            <a:cxnSpLocks/>
          </p:cNvCxnSpPr>
          <p:nvPr/>
        </p:nvCxnSpPr>
        <p:spPr>
          <a:xfrm>
            <a:off x="4060056" y="4483223"/>
            <a:ext cx="1" cy="1351722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21CFB-20F7-E00B-4B62-26CDC5E7D72D}"/>
              </a:ext>
            </a:extLst>
          </p:cNvPr>
          <p:cNvSpPr txBox="1"/>
          <p:nvPr/>
        </p:nvSpPr>
        <p:spPr>
          <a:xfrm flipH="1">
            <a:off x="2802384" y="5828068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24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DD4EB-604A-8765-8938-1A0E141FF9A5}"/>
              </a:ext>
            </a:extLst>
          </p:cNvPr>
          <p:cNvSpPr txBox="1"/>
          <p:nvPr/>
        </p:nvSpPr>
        <p:spPr>
          <a:xfrm flipH="1">
            <a:off x="3725998" y="583494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36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5834B-B411-1044-34DD-871C4AE1C773}"/>
              </a:ext>
            </a:extLst>
          </p:cNvPr>
          <p:cNvSpPr txBox="1"/>
          <p:nvPr/>
        </p:nvSpPr>
        <p:spPr>
          <a:xfrm flipH="1">
            <a:off x="1988133" y="5834945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12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4BEA7-E0A4-A2D4-814B-857E7A51C15D}"/>
              </a:ext>
            </a:extLst>
          </p:cNvPr>
          <p:cNvSpPr txBox="1"/>
          <p:nvPr/>
        </p:nvSpPr>
        <p:spPr>
          <a:xfrm flipH="1">
            <a:off x="1073394" y="5828069"/>
            <a:ext cx="949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x= 0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4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8DBC-0788-042C-843E-1CBDFF0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Results-Normal 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D4285-EBD3-C993-ED2B-C43868462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10" y="2261853"/>
            <a:ext cx="3504910" cy="2858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3166CFD-EEF3-EEB2-3CFB-126C8C39A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9577" y="2040000"/>
                <a:ext cx="5282213" cy="33024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 normal stress at a cross-section are calculated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 dirty="0" smtClean="0">
                              <a:latin typeface="Cambria Math" panose="02040503050406030204" pitchFamily="18" charset="0"/>
                            </a:rPr>
                            <m:t>𝑀𝑦</m:t>
                          </m:r>
                        </m:num>
                        <m:den>
                          <m:r>
                            <a:rPr lang="en-IN" sz="24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Maximum normal stress of 2 </a:t>
                </a:r>
                <a:r>
                  <a:rPr lang="en-I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ksi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occurs at x=24 in and y=±3 in.</a:t>
                </a: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profile is linear at a cross section with normal stress becoming zero at the centroid.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3166CFD-EEF3-EEB2-3CFB-126C8C39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77" y="2040000"/>
                <a:ext cx="5282213" cy="3302494"/>
              </a:xfrm>
              <a:prstGeom prst="rect">
                <a:avLst/>
              </a:prstGeom>
              <a:blipFill>
                <a:blip r:embed="rId3"/>
                <a:stretch>
                  <a:fillRect l="-1848" t="-3697" r="-462" b="-42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B95172-4383-F310-DABE-4E6C99177D43}"/>
              </a:ext>
            </a:extLst>
          </p:cNvPr>
          <p:cNvSpPr/>
          <p:nvPr/>
        </p:nvSpPr>
        <p:spPr>
          <a:xfrm>
            <a:off x="4276078" y="2483965"/>
            <a:ext cx="1343487" cy="22540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9F1CA-5ED4-68BD-75EC-9AD437B8837A}"/>
              </a:ext>
            </a:extLst>
          </p:cNvPr>
          <p:cNvSpPr txBox="1"/>
          <p:nvPr/>
        </p:nvSpPr>
        <p:spPr>
          <a:xfrm flipH="1">
            <a:off x="5702423" y="459955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DF57-9512-629E-3A79-3B78B956D9B8}"/>
              </a:ext>
            </a:extLst>
          </p:cNvPr>
          <p:cNvSpPr txBox="1"/>
          <p:nvPr/>
        </p:nvSpPr>
        <p:spPr>
          <a:xfrm flipH="1">
            <a:off x="5702424" y="342900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50423-FC2E-DD52-7FB0-96F48A59CF0E}"/>
              </a:ext>
            </a:extLst>
          </p:cNvPr>
          <p:cNvSpPr txBox="1"/>
          <p:nvPr/>
        </p:nvSpPr>
        <p:spPr>
          <a:xfrm flipH="1">
            <a:off x="5702424" y="239386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6A191-3C78-E432-3A16-76BE23273567}"/>
              </a:ext>
            </a:extLst>
          </p:cNvPr>
          <p:cNvCxnSpPr/>
          <p:nvPr/>
        </p:nvCxnSpPr>
        <p:spPr>
          <a:xfrm>
            <a:off x="4258657" y="249909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73E797-ABEC-AED1-094C-8813314E5303}"/>
              </a:ext>
            </a:extLst>
          </p:cNvPr>
          <p:cNvCxnSpPr/>
          <p:nvPr/>
        </p:nvCxnSpPr>
        <p:spPr>
          <a:xfrm>
            <a:off x="4293023" y="473805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AFFC8-0240-D94A-8C4C-290690B787CA}"/>
              </a:ext>
            </a:extLst>
          </p:cNvPr>
          <p:cNvCxnSpPr/>
          <p:nvPr/>
        </p:nvCxnSpPr>
        <p:spPr>
          <a:xfrm>
            <a:off x="4258657" y="359579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FCA5C-146F-F0AB-74BD-AE49F4FEAA1A}"/>
              </a:ext>
            </a:extLst>
          </p:cNvPr>
          <p:cNvCxnSpPr/>
          <p:nvPr/>
        </p:nvCxnSpPr>
        <p:spPr>
          <a:xfrm>
            <a:off x="4293023" y="5007049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337958-56D7-4603-A391-0A895A62DCB6}"/>
              </a:ext>
            </a:extLst>
          </p:cNvPr>
          <p:cNvSpPr txBox="1"/>
          <p:nvPr/>
        </p:nvSpPr>
        <p:spPr>
          <a:xfrm flipH="1">
            <a:off x="4490037" y="5065495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24C856-2DD0-C6DE-E73A-73D052865640}"/>
              </a:ext>
            </a:extLst>
          </p:cNvPr>
          <p:cNvSpPr txBox="1"/>
          <p:nvPr/>
        </p:nvSpPr>
        <p:spPr>
          <a:xfrm rot="16200000" flipH="1">
            <a:off x="3466033" y="3472507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6 in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9D1524-090E-EBE0-841B-979EF86D85F6}"/>
              </a:ext>
            </a:extLst>
          </p:cNvPr>
          <p:cNvCxnSpPr>
            <a:cxnSpLocks/>
          </p:cNvCxnSpPr>
          <p:nvPr/>
        </p:nvCxnSpPr>
        <p:spPr>
          <a:xfrm>
            <a:off x="4080262" y="2483965"/>
            <a:ext cx="0" cy="2374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75F9-1D69-32F1-A973-26A3C0E6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Results-Shear 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E562E-6414-4D6F-0046-E22D167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38" y="2261853"/>
            <a:ext cx="3474433" cy="2858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A667BCA-4825-4A3A-169D-61C000458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4065" y="1999605"/>
                <a:ext cx="5486401" cy="28587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shear stress is calculated as: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</a:t>
                </a:r>
                <a:r>
                  <a:rPr lang="el-GR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τ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𝑣𝑄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𝐼𝑏</m:t>
                        </m:r>
                      </m:den>
                    </m:f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profile is parabolic with maximum shear stress occurring at y=0 for this geometry. Maximum shear stress of 0.375 </a:t>
                </a:r>
                <a:r>
                  <a:rPr lang="en-I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ksi</a:t>
                </a:r>
                <a:r>
                  <a:rPr lang="en-I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occurs between cross sections x=12 in and x=24 in at y=0 in.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A667BCA-4825-4A3A-169D-61C000458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5" y="1999605"/>
                <a:ext cx="5486401" cy="2858789"/>
              </a:xfrm>
              <a:prstGeom prst="rect">
                <a:avLst/>
              </a:prstGeom>
              <a:blipFill>
                <a:blip r:embed="rId3"/>
                <a:stretch>
                  <a:fillRect l="-1778" r="-111" b="-4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61E5B5-4C01-9621-6A06-A4D0EED25556}"/>
              </a:ext>
            </a:extLst>
          </p:cNvPr>
          <p:cNvSpPr/>
          <p:nvPr/>
        </p:nvSpPr>
        <p:spPr>
          <a:xfrm>
            <a:off x="4276078" y="2457332"/>
            <a:ext cx="1343487" cy="22540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F19578-E88F-3741-D37A-A8EA03F68593}"/>
              </a:ext>
            </a:extLst>
          </p:cNvPr>
          <p:cNvCxnSpPr>
            <a:cxnSpLocks/>
          </p:cNvCxnSpPr>
          <p:nvPr/>
        </p:nvCxnSpPr>
        <p:spPr>
          <a:xfrm>
            <a:off x="4077217" y="2457332"/>
            <a:ext cx="0" cy="225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9A80F-DB68-6D08-F0C2-5C75183BE0A8}"/>
              </a:ext>
            </a:extLst>
          </p:cNvPr>
          <p:cNvCxnSpPr/>
          <p:nvPr/>
        </p:nvCxnSpPr>
        <p:spPr>
          <a:xfrm>
            <a:off x="4293023" y="5007049"/>
            <a:ext cx="1343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3A928-1154-4777-9582-398E72F6B1D6}"/>
              </a:ext>
            </a:extLst>
          </p:cNvPr>
          <p:cNvSpPr txBox="1"/>
          <p:nvPr/>
        </p:nvSpPr>
        <p:spPr>
          <a:xfrm flipH="1">
            <a:off x="4440430" y="4982141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 in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51A76-1D52-DF6E-D91E-7A6C25487F28}"/>
              </a:ext>
            </a:extLst>
          </p:cNvPr>
          <p:cNvSpPr txBox="1"/>
          <p:nvPr/>
        </p:nvSpPr>
        <p:spPr>
          <a:xfrm rot="16200000" flipH="1">
            <a:off x="3408969" y="3532805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 in</a:t>
            </a:r>
            <a:endParaRPr lang="en-IN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9CEA59-4D33-6765-7DA6-9A90325EF1AA}"/>
              </a:ext>
            </a:extLst>
          </p:cNvPr>
          <p:cNvCxnSpPr/>
          <p:nvPr/>
        </p:nvCxnSpPr>
        <p:spPr>
          <a:xfrm>
            <a:off x="4293023" y="4738050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B9C5B8-3547-9F5A-C7FD-7C295EF22553}"/>
              </a:ext>
            </a:extLst>
          </p:cNvPr>
          <p:cNvCxnSpPr/>
          <p:nvPr/>
        </p:nvCxnSpPr>
        <p:spPr>
          <a:xfrm>
            <a:off x="4276078" y="3620943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6A1820-61F2-43AA-F2E5-3A93AE1572E8}"/>
              </a:ext>
            </a:extLst>
          </p:cNvPr>
          <p:cNvCxnSpPr/>
          <p:nvPr/>
        </p:nvCxnSpPr>
        <p:spPr>
          <a:xfrm>
            <a:off x="4276078" y="2457665"/>
            <a:ext cx="1343487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2897E0-388D-8E78-D8C8-09EB0883E69E}"/>
              </a:ext>
            </a:extLst>
          </p:cNvPr>
          <p:cNvSpPr txBox="1"/>
          <p:nvPr/>
        </p:nvSpPr>
        <p:spPr>
          <a:xfrm flipH="1">
            <a:off x="5702423" y="4599550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- 3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59B48-E27D-1EA6-8A24-31258B454285}"/>
              </a:ext>
            </a:extLst>
          </p:cNvPr>
          <p:cNvSpPr txBox="1"/>
          <p:nvPr/>
        </p:nvSpPr>
        <p:spPr>
          <a:xfrm flipH="1">
            <a:off x="5670976" y="3445874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0 in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75279-C4C7-FAB6-D252-815832A0DD70}"/>
              </a:ext>
            </a:extLst>
          </p:cNvPr>
          <p:cNvSpPr txBox="1"/>
          <p:nvPr/>
        </p:nvSpPr>
        <p:spPr>
          <a:xfrm flipH="1">
            <a:off x="5670977" y="2318832"/>
            <a:ext cx="1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 = 3 in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6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8FA-A458-9024-0CA9-DC41491A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207"/>
          </a:xfrm>
        </p:spPr>
        <p:txBody>
          <a:bodyPr/>
          <a:lstStyle/>
          <a:p>
            <a:r>
              <a:rPr lang="en-US" dirty="0"/>
              <a:t>FEA Simulation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05F20-4191-FE01-28A5-5C21A75F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" y="1169010"/>
            <a:ext cx="5282290" cy="24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449F4-2FCA-0559-E5CF-66F1900B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27" y="1169010"/>
            <a:ext cx="5321496" cy="2426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09725-21BF-C2DC-E11B-5BEF81C70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55" y="4106637"/>
            <a:ext cx="5456375" cy="179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B904C-FB36-DAE7-4FCC-EE9B0705AAE9}"/>
              </a:ext>
            </a:extLst>
          </p:cNvPr>
          <p:cNvSpPr txBox="1"/>
          <p:nvPr/>
        </p:nvSpPr>
        <p:spPr>
          <a:xfrm>
            <a:off x="2482711" y="36037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FBD of Beam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75C92-D2D6-C9CE-4324-657F59B4F937}"/>
              </a:ext>
            </a:extLst>
          </p:cNvPr>
          <p:cNvSpPr txBox="1"/>
          <p:nvPr/>
        </p:nvSpPr>
        <p:spPr>
          <a:xfrm>
            <a:off x="7815522" y="358205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Shear Stress in Beam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1C53E0-00F3-7255-ECB5-329B1A3704E7}"/>
              </a:ext>
            </a:extLst>
          </p:cNvPr>
          <p:cNvCxnSpPr/>
          <p:nvPr/>
        </p:nvCxnSpPr>
        <p:spPr>
          <a:xfrm>
            <a:off x="1207363" y="958788"/>
            <a:ext cx="99483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DAFD1E-5BB7-EB30-DD55-6C1DA748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6637"/>
            <a:ext cx="2578362" cy="179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D9FDA6-8430-79E1-4CFD-AEAED3835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632" y="4106637"/>
            <a:ext cx="2557057" cy="179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166ED-9307-7CD7-F919-71BF7747C81D}"/>
              </a:ext>
            </a:extLst>
          </p:cNvPr>
          <p:cNvSpPr txBox="1"/>
          <p:nvPr/>
        </p:nvSpPr>
        <p:spPr>
          <a:xfrm>
            <a:off x="2121763" y="5935292"/>
            <a:ext cx="25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Directional Deformation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5CA3B-8A85-9E46-1719-2D6C3F9A50C5}"/>
              </a:ext>
            </a:extLst>
          </p:cNvPr>
          <p:cNvSpPr txBox="1"/>
          <p:nvPr/>
        </p:nvSpPr>
        <p:spPr>
          <a:xfrm>
            <a:off x="8961028" y="5935292"/>
            <a:ext cx="24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Shear Stress at Section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B2693-0878-8C3E-583E-DF30F788D6A8}"/>
              </a:ext>
            </a:extLst>
          </p:cNvPr>
          <p:cNvSpPr txBox="1"/>
          <p:nvPr/>
        </p:nvSpPr>
        <p:spPr>
          <a:xfrm>
            <a:off x="6181521" y="5935292"/>
            <a:ext cx="25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Normal Stress at Section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344-53FC-5F31-BFC5-699940A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 Results-Shear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B8F8B-30B4-6080-2D6B-35754348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" t="5939" b="61300"/>
          <a:stretch/>
        </p:blipFill>
        <p:spPr>
          <a:xfrm>
            <a:off x="1704513" y="2020870"/>
            <a:ext cx="8599734" cy="1274931"/>
          </a:xfrm>
          <a:prstGeom prst="rect">
            <a:avLst/>
          </a:prstGeom>
          <a:ln w="19050"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B42BC-2989-FFF6-0E62-B61C4AD0E283}"/>
              </a:ext>
            </a:extLst>
          </p:cNvPr>
          <p:cNvSpPr txBox="1">
            <a:spLocks/>
          </p:cNvSpPr>
          <p:nvPr/>
        </p:nvSpPr>
        <p:spPr>
          <a:xfrm>
            <a:off x="1097280" y="4764104"/>
            <a:ext cx="2995326" cy="5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55EAF-4F76-370B-201A-4B15BD37B05D}"/>
              </a:ext>
            </a:extLst>
          </p:cNvPr>
          <p:cNvSpPr txBox="1">
            <a:spLocks/>
          </p:cNvSpPr>
          <p:nvPr/>
        </p:nvSpPr>
        <p:spPr>
          <a:xfrm>
            <a:off x="1097279" y="4644047"/>
            <a:ext cx="9804499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Maximum shear force of 4500 </a:t>
            </a:r>
            <a:r>
              <a:rPr lang="en-IN" dirty="0" err="1"/>
              <a:t>lbf</a:t>
            </a:r>
            <a:r>
              <a:rPr lang="en-IN" dirty="0"/>
              <a:t>  acts between sections x=12 in and x=24 in.</a:t>
            </a:r>
          </a:p>
          <a:p>
            <a:r>
              <a:rPr lang="en-IN" dirty="0"/>
              <a:t>Minimum shear force of 1500 </a:t>
            </a:r>
            <a:r>
              <a:rPr lang="en-IN" dirty="0" err="1"/>
              <a:t>lbf</a:t>
            </a:r>
            <a:r>
              <a:rPr lang="en-IN" dirty="0"/>
              <a:t> acts between sections x=0 in and x=12 in.</a:t>
            </a:r>
          </a:p>
          <a:p>
            <a:r>
              <a:rPr lang="en-IN" dirty="0"/>
              <a:t>Sections between x=24 in and x=36 in experience shear force of 3000 </a:t>
            </a:r>
            <a:r>
              <a:rPr lang="en-IN" dirty="0" err="1"/>
              <a:t>lbf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ADB75-4582-2A9E-2588-FA598957ED52}"/>
              </a:ext>
            </a:extLst>
          </p:cNvPr>
          <p:cNvSpPr/>
          <p:nvPr/>
        </p:nvSpPr>
        <p:spPr>
          <a:xfrm>
            <a:off x="2547891" y="3295801"/>
            <a:ext cx="7588632" cy="7282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03F59C-A046-A380-1216-18A452FE48D9}"/>
              </a:ext>
            </a:extLst>
          </p:cNvPr>
          <p:cNvCxnSpPr/>
          <p:nvPr/>
        </p:nvCxnSpPr>
        <p:spPr>
          <a:xfrm>
            <a:off x="2539013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E47D6-7EC2-93E2-9E1B-5406A0D0D545}"/>
              </a:ext>
            </a:extLst>
          </p:cNvPr>
          <p:cNvCxnSpPr/>
          <p:nvPr/>
        </p:nvCxnSpPr>
        <p:spPr>
          <a:xfrm>
            <a:off x="5079507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B5CBB-7BAE-18E0-2155-A0119AA9184E}"/>
              </a:ext>
            </a:extLst>
          </p:cNvPr>
          <p:cNvCxnSpPr/>
          <p:nvPr/>
        </p:nvCxnSpPr>
        <p:spPr>
          <a:xfrm>
            <a:off x="7593366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31950E-D5C9-39D8-67DE-7BF4187EBAC4}"/>
              </a:ext>
            </a:extLst>
          </p:cNvPr>
          <p:cNvCxnSpPr/>
          <p:nvPr/>
        </p:nvCxnSpPr>
        <p:spPr>
          <a:xfrm>
            <a:off x="10123206" y="3295801"/>
            <a:ext cx="0" cy="728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723AFB-B8A3-0605-EDE1-411AD9321486}"/>
              </a:ext>
            </a:extLst>
          </p:cNvPr>
          <p:cNvSpPr txBox="1"/>
          <p:nvPr/>
        </p:nvSpPr>
        <p:spPr>
          <a:xfrm flipH="1">
            <a:off x="2194930" y="4128747"/>
            <a:ext cx="1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x=36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FD795-E11E-180F-45BD-A87D3B764A09}"/>
              </a:ext>
            </a:extLst>
          </p:cNvPr>
          <p:cNvSpPr txBox="1"/>
          <p:nvPr/>
        </p:nvSpPr>
        <p:spPr>
          <a:xfrm flipH="1">
            <a:off x="4604888" y="4128747"/>
            <a:ext cx="9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x=24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E955-3ED2-836D-C8A0-36C30F6D0C95}"/>
              </a:ext>
            </a:extLst>
          </p:cNvPr>
          <p:cNvSpPr txBox="1"/>
          <p:nvPr/>
        </p:nvSpPr>
        <p:spPr>
          <a:xfrm flipH="1">
            <a:off x="7069031" y="4128747"/>
            <a:ext cx="10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x=12 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5378A-EDB6-7A47-D85C-A0C423A72B70}"/>
              </a:ext>
            </a:extLst>
          </p:cNvPr>
          <p:cNvSpPr txBox="1"/>
          <p:nvPr/>
        </p:nvSpPr>
        <p:spPr>
          <a:xfrm flipH="1">
            <a:off x="9589362" y="4128747"/>
            <a:ext cx="8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x=0 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31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{0CD2CE96-A4FF-4443-9054-F6F1A09ECA93}tf11429527_win32</Template>
  <TotalTime>374</TotalTime>
  <Words>824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Bookman Old Style</vt:lpstr>
      <vt:lpstr>Calibri</vt:lpstr>
      <vt:lpstr>Cambria</vt:lpstr>
      <vt:lpstr>Cambria Math</vt:lpstr>
      <vt:lpstr>Franklin Gothic Book</vt:lpstr>
      <vt:lpstr>Times New Roman</vt:lpstr>
      <vt:lpstr>1_RetrospectVTI</vt:lpstr>
      <vt:lpstr>Design of Machine Elements</vt:lpstr>
      <vt:lpstr>Given problem statement</vt:lpstr>
      <vt:lpstr>Analytical Results-Shear Force</vt:lpstr>
      <vt:lpstr>Analytical Results-Bending Moment</vt:lpstr>
      <vt:lpstr>Analytical Results-Deflection</vt:lpstr>
      <vt:lpstr>Analytical Results-Normal Stress</vt:lpstr>
      <vt:lpstr>Analytical Results-Shear Stress</vt:lpstr>
      <vt:lpstr>FEA Simulation</vt:lpstr>
      <vt:lpstr>FEA Results-Shear Force</vt:lpstr>
      <vt:lpstr>FEA Results-Bending Moment</vt:lpstr>
      <vt:lpstr>FEA Results-Deflection </vt:lpstr>
      <vt:lpstr>FEA Results-Normal Stress</vt:lpstr>
      <vt:lpstr>FEA Results-Shear Stress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Machine Elements</dc:title>
  <dc:creator>CHAITALI KAREKAR</dc:creator>
  <cp:lastModifiedBy>CHAITALI KAREKAR</cp:lastModifiedBy>
  <cp:revision>18</cp:revision>
  <dcterms:created xsi:type="dcterms:W3CDTF">2022-09-24T13:32:36Z</dcterms:created>
  <dcterms:modified xsi:type="dcterms:W3CDTF">2022-09-25T07:05:19Z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