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6" r:id="rId6"/>
    <p:sldId id="293" r:id="rId7"/>
    <p:sldId id="287" r:id="rId8"/>
    <p:sldId id="294" r:id="rId9"/>
    <p:sldId id="296" r:id="rId10"/>
    <p:sldId id="297" r:id="rId11"/>
    <p:sldId id="295" r:id="rId12"/>
    <p:sldId id="289" r:id="rId13"/>
    <p:sldId id="288" r:id="rId14"/>
    <p:sldId id="292" r:id="rId15"/>
    <p:sldId id="290" r:id="rId16"/>
    <p:sldId id="291" r:id="rId17"/>
    <p:sldId id="29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Group22FEA.pdf" TargetMode="External"/><Relationship Id="rId2" Type="http://schemas.openxmlformats.org/officeDocument/2006/relationships/hyperlink" Target="https://github.com/Binary-Me/DME_Beam-Analysis-G22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Design of Machine Elements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Assignment-01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Finite element analysis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D12F27F-1008-6F13-2687-2057602340FE}"/>
              </a:ext>
            </a:extLst>
          </p:cNvPr>
          <p:cNvSpPr txBox="1">
            <a:spLocks/>
          </p:cNvSpPr>
          <p:nvPr/>
        </p:nvSpPr>
        <p:spPr>
          <a:xfrm>
            <a:off x="7909334" y="5594193"/>
            <a:ext cx="3205640" cy="7741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</a:rPr>
              <a:t>Group 22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31DC173-FA35-12C3-5C90-C161F988953F}"/>
              </a:ext>
            </a:extLst>
          </p:cNvPr>
          <p:cNvSpPr txBox="1">
            <a:spLocks/>
          </p:cNvSpPr>
          <p:nvPr/>
        </p:nvSpPr>
        <p:spPr>
          <a:xfrm>
            <a:off x="342511" y="1074198"/>
            <a:ext cx="4051936" cy="9321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tx1"/>
                </a:solidFill>
              </a:rPr>
              <a:t>ME20B052-Sneha M S</a:t>
            </a:r>
          </a:p>
          <a:p>
            <a:r>
              <a:rPr lang="en-US" sz="1800" dirty="0">
                <a:solidFill>
                  <a:schemeClr val="tx1"/>
                </a:solidFill>
              </a:rPr>
              <a:t>ME20B053-Chaitali Uday </a:t>
            </a:r>
            <a:r>
              <a:rPr lang="en-US" sz="1800" dirty="0" err="1">
                <a:solidFill>
                  <a:schemeClr val="tx1"/>
                </a:solidFill>
              </a:rPr>
              <a:t>Karekar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ME20B051-Bigula Sandeep</a:t>
            </a:r>
          </a:p>
        </p:txBody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B344-53FC-5F31-BFC5-699940A0F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678" y="311215"/>
            <a:ext cx="10058400" cy="1450757"/>
          </a:xfrm>
        </p:spPr>
        <p:txBody>
          <a:bodyPr/>
          <a:lstStyle/>
          <a:p>
            <a:r>
              <a:rPr lang="en-IN" dirty="0"/>
              <a:t>FEA Results-Bending Moment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C57AB-1016-8449-4D55-529F074CCD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5" t="37990" r="2137" b="33335"/>
          <a:stretch/>
        </p:blipFill>
        <p:spPr>
          <a:xfrm>
            <a:off x="1480500" y="2301536"/>
            <a:ext cx="8373714" cy="1127464"/>
          </a:xfrm>
          <a:prstGeom prst="rect">
            <a:avLst/>
          </a:prstGeom>
          <a:ln w="1905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3087CE4-AEEF-23B4-3AA4-303A19DBA854}"/>
              </a:ext>
            </a:extLst>
          </p:cNvPr>
          <p:cNvSpPr txBox="1">
            <a:spLocks/>
          </p:cNvSpPr>
          <p:nvPr/>
        </p:nvSpPr>
        <p:spPr>
          <a:xfrm>
            <a:off x="1480499" y="4363376"/>
            <a:ext cx="9261482" cy="15491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Maximum bending moment of 36000 </a:t>
            </a:r>
            <a:r>
              <a:rPr lang="en-IN" dirty="0" err="1"/>
              <a:t>lbf</a:t>
            </a:r>
            <a:r>
              <a:rPr lang="en-IN" dirty="0"/>
              <a:t>-in occurs at x=12 inches</a:t>
            </a:r>
          </a:p>
          <a:p>
            <a:pPr marL="0" indent="0">
              <a:buNone/>
            </a:pPr>
            <a:r>
              <a:rPr lang="en-IN" dirty="0"/>
              <a:t>Minimum bending moment (O </a:t>
            </a:r>
            <a:r>
              <a:rPr lang="en-IN" dirty="0" err="1"/>
              <a:t>lbf</a:t>
            </a:r>
            <a:r>
              <a:rPr lang="en-IN" dirty="0"/>
              <a:t>-in) occurs at x=36 inches</a:t>
            </a:r>
          </a:p>
          <a:p>
            <a:pPr marL="0" indent="0">
              <a:buNone/>
            </a:pPr>
            <a:r>
              <a:rPr lang="en-IN" dirty="0"/>
              <a:t>At x=18 inches, bending moment obtained is approximately 18000 </a:t>
            </a:r>
            <a:r>
              <a:rPr lang="en-IN" dirty="0" err="1"/>
              <a:t>lbf</a:t>
            </a:r>
            <a:r>
              <a:rPr lang="en-IN" dirty="0"/>
              <a:t>-in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167883-9CBA-099A-F43A-73D7D6D25586}"/>
              </a:ext>
            </a:extLst>
          </p:cNvPr>
          <p:cNvSpPr/>
          <p:nvPr/>
        </p:nvSpPr>
        <p:spPr>
          <a:xfrm>
            <a:off x="2201662" y="3240350"/>
            <a:ext cx="7652552" cy="7282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4B3567-9254-4820-E8CB-DDC1B035BB19}"/>
              </a:ext>
            </a:extLst>
          </p:cNvPr>
          <p:cNvCxnSpPr/>
          <p:nvPr/>
        </p:nvCxnSpPr>
        <p:spPr>
          <a:xfrm>
            <a:off x="4767309" y="3240350"/>
            <a:ext cx="0" cy="7282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DEF0AE-D082-D1A6-4F17-D2B37D16F137}"/>
              </a:ext>
            </a:extLst>
          </p:cNvPr>
          <p:cNvCxnSpPr/>
          <p:nvPr/>
        </p:nvCxnSpPr>
        <p:spPr>
          <a:xfrm>
            <a:off x="7334435" y="3226294"/>
            <a:ext cx="0" cy="7282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56C36B-BE17-42CA-A27B-9E6D21C1188F}"/>
              </a:ext>
            </a:extLst>
          </p:cNvPr>
          <p:cNvCxnSpPr/>
          <p:nvPr/>
        </p:nvCxnSpPr>
        <p:spPr>
          <a:xfrm>
            <a:off x="9821663" y="3226294"/>
            <a:ext cx="0" cy="7282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D3C663-7074-C1ED-843A-D8D8767373AE}"/>
              </a:ext>
            </a:extLst>
          </p:cNvPr>
          <p:cNvCxnSpPr/>
          <p:nvPr/>
        </p:nvCxnSpPr>
        <p:spPr>
          <a:xfrm>
            <a:off x="2201662" y="3240350"/>
            <a:ext cx="0" cy="7282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3D0242-9472-5EA9-B970-2251BCAD1149}"/>
              </a:ext>
            </a:extLst>
          </p:cNvPr>
          <p:cNvSpPr txBox="1"/>
          <p:nvPr/>
        </p:nvSpPr>
        <p:spPr>
          <a:xfrm flipH="1">
            <a:off x="9492374" y="3954508"/>
            <a:ext cx="81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x=0 in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0B1A2F-FD49-B544-0C42-1BE71781C97C}"/>
              </a:ext>
            </a:extLst>
          </p:cNvPr>
          <p:cNvSpPr txBox="1"/>
          <p:nvPr/>
        </p:nvSpPr>
        <p:spPr>
          <a:xfrm flipH="1">
            <a:off x="7025926" y="4002099"/>
            <a:ext cx="104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x=12 in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5339FA-C596-49D0-4A78-61BD3B7D2322}"/>
              </a:ext>
            </a:extLst>
          </p:cNvPr>
          <p:cNvSpPr txBox="1"/>
          <p:nvPr/>
        </p:nvSpPr>
        <p:spPr>
          <a:xfrm flipH="1">
            <a:off x="4432041" y="3998042"/>
            <a:ext cx="94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x=24 in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A36541-34EF-D618-E8F3-1EA23D00D841}"/>
              </a:ext>
            </a:extLst>
          </p:cNvPr>
          <p:cNvSpPr txBox="1"/>
          <p:nvPr/>
        </p:nvSpPr>
        <p:spPr>
          <a:xfrm flipH="1">
            <a:off x="1677326" y="4008100"/>
            <a:ext cx="104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x=36 in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BFD00E-82A0-FFB9-85EE-3FF20084F9A2}"/>
              </a:ext>
            </a:extLst>
          </p:cNvPr>
          <p:cNvSpPr txBox="1"/>
          <p:nvPr/>
        </p:nvSpPr>
        <p:spPr>
          <a:xfrm rot="16200000" flipH="1">
            <a:off x="-39588" y="2479078"/>
            <a:ext cx="27327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Bending Moment in </a:t>
            </a:r>
            <a:r>
              <a:rPr lang="en-US" sz="1000" dirty="0" err="1"/>
              <a:t>lbf</a:t>
            </a:r>
            <a:r>
              <a:rPr lang="en-US" sz="1000" dirty="0"/>
              <a:t>-in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45452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0551A-2669-172B-E87E-C3950B98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 Results-Deflection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DCBAD0-C5CC-4DCC-CFB1-A9B0F1283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14" y="2001670"/>
            <a:ext cx="4422177" cy="350248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BB4482-9767-1B04-3528-CA74DD1994C5}"/>
              </a:ext>
            </a:extLst>
          </p:cNvPr>
          <p:cNvSpPr/>
          <p:nvPr/>
        </p:nvSpPr>
        <p:spPr>
          <a:xfrm>
            <a:off x="1383439" y="5509753"/>
            <a:ext cx="3321726" cy="5803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79C4F5-80F1-63AD-8D4C-A99B8DB44079}"/>
              </a:ext>
            </a:extLst>
          </p:cNvPr>
          <p:cNvCxnSpPr>
            <a:cxnSpLocks/>
          </p:cNvCxnSpPr>
          <p:nvPr/>
        </p:nvCxnSpPr>
        <p:spPr>
          <a:xfrm>
            <a:off x="1383439" y="5015883"/>
            <a:ext cx="0" cy="1074199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BF2961-01E7-9684-5C76-ADF21A9887E0}"/>
              </a:ext>
            </a:extLst>
          </p:cNvPr>
          <p:cNvCxnSpPr>
            <a:cxnSpLocks/>
          </p:cNvCxnSpPr>
          <p:nvPr/>
        </p:nvCxnSpPr>
        <p:spPr>
          <a:xfrm>
            <a:off x="2459117" y="5017450"/>
            <a:ext cx="0" cy="1072632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AB30BB-E731-1DA6-3E0A-74B5A5EDFF57}"/>
              </a:ext>
            </a:extLst>
          </p:cNvPr>
          <p:cNvCxnSpPr>
            <a:cxnSpLocks/>
          </p:cNvCxnSpPr>
          <p:nvPr/>
        </p:nvCxnSpPr>
        <p:spPr>
          <a:xfrm>
            <a:off x="3623571" y="5024278"/>
            <a:ext cx="0" cy="1074200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D6B2A3-98B6-EFC5-5C92-044A3DD0E543}"/>
              </a:ext>
            </a:extLst>
          </p:cNvPr>
          <p:cNvCxnSpPr>
            <a:cxnSpLocks/>
          </p:cNvCxnSpPr>
          <p:nvPr/>
        </p:nvCxnSpPr>
        <p:spPr>
          <a:xfrm flipH="1">
            <a:off x="4705165" y="5015882"/>
            <a:ext cx="2" cy="1074200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3E0C3C5-C2E1-F937-1B4E-0B1884FBBEC9}"/>
              </a:ext>
            </a:extLst>
          </p:cNvPr>
          <p:cNvSpPr txBox="1"/>
          <p:nvPr/>
        </p:nvSpPr>
        <p:spPr>
          <a:xfrm flipH="1">
            <a:off x="1119601" y="6090082"/>
            <a:ext cx="949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x= 0 in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AF78D1-EED8-9B67-8E0E-29B6769B9A1F}"/>
              </a:ext>
            </a:extLst>
          </p:cNvPr>
          <p:cNvSpPr txBox="1"/>
          <p:nvPr/>
        </p:nvSpPr>
        <p:spPr>
          <a:xfrm flipH="1">
            <a:off x="2117962" y="6084484"/>
            <a:ext cx="949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x= 12 in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D774FE-DED3-642E-1203-49347D2E052B}"/>
              </a:ext>
            </a:extLst>
          </p:cNvPr>
          <p:cNvSpPr txBox="1"/>
          <p:nvPr/>
        </p:nvSpPr>
        <p:spPr>
          <a:xfrm flipH="1">
            <a:off x="3281310" y="6084485"/>
            <a:ext cx="949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x= 24 in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52CB76-97FC-0A92-E1E6-B9C511675BDB}"/>
              </a:ext>
            </a:extLst>
          </p:cNvPr>
          <p:cNvSpPr txBox="1"/>
          <p:nvPr/>
        </p:nvSpPr>
        <p:spPr>
          <a:xfrm flipH="1">
            <a:off x="4282954" y="6098478"/>
            <a:ext cx="949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x= 36 in</a:t>
            </a:r>
            <a:endParaRPr lang="en-IN" sz="1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itle 1">
                <a:extLst>
                  <a:ext uri="{FF2B5EF4-FFF2-40B4-BE49-F238E27FC236}">
                    <a16:creationId xmlns:a16="http://schemas.microsoft.com/office/drawing/2014/main" id="{49DD6EF2-B5B9-2C46-C1E3-FD3018546D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42084" y="2189086"/>
                <a:ext cx="5769734" cy="145075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700" i="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I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deflection obtained is similar to that obtained through Analytical approach. Maximum deflection of -2.09 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I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in is obtained at x=36 in. </a:t>
                </a:r>
              </a:p>
            </p:txBody>
          </p:sp>
        </mc:Choice>
        <mc:Fallback xmlns="">
          <p:sp>
            <p:nvSpPr>
              <p:cNvPr id="23" name="Title 1">
                <a:extLst>
                  <a:ext uri="{FF2B5EF4-FFF2-40B4-BE49-F238E27FC236}">
                    <a16:creationId xmlns:a16="http://schemas.microsoft.com/office/drawing/2014/main" id="{49DD6EF2-B5B9-2C46-C1E3-FD3018546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084" y="2189086"/>
                <a:ext cx="5769734" cy="1450757"/>
              </a:xfrm>
              <a:prstGeom prst="rect">
                <a:avLst/>
              </a:prstGeom>
              <a:blipFill>
                <a:blip r:embed="rId3"/>
                <a:stretch>
                  <a:fillRect l="-1691" t="-2941" b="-96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730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B344-53FC-5F31-BFC5-699940A0F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 Results-Normal Stress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E4056-D7EA-553B-9885-F043BDEA0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058399" cy="590611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The normal stress (bending stress) is the maximum at the ends of the beam while it becomes zero at the centroid of cross section.  Due to the presence of a roller joint at x=12 in, the profile shows slight variations.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0FB198-C41E-DA38-3AA9-F8D7BD7D7709}"/>
              </a:ext>
            </a:extLst>
          </p:cNvPr>
          <p:cNvSpPr txBox="1">
            <a:spLocks/>
          </p:cNvSpPr>
          <p:nvPr/>
        </p:nvSpPr>
        <p:spPr>
          <a:xfrm>
            <a:off x="7923655" y="5551185"/>
            <a:ext cx="2995326" cy="5906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At x=24 in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FEEE7C-C85F-7C5F-87E4-938B8A04DED7}"/>
              </a:ext>
            </a:extLst>
          </p:cNvPr>
          <p:cNvSpPr txBox="1">
            <a:spLocks/>
          </p:cNvSpPr>
          <p:nvPr/>
        </p:nvSpPr>
        <p:spPr>
          <a:xfrm>
            <a:off x="1053136" y="5551184"/>
            <a:ext cx="2995326" cy="5906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At x=18 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D507AA-3BE7-4FD7-D602-4269FFF03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83" y="2741986"/>
            <a:ext cx="3474433" cy="28344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5DA663-2547-1949-9243-BCE7279CE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638" y="2716779"/>
            <a:ext cx="3504910" cy="283440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C04CAAF-3942-CD92-42F8-1B4B72DC2E04}"/>
              </a:ext>
            </a:extLst>
          </p:cNvPr>
          <p:cNvSpPr/>
          <p:nvPr/>
        </p:nvSpPr>
        <p:spPr>
          <a:xfrm>
            <a:off x="5158478" y="2936727"/>
            <a:ext cx="1343487" cy="22540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AE9DD4-6DAA-9B91-545D-7BA8D7C3A0BA}"/>
              </a:ext>
            </a:extLst>
          </p:cNvPr>
          <p:cNvCxnSpPr/>
          <p:nvPr/>
        </p:nvCxnSpPr>
        <p:spPr>
          <a:xfrm>
            <a:off x="5158476" y="2958445"/>
            <a:ext cx="1343487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8EC6FD-B36B-3D2A-7B21-7D47969DA206}"/>
              </a:ext>
            </a:extLst>
          </p:cNvPr>
          <p:cNvCxnSpPr/>
          <p:nvPr/>
        </p:nvCxnSpPr>
        <p:spPr>
          <a:xfrm>
            <a:off x="5158476" y="4063769"/>
            <a:ext cx="1343487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893A0-0B6E-DED3-D309-7DA3F0749731}"/>
              </a:ext>
            </a:extLst>
          </p:cNvPr>
          <p:cNvCxnSpPr/>
          <p:nvPr/>
        </p:nvCxnSpPr>
        <p:spPr>
          <a:xfrm>
            <a:off x="5158477" y="5190812"/>
            <a:ext cx="1343487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09E22FB-9974-5223-32EC-92171EBA4B1F}"/>
              </a:ext>
            </a:extLst>
          </p:cNvPr>
          <p:cNvSpPr txBox="1"/>
          <p:nvPr/>
        </p:nvSpPr>
        <p:spPr>
          <a:xfrm flipH="1">
            <a:off x="6539197" y="2837068"/>
            <a:ext cx="104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 y = 3 in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79F626-F227-DBCB-84DC-1270B2CB4B69}"/>
              </a:ext>
            </a:extLst>
          </p:cNvPr>
          <p:cNvSpPr txBox="1"/>
          <p:nvPr/>
        </p:nvSpPr>
        <p:spPr>
          <a:xfrm flipH="1">
            <a:off x="6501966" y="3885998"/>
            <a:ext cx="104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y = 0 in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00A652-CCB2-14A7-4491-A62B33D93E2B}"/>
              </a:ext>
            </a:extLst>
          </p:cNvPr>
          <p:cNvSpPr txBox="1"/>
          <p:nvPr/>
        </p:nvSpPr>
        <p:spPr>
          <a:xfrm flipH="1">
            <a:off x="6545781" y="4949946"/>
            <a:ext cx="104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y = -3 in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E05C19-E89A-F1F5-7D1C-7DD95C51D6EA}"/>
              </a:ext>
            </a:extLst>
          </p:cNvPr>
          <p:cNvSpPr txBox="1"/>
          <p:nvPr/>
        </p:nvSpPr>
        <p:spPr>
          <a:xfrm rot="16200000" flipH="1">
            <a:off x="4259324" y="3925268"/>
            <a:ext cx="104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 6 in</a:t>
            </a:r>
            <a:endParaRPr lang="en-IN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A291C4-BE84-D13B-3969-A6D1127E7C17}"/>
              </a:ext>
            </a:extLst>
          </p:cNvPr>
          <p:cNvCxnSpPr>
            <a:cxnSpLocks/>
          </p:cNvCxnSpPr>
          <p:nvPr/>
        </p:nvCxnSpPr>
        <p:spPr>
          <a:xfrm>
            <a:off x="4993910" y="2876428"/>
            <a:ext cx="0" cy="23746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45F5782-909B-5A09-85B0-D1813F1DE7C2}"/>
              </a:ext>
            </a:extLst>
          </p:cNvPr>
          <p:cNvSpPr txBox="1"/>
          <p:nvPr/>
        </p:nvSpPr>
        <p:spPr>
          <a:xfrm flipH="1">
            <a:off x="5356257" y="5477333"/>
            <a:ext cx="104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 in</a:t>
            </a:r>
            <a:endParaRPr lang="en-IN" sz="12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D0C6C0F-9C84-E1D2-47E0-189C68C1B137}"/>
              </a:ext>
            </a:extLst>
          </p:cNvPr>
          <p:cNvCxnSpPr/>
          <p:nvPr/>
        </p:nvCxnSpPr>
        <p:spPr>
          <a:xfrm>
            <a:off x="5158476" y="5424705"/>
            <a:ext cx="1343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169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0551A-2669-172B-E87E-C3950B98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 Results-Shear Stress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97893-BE99-1877-27CC-6EB04BF10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830308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The longitudinal shear stress profile exhibits a parabolic curve, maximum at the centroid and which becomes zero at the free surface. The transverse shear stress which equals this longitudinal shear stress also follows the same curve.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8FA381-5C86-CF0D-466C-9561C7DB7458}"/>
              </a:ext>
            </a:extLst>
          </p:cNvPr>
          <p:cNvSpPr txBox="1">
            <a:spLocks/>
          </p:cNvSpPr>
          <p:nvPr/>
        </p:nvSpPr>
        <p:spPr>
          <a:xfrm>
            <a:off x="688666" y="5707928"/>
            <a:ext cx="3769898" cy="8303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At x=16.286 in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CC8BC3-7A72-63D1-FBA5-F80F58C33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03" y="2938510"/>
            <a:ext cx="3474433" cy="28344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92AA821-14E1-992F-5428-42FFA80FE701}"/>
              </a:ext>
            </a:extLst>
          </p:cNvPr>
          <p:cNvSpPr/>
          <p:nvPr/>
        </p:nvSpPr>
        <p:spPr>
          <a:xfrm>
            <a:off x="5008874" y="3116540"/>
            <a:ext cx="1343487" cy="22252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4DDB6D-2073-A048-386F-B17E1F68C53E}"/>
              </a:ext>
            </a:extLst>
          </p:cNvPr>
          <p:cNvCxnSpPr/>
          <p:nvPr/>
        </p:nvCxnSpPr>
        <p:spPr>
          <a:xfrm>
            <a:off x="5008873" y="4258152"/>
            <a:ext cx="1343487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17CD95-7BD3-BC01-DA16-B0744169296D}"/>
              </a:ext>
            </a:extLst>
          </p:cNvPr>
          <p:cNvCxnSpPr/>
          <p:nvPr/>
        </p:nvCxnSpPr>
        <p:spPr>
          <a:xfrm>
            <a:off x="5008873" y="5341777"/>
            <a:ext cx="1343487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695BC6-49BD-A1DB-780B-D12760BBD465}"/>
              </a:ext>
            </a:extLst>
          </p:cNvPr>
          <p:cNvCxnSpPr/>
          <p:nvPr/>
        </p:nvCxnSpPr>
        <p:spPr>
          <a:xfrm>
            <a:off x="5008873" y="3121109"/>
            <a:ext cx="1343487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E767044-3522-D336-EEA0-6504F577CF5C}"/>
              </a:ext>
            </a:extLst>
          </p:cNvPr>
          <p:cNvSpPr txBox="1"/>
          <p:nvPr/>
        </p:nvSpPr>
        <p:spPr>
          <a:xfrm flipH="1">
            <a:off x="6375212" y="4137342"/>
            <a:ext cx="104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y = 0 in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04CD9C-484E-8DD6-769F-D71935718D5B}"/>
              </a:ext>
            </a:extLst>
          </p:cNvPr>
          <p:cNvSpPr txBox="1"/>
          <p:nvPr/>
        </p:nvSpPr>
        <p:spPr>
          <a:xfrm flipH="1">
            <a:off x="6352360" y="5183513"/>
            <a:ext cx="104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y = - 3 in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489D11-7165-6CB2-07D0-2F5C6847DF68}"/>
              </a:ext>
            </a:extLst>
          </p:cNvPr>
          <p:cNvSpPr txBox="1"/>
          <p:nvPr/>
        </p:nvSpPr>
        <p:spPr>
          <a:xfrm flipH="1">
            <a:off x="6421317" y="3046096"/>
            <a:ext cx="104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y = 3 in</a:t>
            </a:r>
            <a:endParaRPr lang="en-IN" sz="1200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0784B5-9EB3-4A28-41C1-52F379E312E1}"/>
              </a:ext>
            </a:extLst>
          </p:cNvPr>
          <p:cNvCxnSpPr/>
          <p:nvPr/>
        </p:nvCxnSpPr>
        <p:spPr>
          <a:xfrm>
            <a:off x="5008872" y="5601853"/>
            <a:ext cx="1343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2BC477-F905-2E24-97C1-4E66753BB767}"/>
              </a:ext>
            </a:extLst>
          </p:cNvPr>
          <p:cNvCxnSpPr>
            <a:cxnSpLocks/>
          </p:cNvCxnSpPr>
          <p:nvPr/>
        </p:nvCxnSpPr>
        <p:spPr>
          <a:xfrm>
            <a:off x="4726062" y="3070811"/>
            <a:ext cx="0" cy="23746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437F3B8-A21B-8126-5AC9-BE0777D24DD0}"/>
              </a:ext>
            </a:extLst>
          </p:cNvPr>
          <p:cNvSpPr txBox="1"/>
          <p:nvPr/>
        </p:nvSpPr>
        <p:spPr>
          <a:xfrm rot="16200000" flipH="1">
            <a:off x="3973201" y="4139593"/>
            <a:ext cx="104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 6 in</a:t>
            </a:r>
            <a:endParaRPr lang="en-IN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BDAF9F-A565-F63C-E1EE-5D334F9EA389}"/>
              </a:ext>
            </a:extLst>
          </p:cNvPr>
          <p:cNvSpPr txBox="1"/>
          <p:nvPr/>
        </p:nvSpPr>
        <p:spPr>
          <a:xfrm flipH="1">
            <a:off x="5242147" y="5617676"/>
            <a:ext cx="104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 in</a:t>
            </a:r>
            <a:endParaRPr lang="en-IN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15E74F-135B-8E22-99BF-E5B6F58FB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748" y="2906086"/>
            <a:ext cx="3425501" cy="283426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601602-BBA0-38FB-2747-53A040F7E463}"/>
              </a:ext>
            </a:extLst>
          </p:cNvPr>
          <p:cNvSpPr txBox="1">
            <a:spLocks/>
          </p:cNvSpPr>
          <p:nvPr/>
        </p:nvSpPr>
        <p:spPr>
          <a:xfrm>
            <a:off x="7074401" y="5617676"/>
            <a:ext cx="3769898" cy="8303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At x=3.4286 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6591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44A-4D86-7D6C-3486-14847A10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543A4-38B9-ACBE-5A9E-9E07CAE80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 to this 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 for all models and calculations.</a:t>
            </a:r>
          </a:p>
          <a:p>
            <a:r>
              <a:rPr lang="en-US" dirty="0"/>
              <a:t>Refer to this </a:t>
            </a:r>
            <a:r>
              <a:rPr lang="en-US" dirty="0">
                <a:hlinkClick r:id="rId3" action="ppaction://hlinkfile"/>
              </a:rPr>
              <a:t>link</a:t>
            </a:r>
            <a:r>
              <a:rPr lang="en-US" dirty="0"/>
              <a:t> for analytical calculations.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1441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Given problem statement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41D1F1-3A3F-5BEE-9E30-1D4CBFF2B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0979" y="128726"/>
            <a:ext cx="7568651" cy="3760788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3946372-91D8-739C-457C-C30BA2818F4F}"/>
              </a:ext>
            </a:extLst>
          </p:cNvPr>
          <p:cNvSpPr txBox="1">
            <a:spLocks/>
          </p:cNvSpPr>
          <p:nvPr/>
        </p:nvSpPr>
        <p:spPr>
          <a:xfrm>
            <a:off x="4871247" y="3711021"/>
            <a:ext cx="6669724" cy="2672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</a:rPr>
              <a:t>To find and analyze: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Bending Moment and shear force diagrams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Maximum normal stress a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nd stress profile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Tran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sverse and longitudinal shear stress profiles along with maximum values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Deflection of beam at loading point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Comparing with FEA obtained results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857250" indent="-857250">
              <a:buFont typeface="+mj-lt"/>
              <a:buAutoNum type="romanLcPeriod"/>
            </a:pPr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FABDF-A9E0-70C8-F1BF-FE498C50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Analytical Results-Shear Force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61379D-1714-A055-0F00-9E80C9F9C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61853"/>
            <a:ext cx="3553674" cy="285878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7840E22-0D79-FC08-014B-71DB729E920E}"/>
              </a:ext>
            </a:extLst>
          </p:cNvPr>
          <p:cNvSpPr txBox="1">
            <a:spLocks/>
          </p:cNvSpPr>
          <p:nvPr/>
        </p:nvSpPr>
        <p:spPr>
          <a:xfrm>
            <a:off x="4740676" y="2400968"/>
            <a:ext cx="6889072" cy="28587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>
                <a:latin typeface="Cambria" panose="02040503050406030204" pitchFamily="18" charset="0"/>
                <a:ea typeface="Cambria" panose="02040503050406030204" pitchFamily="18" charset="0"/>
              </a:rPr>
              <a:t>The shear forces are calculated as follows:</a:t>
            </a:r>
          </a:p>
          <a:p>
            <a:r>
              <a:rPr lang="en-US" sz="3500" dirty="0">
                <a:latin typeface="Cambria" panose="02040503050406030204" pitchFamily="18" charset="0"/>
                <a:ea typeface="Cambria" panose="02040503050406030204" pitchFamily="18" charset="0"/>
              </a:rPr>
              <a:t>V=  1.5 kips            (0≤x&lt;12 in)</a:t>
            </a:r>
          </a:p>
          <a:p>
            <a:r>
              <a:rPr lang="en-US" sz="3500" dirty="0">
                <a:latin typeface="Cambria" panose="02040503050406030204" pitchFamily="18" charset="0"/>
                <a:ea typeface="Cambria" panose="02040503050406030204" pitchFamily="18" charset="0"/>
              </a:rPr>
              <a:t>V= -4.5 kips          (12 ≤x&lt;24 in)</a:t>
            </a:r>
          </a:p>
          <a:p>
            <a:r>
              <a:rPr lang="en-IN" sz="3500" dirty="0"/>
              <a:t>V= 3.0 kips     </a:t>
            </a:r>
            <a:r>
              <a:rPr lang="en-US" sz="3500" dirty="0">
                <a:latin typeface="Cambria" panose="02040503050406030204" pitchFamily="18" charset="0"/>
                <a:ea typeface="Cambria" panose="02040503050406030204" pitchFamily="18" charset="0"/>
              </a:rPr>
              <a:t>(24 ≤x&lt;36 in)</a:t>
            </a:r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400BE6-42A1-E655-A124-85A74F300D5D}"/>
              </a:ext>
            </a:extLst>
          </p:cNvPr>
          <p:cNvSpPr/>
          <p:nvPr/>
        </p:nvSpPr>
        <p:spPr>
          <a:xfrm>
            <a:off x="1651248" y="5120641"/>
            <a:ext cx="2618911" cy="7282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6A313D-8451-A556-ECBA-53FF201E37D4}"/>
              </a:ext>
            </a:extLst>
          </p:cNvPr>
          <p:cNvCxnSpPr>
            <a:cxnSpLocks/>
          </p:cNvCxnSpPr>
          <p:nvPr/>
        </p:nvCxnSpPr>
        <p:spPr>
          <a:xfrm>
            <a:off x="1651248" y="4705165"/>
            <a:ext cx="0" cy="1207363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CBF813-2AEA-EF2E-0FDE-684458F69349}"/>
              </a:ext>
            </a:extLst>
          </p:cNvPr>
          <p:cNvCxnSpPr>
            <a:cxnSpLocks/>
          </p:cNvCxnSpPr>
          <p:nvPr/>
        </p:nvCxnSpPr>
        <p:spPr>
          <a:xfrm>
            <a:off x="2540495" y="4705165"/>
            <a:ext cx="0" cy="1207363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CC42FD-4A7E-D54D-F2FB-51CCE8C56DCD}"/>
              </a:ext>
            </a:extLst>
          </p:cNvPr>
          <p:cNvCxnSpPr>
            <a:cxnSpLocks/>
          </p:cNvCxnSpPr>
          <p:nvPr/>
        </p:nvCxnSpPr>
        <p:spPr>
          <a:xfrm>
            <a:off x="3420864" y="4705165"/>
            <a:ext cx="0" cy="1207363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7CFB16-B76A-2FC1-43BC-02C875EBFD1B}"/>
              </a:ext>
            </a:extLst>
          </p:cNvPr>
          <p:cNvCxnSpPr>
            <a:cxnSpLocks/>
          </p:cNvCxnSpPr>
          <p:nvPr/>
        </p:nvCxnSpPr>
        <p:spPr>
          <a:xfrm>
            <a:off x="4270159" y="4705165"/>
            <a:ext cx="2" cy="1207363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6A26B4D-818B-F945-D78A-2FBEE151DE0A}"/>
              </a:ext>
            </a:extLst>
          </p:cNvPr>
          <p:cNvSpPr txBox="1"/>
          <p:nvPr/>
        </p:nvSpPr>
        <p:spPr>
          <a:xfrm flipH="1">
            <a:off x="1375170" y="5878575"/>
            <a:ext cx="949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x= 0 in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F45006-D1D8-D47D-2C5D-B83D3CFA0D4F}"/>
              </a:ext>
            </a:extLst>
          </p:cNvPr>
          <p:cNvSpPr txBox="1"/>
          <p:nvPr/>
        </p:nvSpPr>
        <p:spPr>
          <a:xfrm flipH="1">
            <a:off x="2255539" y="5878576"/>
            <a:ext cx="949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x= 12 in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ACB176-B4D9-520F-B4FA-A43946C018EE}"/>
              </a:ext>
            </a:extLst>
          </p:cNvPr>
          <p:cNvSpPr txBox="1"/>
          <p:nvPr/>
        </p:nvSpPr>
        <p:spPr>
          <a:xfrm flipH="1">
            <a:off x="3135908" y="5867131"/>
            <a:ext cx="949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x= 24 in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61E476-194D-7C05-C568-E038B7C3556C}"/>
              </a:ext>
            </a:extLst>
          </p:cNvPr>
          <p:cNvSpPr txBox="1"/>
          <p:nvPr/>
        </p:nvSpPr>
        <p:spPr>
          <a:xfrm flipH="1">
            <a:off x="3991400" y="5857993"/>
            <a:ext cx="949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x= 36 in</a:t>
            </a:r>
            <a:endParaRPr lang="en-IN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08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21C15-A79A-8B86-3AD4-1C8184C7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Analytical Results-Bending Moment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E70F22-B8F3-AFF2-2431-B491B9050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711" y="2092878"/>
            <a:ext cx="3750515" cy="3075640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9F22F06-E87E-AA03-3163-1915ADC37099}"/>
              </a:ext>
            </a:extLst>
          </p:cNvPr>
          <p:cNvSpPr txBox="1">
            <a:spLocks/>
          </p:cNvSpPr>
          <p:nvPr/>
        </p:nvSpPr>
        <p:spPr>
          <a:xfrm>
            <a:off x="5486400" y="2301535"/>
            <a:ext cx="6241002" cy="26699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The bending moments are calculated as follows:</a:t>
            </a:r>
          </a:p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M= 1.5x kip-in               (0≤x&lt;12 in)</a:t>
            </a:r>
          </a:p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M= 72-4.5x kip-in	(12 ≤x&lt;24 in)</a:t>
            </a:r>
          </a:p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M= 3x-108 kip-in	(24 ≤x&lt;36 in)</a:t>
            </a:r>
          </a:p>
          <a:p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Maximum bending moment of 36 kip-in occurs at x=24 in.</a:t>
            </a:r>
            <a:endParaRPr lang="en-IN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89C9E4-D9E4-F506-A8A8-C1FA2B5AD522}"/>
              </a:ext>
            </a:extLst>
          </p:cNvPr>
          <p:cNvSpPr/>
          <p:nvPr/>
        </p:nvSpPr>
        <p:spPr>
          <a:xfrm>
            <a:off x="1695636" y="5168518"/>
            <a:ext cx="2902992" cy="761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9F14D24-C7D4-5DE4-253B-C03EA2C9F764}"/>
              </a:ext>
            </a:extLst>
          </p:cNvPr>
          <p:cNvCxnSpPr>
            <a:cxnSpLocks/>
          </p:cNvCxnSpPr>
          <p:nvPr/>
        </p:nvCxnSpPr>
        <p:spPr>
          <a:xfrm>
            <a:off x="1695637" y="4722920"/>
            <a:ext cx="0" cy="1207363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A9424C-B14D-C43C-91E0-9550E1BFEFAB}"/>
              </a:ext>
            </a:extLst>
          </p:cNvPr>
          <p:cNvCxnSpPr>
            <a:cxnSpLocks/>
          </p:cNvCxnSpPr>
          <p:nvPr/>
        </p:nvCxnSpPr>
        <p:spPr>
          <a:xfrm>
            <a:off x="2821621" y="4722920"/>
            <a:ext cx="0" cy="1207363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CB006C-9397-A6E1-E482-E1BBEE68D5BD}"/>
              </a:ext>
            </a:extLst>
          </p:cNvPr>
          <p:cNvCxnSpPr>
            <a:cxnSpLocks/>
          </p:cNvCxnSpPr>
          <p:nvPr/>
        </p:nvCxnSpPr>
        <p:spPr>
          <a:xfrm>
            <a:off x="3645764" y="4722920"/>
            <a:ext cx="0" cy="1207363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6085F6-DB3E-BCE5-1CE0-5474320D00FB}"/>
              </a:ext>
            </a:extLst>
          </p:cNvPr>
          <p:cNvCxnSpPr>
            <a:cxnSpLocks/>
          </p:cNvCxnSpPr>
          <p:nvPr/>
        </p:nvCxnSpPr>
        <p:spPr>
          <a:xfrm>
            <a:off x="4598629" y="4722920"/>
            <a:ext cx="0" cy="1207363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D3E933-976A-0A06-054A-10D1ABD41E0B}"/>
              </a:ext>
            </a:extLst>
          </p:cNvPr>
          <p:cNvSpPr txBox="1"/>
          <p:nvPr/>
        </p:nvSpPr>
        <p:spPr>
          <a:xfrm flipH="1">
            <a:off x="1375170" y="5878575"/>
            <a:ext cx="949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x= 0 in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571438-D861-AB98-3EEC-EFA531D06FFF}"/>
              </a:ext>
            </a:extLst>
          </p:cNvPr>
          <p:cNvSpPr txBox="1"/>
          <p:nvPr/>
        </p:nvSpPr>
        <p:spPr>
          <a:xfrm flipH="1">
            <a:off x="2255539" y="5878576"/>
            <a:ext cx="949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x= 12 in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102A2C-325D-95F3-AAAC-87CBE0D8BA80}"/>
              </a:ext>
            </a:extLst>
          </p:cNvPr>
          <p:cNvSpPr txBox="1"/>
          <p:nvPr/>
        </p:nvSpPr>
        <p:spPr>
          <a:xfrm flipH="1">
            <a:off x="3318836" y="5878574"/>
            <a:ext cx="949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x= 24 in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CFBA24-CDE5-825A-DF80-5496E0B46CB4}"/>
              </a:ext>
            </a:extLst>
          </p:cNvPr>
          <p:cNvSpPr txBox="1"/>
          <p:nvPr/>
        </p:nvSpPr>
        <p:spPr>
          <a:xfrm flipH="1">
            <a:off x="4234442" y="5878573"/>
            <a:ext cx="949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x= 36 in</a:t>
            </a:r>
            <a:endParaRPr lang="en-IN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95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80CC-A3C3-F2BF-8726-984EAE23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Analytical Results-Deflection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997F9C-10FA-1B32-17FA-3842CDE5A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031" y="1993510"/>
            <a:ext cx="3443955" cy="28709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813A03A5-A96A-693B-A476-F8A0A9CF4E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23425" y="2224329"/>
                <a:ext cx="7122544" cy="399004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700" i="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deflection equations are calculated as follows:</a:t>
                </a:r>
              </a:p>
              <a:p>
                <a:endParaRPr lang="en-US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V1=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𝐸𝐼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IN" sz="2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400" i="0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IN" sz="2400" i="0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sz="2400" i="0" dirty="0">
                        <a:latin typeface="Cambria Math" panose="02040503050406030204" pitchFamily="18" charset="0"/>
                      </a:rPr>
                      <m:t>−72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in	                                            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(0≤x&lt;12 in)</a:t>
                </a:r>
              </a:p>
              <a:p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I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V2=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𝐸𝐼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dirty="0" smtClean="0">
                        <a:latin typeface="Cambria Math" panose="02040503050406030204" pitchFamily="18" charset="0"/>
                      </a:rPr>
                      <m:t>36</m:t>
                    </m:r>
                    <m:sSup>
                      <m:sSupPr>
                        <m:ctrlPr>
                          <a:rPr lang="en-IN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0" dirty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sz="2400" i="0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IN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i="0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sz="2400" i="0" dirty="0">
                        <a:latin typeface="Cambria Math" panose="02040503050406030204" pitchFamily="18" charset="0"/>
                      </a:rPr>
                      <m:t>−504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0" dirty="0">
                        <a:latin typeface="Cambria Math" panose="02040503050406030204" pitchFamily="18" charset="0"/>
                      </a:rPr>
                      <m:t>+1728</m:t>
                    </m:r>
                  </m:oMath>
                </a14:m>
                <a:r>
                  <a:rPr lang="en-I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) in             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(12 ≤x&lt;24 in)</a:t>
                </a:r>
              </a:p>
              <a:p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I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V3=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𝐸𝐼</m:t>
                        </m:r>
                      </m:den>
                    </m:f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IN" sz="2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400" i="0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IN" sz="2400" i="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sz="2400" i="0" dirty="0">
                        <a:latin typeface="Cambria Math" panose="02040503050406030204" pitchFamily="18" charset="0"/>
                      </a:rPr>
                      <m:t>−54</m:t>
                    </m:r>
                    <m:sSup>
                      <m:sSupPr>
                        <m:ctrlPr>
                          <a:rPr lang="en-IN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0" dirty="0">
                        <a:latin typeface="Cambria Math" panose="02040503050406030204" pitchFamily="18" charset="0"/>
                      </a:rPr>
                      <m:t>+1656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0" dirty="0">
                        <a:latin typeface="Cambria Math" panose="02040503050406030204" pitchFamily="18" charset="0"/>
                      </a:rPr>
                      <m:t>−15552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in              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(24 ≤x&lt;36 in)</a:t>
                </a:r>
              </a:p>
              <a:p>
                <a:endParaRPr lang="en-US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Deflection at x=36 in is  -1.655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in</a:t>
                </a:r>
              </a:p>
              <a:p>
                <a:endParaRPr lang="en-US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Deflection at x=12 in is  -2.757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sz="2400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in</a:t>
                </a:r>
              </a:p>
              <a:p>
                <a:endParaRPr lang="en-US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813A03A5-A96A-693B-A476-F8A0A9CF4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425" y="2224329"/>
                <a:ext cx="7122544" cy="3990040"/>
              </a:xfrm>
              <a:prstGeom prst="rect">
                <a:avLst/>
              </a:prstGeom>
              <a:blipFill>
                <a:blip r:embed="rId3"/>
                <a:stretch>
                  <a:fillRect l="-1112" t="-90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A1CC80F-52D2-37A2-85CA-AEE92F3BDA2A}"/>
              </a:ext>
            </a:extLst>
          </p:cNvPr>
          <p:cNvSpPr/>
          <p:nvPr/>
        </p:nvSpPr>
        <p:spPr>
          <a:xfrm>
            <a:off x="1383440" y="5106731"/>
            <a:ext cx="2676616" cy="7282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F9E432-25D0-9611-64DF-86F8D90AFF37}"/>
              </a:ext>
            </a:extLst>
          </p:cNvPr>
          <p:cNvCxnSpPr>
            <a:cxnSpLocks/>
          </p:cNvCxnSpPr>
          <p:nvPr/>
        </p:nvCxnSpPr>
        <p:spPr>
          <a:xfrm>
            <a:off x="1383439" y="4483223"/>
            <a:ext cx="1" cy="1351722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38839-D9BA-7527-B40F-D63250E6B56B}"/>
              </a:ext>
            </a:extLst>
          </p:cNvPr>
          <p:cNvCxnSpPr>
            <a:cxnSpLocks/>
          </p:cNvCxnSpPr>
          <p:nvPr/>
        </p:nvCxnSpPr>
        <p:spPr>
          <a:xfrm>
            <a:off x="2175031" y="4483223"/>
            <a:ext cx="0" cy="1351722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C2B928-0ED3-5C9C-ED82-11EE372BA643}"/>
              </a:ext>
            </a:extLst>
          </p:cNvPr>
          <p:cNvCxnSpPr>
            <a:cxnSpLocks/>
          </p:cNvCxnSpPr>
          <p:nvPr/>
        </p:nvCxnSpPr>
        <p:spPr>
          <a:xfrm>
            <a:off x="3155943" y="4483223"/>
            <a:ext cx="1" cy="1351722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37F575-877D-17A1-F2EC-C547448FC4A4}"/>
              </a:ext>
            </a:extLst>
          </p:cNvPr>
          <p:cNvCxnSpPr>
            <a:cxnSpLocks/>
          </p:cNvCxnSpPr>
          <p:nvPr/>
        </p:nvCxnSpPr>
        <p:spPr>
          <a:xfrm>
            <a:off x="4060056" y="4483223"/>
            <a:ext cx="1" cy="1351722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221CFB-20F7-E00B-4B62-26CDC5E7D72D}"/>
              </a:ext>
            </a:extLst>
          </p:cNvPr>
          <p:cNvSpPr txBox="1"/>
          <p:nvPr/>
        </p:nvSpPr>
        <p:spPr>
          <a:xfrm flipH="1">
            <a:off x="2802384" y="5828068"/>
            <a:ext cx="949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x= 24 in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7DD4EB-604A-8765-8938-1A0E141FF9A5}"/>
              </a:ext>
            </a:extLst>
          </p:cNvPr>
          <p:cNvSpPr txBox="1"/>
          <p:nvPr/>
        </p:nvSpPr>
        <p:spPr>
          <a:xfrm flipH="1">
            <a:off x="3725998" y="5834945"/>
            <a:ext cx="949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x= 36 in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5834B-B411-1044-34DD-871C4AE1C773}"/>
              </a:ext>
            </a:extLst>
          </p:cNvPr>
          <p:cNvSpPr txBox="1"/>
          <p:nvPr/>
        </p:nvSpPr>
        <p:spPr>
          <a:xfrm flipH="1">
            <a:off x="1988133" y="5834945"/>
            <a:ext cx="949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x= 12 in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74BEA7-E0A4-A2D4-814B-857E7A51C15D}"/>
              </a:ext>
            </a:extLst>
          </p:cNvPr>
          <p:cNvSpPr txBox="1"/>
          <p:nvPr/>
        </p:nvSpPr>
        <p:spPr>
          <a:xfrm flipH="1">
            <a:off x="1073394" y="5828069"/>
            <a:ext cx="949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x= 0 in</a:t>
            </a:r>
            <a:endParaRPr lang="en-IN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46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8DBC-0788-042C-843E-1CBDFF005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Analytical Results-Normal Stress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5D4285-EBD3-C993-ED2B-C43868462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210" y="2261853"/>
            <a:ext cx="3504910" cy="285878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63166CFD-EEF3-EEB2-3CFB-126C8C39A7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89577" y="2040000"/>
                <a:ext cx="5282213" cy="3302494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700" i="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</a:t>
                </a:r>
                <a:r>
                  <a:rPr lang="en-I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he normal stress at a cross-section are calculated 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IN" sz="240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i="1" dirty="0" smtClean="0">
                              <a:latin typeface="Cambria Math" panose="02040503050406030204" pitchFamily="18" charset="0"/>
                            </a:rPr>
                            <m:t>𝑀𝑦</m:t>
                          </m:r>
                        </m:num>
                        <m:den>
                          <m:r>
                            <a:rPr lang="en-IN" sz="240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</m:oMath>
                  </m:oMathPara>
                </a14:m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I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Maximum normal stress of 2 </a:t>
                </a:r>
                <a:r>
                  <a:rPr lang="en-IN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ksi</a:t>
                </a:r>
                <a:r>
                  <a:rPr lang="en-I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occurs at x=24 in and y=±3 in.</a:t>
                </a:r>
              </a:p>
              <a:p>
                <a:r>
                  <a:rPr lang="en-I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profile is linear at a cross section with normal stress becoming zero at the centroid.</a:t>
                </a:r>
                <a:endParaRPr lang="en-IN" sz="2400" dirty="0"/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63166CFD-EEF3-EEB2-3CFB-126C8C39A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577" y="2040000"/>
                <a:ext cx="5282213" cy="3302494"/>
              </a:xfrm>
              <a:prstGeom prst="rect">
                <a:avLst/>
              </a:prstGeom>
              <a:blipFill>
                <a:blip r:embed="rId3"/>
                <a:stretch>
                  <a:fillRect l="-1848" t="-3697" r="-462" b="-42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5B95172-4383-F310-DABE-4E6C99177D43}"/>
              </a:ext>
            </a:extLst>
          </p:cNvPr>
          <p:cNvSpPr/>
          <p:nvPr/>
        </p:nvSpPr>
        <p:spPr>
          <a:xfrm>
            <a:off x="4276078" y="2483965"/>
            <a:ext cx="1343487" cy="225408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9F1CA-5ED4-68BD-75EC-9AD437B8837A}"/>
              </a:ext>
            </a:extLst>
          </p:cNvPr>
          <p:cNvSpPr txBox="1"/>
          <p:nvPr/>
        </p:nvSpPr>
        <p:spPr>
          <a:xfrm flipH="1">
            <a:off x="5702423" y="4599550"/>
            <a:ext cx="104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y = - 3 in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E6DF57-9512-629E-3A79-3B78B956D9B8}"/>
              </a:ext>
            </a:extLst>
          </p:cNvPr>
          <p:cNvSpPr txBox="1"/>
          <p:nvPr/>
        </p:nvSpPr>
        <p:spPr>
          <a:xfrm flipH="1">
            <a:off x="5702424" y="3429000"/>
            <a:ext cx="104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y = 0 in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350423-FC2E-DD52-7FB0-96F48A59CF0E}"/>
              </a:ext>
            </a:extLst>
          </p:cNvPr>
          <p:cNvSpPr txBox="1"/>
          <p:nvPr/>
        </p:nvSpPr>
        <p:spPr>
          <a:xfrm flipH="1">
            <a:off x="5702424" y="2393860"/>
            <a:ext cx="104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y = 3 in</a:t>
            </a:r>
            <a:endParaRPr lang="en-IN" sz="1200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96A191-3C78-E432-3A16-76BE23273567}"/>
              </a:ext>
            </a:extLst>
          </p:cNvPr>
          <p:cNvCxnSpPr/>
          <p:nvPr/>
        </p:nvCxnSpPr>
        <p:spPr>
          <a:xfrm>
            <a:off x="4258657" y="2499095"/>
            <a:ext cx="1343487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73E797-ABEC-AED1-094C-8813314E5303}"/>
              </a:ext>
            </a:extLst>
          </p:cNvPr>
          <p:cNvCxnSpPr/>
          <p:nvPr/>
        </p:nvCxnSpPr>
        <p:spPr>
          <a:xfrm>
            <a:off x="4293023" y="4738050"/>
            <a:ext cx="1343487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FAFFC8-0240-D94A-8C4C-290690B787CA}"/>
              </a:ext>
            </a:extLst>
          </p:cNvPr>
          <p:cNvCxnSpPr/>
          <p:nvPr/>
        </p:nvCxnSpPr>
        <p:spPr>
          <a:xfrm>
            <a:off x="4258657" y="3595790"/>
            <a:ext cx="1343487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AFCA5C-146F-F0AB-74BD-AE49F4FEAA1A}"/>
              </a:ext>
            </a:extLst>
          </p:cNvPr>
          <p:cNvCxnSpPr/>
          <p:nvPr/>
        </p:nvCxnSpPr>
        <p:spPr>
          <a:xfrm>
            <a:off x="4293023" y="5007049"/>
            <a:ext cx="1343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337958-56D7-4603-A391-0A895A62DCB6}"/>
              </a:ext>
            </a:extLst>
          </p:cNvPr>
          <p:cNvSpPr txBox="1"/>
          <p:nvPr/>
        </p:nvSpPr>
        <p:spPr>
          <a:xfrm flipH="1">
            <a:off x="4490037" y="5065495"/>
            <a:ext cx="104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 in</a:t>
            </a:r>
            <a:endParaRPr lang="en-IN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24C856-2DD0-C6DE-E73A-73D052865640}"/>
              </a:ext>
            </a:extLst>
          </p:cNvPr>
          <p:cNvSpPr txBox="1"/>
          <p:nvPr/>
        </p:nvSpPr>
        <p:spPr>
          <a:xfrm rot="16200000" flipH="1">
            <a:off x="3466033" y="3472507"/>
            <a:ext cx="104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 6 in</a:t>
            </a:r>
            <a:endParaRPr lang="en-IN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9D1524-090E-EBE0-841B-979EF86D85F6}"/>
              </a:ext>
            </a:extLst>
          </p:cNvPr>
          <p:cNvCxnSpPr>
            <a:cxnSpLocks/>
          </p:cNvCxnSpPr>
          <p:nvPr/>
        </p:nvCxnSpPr>
        <p:spPr>
          <a:xfrm>
            <a:off x="4080262" y="2483965"/>
            <a:ext cx="0" cy="23746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737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75F9-1D69-32F1-A973-26A3C0E6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Analytical Results-Shear Stress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0E562E-6414-4D6F-0046-E22D16792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138" y="2261853"/>
            <a:ext cx="3474433" cy="285878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8A667BCA-4825-4A3A-169D-61C0004585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54065" y="1999605"/>
                <a:ext cx="5486401" cy="285878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700" i="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I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shear stress is calculated as:</a:t>
                </a:r>
              </a:p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      </a:t>
                </a:r>
                <a:r>
                  <a:rPr lang="el-GR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τ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𝑣𝑄</m:t>
                        </m:r>
                      </m:num>
                      <m:den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𝐼𝑏</m:t>
                        </m:r>
                      </m:den>
                    </m:f>
                  </m:oMath>
                </a14:m>
                <a:endParaRPr lang="en-US" sz="2400" dirty="0">
                  <a:latin typeface="Cambria" panose="02040503050406030204" pitchFamily="18" charset="0"/>
                </a:endParaRPr>
              </a:p>
              <a:p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I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profile is parabolic with maximum shear stress occurring at y=0 for this geometry. Maximum shear stress of 0.375 </a:t>
                </a:r>
                <a:r>
                  <a:rPr lang="en-IN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ksi</a:t>
                </a:r>
                <a:r>
                  <a:rPr lang="en-I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occurs between cross sections x=12 in and x=24 in at y=0 in.</a:t>
                </a: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8A667BCA-4825-4A3A-169D-61C000458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065" y="1999605"/>
                <a:ext cx="5486401" cy="2858789"/>
              </a:xfrm>
              <a:prstGeom prst="rect">
                <a:avLst/>
              </a:prstGeom>
              <a:blipFill>
                <a:blip r:embed="rId3"/>
                <a:stretch>
                  <a:fillRect l="-1778" r="-111" b="-49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D61E5B5-4C01-9621-6A06-A4D0EED25556}"/>
              </a:ext>
            </a:extLst>
          </p:cNvPr>
          <p:cNvSpPr/>
          <p:nvPr/>
        </p:nvSpPr>
        <p:spPr>
          <a:xfrm>
            <a:off x="4276078" y="2457332"/>
            <a:ext cx="1343487" cy="225408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F19578-E88F-3741-D37A-A8EA03F68593}"/>
              </a:ext>
            </a:extLst>
          </p:cNvPr>
          <p:cNvCxnSpPr>
            <a:cxnSpLocks/>
          </p:cNvCxnSpPr>
          <p:nvPr/>
        </p:nvCxnSpPr>
        <p:spPr>
          <a:xfrm>
            <a:off x="4077217" y="2457332"/>
            <a:ext cx="0" cy="2254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19A80F-DB68-6D08-F0C2-5C75183BE0A8}"/>
              </a:ext>
            </a:extLst>
          </p:cNvPr>
          <p:cNvCxnSpPr/>
          <p:nvPr/>
        </p:nvCxnSpPr>
        <p:spPr>
          <a:xfrm>
            <a:off x="4293023" y="5007049"/>
            <a:ext cx="1343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53A928-1154-4777-9582-398E72F6B1D6}"/>
              </a:ext>
            </a:extLst>
          </p:cNvPr>
          <p:cNvSpPr txBox="1"/>
          <p:nvPr/>
        </p:nvSpPr>
        <p:spPr>
          <a:xfrm flipH="1">
            <a:off x="4440430" y="4982141"/>
            <a:ext cx="104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 in</a:t>
            </a:r>
            <a:endParaRPr lang="en-IN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E51A76-1D52-DF6E-D91E-7A6C25487F28}"/>
              </a:ext>
            </a:extLst>
          </p:cNvPr>
          <p:cNvSpPr txBox="1"/>
          <p:nvPr/>
        </p:nvSpPr>
        <p:spPr>
          <a:xfrm rot="16200000" flipH="1">
            <a:off x="3408969" y="3532805"/>
            <a:ext cx="104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6 in</a:t>
            </a:r>
            <a:endParaRPr lang="en-IN" sz="12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9CEA59-4D33-6765-7DA6-9A90325EF1AA}"/>
              </a:ext>
            </a:extLst>
          </p:cNvPr>
          <p:cNvCxnSpPr/>
          <p:nvPr/>
        </p:nvCxnSpPr>
        <p:spPr>
          <a:xfrm>
            <a:off x="4293023" y="4738050"/>
            <a:ext cx="1343487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B9C5B8-3547-9F5A-C7FD-7C295EF22553}"/>
              </a:ext>
            </a:extLst>
          </p:cNvPr>
          <p:cNvCxnSpPr/>
          <p:nvPr/>
        </p:nvCxnSpPr>
        <p:spPr>
          <a:xfrm>
            <a:off x="4276078" y="3620943"/>
            <a:ext cx="1343487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6A1820-61F2-43AA-F2E5-3A93AE1572E8}"/>
              </a:ext>
            </a:extLst>
          </p:cNvPr>
          <p:cNvCxnSpPr/>
          <p:nvPr/>
        </p:nvCxnSpPr>
        <p:spPr>
          <a:xfrm>
            <a:off x="4276078" y="2457665"/>
            <a:ext cx="1343487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2897E0-388D-8E78-D8C8-09EB0883E69E}"/>
              </a:ext>
            </a:extLst>
          </p:cNvPr>
          <p:cNvSpPr txBox="1"/>
          <p:nvPr/>
        </p:nvSpPr>
        <p:spPr>
          <a:xfrm flipH="1">
            <a:off x="5702423" y="4599550"/>
            <a:ext cx="104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y = - 3 in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159B48-E27D-1EA6-8A24-31258B454285}"/>
              </a:ext>
            </a:extLst>
          </p:cNvPr>
          <p:cNvSpPr txBox="1"/>
          <p:nvPr/>
        </p:nvSpPr>
        <p:spPr>
          <a:xfrm flipH="1">
            <a:off x="5670976" y="3445874"/>
            <a:ext cx="104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y = 0 in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875279-C4C7-FAB6-D252-815832A0DD70}"/>
              </a:ext>
            </a:extLst>
          </p:cNvPr>
          <p:cNvSpPr txBox="1"/>
          <p:nvPr/>
        </p:nvSpPr>
        <p:spPr>
          <a:xfrm flipH="1">
            <a:off x="5670977" y="2318832"/>
            <a:ext cx="104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y = 3 in</a:t>
            </a:r>
            <a:endParaRPr lang="en-IN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463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28FA-A458-9024-0CA9-DC41491A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43207"/>
          </a:xfrm>
        </p:spPr>
        <p:txBody>
          <a:bodyPr/>
          <a:lstStyle/>
          <a:p>
            <a:r>
              <a:rPr lang="en-US" dirty="0"/>
              <a:t>FEA Simulation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F05F20-4191-FE01-28A5-5C21A75FE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97" y="1169010"/>
            <a:ext cx="5282290" cy="24260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D449F4-2FCA-0559-E5CF-66F1900BF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427" y="1169010"/>
            <a:ext cx="5321496" cy="24260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909725-21BF-C2DC-E11B-5BEF81C70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55" y="4106637"/>
            <a:ext cx="5456375" cy="1792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5B904C-FB36-DAE7-4FCC-EE9B0705AAE9}"/>
              </a:ext>
            </a:extLst>
          </p:cNvPr>
          <p:cNvSpPr txBox="1"/>
          <p:nvPr/>
        </p:nvSpPr>
        <p:spPr>
          <a:xfrm>
            <a:off x="2482711" y="3603726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FBD of Beam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C75C92-D2D6-C9CE-4324-657F59B4F937}"/>
              </a:ext>
            </a:extLst>
          </p:cNvPr>
          <p:cNvSpPr txBox="1"/>
          <p:nvPr/>
        </p:nvSpPr>
        <p:spPr>
          <a:xfrm>
            <a:off x="7815522" y="3582053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Shear Stress in Beam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1C53E0-00F3-7255-ECB5-329B1A3704E7}"/>
              </a:ext>
            </a:extLst>
          </p:cNvPr>
          <p:cNvCxnSpPr/>
          <p:nvPr/>
        </p:nvCxnSpPr>
        <p:spPr>
          <a:xfrm>
            <a:off x="1207363" y="958788"/>
            <a:ext cx="99483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A6DAFD1E-5BB7-EB30-DD55-6C1DA7486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106637"/>
            <a:ext cx="2578362" cy="1792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0D9FDA6-8430-79E1-4CFD-AEAED38356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1632" y="4106637"/>
            <a:ext cx="2557057" cy="1792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C166ED-9307-7CD7-F919-71BF7747C81D}"/>
              </a:ext>
            </a:extLst>
          </p:cNvPr>
          <p:cNvSpPr txBox="1"/>
          <p:nvPr/>
        </p:nvSpPr>
        <p:spPr>
          <a:xfrm>
            <a:off x="2121763" y="5935292"/>
            <a:ext cx="257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Directional Deformation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D5CA3B-8A85-9E46-1719-2D6C3F9A50C5}"/>
              </a:ext>
            </a:extLst>
          </p:cNvPr>
          <p:cNvSpPr txBox="1"/>
          <p:nvPr/>
        </p:nvSpPr>
        <p:spPr>
          <a:xfrm>
            <a:off x="8961028" y="5935292"/>
            <a:ext cx="240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Shear Stress at Section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7B2693-0878-8C3E-583E-DF30F788D6A8}"/>
              </a:ext>
            </a:extLst>
          </p:cNvPr>
          <p:cNvSpPr txBox="1"/>
          <p:nvPr/>
        </p:nvSpPr>
        <p:spPr>
          <a:xfrm>
            <a:off x="6181521" y="5935292"/>
            <a:ext cx="258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Normal Stress at Section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506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B344-53FC-5F31-BFC5-699940A0F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 Results-Shear Force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BB8F8B-30B4-6080-2D6B-357543488C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9" t="5939" b="61300"/>
          <a:stretch/>
        </p:blipFill>
        <p:spPr>
          <a:xfrm>
            <a:off x="1704513" y="2020870"/>
            <a:ext cx="8599734" cy="1274931"/>
          </a:xfrm>
          <a:prstGeom prst="rect">
            <a:avLst/>
          </a:prstGeom>
          <a:ln w="19050">
            <a:noFill/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6EB42BC-2989-FFF6-0E62-B61C4AD0E283}"/>
              </a:ext>
            </a:extLst>
          </p:cNvPr>
          <p:cNvSpPr txBox="1">
            <a:spLocks/>
          </p:cNvSpPr>
          <p:nvPr/>
        </p:nvSpPr>
        <p:spPr>
          <a:xfrm>
            <a:off x="1097280" y="4764104"/>
            <a:ext cx="2995326" cy="5906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B55EAF-4F76-370B-201A-4B15BD37B05D}"/>
              </a:ext>
            </a:extLst>
          </p:cNvPr>
          <p:cNvSpPr txBox="1">
            <a:spLocks/>
          </p:cNvSpPr>
          <p:nvPr/>
        </p:nvSpPr>
        <p:spPr>
          <a:xfrm>
            <a:off x="1097279" y="4644047"/>
            <a:ext cx="9804499" cy="14507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Maximum shear force of 4500 </a:t>
            </a:r>
            <a:r>
              <a:rPr lang="en-IN" dirty="0" err="1"/>
              <a:t>lbf</a:t>
            </a:r>
            <a:r>
              <a:rPr lang="en-IN" dirty="0"/>
              <a:t>  acts between sections x=12 in and x=24 in.</a:t>
            </a:r>
          </a:p>
          <a:p>
            <a:r>
              <a:rPr lang="en-IN" dirty="0"/>
              <a:t>Minimum shear force of 1500 </a:t>
            </a:r>
            <a:r>
              <a:rPr lang="en-IN" dirty="0" err="1"/>
              <a:t>lbf</a:t>
            </a:r>
            <a:r>
              <a:rPr lang="en-IN" dirty="0"/>
              <a:t> acts between sections x=0 in and x=12 in.</a:t>
            </a:r>
          </a:p>
          <a:p>
            <a:r>
              <a:rPr lang="en-IN" dirty="0"/>
              <a:t>Sections between x=24 in and x=36 in experience shear force of 3000 </a:t>
            </a:r>
            <a:r>
              <a:rPr lang="en-IN" dirty="0" err="1"/>
              <a:t>lbf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ADB75-4582-2A9E-2588-FA598957ED52}"/>
              </a:ext>
            </a:extLst>
          </p:cNvPr>
          <p:cNvSpPr/>
          <p:nvPr/>
        </p:nvSpPr>
        <p:spPr>
          <a:xfrm>
            <a:off x="2547891" y="3295801"/>
            <a:ext cx="7588632" cy="7282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03F59C-A046-A380-1216-18A452FE48D9}"/>
              </a:ext>
            </a:extLst>
          </p:cNvPr>
          <p:cNvCxnSpPr/>
          <p:nvPr/>
        </p:nvCxnSpPr>
        <p:spPr>
          <a:xfrm>
            <a:off x="2539013" y="3295801"/>
            <a:ext cx="0" cy="7282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2E47D6-7EC2-93E2-9E1B-5406A0D0D545}"/>
              </a:ext>
            </a:extLst>
          </p:cNvPr>
          <p:cNvCxnSpPr/>
          <p:nvPr/>
        </p:nvCxnSpPr>
        <p:spPr>
          <a:xfrm>
            <a:off x="5079507" y="3295801"/>
            <a:ext cx="0" cy="7282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AB5CBB-7BAE-18E0-2155-A0119AA9184E}"/>
              </a:ext>
            </a:extLst>
          </p:cNvPr>
          <p:cNvCxnSpPr/>
          <p:nvPr/>
        </p:nvCxnSpPr>
        <p:spPr>
          <a:xfrm>
            <a:off x="7593366" y="3295801"/>
            <a:ext cx="0" cy="7282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31950E-D5C9-39D8-67DE-7BF4187EBAC4}"/>
              </a:ext>
            </a:extLst>
          </p:cNvPr>
          <p:cNvCxnSpPr/>
          <p:nvPr/>
        </p:nvCxnSpPr>
        <p:spPr>
          <a:xfrm>
            <a:off x="10123206" y="3295801"/>
            <a:ext cx="0" cy="7282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9723AFB-B8A3-0605-EDE1-411AD9321486}"/>
              </a:ext>
            </a:extLst>
          </p:cNvPr>
          <p:cNvSpPr txBox="1"/>
          <p:nvPr/>
        </p:nvSpPr>
        <p:spPr>
          <a:xfrm flipH="1">
            <a:off x="2194930" y="4128747"/>
            <a:ext cx="104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x=36 in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1FD795-E11E-180F-45BD-A87D3B764A09}"/>
              </a:ext>
            </a:extLst>
          </p:cNvPr>
          <p:cNvSpPr txBox="1"/>
          <p:nvPr/>
        </p:nvSpPr>
        <p:spPr>
          <a:xfrm flipH="1">
            <a:off x="4604888" y="4128747"/>
            <a:ext cx="94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x=24 in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09E955-3ED2-836D-C8A0-36C30F6D0C95}"/>
              </a:ext>
            </a:extLst>
          </p:cNvPr>
          <p:cNvSpPr txBox="1"/>
          <p:nvPr/>
        </p:nvSpPr>
        <p:spPr>
          <a:xfrm flipH="1">
            <a:off x="7069031" y="4128747"/>
            <a:ext cx="104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x=12 in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45378A-EDB6-7A47-D85C-A0C423A72B70}"/>
              </a:ext>
            </a:extLst>
          </p:cNvPr>
          <p:cNvSpPr txBox="1"/>
          <p:nvPr/>
        </p:nvSpPr>
        <p:spPr>
          <a:xfrm flipH="1">
            <a:off x="9589362" y="4128747"/>
            <a:ext cx="81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x=0 in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13154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{0CD2CE96-A4FF-4443-9054-F6F1A09ECA93}tf11429527_win32</Template>
  <TotalTime>374</TotalTime>
  <Words>832</Words>
  <Application>Microsoft Office PowerPoint</Application>
  <PresentationFormat>Widescreen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Bookman Old Style</vt:lpstr>
      <vt:lpstr>Calibri</vt:lpstr>
      <vt:lpstr>Cambria</vt:lpstr>
      <vt:lpstr>Cambria Math</vt:lpstr>
      <vt:lpstr>Franklin Gothic Book</vt:lpstr>
      <vt:lpstr>Times New Roman</vt:lpstr>
      <vt:lpstr>1_RetrospectVTI</vt:lpstr>
      <vt:lpstr>Design of Machine Elements</vt:lpstr>
      <vt:lpstr>Given problem statement</vt:lpstr>
      <vt:lpstr>Analytical Results-Shear Force</vt:lpstr>
      <vt:lpstr>Analytical Results-Bending Moment</vt:lpstr>
      <vt:lpstr>Analytical Results-Deflection</vt:lpstr>
      <vt:lpstr>Analytical Results-Normal Stress</vt:lpstr>
      <vt:lpstr>Analytical Results-Shear Stress</vt:lpstr>
      <vt:lpstr>FEA Simulation</vt:lpstr>
      <vt:lpstr>FEA Results-Shear Force</vt:lpstr>
      <vt:lpstr>FEA Results-Bending Moment</vt:lpstr>
      <vt:lpstr>FEA Results-Deflection </vt:lpstr>
      <vt:lpstr>FEA Results-Normal Stress</vt:lpstr>
      <vt:lpstr>FEA Results-Shear Stress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Machine Elements</dc:title>
  <dc:creator>CHAITALI KAREKAR</dc:creator>
  <cp:lastModifiedBy>CHAITALI KAREKAR</cp:lastModifiedBy>
  <cp:revision>19</cp:revision>
  <dcterms:created xsi:type="dcterms:W3CDTF">2022-09-24T13:32:36Z</dcterms:created>
  <dcterms:modified xsi:type="dcterms:W3CDTF">2022-09-25T07:11:40Z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