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4DD3F92-600C-4A67-AE87-748E8C4958DE}"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AC2FF9C-1F6D-43E1-B751-FBE5C6845FC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C968CE1-344F-4775-B172-AD421D47A13B}"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765253B-F24A-4169-9BB4-402FB7F90665}"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C5A9CE4-C011-46E3-A270-9D9AED66F5E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6E8B783B-1F84-4AD7-9294-CDD8C28CF95A}"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798A60BC-99C5-4208-AC79-968509336344}"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A1FD37C2-3D98-4028-8D44-179FF945BAA0}"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6931B050-1B7E-4F84-8ACB-F23680FF2177}"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B85B5974-0D8A-4F29-9548-15FF0DA69E24}"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D3F6A33-C9D4-4A8E-AE2F-86B84A31BE5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4DA4CC74-00A8-4479-AC2E-C85437938CFC}"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913DE292-8BDB-4457-9FBA-5EDCBFD0DC83}"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7692832F-A5D3-4D63-A217-9E77B5610E22}"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6DBF9B07-9D3E-45BC-ABA6-F8794B70A6E4}"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4A942B68-D6EE-49D9-88E3-72C79EFAEAA2}"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0D29DF48-836E-47CD-BD4C-53400B15085C}"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64973EBB-E678-4468-A138-C94E88AE3177}"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5B75D15-07EB-4563-811F-B6F753AC7AA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7264DD2-6537-484A-B39F-EEC2619AD2B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E8B9E76-6066-464C-B6E7-2651443CC6B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007F3D6-7038-4670-AFA6-B0719A4543D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9B64F47-B5A2-41BA-84A6-B1F2A303134B}"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54C55B2-25C0-4ED1-8E6C-5DF46ECF7E77}"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p>
            <a:pPr indent="0">
              <a:lnSpc>
                <a:spcPct val="100000"/>
              </a:lnSpc>
              <a:buNone/>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776AB947-A607-4F65-B2E9-61DD90A14A26}"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7000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AB77F99B-E791-407A-AFDC-04CC2CCC7022}"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p>
            <a:pPr indent="0" algn="ctr">
              <a:lnSpc>
                <a:spcPct val="100000"/>
              </a:lnSpc>
              <a:buNone/>
            </a:pPr>
            <a:r>
              <a:rPr b="1" lang="en-US" sz="3600" spc="-1" strike="noStrike" cap="all">
                <a:solidFill>
                  <a:schemeClr val="accent1"/>
                </a:solidFill>
                <a:latin typeface="Arial"/>
              </a:rPr>
              <a:t>Steganography</a:t>
            </a:r>
            <a:endParaRPr b="0" lang="en-US" sz="3600" spc="-1" strike="noStrike">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fillRef idx="0"/>
          <a:effectRef idx="0"/>
          <a:fontRef idx="minor"/>
        </p:style>
        <p:txBody>
          <a:bodyPr anchor="t">
            <a:spAutoFit/>
          </a:bodyPr>
          <a:p>
            <a:pPr algn="ctr">
              <a:lnSpc>
                <a:spcPct val="100000"/>
              </a:lnSpc>
            </a:pPr>
            <a:r>
              <a:rPr b="1" lang="en-US" sz="3200" spc="-1" strike="noStrike">
                <a:solidFill>
                  <a:schemeClr val="accent1">
                    <a:lumMod val="75000"/>
                  </a:schemeClr>
                </a:solidFill>
                <a:latin typeface="Arial"/>
              </a:rPr>
              <a:t>CYBER SECURITY</a:t>
            </a:r>
            <a:endParaRPr b="0" lang="en-IN" sz="3200" spc="-1" strike="noStrike">
              <a:solidFill>
                <a:srgbClr val="000000"/>
              </a:solidFill>
              <a:latin typeface="Arial"/>
            </a:endParaRPr>
          </a:p>
        </p:txBody>
      </p:sp>
      <p:sp>
        <p:nvSpPr>
          <p:cNvPr id="136" name="TextBox 3"/>
          <p:cNvSpPr/>
          <p:nvPr/>
        </p:nvSpPr>
        <p:spPr>
          <a:xfrm>
            <a:off x="3117600" y="4586400"/>
            <a:ext cx="7979760" cy="700920"/>
          </a:xfrm>
          <a:prstGeom prst="rect">
            <a:avLst/>
          </a:prstGeom>
          <a:noFill/>
          <a:ln w="0">
            <a:noFill/>
          </a:ln>
        </p:spPr>
        <p:style>
          <a:lnRef idx="0"/>
          <a:fillRef idx="0"/>
          <a:effectRef idx="0"/>
          <a:fontRef idx="minor"/>
        </p:style>
        <p:txBody>
          <a:bodyPr anchor="t">
            <a:spAutoFit/>
          </a:bodyPr>
          <a:p>
            <a:pPr>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rPr>
              <a:t>1. K  Suresh | V V College of Engineering | 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US" sz="2400" spc="-1" strike="noStrike">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"cv2" Documentation. https://docs.opencv.org/4.x/d1/dfb/intro.html</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440" cy="1325160"/>
          </a:xfrm>
          <a:prstGeom prst="rect">
            <a:avLst/>
          </a:prstGeom>
          <a:noFill/>
          <a:ln w="0">
            <a:noFill/>
          </a:ln>
        </p:spPr>
        <p:txBody>
          <a:bodyPr anchor="b">
            <a:noAutofit/>
          </a:bodyPr>
          <a:p>
            <a:pPr indent="0" algn="ctr">
              <a:lnSpc>
                <a:spcPct val="100000"/>
              </a:lnSpc>
              <a:buNone/>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p>
            <a:pPr indent="0">
              <a:lnSpc>
                <a:spcPct val="100000"/>
              </a:lnSpc>
              <a:buNone/>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rPr>
              <a:t>Problem Statement</a:t>
            </a:r>
            <a:endParaRPr b="0" lang="en-US" sz="4400" spc="-1" strike="noStrike">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2e3238"/>
                </a:solidFill>
                <a:latin typeface="Franklin Gothic Book"/>
                <a:ea typeface="Franklin Gothic Book"/>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rPr>
              <a:t>Proposed Solution</a:t>
            </a:r>
            <a:endParaRPr b="0" lang="en-US" sz="4400" spc="-1" strike="noStrike">
              <a:solidFill>
                <a:srgbClr val="000000"/>
              </a:solidFill>
              <a:latin typeface="Franklin Gothic Book"/>
            </a:endParaRPr>
          </a:p>
        </p:txBody>
      </p:sp>
      <p:sp>
        <p:nvSpPr>
          <p:cNvPr id="142" name="PlaceHolder 2"/>
          <p:cNvSpPr>
            <a:spLocks noGrp="1"/>
          </p:cNvSpPr>
          <p:nvPr>
            <p:ph/>
          </p:nvPr>
        </p:nvSpPr>
        <p:spPr>
          <a:xfrm>
            <a:off x="441720" y="1087200"/>
            <a:ext cx="11613240" cy="5563440"/>
          </a:xfrm>
          <a:prstGeom prst="rect">
            <a:avLst/>
          </a:prstGeom>
          <a:noFill/>
          <a:ln w="0">
            <a:noFill/>
          </a:ln>
        </p:spPr>
        <p:txBody>
          <a:bodyPr anchor="ctr">
            <a:noAutofit/>
          </a:bodyPr>
          <a:p>
            <a:pPr indent="0">
              <a:lnSpc>
                <a:spcPct val="110000"/>
              </a:lnSpc>
              <a:spcBef>
                <a:spcPts val="241"/>
              </a:spcBef>
              <a:spcAft>
                <a:spcPts val="601"/>
              </a:spcAft>
              <a:buNone/>
              <a:tabLst>
                <a:tab algn="l" pos="0"/>
              </a:tabLst>
            </a:pP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2e3238"/>
                </a:solidFill>
                <a:latin typeface="Franklin Gothic Book"/>
                <a:ea typeface="Franklin Gothic Book"/>
              </a:rPr>
              <a:t>The process is twofold: </a:t>
            </a:r>
            <a:r>
              <a:rPr b="0" lang="en-IN" sz="1200" spc="-1" strike="noStrike">
                <a:solidFill>
                  <a:srgbClr val="2e3238"/>
                </a:solidFill>
                <a:latin typeface="Franklin Gothic Book"/>
                <a:ea typeface="Franklin Gothic Book"/>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sz="1200"/>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sz="1200"/>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Pr sz="1200"/>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Pr sz="1200"/>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b="0" lang="en-US" sz="1200" spc="-1" strike="noStrike">
              <a:solidFill>
                <a:srgbClr val="404040"/>
              </a:solidFill>
              <a:latin typeface="Franklin Gothic Book"/>
            </a:endParaRPr>
          </a:p>
          <a:p>
            <a:pPr indent="0">
              <a:lnSpc>
                <a:spcPct val="110000"/>
              </a:lnSpc>
              <a:spcBef>
                <a:spcPts val="241"/>
              </a:spcBef>
              <a:spcAft>
                <a:spcPts val="601"/>
              </a:spcAft>
              <a:buNone/>
              <a:tabLst>
                <a:tab algn="l" pos="0"/>
              </a:tabLs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ctr">
            <a:normAutofit fontScale="88000"/>
          </a:bodyPr>
          <a:p>
            <a:pPr indent="0">
              <a:lnSpc>
                <a:spcPct val="110000"/>
              </a:lnSpc>
              <a:spcBef>
                <a:spcPts val="360"/>
              </a:spcBef>
              <a:spcAft>
                <a:spcPts val="601"/>
              </a:spcAft>
              <a:buNone/>
              <a:tabLst>
                <a:tab algn="l" pos="0"/>
              </a:tabLst>
            </a:pPr>
            <a:r>
              <a:rPr b="0" lang="en-IN" sz="1800" spc="-1" strike="noStrike">
                <a:solidFill>
                  <a:srgbClr val="2e3238"/>
                </a:solidFill>
                <a:latin typeface="Franklin Gothic Book"/>
                <a:ea typeface="Franklin Gothic Book"/>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b="0" lang="en-US" sz="1800" spc="-1" strike="noStrike">
              <a:solidFill>
                <a:srgbClr val="404040"/>
              </a:solidFill>
              <a:latin typeface="Franklin Gothic Book"/>
            </a:endParaRPr>
          </a:p>
          <a:p>
            <a:pPr indent="0">
              <a:lnSpc>
                <a:spcPct val="110000"/>
              </a:lnSpc>
              <a:spcBef>
                <a:spcPts val="360"/>
              </a:spcBef>
              <a:spcAft>
                <a:spcPts val="601"/>
              </a:spcAft>
              <a:buNone/>
              <a:tabLst>
                <a:tab algn="l" pos="0"/>
              </a:tabLst>
            </a:pPr>
            <a:endParaRPr b="0" lang="en-US" sz="1800" spc="-1" strike="noStrike">
              <a:solidFill>
                <a:srgbClr val="404040"/>
              </a:solidFill>
              <a:latin typeface="Franklin Gothic Book"/>
            </a:endParaRPr>
          </a:p>
          <a:p>
            <a:pPr marL="290160" indent="0">
              <a:lnSpc>
                <a:spcPct val="110000"/>
              </a:lnSpc>
              <a:spcBef>
                <a:spcPts val="360"/>
              </a:spcBef>
              <a:spcAft>
                <a:spcPts val="601"/>
              </a:spcAft>
              <a:buNone/>
              <a:tabLst>
                <a:tab algn="l" pos="0"/>
              </a:tabLst>
            </a:pPr>
            <a:r>
              <a:rPr b="0" lang="en-IN" sz="1800" spc="-1" strike="noStrike">
                <a:solidFill>
                  <a:srgbClr val="2e3238"/>
                </a:solidFill>
                <a:latin typeface="Franklin Gothic Book"/>
                <a:ea typeface="Franklin Gothic Book"/>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b="0" lang="en-US" sz="1800" spc="-1" strike="noStrike">
              <a:solidFill>
                <a:srgbClr val="404040"/>
              </a:solidFill>
              <a:latin typeface="Franklin Gothic Book"/>
            </a:endParaRPr>
          </a:p>
          <a:p>
            <a:pPr marL="290160" indent="0">
              <a:lnSpc>
                <a:spcPct val="110000"/>
              </a:lnSpc>
              <a:spcBef>
                <a:spcPts val="340"/>
              </a:spcBef>
              <a:spcAft>
                <a:spcPts val="601"/>
              </a:spcAft>
              <a:buNone/>
              <a:tabLst>
                <a:tab algn="l" pos="0"/>
              </a:tabLst>
            </a:pPr>
            <a:br>
              <a:rPr sz="1700"/>
            </a:br>
            <a:endParaRPr b="0" lang="en-US" sz="1700" spc="-1" strike="noStrike">
              <a:solidFill>
                <a:srgbClr val="404040"/>
              </a:solidFill>
              <a:latin typeface="Franklin Gothic Book"/>
            </a:endParaRPr>
          </a:p>
          <a:p>
            <a:pPr indent="0">
              <a:lnSpc>
                <a:spcPct val="110000"/>
              </a:lnSpc>
              <a:spcBef>
                <a:spcPts val="360"/>
              </a:spcBef>
              <a:spcAft>
                <a:spcPts val="601"/>
              </a:spcAft>
              <a:buNone/>
              <a:tabLst>
                <a:tab algn="l" pos="0"/>
              </a:tabLst>
            </a:pPr>
            <a:br>
              <a:rPr sz="1800"/>
            </a:br>
            <a:endParaRPr b="0" lang="en-US" sz="1800" spc="-1" strike="noStrike">
              <a:solidFill>
                <a:srgbClr val="404040"/>
              </a:solidFill>
              <a:latin typeface="Franklin Gothic Book"/>
            </a:endParaRPr>
          </a:p>
          <a:p>
            <a:pPr marL="290160" indent="-29016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US" sz="1800" spc="-1" strike="noStrike">
              <a:solidFill>
                <a:srgbClr val="404040"/>
              </a:solidFill>
              <a:latin typeface="Franklin Gothic Book"/>
            </a:endParaRPr>
          </a:p>
          <a:p>
            <a:pPr marL="290160" indent="-29016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python</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PlaceHolder 2"/>
          <p:cNvSpPr>
            <a:spLocks noGrp="1"/>
          </p:cNvSpPr>
          <p:nvPr>
            <p:ph/>
          </p:nvPr>
        </p:nvSpPr>
        <p:spPr>
          <a:xfrm>
            <a:off x="519480" y="1683000"/>
            <a:ext cx="11029320" cy="4672800"/>
          </a:xfrm>
          <a:prstGeom prst="rect">
            <a:avLst/>
          </a:prstGeom>
          <a:noFill/>
          <a:ln w="0">
            <a:noFill/>
          </a:ln>
        </p:spPr>
        <p:txBody>
          <a:bodyPr anchor="ctr">
            <a:normAutofit fontScale="79000"/>
          </a:bodyPr>
          <a:p>
            <a:pPr marL="311040" indent="-3110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Encryption Procedure: </a:t>
            </a:r>
            <a:endParaRPr b="0" lang="en-US" sz="1400" spc="-1" strike="noStrike">
              <a:solidFill>
                <a:srgbClr val="404040"/>
              </a:solidFill>
              <a:latin typeface="Franklin Gothic Book"/>
            </a:endParaRPr>
          </a:p>
          <a:p>
            <a:pPr lvl="1" marL="641880" indent="-311040">
              <a:lnSpc>
                <a:spcPct val="100000"/>
              </a:lnSpc>
              <a:spcBef>
                <a:spcPts val="281"/>
              </a:spcBef>
              <a:spcAft>
                <a:spcPts val="601"/>
              </a:spcAft>
              <a:buClr>
                <a:srgbClr val="1cade4"/>
              </a:buClr>
              <a:buSzPct val="92000"/>
              <a:buFont typeface="Wingdings 2" charset="2"/>
              <a:buChar char=""/>
            </a:pPr>
            <a:r>
              <a:rPr b="0" lang="en-IN" sz="1400" spc="-1" strike="noStrike">
                <a:solidFill>
                  <a:srgbClr val="2e3238"/>
                </a:solidFill>
                <a:latin typeface="Franklin Gothic Book"/>
                <a:ea typeface="Franklin Gothic Book"/>
              </a:rPr>
              <a:t>Iterate over each character of the message.</a:t>
            </a:r>
            <a:endParaRPr b="0" lang="en-US" sz="1400" spc="-1" strike="noStrike">
              <a:solidFill>
                <a:srgbClr val="404040"/>
              </a:solidFill>
              <a:latin typeface="Franklin Gothic Book"/>
            </a:endParaRPr>
          </a:p>
          <a:p>
            <a:pPr lvl="1" marL="641880" indent="-31104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For each character, store its ASCII value in the least significant bits of the image's pixel channels (RGB) by replacing the LSBs with the corresponding bits of the ASCII character.</a:t>
            </a:r>
            <a:endParaRPr b="0" lang="en-US" sz="1400" spc="-1" strike="noStrike">
              <a:solidFill>
                <a:srgbClr val="404040"/>
              </a:solidFill>
              <a:latin typeface="Franklin Gothic Book"/>
            </a:endParaRPr>
          </a:p>
          <a:p>
            <a:pPr lvl="1" marL="641880" indent="-31104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Increment pixel coordinates after each bit insertion maintaining the pattern (e.g., diagonally across the pixels).</a:t>
            </a:r>
            <a:endParaRPr b="0" lang="en-US" sz="1400" spc="-1" strike="noStrike">
              <a:solidFill>
                <a:srgbClr val="404040"/>
              </a:solidFill>
              <a:latin typeface="Franklin Gothic Book"/>
            </a:endParaRPr>
          </a:p>
          <a:p>
            <a:pPr indent="0">
              <a:lnSpc>
                <a:spcPct val="100000"/>
              </a:lnSpc>
              <a:spcBef>
                <a:spcPts val="281"/>
              </a:spcBef>
              <a:spcAft>
                <a:spcPts val="601"/>
              </a:spcAft>
              <a:buNone/>
            </a:pPr>
            <a:endParaRPr b="0" lang="en-US" sz="1400" spc="-1" strike="noStrike">
              <a:solidFill>
                <a:srgbClr val="404040"/>
              </a:solidFill>
              <a:latin typeface="Franklin Gothic Book"/>
            </a:endParaRPr>
          </a:p>
          <a:p>
            <a:pPr marL="330120" indent="0">
              <a:lnSpc>
                <a:spcPct val="100000"/>
              </a:lnSpc>
              <a:spcBef>
                <a:spcPts val="281"/>
              </a:spcBef>
              <a:spcAft>
                <a:spcPts val="601"/>
              </a:spcAft>
              <a:buNone/>
              <a:tabLst>
                <a:tab algn="l" pos="0"/>
              </a:tabLst>
            </a:pPr>
            <a:r>
              <a:rPr b="1" lang="en-US" sz="1400" spc="-1" strike="noStrike">
                <a:solidFill>
                  <a:srgbClr val="2e3238"/>
                </a:solidFill>
                <a:latin typeface="Franklin Gothic Book"/>
                <a:ea typeface="Franklin Gothic Book"/>
              </a:rPr>
              <a:t>Decryption Phase:</a:t>
            </a:r>
            <a:endParaRPr b="0" lang="en-US" sz="1400" spc="-1" strike="noStrike">
              <a:solidFill>
                <a:srgbClr val="404040"/>
              </a:solidFill>
              <a:latin typeface="Franklin Gothic Book"/>
            </a:endParaRPr>
          </a:p>
          <a:p>
            <a:pPr indent="0">
              <a:lnSpc>
                <a:spcPct val="110000"/>
              </a:lnSpc>
              <a:spcBef>
                <a:spcPts val="241"/>
              </a:spcBef>
              <a:spcAft>
                <a:spcPts val="601"/>
              </a:spcAft>
              <a:buNone/>
              <a:tabLst>
                <a:tab algn="l" pos="0"/>
              </a:tabLst>
            </a:pPr>
            <a:endParaRPr b="0" lang="en-US" sz="1200" spc="-1" strike="noStrike">
              <a:solidFill>
                <a:srgbClr val="404040"/>
              </a:solidFill>
              <a:latin typeface="Franklin Gothic Book"/>
            </a:endParaRPr>
          </a:p>
          <a:p>
            <a:pPr lvl="1" marL="933120" indent="-29088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Similar to the encoding process but in reverse, read the least significant bits from the pixel channels from the same pattern used during encoding.</a:t>
            </a:r>
            <a:endParaRPr b="0" lang="en-US" sz="1400" spc="-1" strike="noStrike">
              <a:solidFill>
                <a:srgbClr val="404040"/>
              </a:solidFill>
              <a:latin typeface="Franklin Gothic Book"/>
            </a:endParaRPr>
          </a:p>
          <a:p>
            <a:pPr lvl="1" marL="933120" indent="-29088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Extract the bits and reconstruct each ASCII value.</a:t>
            </a:r>
            <a:endParaRPr b="0" lang="en-US" sz="1400" spc="-1" strike="noStrike">
              <a:solidFill>
                <a:srgbClr val="404040"/>
              </a:solidFill>
              <a:latin typeface="Franklin Gothic Book"/>
            </a:endParaRPr>
          </a:p>
          <a:p>
            <a:pPr lvl="1" marL="933120" indent="-29088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Convert the ASCII values back into the corresponding characters to form the original message.</a:t>
            </a:r>
            <a:endParaRPr b="0" lang="en-US" sz="1400" spc="-1" strike="noStrike">
              <a:solidFill>
                <a:srgbClr val="404040"/>
              </a:solidFill>
              <a:latin typeface="Franklin Gothic Book"/>
            </a:endParaRPr>
          </a:p>
          <a:p>
            <a:pPr marL="330120" indent="0">
              <a:lnSpc>
                <a:spcPct val="100000"/>
              </a:lnSpc>
              <a:spcBef>
                <a:spcPts val="281"/>
              </a:spcBef>
              <a:spcAft>
                <a:spcPts val="601"/>
              </a:spcAft>
              <a:buNone/>
              <a:tabLst>
                <a:tab algn="l" pos="0"/>
              </a:tabLst>
            </a:pPr>
            <a:br>
              <a:rPr sz="1400"/>
            </a:br>
            <a:br>
              <a:rPr sz="1200"/>
            </a:br>
            <a:endParaRPr b="0" lang="en-US" sz="1400" spc="-1" strike="noStrike">
              <a:solidFill>
                <a:srgbClr val="404040"/>
              </a:solidFill>
              <a:latin typeface="Franklin Gothic Book"/>
            </a:endParaRPr>
          </a:p>
          <a:p>
            <a:pPr marL="311040" indent="-311040">
              <a:lnSpc>
                <a:spcPct val="11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2e3238"/>
                </a:solidFill>
                <a:latin typeface="Franklin Gothic Book"/>
                <a:ea typeface="Franklin Gothic Book"/>
              </a:rPr>
              <a:t>Deployment:</a:t>
            </a:r>
            <a:endParaRPr b="0" lang="en-US" sz="1400" spc="-1" strike="noStrike">
              <a:solidFill>
                <a:srgbClr val="404040"/>
              </a:solidFill>
              <a:latin typeface="Franklin Gothic Book"/>
            </a:endParaRPr>
          </a:p>
          <a:p>
            <a:pPr lvl="1" marL="641880" indent="-31104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2e3238"/>
                </a:solidFill>
                <a:latin typeface="Franklin Gothic Book"/>
                <a:ea typeface="Franklin Gothic Book"/>
              </a:rPr>
              <a:t>Prepare a Python environment, install necessary libraries (</a:t>
            </a:r>
            <a:r>
              <a:rPr b="0" lang="en-IN" sz="900" spc="-1" strike="noStrike">
                <a:solidFill>
                  <a:srgbClr val="404040"/>
                </a:solidFill>
                <a:latin typeface="Consolas"/>
                <a:ea typeface="Franklin Gothic Book"/>
              </a:rPr>
              <a:t>opencv-python</a:t>
            </a:r>
            <a:r>
              <a:rPr b="0" lang="en-IN" sz="900" spc="-1" strike="noStrike">
                <a:solidFill>
                  <a:srgbClr val="2e3238"/>
                </a:solidFill>
                <a:latin typeface="Franklin Gothic Book"/>
                <a:ea typeface="Franklin Gothic Book"/>
              </a:rPr>
              <a:t> for OpenCV, and possibly </a:t>
            </a:r>
            <a:r>
              <a:rPr b="0" lang="en-IN" sz="900" spc="-1" strike="noStrike">
                <a:solidFill>
                  <a:srgbClr val="404040"/>
                </a:solidFill>
                <a:latin typeface="Consolas"/>
                <a:ea typeface="Franklin Gothic Book"/>
              </a:rPr>
              <a:t>numpy</a:t>
            </a:r>
            <a:r>
              <a:rPr b="0" lang="en-IN" sz="900" spc="-1" strike="noStrike">
                <a:solidFill>
                  <a:srgbClr val="2e3238"/>
                </a:solidFill>
                <a:latin typeface="Franklin Gothic Book"/>
                <a:ea typeface="Franklin Gothic Book"/>
              </a:rPr>
              <a:t> for array manipulations).</a:t>
            </a:r>
            <a:endParaRPr b="0" lang="en-US" sz="900" spc="-1" strike="noStrike">
              <a:solidFill>
                <a:srgbClr val="404040"/>
              </a:solidFill>
              <a:latin typeface="Franklin Gothic Book"/>
            </a:endParaRPr>
          </a:p>
          <a:p>
            <a:pPr lvl="1" marL="641880" indent="-311040">
              <a:lnSpc>
                <a:spcPct val="110000"/>
              </a:lnSpc>
              <a:spcBef>
                <a:spcPts val="261"/>
              </a:spcBef>
              <a:spcAft>
                <a:spcPts val="601"/>
              </a:spcAft>
              <a:buClr>
                <a:srgbClr val="1cade4"/>
              </a:buClr>
              <a:buSzPct val="92000"/>
              <a:buFont typeface="Wingdings 2" charset="2"/>
              <a:buChar char=""/>
              <a:tabLst>
                <a:tab algn="l" pos="0"/>
              </a:tabLst>
            </a:pPr>
            <a:r>
              <a:rPr b="0" lang="en-US" sz="1300" spc="-1" strike="noStrike">
                <a:solidFill>
                  <a:srgbClr val="2e3238"/>
                </a:solidFill>
                <a:latin typeface="Franklin Gothic Book"/>
                <a:ea typeface="Franklin Gothic Book"/>
              </a:rPr>
              <a:t>Create a Python script that encompasses both the encryption and decryption algorithms with user prompts for inputs.</a:t>
            </a:r>
            <a:endParaRPr b="0" lang="en-US" sz="1300" spc="-1" strike="noStrike">
              <a:solidFill>
                <a:srgbClr val="404040"/>
              </a:solidFill>
              <a:latin typeface="Franklin Gothic Book"/>
            </a:endParaRPr>
          </a:p>
          <a:p>
            <a:pPr lvl="1" marL="641880" indent="-311040">
              <a:lnSpc>
                <a:spcPct val="11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ea typeface="Franklin Gothic Book"/>
              </a:rPr>
              <a:t>Design </a:t>
            </a:r>
            <a:r>
              <a:rPr b="0" lang="en-US" sz="1300" spc="-1" strike="noStrike">
                <a:solidFill>
                  <a:srgbClr val="2e3238"/>
                </a:solidFill>
                <a:latin typeface="Franklin Gothic Book"/>
                <a:ea typeface="Franklin Gothic Book"/>
              </a:rPr>
              <a:t>a simple command-line interface that guides the user through the process of encrypting and decrypting messages.</a:t>
            </a:r>
            <a:endParaRPr b="0" lang="en-US" sz="1300" spc="-1" strike="noStrike">
              <a:solidFill>
                <a:srgbClr val="404040"/>
              </a:solidFill>
              <a:latin typeface="Franklin Gothic Book"/>
            </a:endParaRPr>
          </a:p>
          <a:p>
            <a:pPr marL="330120" indent="0">
              <a:lnSpc>
                <a:spcPct val="110000"/>
              </a:lnSpc>
              <a:spcBef>
                <a:spcPts val="281"/>
              </a:spcBef>
              <a:spcAft>
                <a:spcPts val="601"/>
              </a:spcAft>
              <a:buNone/>
              <a:tabLst>
                <a:tab algn="l" pos="0"/>
              </a:tabLst>
            </a:pPr>
            <a:br>
              <a:rPr sz="1400"/>
            </a:br>
            <a:br>
              <a:rPr sz="1000"/>
            </a:br>
            <a:endParaRPr b="0" lang="en-US" sz="14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rgbClr val="000000"/>
              </a:solidFill>
              <a:latin typeface="Franklin Gothic Book"/>
            </a:endParaRPr>
          </a:p>
        </p:txBody>
      </p:sp>
      <p:pic>
        <p:nvPicPr>
          <p:cNvPr id="148" name="" descr=""/>
          <p:cNvPicPr/>
          <p:nvPr/>
        </p:nvPicPr>
        <p:blipFill>
          <a:blip r:embed="rId1"/>
          <a:stretch/>
        </p:blipFill>
        <p:spPr>
          <a:xfrm>
            <a:off x="2160000" y="2160000"/>
            <a:ext cx="7637400" cy="2713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rgbClr val="000000"/>
              </a:solidFill>
              <a:latin typeface="Franklin Gothic Book"/>
            </a:endParaRPr>
          </a:p>
        </p:txBody>
      </p:sp>
      <p:sp>
        <p:nvSpPr>
          <p:cNvPr id="150" name="PlaceHolder 2"/>
          <p:cNvSpPr>
            <a:spLocks noGrp="1"/>
          </p:cNvSpPr>
          <p:nvPr>
            <p:ph/>
          </p:nvPr>
        </p:nvSpPr>
        <p:spPr>
          <a:xfrm>
            <a:off x="531000" y="1189440"/>
            <a:ext cx="11029320" cy="4672800"/>
          </a:xfrm>
          <a:prstGeom prst="rect">
            <a:avLst/>
          </a:prstGeom>
          <a:noFill/>
          <a:ln w="0">
            <a:noFill/>
          </a:ln>
        </p:spPr>
        <p:txBody>
          <a:bodyPr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IN" sz="2000" spc="-1" strike="noStrike">
                <a:solidFill>
                  <a:srgbClr val="2e3238"/>
                </a:solidFill>
                <a:latin typeface="Franklin Gothic Book"/>
                <a:ea typeface="Franklin Gothic Book"/>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b="0" lang="en-US" sz="2000" spc="-1" strike="noStrike">
              <a:solidFill>
                <a:srgbClr val="404040"/>
              </a:solidFill>
              <a:latin typeface="Franklin Gothic Book"/>
            </a:endParaRPr>
          </a:p>
          <a:p>
            <a:pPr indent="0">
              <a:lnSpc>
                <a:spcPct val="110000"/>
              </a:lnSpc>
              <a:spcBef>
                <a:spcPts val="400"/>
              </a:spcBef>
              <a:spcAft>
                <a:spcPts val="601"/>
              </a:spcAft>
              <a:buNone/>
            </a:pPr>
            <a:br>
              <a:rPr sz="2000"/>
            </a:br>
            <a:endParaRPr b="0" lang="en-US" sz="2000" spc="-1" strike="noStrike">
              <a:solidFill>
                <a:srgbClr val="404040"/>
              </a:solidFill>
              <a:latin typeface="Franklin Gothic Book"/>
            </a:endParaRPr>
          </a:p>
          <a:p>
            <a:pPr indent="0">
              <a:lnSpc>
                <a:spcPct val="110000"/>
              </a:lnSpc>
              <a:spcBef>
                <a:spcPts val="400"/>
              </a:spcBef>
              <a:spcAft>
                <a:spcPts val="601"/>
              </a:spcAft>
              <a:buNone/>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9320" cy="4672800"/>
          </a:xfrm>
          <a:prstGeom prst="rect">
            <a:avLst/>
          </a:prstGeom>
          <a:noFill/>
          <a:ln w="0">
            <a:noFill/>
          </a:ln>
        </p:spPr>
        <p:txBody>
          <a:bodyPr anchor="ctr">
            <a:noAutofit/>
          </a:bodyPr>
          <a:p>
            <a:pPr marL="305280" indent="0">
              <a:lnSpc>
                <a:spcPct val="110000"/>
              </a:lnSpc>
              <a:spcBef>
                <a:spcPts val="400"/>
              </a:spcBef>
              <a:spcAft>
                <a:spcPts val="601"/>
              </a:spcAft>
              <a:buNone/>
              <a:tabLst>
                <a:tab algn="l" pos="0"/>
              </a:tabLst>
            </a:pPr>
            <a:r>
              <a:rPr b="0" lang="en-US" sz="2000" spc="-1" strike="noStrike">
                <a:solidFill>
                  <a:srgbClr val="2e3238"/>
                </a:solidFill>
                <a:latin typeface="Franklin Gothic Book"/>
                <a:ea typeface="Franklin Gothic Book"/>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b="0" lang="en-US" sz="2000" spc="-1" strike="noStrike">
              <a:solidFill>
                <a:srgbClr val="404040"/>
              </a:solidFill>
              <a:latin typeface="Franklin Gothic Book"/>
            </a:endParaRPr>
          </a:p>
          <a:p>
            <a:pPr marL="305280" indent="0">
              <a:lnSpc>
                <a:spcPct val="110000"/>
              </a:lnSpc>
              <a:spcBef>
                <a:spcPts val="400"/>
              </a:spcBef>
              <a:spcAft>
                <a:spcPts val="601"/>
              </a:spcAft>
              <a:buNone/>
              <a:tabLst>
                <a:tab algn="l" pos="0"/>
              </a:tabLst>
            </a:pPr>
            <a:br>
              <a:rPr sz="2000"/>
            </a:br>
            <a:endParaRPr b="0" lang="en-US" sz="2000" spc="-1" strike="noStrike">
              <a:solidFill>
                <a:srgbClr val="404040"/>
              </a:solidFill>
              <a:latin typeface="Franklin Gothic Book"/>
            </a:endParaRPr>
          </a:p>
          <a:p>
            <a:pPr indent="0">
              <a:lnSpc>
                <a:spcPct val="110000"/>
              </a:lnSpc>
              <a:spcBef>
                <a:spcPts val="400"/>
              </a:spcBef>
              <a:spcAft>
                <a:spcPts val="601"/>
              </a:spcAft>
              <a:buNone/>
              <a:tabLst>
                <a:tab algn="l" pos="0"/>
              </a:tabLst>
            </a:pPr>
            <a:endParaRPr b="0" lang="en-US" sz="2000" spc="-1" strike="noStrike">
              <a:solidFill>
                <a:srgbClr val="404040"/>
              </a:solidFill>
              <a:latin typeface="Franklin Gothic Book"/>
            </a:endParaRPr>
          </a:p>
        </p:txBody>
      </p:sp>
      <p:sp>
        <p:nvSpPr>
          <p:cNvPr id="152"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67000"/>
          </a:bodyPr>
          <a:p>
            <a:pPr>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Application>LibreOffice/7.5.6.2$Linux_X86_64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2024-04-03T20:53:22Z</dcterms:modified>
  <cp:revision>95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