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0" r:id="rId3"/>
    <p:sldId id="273" r:id="rId4"/>
    <p:sldId id="274" r:id="rId5"/>
    <p:sldId id="261" r:id="rId6"/>
    <p:sldId id="256" r:id="rId7"/>
    <p:sldId id="277" r:id="rId8"/>
    <p:sldId id="278" r:id="rId9"/>
    <p:sldId id="279" r:id="rId10"/>
    <p:sldId id="292" r:id="rId11"/>
    <p:sldId id="286" r:id="rId12"/>
    <p:sldId id="291" r:id="rId13"/>
    <p:sldId id="290"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291873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398613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7037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202419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1719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189709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131195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351539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326678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E5A5E3-84D5-429F-BA2E-0FBA9885FB66}"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4116931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5A5E3-84D5-429F-BA2E-0FBA9885FB66}"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420853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5A5E3-84D5-429F-BA2E-0FBA9885FB66}"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173715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5A5E3-84D5-429F-BA2E-0FBA9885FB66}"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184162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5A5E3-84D5-429F-BA2E-0FBA9885FB66}"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7675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5A5E3-84D5-429F-BA2E-0FBA9885FB66}"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84166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E5A5E3-84D5-429F-BA2E-0FBA9885FB66}"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ECF15-5FCC-4A48-B4BC-E73DCD867898}" type="slidenum">
              <a:rPr lang="en-US" smtClean="0"/>
              <a:t>‹#›</a:t>
            </a:fld>
            <a:endParaRPr lang="en-US"/>
          </a:p>
        </p:txBody>
      </p:sp>
    </p:spTree>
    <p:extLst>
      <p:ext uri="{BB962C8B-B14F-4D97-AF65-F5344CB8AC3E}">
        <p14:creationId xmlns:p14="http://schemas.microsoft.com/office/powerpoint/2010/main" val="281545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E5A5E3-84D5-429F-BA2E-0FBA9885FB66}" type="datetimeFigureOut">
              <a:rPr lang="en-US" smtClean="0"/>
              <a:t>11/27/2021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BECF15-5FCC-4A48-B4BC-E73DCD867898}" type="slidenum">
              <a:rPr lang="en-US" smtClean="0"/>
              <a:t>‹#›</a:t>
            </a:fld>
            <a:endParaRPr lang="en-US"/>
          </a:p>
        </p:txBody>
      </p:sp>
    </p:spTree>
    <p:extLst>
      <p:ext uri="{BB962C8B-B14F-4D97-AF65-F5344CB8AC3E}">
        <p14:creationId xmlns:p14="http://schemas.microsoft.com/office/powerpoint/2010/main" val="34104198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0437"/>
            <a:ext cx="7758968" cy="984906"/>
          </a:xfrm>
        </p:spPr>
        <p:txBody>
          <a:bodyPr/>
          <a:lstStyle/>
          <a:p>
            <a:pPr algn="ctr"/>
            <a:r>
              <a:rPr lang="en-US" sz="3000" b="1" dirty="0"/>
              <a:t>Bangladesh University of Business and Technology (BUBT)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sp>
        <p:nvSpPr>
          <p:cNvPr id="7" name="TextBox 6"/>
          <p:cNvSpPr txBox="1"/>
          <p:nvPr/>
        </p:nvSpPr>
        <p:spPr>
          <a:xfrm>
            <a:off x="1870096" y="2200147"/>
            <a:ext cx="1608517" cy="369332"/>
          </a:xfrm>
          <a:prstGeom prst="rect">
            <a:avLst/>
          </a:prstGeom>
          <a:noFill/>
        </p:spPr>
        <p:txBody>
          <a:bodyPr wrap="none" rtlCol="0">
            <a:spAutoFit/>
          </a:bodyPr>
          <a:lstStyle/>
          <a:p>
            <a:r>
              <a:rPr lang="en-US" dirty="0"/>
              <a:t>Presented By:</a:t>
            </a:r>
          </a:p>
        </p:txBody>
      </p:sp>
      <p:sp>
        <p:nvSpPr>
          <p:cNvPr id="9" name="TextBox 8"/>
          <p:cNvSpPr txBox="1"/>
          <p:nvPr/>
        </p:nvSpPr>
        <p:spPr>
          <a:xfrm>
            <a:off x="1992593" y="4114117"/>
            <a:ext cx="1691489" cy="369332"/>
          </a:xfrm>
          <a:prstGeom prst="rect">
            <a:avLst/>
          </a:prstGeom>
          <a:noFill/>
        </p:spPr>
        <p:txBody>
          <a:bodyPr wrap="none" rtlCol="0">
            <a:spAutoFit/>
          </a:bodyPr>
          <a:lstStyle/>
          <a:p>
            <a:r>
              <a:rPr lang="en-US" dirty="0" smtClean="0"/>
              <a:t>Supervised By:</a:t>
            </a:r>
            <a:endParaRPr lang="en-US" dirty="0"/>
          </a:p>
        </p:txBody>
      </p:sp>
      <p:sp>
        <p:nvSpPr>
          <p:cNvPr id="11" name="TextBox 10"/>
          <p:cNvSpPr txBox="1"/>
          <p:nvPr/>
        </p:nvSpPr>
        <p:spPr>
          <a:xfrm>
            <a:off x="3039035" y="4554071"/>
            <a:ext cx="184731" cy="369332"/>
          </a:xfrm>
          <a:prstGeom prst="rect">
            <a:avLst/>
          </a:prstGeom>
          <a:noFill/>
        </p:spPr>
        <p:txBody>
          <a:bodyPr wrap="none" rtlCol="0">
            <a:spAutoFit/>
          </a:bodyPr>
          <a:lstStyle/>
          <a:p>
            <a:endParaRPr lang="en-US" dirty="0"/>
          </a:p>
        </p:txBody>
      </p:sp>
      <p:sp>
        <p:nvSpPr>
          <p:cNvPr id="12" name="TextBox 11"/>
          <p:cNvSpPr txBox="1"/>
          <p:nvPr/>
        </p:nvSpPr>
        <p:spPr>
          <a:xfrm>
            <a:off x="3414187" y="4368888"/>
            <a:ext cx="5972754" cy="923330"/>
          </a:xfrm>
          <a:prstGeom prst="rect">
            <a:avLst/>
          </a:prstGeom>
          <a:noFill/>
        </p:spPr>
        <p:txBody>
          <a:bodyPr wrap="square" rtlCol="0">
            <a:spAutoFit/>
          </a:bodyPr>
          <a:lstStyle/>
          <a:p>
            <a:r>
              <a:rPr lang="en-US" dirty="0"/>
              <a:t>Shovon Roy</a:t>
            </a:r>
          </a:p>
          <a:p>
            <a:r>
              <a:rPr lang="en-US" dirty="0"/>
              <a:t>Lecturer</a:t>
            </a:r>
          </a:p>
          <a:p>
            <a:r>
              <a:rPr lang="en-US" dirty="0"/>
              <a:t>Department of Computer Science and Engineering</a:t>
            </a:r>
          </a:p>
        </p:txBody>
      </p:sp>
      <p:sp>
        <p:nvSpPr>
          <p:cNvPr id="15" name="TextBox 14"/>
          <p:cNvSpPr txBox="1"/>
          <p:nvPr/>
        </p:nvSpPr>
        <p:spPr>
          <a:xfrm>
            <a:off x="3324539" y="1325219"/>
            <a:ext cx="5193739" cy="446276"/>
          </a:xfrm>
          <a:prstGeom prst="rect">
            <a:avLst/>
          </a:prstGeom>
          <a:noFill/>
        </p:spPr>
        <p:txBody>
          <a:bodyPr wrap="square" rtlCol="0">
            <a:spAutoFit/>
          </a:bodyPr>
          <a:lstStyle/>
          <a:p>
            <a:r>
              <a:rPr lang="en-US" sz="2300" dirty="0"/>
              <a:t>Course Title: </a:t>
            </a:r>
            <a:r>
              <a:rPr lang="en-US" sz="2000" dirty="0"/>
              <a:t>Software Development II</a:t>
            </a:r>
            <a:endParaRPr lang="en-US" sz="2300" dirty="0"/>
          </a:p>
        </p:txBody>
      </p:sp>
      <p:sp>
        <p:nvSpPr>
          <p:cNvPr id="16" name="TextBox 15"/>
          <p:cNvSpPr txBox="1"/>
          <p:nvPr/>
        </p:nvSpPr>
        <p:spPr>
          <a:xfrm>
            <a:off x="2312894" y="2088776"/>
            <a:ext cx="184731" cy="369332"/>
          </a:xfrm>
          <a:prstGeom prst="rect">
            <a:avLst/>
          </a:prstGeom>
          <a:noFill/>
        </p:spPr>
        <p:txBody>
          <a:bodyPr wrap="none" rtlCol="0">
            <a:spAutoFit/>
          </a:bodyPr>
          <a:lstStyle/>
          <a:p>
            <a:endParaRPr lang="en-US" dirty="0"/>
          </a:p>
        </p:txBody>
      </p:sp>
      <p:sp>
        <p:nvSpPr>
          <p:cNvPr id="17" name="TextBox 16"/>
          <p:cNvSpPr txBox="1"/>
          <p:nvPr/>
        </p:nvSpPr>
        <p:spPr>
          <a:xfrm>
            <a:off x="3517999" y="1834177"/>
            <a:ext cx="7408914" cy="461665"/>
          </a:xfrm>
          <a:prstGeom prst="rect">
            <a:avLst/>
          </a:prstGeom>
          <a:noFill/>
        </p:spPr>
        <p:txBody>
          <a:bodyPr wrap="square" rtlCol="0">
            <a:spAutoFit/>
          </a:bodyPr>
          <a:lstStyle/>
          <a:p>
            <a:r>
              <a:rPr lang="en-US" sz="2300" dirty="0"/>
              <a:t>Project Name: Teacher Assistant</a:t>
            </a:r>
          </a:p>
        </p:txBody>
      </p:sp>
      <p:graphicFrame>
        <p:nvGraphicFramePr>
          <p:cNvPr id="18" name="Table 17"/>
          <p:cNvGraphicFramePr>
            <a:graphicFrameLocks noGrp="1"/>
          </p:cNvGraphicFramePr>
          <p:nvPr>
            <p:extLst>
              <p:ext uri="{D42A27DB-BD31-4B8C-83A1-F6EECF244321}">
                <p14:modId xmlns:p14="http://schemas.microsoft.com/office/powerpoint/2010/main" val="4178898998"/>
              </p:ext>
            </p:extLst>
          </p:nvPr>
        </p:nvGraphicFramePr>
        <p:xfrm>
          <a:off x="196430" y="6215031"/>
          <a:ext cx="11662490" cy="370840"/>
        </p:xfrm>
        <a:graphic>
          <a:graphicData uri="http://schemas.openxmlformats.org/drawingml/2006/table">
            <a:tbl>
              <a:tblPr firstRow="1" bandRow="1">
                <a:tableStyleId>{D113A9D2-9D6B-4929-AA2D-F23B5EE8CBE7}</a:tableStyleId>
              </a:tblPr>
              <a:tblGrid>
                <a:gridCol w="11662490">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88428726"/>
              </p:ext>
            </p:extLst>
          </p:nvPr>
        </p:nvGraphicFramePr>
        <p:xfrm>
          <a:off x="3324539" y="2600118"/>
          <a:ext cx="6416095" cy="1483360"/>
        </p:xfrm>
        <a:graphic>
          <a:graphicData uri="http://schemas.openxmlformats.org/drawingml/2006/table">
            <a:tbl>
              <a:tblPr firstRow="1" bandRow="1">
                <a:tableStyleId>{5940675A-B579-460E-94D1-54222C63F5DA}</a:tableStyleId>
              </a:tblPr>
              <a:tblGrid>
                <a:gridCol w="2066686">
                  <a:extLst>
                    <a:ext uri="{9D8B030D-6E8A-4147-A177-3AD203B41FA5}">
                      <a16:colId xmlns:a16="http://schemas.microsoft.com/office/drawing/2014/main" val="3729823051"/>
                    </a:ext>
                  </a:extLst>
                </a:gridCol>
                <a:gridCol w="1701943">
                  <a:extLst>
                    <a:ext uri="{9D8B030D-6E8A-4147-A177-3AD203B41FA5}">
                      <a16:colId xmlns:a16="http://schemas.microsoft.com/office/drawing/2014/main" val="113597039"/>
                    </a:ext>
                  </a:extLst>
                </a:gridCol>
                <a:gridCol w="2647466">
                  <a:extLst>
                    <a:ext uri="{9D8B030D-6E8A-4147-A177-3AD203B41FA5}">
                      <a16:colId xmlns:a16="http://schemas.microsoft.com/office/drawing/2014/main" val="1618281453"/>
                    </a:ext>
                  </a:extLst>
                </a:gridCol>
              </a:tblGrid>
              <a:tr h="370840">
                <a:tc>
                  <a:txBody>
                    <a:bodyPr/>
                    <a:lstStyle/>
                    <a:p>
                      <a:pPr algn="ctr"/>
                      <a:r>
                        <a:rPr lang="en-US" dirty="0"/>
                        <a:t>Name</a:t>
                      </a:r>
                    </a:p>
                  </a:txBody>
                  <a:tcPr/>
                </a:tc>
                <a:tc>
                  <a:txBody>
                    <a:bodyPr/>
                    <a:lstStyle/>
                    <a:p>
                      <a:pPr algn="ctr"/>
                      <a:r>
                        <a:rPr lang="en-US" dirty="0"/>
                        <a:t>ID </a:t>
                      </a:r>
                    </a:p>
                  </a:txBody>
                  <a:tcPr/>
                </a:tc>
                <a:tc>
                  <a:txBody>
                    <a:bodyPr/>
                    <a:lstStyle/>
                    <a:p>
                      <a:pPr algn="ctr"/>
                      <a:r>
                        <a:rPr lang="en-US" dirty="0"/>
                        <a:t>Intake/Section</a:t>
                      </a:r>
                    </a:p>
                  </a:txBody>
                  <a:tcPr/>
                </a:tc>
                <a:extLst>
                  <a:ext uri="{0D108BD9-81ED-4DB2-BD59-A6C34878D82A}">
                    <a16:rowId xmlns:a16="http://schemas.microsoft.com/office/drawing/2014/main" val="216383732"/>
                  </a:ext>
                </a:extLst>
              </a:tr>
              <a:tr h="370840">
                <a:tc>
                  <a:txBody>
                    <a:bodyPr/>
                    <a:lstStyle/>
                    <a:p>
                      <a:pPr algn="ctr"/>
                      <a:r>
                        <a:rPr lang="en-US" dirty="0"/>
                        <a:t>Jack Pritom Soren</a:t>
                      </a:r>
                    </a:p>
                  </a:txBody>
                  <a:tcPr/>
                </a:tc>
                <a:tc>
                  <a:txBody>
                    <a:bodyPr/>
                    <a:lstStyle/>
                    <a:p>
                      <a:pPr algn="ctr"/>
                      <a:r>
                        <a:rPr lang="en-US" dirty="0"/>
                        <a:t>19201103032</a:t>
                      </a:r>
                    </a:p>
                  </a:txBody>
                  <a:tcPr/>
                </a:tc>
                <a:tc>
                  <a:txBody>
                    <a:bodyPr/>
                    <a:lstStyle/>
                    <a:p>
                      <a:pPr algn="ctr"/>
                      <a:r>
                        <a:rPr lang="en-US" dirty="0"/>
                        <a:t>43/01</a:t>
                      </a:r>
                    </a:p>
                  </a:txBody>
                  <a:tcPr/>
                </a:tc>
                <a:extLst>
                  <a:ext uri="{0D108BD9-81ED-4DB2-BD59-A6C34878D82A}">
                    <a16:rowId xmlns:a16="http://schemas.microsoft.com/office/drawing/2014/main" val="2031558236"/>
                  </a:ext>
                </a:extLst>
              </a:tr>
              <a:tr h="370840">
                <a:tc>
                  <a:txBody>
                    <a:bodyPr/>
                    <a:lstStyle/>
                    <a:p>
                      <a:pPr algn="ctr"/>
                      <a:r>
                        <a:rPr lang="en-US" dirty="0" err="1"/>
                        <a:t>Partho</a:t>
                      </a:r>
                      <a:r>
                        <a:rPr lang="en-US" dirty="0"/>
                        <a:t> Debnath</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19201103016</a:t>
                      </a:r>
                    </a:p>
                  </a:txBody>
                  <a:tcPr/>
                </a:tc>
                <a:tc>
                  <a:txBody>
                    <a:bodyPr/>
                    <a:lstStyle/>
                    <a:p>
                      <a:pPr algn="ctr"/>
                      <a:r>
                        <a:rPr lang="en-US" dirty="0"/>
                        <a:t>43/01</a:t>
                      </a:r>
                    </a:p>
                  </a:txBody>
                  <a:tcPr/>
                </a:tc>
                <a:extLst>
                  <a:ext uri="{0D108BD9-81ED-4DB2-BD59-A6C34878D82A}">
                    <a16:rowId xmlns:a16="http://schemas.microsoft.com/office/drawing/2014/main" val="1258460002"/>
                  </a:ext>
                </a:extLst>
              </a:tr>
              <a:tr h="370840">
                <a:tc>
                  <a:txBody>
                    <a:bodyPr/>
                    <a:lstStyle/>
                    <a:p>
                      <a:pPr algn="ctr"/>
                      <a:r>
                        <a:rPr lang="en-US" dirty="0" err="1"/>
                        <a:t>Fayezur</a:t>
                      </a:r>
                      <a:r>
                        <a:rPr lang="en-US" dirty="0"/>
                        <a:t> Rahman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19201103017</a:t>
                      </a:r>
                    </a:p>
                  </a:txBody>
                  <a:tcPr/>
                </a:tc>
                <a:tc>
                  <a:txBody>
                    <a:bodyPr/>
                    <a:lstStyle/>
                    <a:p>
                      <a:pPr algn="ctr"/>
                      <a:r>
                        <a:rPr lang="en-US" dirty="0"/>
                        <a:t>43/01</a:t>
                      </a:r>
                    </a:p>
                  </a:txBody>
                  <a:tcPr/>
                </a:tc>
                <a:extLst>
                  <a:ext uri="{0D108BD9-81ED-4DB2-BD59-A6C34878D82A}">
                    <a16:rowId xmlns:a16="http://schemas.microsoft.com/office/drawing/2014/main" val="8059558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3270537"/>
              </p:ext>
            </p:extLst>
          </p:nvPr>
        </p:nvGraphicFramePr>
        <p:xfrm>
          <a:off x="4721816" y="5417582"/>
          <a:ext cx="2611717" cy="731520"/>
        </p:xfrm>
        <a:graphic>
          <a:graphicData uri="http://schemas.openxmlformats.org/drawingml/2006/table">
            <a:tbl>
              <a:tblPr firstRow="1" bandRow="1">
                <a:tableStyleId>{5940675A-B579-460E-94D1-54222C63F5DA}</a:tableStyleId>
              </a:tblPr>
              <a:tblGrid>
                <a:gridCol w="2611717">
                  <a:extLst>
                    <a:ext uri="{9D8B030D-6E8A-4147-A177-3AD203B41FA5}">
                      <a16:colId xmlns:a16="http://schemas.microsoft.com/office/drawing/2014/main" val="2249189175"/>
                    </a:ext>
                  </a:extLst>
                </a:gridCol>
              </a:tblGrid>
              <a:tr h="319827">
                <a:tc>
                  <a:txBody>
                    <a:bodyPr/>
                    <a:lstStyle/>
                    <a:p>
                      <a:pPr algn="ctr"/>
                      <a:r>
                        <a:rPr lang="en-US" dirty="0"/>
                        <a:t> Summer-2021</a:t>
                      </a:r>
                    </a:p>
                  </a:txBody>
                  <a:tcPr/>
                </a:tc>
                <a:extLst>
                  <a:ext uri="{0D108BD9-81ED-4DB2-BD59-A6C34878D82A}">
                    <a16:rowId xmlns:a16="http://schemas.microsoft.com/office/drawing/2014/main" val="262940747"/>
                  </a:ext>
                </a:extLst>
              </a:tr>
              <a:tr h="309881">
                <a:tc>
                  <a:txBody>
                    <a:bodyPr/>
                    <a:lstStyle/>
                    <a:p>
                      <a:pPr algn="ctr"/>
                      <a:r>
                        <a:rPr lang="en-US" dirty="0"/>
                        <a:t>27</a:t>
                      </a:r>
                      <a:r>
                        <a:rPr lang="en-US" baseline="30000" dirty="0"/>
                        <a:t>th</a:t>
                      </a:r>
                      <a:r>
                        <a:rPr lang="en-US" dirty="0"/>
                        <a:t> November, 2021</a:t>
                      </a:r>
                    </a:p>
                  </a:txBody>
                  <a:tcPr/>
                </a:tc>
                <a:extLst>
                  <a:ext uri="{0D108BD9-81ED-4DB2-BD59-A6C34878D82A}">
                    <a16:rowId xmlns:a16="http://schemas.microsoft.com/office/drawing/2014/main" val="3101601775"/>
                  </a:ext>
                </a:extLst>
              </a:tr>
            </a:tbl>
          </a:graphicData>
        </a:graphic>
      </p:graphicFrame>
    </p:spTree>
    <p:extLst>
      <p:ext uri="{BB962C8B-B14F-4D97-AF65-F5344CB8AC3E}">
        <p14:creationId xmlns:p14="http://schemas.microsoft.com/office/powerpoint/2010/main" val="3268425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005836268"/>
              </p:ext>
            </p:extLst>
          </p:nvPr>
        </p:nvGraphicFramePr>
        <p:xfrm>
          <a:off x="196431" y="6215031"/>
          <a:ext cx="11794464" cy="370840"/>
        </p:xfrm>
        <a:graphic>
          <a:graphicData uri="http://schemas.openxmlformats.org/drawingml/2006/table">
            <a:tbl>
              <a:tblPr firstRow="1" bandRow="1">
                <a:tableStyleId>{D113A9D2-9D6B-4929-AA2D-F23B5EE8CBE7}</a:tableStyleId>
              </a:tblPr>
              <a:tblGrid>
                <a:gridCol w="11794464">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2295517" y="245110"/>
            <a:ext cx="6436107" cy="630942"/>
          </a:xfrm>
          <a:prstGeom prst="rect">
            <a:avLst/>
          </a:prstGeom>
          <a:noFill/>
        </p:spPr>
        <p:txBody>
          <a:bodyPr wrap="square" rtlCol="0">
            <a:spAutoFit/>
          </a:bodyPr>
          <a:lstStyle/>
          <a:p>
            <a:r>
              <a:rPr lang="en-US" sz="3500" dirty="0"/>
              <a:t>First Login Interface</a:t>
            </a:r>
          </a:p>
        </p:txBody>
      </p:sp>
      <p:sp>
        <p:nvSpPr>
          <p:cNvPr id="3" name="TextBox 2"/>
          <p:cNvSpPr txBox="1"/>
          <p:nvPr/>
        </p:nvSpPr>
        <p:spPr>
          <a:xfrm>
            <a:off x="1829352" y="1814176"/>
            <a:ext cx="7565659" cy="369332"/>
          </a:xfrm>
          <a:prstGeom prst="rect">
            <a:avLst/>
          </a:prstGeom>
          <a:noFill/>
        </p:spPr>
        <p:txBody>
          <a:bodyPr wrap="square" rtlCol="0">
            <a:spAutoFit/>
          </a:bodyPr>
          <a:lstStyle/>
          <a:p>
            <a:pPr algn="just"/>
            <a:endParaRPr lang="en-US" dirty="0"/>
          </a:p>
        </p:txBody>
      </p:sp>
      <p:pic>
        <p:nvPicPr>
          <p:cNvPr id="9" name="Picture 8">
            <a:extLst>
              <a:ext uri="{FF2B5EF4-FFF2-40B4-BE49-F238E27FC236}">
                <a16:creationId xmlns:a16="http://schemas.microsoft.com/office/drawing/2014/main" id="{8B1E9070-8A46-4608-9F23-760F898953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9764" y="204451"/>
            <a:ext cx="903195" cy="564497"/>
          </a:xfrm>
          <a:prstGeom prst="rect">
            <a:avLst/>
          </a:prstGeom>
        </p:spPr>
      </p:pic>
      <p:graphicFrame>
        <p:nvGraphicFramePr>
          <p:cNvPr id="2" name="Object 1">
            <a:extLst>
              <a:ext uri="{FF2B5EF4-FFF2-40B4-BE49-F238E27FC236}">
                <a16:creationId xmlns:a16="http://schemas.microsoft.com/office/drawing/2014/main" id="{6FE1A57C-144C-4D1A-B7B6-E1A982A1AC2F}"/>
              </a:ext>
            </a:extLst>
          </p:cNvPr>
          <p:cNvGraphicFramePr>
            <a:graphicFrameLocks noChangeAspect="1"/>
          </p:cNvGraphicFramePr>
          <p:nvPr>
            <p:extLst>
              <p:ext uri="{D42A27DB-BD31-4B8C-83A1-F6EECF244321}">
                <p14:modId xmlns:p14="http://schemas.microsoft.com/office/powerpoint/2010/main" val="424184879"/>
              </p:ext>
            </p:extLst>
          </p:nvPr>
        </p:nvGraphicFramePr>
        <p:xfrm>
          <a:off x="1745951" y="1289333"/>
          <a:ext cx="6985673" cy="4405312"/>
        </p:xfrm>
        <a:graphic>
          <a:graphicData uri="http://schemas.openxmlformats.org/presentationml/2006/ole">
            <mc:AlternateContent xmlns:mc="http://schemas.openxmlformats.org/markup-compatibility/2006">
              <mc:Choice xmlns:v="urn:schemas-microsoft-com:vml" Requires="v">
                <p:oleObj spid="_x0000_s1114" name="Bitmap Image" r:id="rId5" imgW="8896320" imgH="5610240" progId="Paint.Picture">
                  <p:embed/>
                </p:oleObj>
              </mc:Choice>
              <mc:Fallback>
                <p:oleObj name="Bitmap Image" r:id="rId5" imgW="8896320" imgH="5610240" progId="Paint.Picture">
                  <p:embed/>
                  <p:pic>
                    <p:nvPicPr>
                      <p:cNvPr id="0" name=""/>
                      <p:cNvPicPr/>
                      <p:nvPr/>
                    </p:nvPicPr>
                    <p:blipFill>
                      <a:blip r:embed="rId6"/>
                      <a:stretch>
                        <a:fillRect/>
                      </a:stretch>
                    </p:blipFill>
                    <p:spPr>
                      <a:xfrm>
                        <a:off x="1745951" y="1289333"/>
                        <a:ext cx="6985673" cy="4405312"/>
                      </a:xfrm>
                      <a:prstGeom prst="rect">
                        <a:avLst/>
                      </a:prstGeom>
                    </p:spPr>
                  </p:pic>
                </p:oleObj>
              </mc:Fallback>
            </mc:AlternateContent>
          </a:graphicData>
        </a:graphic>
      </p:graphicFrame>
    </p:spTree>
    <p:extLst>
      <p:ext uri="{BB962C8B-B14F-4D97-AF65-F5344CB8AC3E}">
        <p14:creationId xmlns:p14="http://schemas.microsoft.com/office/powerpoint/2010/main" val="38507671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12051015"/>
              </p:ext>
            </p:extLst>
          </p:nvPr>
        </p:nvGraphicFramePr>
        <p:xfrm>
          <a:off x="196431" y="6215031"/>
          <a:ext cx="11794464" cy="370840"/>
        </p:xfrm>
        <a:graphic>
          <a:graphicData uri="http://schemas.openxmlformats.org/drawingml/2006/table">
            <a:tbl>
              <a:tblPr firstRow="1" bandRow="1">
                <a:tableStyleId>{D113A9D2-9D6B-4929-AA2D-F23B5EE8CBE7}</a:tableStyleId>
              </a:tblPr>
              <a:tblGrid>
                <a:gridCol w="11794464">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2385608" y="272129"/>
            <a:ext cx="3766617" cy="630942"/>
          </a:xfrm>
          <a:prstGeom prst="rect">
            <a:avLst/>
          </a:prstGeom>
          <a:noFill/>
        </p:spPr>
        <p:txBody>
          <a:bodyPr wrap="square" rtlCol="0">
            <a:spAutoFit/>
          </a:bodyPr>
          <a:lstStyle/>
          <a:p>
            <a:r>
              <a:rPr lang="en-US" sz="3500" dirty="0"/>
              <a:t>Instructor </a:t>
            </a:r>
            <a:r>
              <a:rPr lang="en-US" sz="3500" dirty="0" smtClean="0"/>
              <a:t>Panel</a:t>
            </a:r>
            <a:endParaRPr lang="en-US" sz="3500" dirty="0"/>
          </a:p>
        </p:txBody>
      </p:sp>
      <p:sp>
        <p:nvSpPr>
          <p:cNvPr id="3" name="TextBox 2"/>
          <p:cNvSpPr txBox="1"/>
          <p:nvPr/>
        </p:nvSpPr>
        <p:spPr>
          <a:xfrm>
            <a:off x="1829352" y="1814176"/>
            <a:ext cx="7565659" cy="369332"/>
          </a:xfrm>
          <a:prstGeom prst="rect">
            <a:avLst/>
          </a:prstGeom>
          <a:noFill/>
        </p:spPr>
        <p:txBody>
          <a:bodyPr wrap="square" rtlCol="0">
            <a:spAutoFit/>
          </a:bodyPr>
          <a:lstStyle/>
          <a:p>
            <a:pPr algn="just"/>
            <a:endParaRPr lang="en-US" dirty="0"/>
          </a:p>
        </p:txBody>
      </p:sp>
      <p:pic>
        <p:nvPicPr>
          <p:cNvPr id="7" name="Picture 6">
            <a:extLst>
              <a:ext uri="{FF2B5EF4-FFF2-40B4-BE49-F238E27FC236}">
                <a16:creationId xmlns:a16="http://schemas.microsoft.com/office/drawing/2014/main" id="{8F0963C5-7033-4E67-B03D-6FD1836EE283}"/>
              </a:ext>
            </a:extLst>
          </p:cNvPr>
          <p:cNvPicPr>
            <a:picLocks noChangeAspect="1"/>
          </p:cNvPicPr>
          <p:nvPr/>
        </p:nvPicPr>
        <p:blipFill rotWithShape="1">
          <a:blip r:embed="rId3"/>
          <a:srcRect l="594" r="1222" b="2187"/>
          <a:stretch/>
        </p:blipFill>
        <p:spPr>
          <a:xfrm>
            <a:off x="1604682" y="1165412"/>
            <a:ext cx="7198660" cy="4374777"/>
          </a:xfrm>
          <a:prstGeom prst="rect">
            <a:avLst/>
          </a:prstGeom>
        </p:spPr>
      </p:pic>
      <p:pic>
        <p:nvPicPr>
          <p:cNvPr id="9" name="Picture 8">
            <a:extLst>
              <a:ext uri="{FF2B5EF4-FFF2-40B4-BE49-F238E27FC236}">
                <a16:creationId xmlns:a16="http://schemas.microsoft.com/office/drawing/2014/main" id="{56A0136C-8459-420B-9388-ED5E793146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6734" y="263494"/>
            <a:ext cx="903195" cy="564497"/>
          </a:xfrm>
          <a:prstGeom prst="rect">
            <a:avLst/>
          </a:prstGeom>
        </p:spPr>
      </p:pic>
    </p:spTree>
    <p:extLst>
      <p:ext uri="{BB962C8B-B14F-4D97-AF65-F5344CB8AC3E}">
        <p14:creationId xmlns:p14="http://schemas.microsoft.com/office/powerpoint/2010/main" val="25693351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137926588"/>
              </p:ext>
            </p:extLst>
          </p:nvPr>
        </p:nvGraphicFramePr>
        <p:xfrm>
          <a:off x="196431" y="6215031"/>
          <a:ext cx="11794464" cy="370840"/>
        </p:xfrm>
        <a:graphic>
          <a:graphicData uri="http://schemas.openxmlformats.org/drawingml/2006/table">
            <a:tbl>
              <a:tblPr firstRow="1" bandRow="1">
                <a:tableStyleId>{D113A9D2-9D6B-4929-AA2D-F23B5EE8CBE7}</a:tableStyleId>
              </a:tblPr>
              <a:tblGrid>
                <a:gridCol w="11794464">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2127056" y="341364"/>
            <a:ext cx="7718060" cy="630942"/>
          </a:xfrm>
          <a:prstGeom prst="rect">
            <a:avLst/>
          </a:prstGeom>
          <a:noFill/>
        </p:spPr>
        <p:txBody>
          <a:bodyPr wrap="square" rtlCol="0">
            <a:spAutoFit/>
          </a:bodyPr>
          <a:lstStyle/>
          <a:p>
            <a:r>
              <a:rPr lang="en-US" sz="3500" dirty="0"/>
              <a:t>Recovery Account Interface</a:t>
            </a:r>
          </a:p>
        </p:txBody>
      </p:sp>
      <p:sp>
        <p:nvSpPr>
          <p:cNvPr id="3" name="TextBox 2"/>
          <p:cNvSpPr txBox="1"/>
          <p:nvPr/>
        </p:nvSpPr>
        <p:spPr>
          <a:xfrm>
            <a:off x="1829352" y="1814176"/>
            <a:ext cx="7565659" cy="369332"/>
          </a:xfrm>
          <a:prstGeom prst="rect">
            <a:avLst/>
          </a:prstGeom>
          <a:noFill/>
        </p:spPr>
        <p:txBody>
          <a:bodyPr wrap="square" rtlCol="0">
            <a:spAutoFit/>
          </a:bodyPr>
          <a:lstStyle/>
          <a:p>
            <a:pPr algn="just"/>
            <a:endParaRPr lang="en-US" dirty="0"/>
          </a:p>
        </p:txBody>
      </p:sp>
      <p:pic>
        <p:nvPicPr>
          <p:cNvPr id="8" name="Picture 7">
            <a:extLst>
              <a:ext uri="{FF2B5EF4-FFF2-40B4-BE49-F238E27FC236}">
                <a16:creationId xmlns:a16="http://schemas.microsoft.com/office/drawing/2014/main" id="{73D42AF2-E961-49E4-A44D-68C7C03635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9253" y="293100"/>
            <a:ext cx="903195" cy="564497"/>
          </a:xfrm>
          <a:prstGeom prst="rect">
            <a:avLst/>
          </a:prstGeom>
        </p:spPr>
      </p:pic>
      <p:pic>
        <p:nvPicPr>
          <p:cNvPr id="6" name="Picture 5">
            <a:extLst>
              <a:ext uri="{FF2B5EF4-FFF2-40B4-BE49-F238E27FC236}">
                <a16:creationId xmlns:a16="http://schemas.microsoft.com/office/drawing/2014/main" id="{BCA58850-EA3E-4A86-8DF6-71FA6154495C}"/>
              </a:ext>
            </a:extLst>
          </p:cNvPr>
          <p:cNvPicPr>
            <a:picLocks noChangeAspect="1"/>
          </p:cNvPicPr>
          <p:nvPr/>
        </p:nvPicPr>
        <p:blipFill rotWithShape="1">
          <a:blip r:embed="rId4"/>
          <a:srcRect l="970" t="1343" r="1318" b="1530"/>
          <a:stretch/>
        </p:blipFill>
        <p:spPr>
          <a:xfrm>
            <a:off x="1703294" y="1353671"/>
            <a:ext cx="6992472" cy="4356847"/>
          </a:xfrm>
          <a:prstGeom prst="rect">
            <a:avLst/>
          </a:prstGeom>
        </p:spPr>
      </p:pic>
    </p:spTree>
    <p:extLst>
      <p:ext uri="{BB962C8B-B14F-4D97-AF65-F5344CB8AC3E}">
        <p14:creationId xmlns:p14="http://schemas.microsoft.com/office/powerpoint/2010/main" val="9065082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492107161"/>
              </p:ext>
            </p:extLst>
          </p:nvPr>
        </p:nvGraphicFramePr>
        <p:xfrm>
          <a:off x="196431" y="6215031"/>
          <a:ext cx="11794464" cy="370840"/>
        </p:xfrm>
        <a:graphic>
          <a:graphicData uri="http://schemas.openxmlformats.org/drawingml/2006/table">
            <a:tbl>
              <a:tblPr firstRow="1" bandRow="1">
                <a:tableStyleId>{D113A9D2-9D6B-4929-AA2D-F23B5EE8CBE7}</a:tableStyleId>
              </a:tblPr>
              <a:tblGrid>
                <a:gridCol w="11794464">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1632573" y="707567"/>
            <a:ext cx="7718060" cy="630942"/>
          </a:xfrm>
          <a:prstGeom prst="rect">
            <a:avLst/>
          </a:prstGeom>
          <a:noFill/>
        </p:spPr>
        <p:txBody>
          <a:bodyPr wrap="square" rtlCol="0">
            <a:spAutoFit/>
          </a:bodyPr>
          <a:lstStyle/>
          <a:p>
            <a:r>
              <a:rPr lang="en-US" sz="3500" dirty="0" smtClean="0"/>
              <a:t>Future Plan</a:t>
            </a:r>
            <a:endParaRPr lang="en-US" sz="3500" dirty="0"/>
          </a:p>
        </p:txBody>
      </p:sp>
      <p:sp>
        <p:nvSpPr>
          <p:cNvPr id="3" name="TextBox 2"/>
          <p:cNvSpPr txBox="1"/>
          <p:nvPr/>
        </p:nvSpPr>
        <p:spPr>
          <a:xfrm>
            <a:off x="1345258" y="2404889"/>
            <a:ext cx="7718060" cy="1754326"/>
          </a:xfrm>
          <a:prstGeom prst="rect">
            <a:avLst/>
          </a:prstGeom>
          <a:noFill/>
        </p:spPr>
        <p:txBody>
          <a:bodyPr wrap="square" rtlCol="0">
            <a:spAutoFit/>
          </a:bodyPr>
          <a:lstStyle/>
          <a:p>
            <a:pPr algn="just"/>
            <a:r>
              <a:rPr lang="en-US" dirty="0"/>
              <a:t>We know that C# program has lots of features. So, our future plan is to build this project as Online using ASP.NET (C# Framework). In future we want to add more features like</a:t>
            </a:r>
          </a:p>
          <a:p>
            <a:pPr algn="just"/>
            <a:endParaRPr lang="en-US" dirty="0"/>
          </a:p>
          <a:p>
            <a:pPr algn="just"/>
            <a:r>
              <a:rPr lang="en-US" dirty="0"/>
              <a:t>•	A Dedicated module for </a:t>
            </a:r>
            <a:r>
              <a:rPr lang="en-US" dirty="0" smtClean="0"/>
              <a:t>Student.</a:t>
            </a:r>
            <a:endParaRPr lang="en-US" dirty="0"/>
          </a:p>
          <a:p>
            <a:pPr algn="just"/>
            <a:r>
              <a:rPr lang="en-US" dirty="0"/>
              <a:t>•	A Dedicated module for Intake </a:t>
            </a:r>
            <a:r>
              <a:rPr lang="en-US" dirty="0" smtClean="0"/>
              <a:t>In-Charge.</a:t>
            </a:r>
            <a:endParaRPr lang="en-US" dirty="0"/>
          </a:p>
        </p:txBody>
      </p:sp>
    </p:spTree>
    <p:extLst>
      <p:ext uri="{BB962C8B-B14F-4D97-AF65-F5344CB8AC3E}">
        <p14:creationId xmlns:p14="http://schemas.microsoft.com/office/powerpoint/2010/main" val="31440127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sp>
        <p:nvSpPr>
          <p:cNvPr id="5" name="TextBox 4"/>
          <p:cNvSpPr txBox="1"/>
          <p:nvPr/>
        </p:nvSpPr>
        <p:spPr>
          <a:xfrm>
            <a:off x="3683981" y="2956765"/>
            <a:ext cx="3272118" cy="861774"/>
          </a:xfrm>
          <a:prstGeom prst="rect">
            <a:avLst/>
          </a:prstGeom>
          <a:noFill/>
        </p:spPr>
        <p:txBody>
          <a:bodyPr wrap="square" rtlCol="0">
            <a:spAutoFit/>
          </a:bodyPr>
          <a:lstStyle/>
          <a:p>
            <a:r>
              <a:rPr lang="en-US" sz="5000" b="1" dirty="0"/>
              <a:t>Thank You</a:t>
            </a:r>
          </a:p>
        </p:txBody>
      </p:sp>
    </p:spTree>
    <p:extLst>
      <p:ext uri="{BB962C8B-B14F-4D97-AF65-F5344CB8AC3E}">
        <p14:creationId xmlns:p14="http://schemas.microsoft.com/office/powerpoint/2010/main" val="315489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576044868"/>
              </p:ext>
            </p:extLst>
          </p:nvPr>
        </p:nvGraphicFramePr>
        <p:xfrm>
          <a:off x="196431" y="6215031"/>
          <a:ext cx="11690770" cy="370840"/>
        </p:xfrm>
        <a:graphic>
          <a:graphicData uri="http://schemas.openxmlformats.org/drawingml/2006/table">
            <a:tbl>
              <a:tblPr firstRow="1" bandRow="1">
                <a:tableStyleId>{D113A9D2-9D6B-4929-AA2D-F23B5EE8CBE7}</a:tableStyleId>
              </a:tblPr>
              <a:tblGrid>
                <a:gridCol w="11690770">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2205871" y="130437"/>
            <a:ext cx="3129699" cy="630942"/>
          </a:xfrm>
          <a:prstGeom prst="rect">
            <a:avLst/>
          </a:prstGeom>
          <a:noFill/>
        </p:spPr>
        <p:txBody>
          <a:bodyPr wrap="square" rtlCol="0">
            <a:spAutoFit/>
          </a:bodyPr>
          <a:lstStyle/>
          <a:p>
            <a:r>
              <a:rPr lang="en-US" sz="3500" dirty="0"/>
              <a:t>Introduction</a:t>
            </a:r>
          </a:p>
        </p:txBody>
      </p:sp>
      <p:sp>
        <p:nvSpPr>
          <p:cNvPr id="6" name="TextBox 5"/>
          <p:cNvSpPr txBox="1"/>
          <p:nvPr/>
        </p:nvSpPr>
        <p:spPr>
          <a:xfrm>
            <a:off x="1913150" y="1123016"/>
            <a:ext cx="7644242" cy="419647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t>Teacher Assistant is software which is helpful for instructor as well as the school/college/university authorities. In the current system all the activities are done manually. It is very time consuming and costly. Our Teacher Assistant deals with the various activities related to the teachers.</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There are mainly 3 modules in this software :</a:t>
            </a:r>
          </a:p>
          <a:p>
            <a:pPr marL="285750" indent="-285750">
              <a:lnSpc>
                <a:spcPct val="150000"/>
              </a:lnSpc>
              <a:buFont typeface="Wingdings" panose="05000000000000000000" pitchFamily="2" charset="2"/>
              <a:buChar char="§"/>
            </a:pPr>
            <a:r>
              <a:rPr lang="en-US" dirty="0" err="1"/>
              <a:t>i</a:t>
            </a:r>
            <a:r>
              <a:rPr lang="en-US" dirty="0"/>
              <a:t>.	       Admin Module.</a:t>
            </a:r>
          </a:p>
          <a:p>
            <a:pPr marL="285750" indent="-285750">
              <a:lnSpc>
                <a:spcPct val="150000"/>
              </a:lnSpc>
              <a:buFont typeface="Wingdings" panose="05000000000000000000" pitchFamily="2" charset="2"/>
              <a:buChar char="§"/>
            </a:pPr>
            <a:r>
              <a:rPr lang="en-US" dirty="0"/>
              <a:t>ii.	Instructor Module.</a:t>
            </a:r>
          </a:p>
          <a:p>
            <a:pPr marL="285750" indent="-285750">
              <a:lnSpc>
                <a:spcPct val="150000"/>
              </a:lnSpc>
              <a:buFont typeface="Wingdings" panose="05000000000000000000" pitchFamily="2" charset="2"/>
              <a:buChar char="§"/>
            </a:pPr>
            <a:r>
              <a:rPr lang="en-US" dirty="0"/>
              <a:t>iii.	Marks and Attendance Management.</a:t>
            </a:r>
          </a:p>
        </p:txBody>
      </p:sp>
    </p:spTree>
    <p:extLst>
      <p:ext uri="{BB962C8B-B14F-4D97-AF65-F5344CB8AC3E}">
        <p14:creationId xmlns:p14="http://schemas.microsoft.com/office/powerpoint/2010/main" val="5938217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3577525533"/>
              </p:ext>
            </p:extLst>
          </p:nvPr>
        </p:nvGraphicFramePr>
        <p:xfrm>
          <a:off x="196431" y="6215031"/>
          <a:ext cx="11690770" cy="370840"/>
        </p:xfrm>
        <a:graphic>
          <a:graphicData uri="http://schemas.openxmlformats.org/drawingml/2006/table">
            <a:tbl>
              <a:tblPr firstRow="1" bandRow="1">
                <a:tableStyleId>{D113A9D2-9D6B-4929-AA2D-F23B5EE8CBE7}</a:tableStyleId>
              </a:tblPr>
              <a:tblGrid>
                <a:gridCol w="11690770">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1984198" y="698474"/>
            <a:ext cx="4661094" cy="630942"/>
          </a:xfrm>
          <a:prstGeom prst="rect">
            <a:avLst/>
          </a:prstGeom>
          <a:noFill/>
        </p:spPr>
        <p:txBody>
          <a:bodyPr wrap="square" rtlCol="0">
            <a:spAutoFit/>
          </a:bodyPr>
          <a:lstStyle/>
          <a:p>
            <a:r>
              <a:rPr lang="en-US" sz="3500" dirty="0"/>
              <a:t>Problem Statement</a:t>
            </a:r>
          </a:p>
        </p:txBody>
      </p:sp>
      <p:sp>
        <p:nvSpPr>
          <p:cNvPr id="2" name="TextBox 1"/>
          <p:cNvSpPr txBox="1"/>
          <p:nvPr/>
        </p:nvSpPr>
        <p:spPr>
          <a:xfrm>
            <a:off x="851748" y="2057044"/>
            <a:ext cx="8784859" cy="2862322"/>
          </a:xfrm>
          <a:prstGeom prst="rect">
            <a:avLst/>
          </a:prstGeom>
          <a:noFill/>
        </p:spPr>
        <p:txBody>
          <a:bodyPr wrap="square" rtlCol="0">
            <a:spAutoFit/>
          </a:bodyPr>
          <a:lstStyle/>
          <a:p>
            <a:pPr algn="just"/>
            <a:r>
              <a:rPr lang="en-US" dirty="0" smtClean="0"/>
              <a:t>In </a:t>
            </a:r>
            <a:r>
              <a:rPr lang="en-US" dirty="0"/>
              <a:t>this software we can create accounts as instructor. It has an admin panel through which he can manage the department related things. At the beginning of each semester Admin can prefer the courses </a:t>
            </a:r>
            <a:r>
              <a:rPr lang="en-US" dirty="0" smtClean="0"/>
              <a:t>and select </a:t>
            </a:r>
            <a:r>
              <a:rPr lang="en-US" dirty="0"/>
              <a:t>instructors according to the department and section. </a:t>
            </a:r>
          </a:p>
          <a:p>
            <a:pPr algn="just"/>
            <a:endParaRPr lang="en-US" dirty="0"/>
          </a:p>
          <a:p>
            <a:pPr algn="just"/>
            <a:r>
              <a:rPr lang="en-US" dirty="0"/>
              <a:t>Admin will be able to add department, section and intake any time. We will save all this data in a database through the </a:t>
            </a:r>
            <a:r>
              <a:rPr lang="en-US" dirty="0" err="1"/>
              <a:t>xampp</a:t>
            </a:r>
            <a:r>
              <a:rPr lang="en-US" dirty="0"/>
              <a:t> server. Through this program we will add and calculate Marks of the students of each section and save it in the database. Instructors can easily login to their account and add marks and attendance. He can add marks according to the exam type he chooses.</a:t>
            </a:r>
          </a:p>
        </p:txBody>
      </p:sp>
    </p:spTree>
    <p:extLst>
      <p:ext uri="{BB962C8B-B14F-4D97-AF65-F5344CB8AC3E}">
        <p14:creationId xmlns:p14="http://schemas.microsoft.com/office/powerpoint/2010/main" val="7740558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425068148"/>
              </p:ext>
            </p:extLst>
          </p:nvPr>
        </p:nvGraphicFramePr>
        <p:xfrm>
          <a:off x="196431" y="6215031"/>
          <a:ext cx="11690770" cy="370840"/>
        </p:xfrm>
        <a:graphic>
          <a:graphicData uri="http://schemas.openxmlformats.org/drawingml/2006/table">
            <a:tbl>
              <a:tblPr firstRow="1" bandRow="1">
                <a:tableStyleId>{D113A9D2-9D6B-4929-AA2D-F23B5EE8CBE7}</a:tableStyleId>
              </a:tblPr>
              <a:tblGrid>
                <a:gridCol w="11690770">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1838318" y="625985"/>
            <a:ext cx="3129699" cy="630942"/>
          </a:xfrm>
          <a:prstGeom prst="rect">
            <a:avLst/>
          </a:prstGeom>
          <a:noFill/>
        </p:spPr>
        <p:txBody>
          <a:bodyPr wrap="square" rtlCol="0">
            <a:spAutoFit/>
          </a:bodyPr>
          <a:lstStyle/>
          <a:p>
            <a:r>
              <a:rPr lang="en-US" sz="3500" dirty="0"/>
              <a:t>Objectives</a:t>
            </a:r>
          </a:p>
        </p:txBody>
      </p:sp>
      <p:sp>
        <p:nvSpPr>
          <p:cNvPr id="9" name="TextBox 8"/>
          <p:cNvSpPr txBox="1"/>
          <p:nvPr/>
        </p:nvSpPr>
        <p:spPr>
          <a:xfrm>
            <a:off x="833718" y="2114539"/>
            <a:ext cx="8776446" cy="1754326"/>
          </a:xfrm>
          <a:prstGeom prst="rect">
            <a:avLst/>
          </a:prstGeom>
          <a:noFill/>
        </p:spPr>
        <p:txBody>
          <a:bodyPr wrap="square" rtlCol="0">
            <a:spAutoFit/>
          </a:bodyPr>
          <a:lstStyle/>
          <a:p>
            <a:r>
              <a:rPr lang="en-US" dirty="0"/>
              <a:t>Stated the desired goals and objectives to address the </a:t>
            </a:r>
            <a:r>
              <a:rPr lang="en-US" dirty="0" smtClean="0"/>
              <a:t>needs. </a:t>
            </a:r>
            <a:r>
              <a:rPr lang="en-US" dirty="0"/>
              <a:t>Also included the key benefits of reaching </a:t>
            </a:r>
            <a:r>
              <a:rPr lang="en-US" dirty="0" smtClean="0"/>
              <a:t>objectives</a:t>
            </a:r>
            <a:r>
              <a:rPr lang="en-US" dirty="0"/>
              <a:t>.</a:t>
            </a:r>
          </a:p>
          <a:p>
            <a:endParaRPr lang="en-US" dirty="0"/>
          </a:p>
          <a:p>
            <a:r>
              <a:rPr lang="en-US" dirty="0"/>
              <a:t>•	Every day the teacher can add class attendance of the students.</a:t>
            </a:r>
          </a:p>
          <a:p>
            <a:r>
              <a:rPr lang="en-US" dirty="0"/>
              <a:t>•	Teachers can save student exams and assignments marks.</a:t>
            </a:r>
          </a:p>
          <a:p>
            <a:r>
              <a:rPr lang="en-US" dirty="0"/>
              <a:t>•	Finally, teachers can see the total attendance and total mark of each student.</a:t>
            </a:r>
          </a:p>
        </p:txBody>
      </p:sp>
    </p:spTree>
    <p:extLst>
      <p:ext uri="{BB962C8B-B14F-4D97-AF65-F5344CB8AC3E}">
        <p14:creationId xmlns:p14="http://schemas.microsoft.com/office/powerpoint/2010/main" val="8664848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135025902"/>
              </p:ext>
            </p:extLst>
          </p:nvPr>
        </p:nvGraphicFramePr>
        <p:xfrm>
          <a:off x="196431" y="6215031"/>
          <a:ext cx="11794464" cy="370840"/>
        </p:xfrm>
        <a:graphic>
          <a:graphicData uri="http://schemas.openxmlformats.org/drawingml/2006/table">
            <a:tbl>
              <a:tblPr firstRow="1" bandRow="1">
                <a:tableStyleId>{D113A9D2-9D6B-4929-AA2D-F23B5EE8CBE7}</a:tableStyleId>
              </a:tblPr>
              <a:tblGrid>
                <a:gridCol w="11794464">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1829353" y="341364"/>
            <a:ext cx="4364611" cy="630942"/>
          </a:xfrm>
          <a:prstGeom prst="rect">
            <a:avLst/>
          </a:prstGeom>
          <a:noFill/>
        </p:spPr>
        <p:txBody>
          <a:bodyPr wrap="square" rtlCol="0">
            <a:spAutoFit/>
          </a:bodyPr>
          <a:lstStyle/>
          <a:p>
            <a:r>
              <a:rPr lang="en-US" sz="3500" dirty="0"/>
              <a:t>Requirements</a:t>
            </a:r>
          </a:p>
        </p:txBody>
      </p:sp>
      <p:sp>
        <p:nvSpPr>
          <p:cNvPr id="3" name="TextBox 2"/>
          <p:cNvSpPr txBox="1"/>
          <p:nvPr/>
        </p:nvSpPr>
        <p:spPr>
          <a:xfrm>
            <a:off x="1829353" y="1519312"/>
            <a:ext cx="7565659" cy="4801314"/>
          </a:xfrm>
          <a:prstGeom prst="rect">
            <a:avLst/>
          </a:prstGeom>
          <a:noFill/>
        </p:spPr>
        <p:txBody>
          <a:bodyPr wrap="square" rtlCol="0">
            <a:spAutoFit/>
          </a:bodyPr>
          <a:lstStyle/>
          <a:p>
            <a:pPr algn="just"/>
            <a:r>
              <a:rPr lang="en-US" b="1" u="sng" dirty="0"/>
              <a:t>Hardware</a:t>
            </a:r>
            <a:r>
              <a:rPr lang="en-US" b="1" dirty="0"/>
              <a:t> </a:t>
            </a:r>
            <a:r>
              <a:rPr lang="en-US" dirty="0"/>
              <a:t>: </a:t>
            </a:r>
          </a:p>
          <a:p>
            <a:pPr algn="just"/>
            <a:endParaRPr lang="en-US" dirty="0"/>
          </a:p>
          <a:p>
            <a:pPr algn="just"/>
            <a:r>
              <a:rPr lang="en-US" dirty="0"/>
              <a:t>             </a:t>
            </a:r>
            <a:r>
              <a:rPr lang="en-US" b="1" dirty="0"/>
              <a:t>CPU</a:t>
            </a:r>
            <a:r>
              <a:rPr lang="en-US" dirty="0"/>
              <a:t>: Intel Pentium Dual Core</a:t>
            </a:r>
          </a:p>
          <a:p>
            <a:pPr algn="just"/>
            <a:r>
              <a:rPr lang="en-US" dirty="0"/>
              <a:t>		</a:t>
            </a:r>
            <a:r>
              <a:rPr lang="en-US" b="1" dirty="0"/>
              <a:t>Minimum</a:t>
            </a:r>
            <a:r>
              <a:rPr lang="en-US" dirty="0"/>
              <a:t> </a:t>
            </a:r>
            <a:r>
              <a:rPr lang="en-US" b="1" dirty="0"/>
              <a:t>RAM</a:t>
            </a:r>
            <a:r>
              <a:rPr lang="en-US" dirty="0"/>
              <a:t>: 2 GB</a:t>
            </a:r>
          </a:p>
          <a:p>
            <a:pPr algn="just"/>
            <a:r>
              <a:rPr lang="en-US" dirty="0"/>
              <a:t>		</a:t>
            </a:r>
            <a:r>
              <a:rPr lang="en-US" b="1" dirty="0"/>
              <a:t>Recommended</a:t>
            </a:r>
            <a:r>
              <a:rPr lang="en-US" dirty="0"/>
              <a:t> </a:t>
            </a:r>
            <a:r>
              <a:rPr lang="en-US" b="1" dirty="0"/>
              <a:t>RAM</a:t>
            </a:r>
            <a:r>
              <a:rPr lang="en-US" dirty="0"/>
              <a:t>: 4 GB</a:t>
            </a:r>
          </a:p>
          <a:p>
            <a:pPr algn="just"/>
            <a:r>
              <a:rPr lang="en-US" dirty="0"/>
              <a:t>		</a:t>
            </a:r>
            <a:r>
              <a:rPr lang="en-US" b="1" dirty="0"/>
              <a:t>HDD</a:t>
            </a:r>
            <a:r>
              <a:rPr lang="en-US" dirty="0"/>
              <a:t>: 200 MB</a:t>
            </a:r>
          </a:p>
          <a:p>
            <a:pPr algn="just"/>
            <a:endParaRPr lang="en-US" dirty="0"/>
          </a:p>
          <a:p>
            <a:pPr algn="just"/>
            <a:r>
              <a:rPr lang="en-US" b="1" u="sng" dirty="0"/>
              <a:t>Software</a:t>
            </a:r>
            <a:r>
              <a:rPr lang="en-US" dirty="0"/>
              <a:t>:</a:t>
            </a:r>
          </a:p>
          <a:p>
            <a:pPr algn="just"/>
            <a:r>
              <a:rPr lang="en-US" dirty="0"/>
              <a:t> 		</a:t>
            </a:r>
            <a:endParaRPr lang="en-US" dirty="0" smtClean="0"/>
          </a:p>
          <a:p>
            <a:pPr algn="just"/>
            <a:r>
              <a:rPr lang="en-US" b="1"/>
              <a:t>	</a:t>
            </a:r>
            <a:r>
              <a:rPr lang="en-US" b="1" smtClean="0"/>
              <a:t>	OS</a:t>
            </a:r>
            <a:r>
              <a:rPr lang="en-US" dirty="0"/>
              <a:t>: Windows (32 &amp; 64 bit)</a:t>
            </a:r>
          </a:p>
          <a:p>
            <a:pPr algn="just"/>
            <a:r>
              <a:rPr lang="en-US" b="1" u="sng" dirty="0"/>
              <a:t>Tools</a:t>
            </a:r>
            <a:r>
              <a:rPr lang="en-US" dirty="0"/>
              <a:t>:</a:t>
            </a:r>
          </a:p>
          <a:p>
            <a:pPr algn="just"/>
            <a:endParaRPr lang="en-US" dirty="0"/>
          </a:p>
          <a:p>
            <a:pPr algn="just"/>
            <a:r>
              <a:rPr lang="en-US" dirty="0"/>
              <a:t>		</a:t>
            </a:r>
            <a:r>
              <a:rPr lang="en-US" dirty="0" err="1"/>
              <a:t>i</a:t>
            </a:r>
            <a:r>
              <a:rPr lang="en-US" dirty="0"/>
              <a:t>) Visual Studio</a:t>
            </a:r>
          </a:p>
          <a:p>
            <a:pPr algn="just"/>
            <a:r>
              <a:rPr lang="en-US" dirty="0"/>
              <a:t>		ii) </a:t>
            </a:r>
            <a:r>
              <a:rPr lang="en-US" dirty="0" err="1"/>
              <a:t>Xampp</a:t>
            </a:r>
            <a:r>
              <a:rPr lang="en-US" dirty="0"/>
              <a:t> Server / </a:t>
            </a:r>
            <a:r>
              <a:rPr lang="en-US" dirty="0" err="1"/>
              <a:t>Wamp</a:t>
            </a:r>
            <a:r>
              <a:rPr lang="en-US" dirty="0"/>
              <a:t> </a:t>
            </a:r>
            <a:r>
              <a:rPr lang="en-US" dirty="0" smtClean="0"/>
              <a:t>Server</a:t>
            </a:r>
            <a:endParaRPr lang="en-US" dirty="0"/>
          </a:p>
          <a:p>
            <a:pPr algn="just"/>
            <a:r>
              <a:rPr lang="en-US" dirty="0"/>
              <a:t> 		iii) MySQL Connector</a:t>
            </a:r>
          </a:p>
          <a:p>
            <a:pPr algn="just"/>
            <a:endParaRPr lang="en-US" dirty="0"/>
          </a:p>
          <a:p>
            <a:pPr algn="just"/>
            <a:endParaRPr lang="en-US" dirty="0"/>
          </a:p>
        </p:txBody>
      </p:sp>
    </p:spTree>
    <p:extLst>
      <p:ext uri="{BB962C8B-B14F-4D97-AF65-F5344CB8AC3E}">
        <p14:creationId xmlns:p14="http://schemas.microsoft.com/office/powerpoint/2010/main" val="19288917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sp>
        <p:nvSpPr>
          <p:cNvPr id="5" name="TextBox 4"/>
          <p:cNvSpPr txBox="1"/>
          <p:nvPr/>
        </p:nvSpPr>
        <p:spPr>
          <a:xfrm>
            <a:off x="1507067" y="0"/>
            <a:ext cx="5600195" cy="630942"/>
          </a:xfrm>
          <a:prstGeom prst="rect">
            <a:avLst/>
          </a:prstGeom>
          <a:noFill/>
        </p:spPr>
        <p:txBody>
          <a:bodyPr wrap="square" rtlCol="0">
            <a:spAutoFit/>
          </a:bodyPr>
          <a:lstStyle/>
          <a:p>
            <a:r>
              <a:rPr lang="en-US" sz="3500" b="1" dirty="0"/>
              <a:t>Schema Diagram</a:t>
            </a:r>
          </a:p>
        </p:txBody>
      </p:sp>
      <p:pic>
        <p:nvPicPr>
          <p:cNvPr id="3" name="Picture 2">
            <a:extLst>
              <a:ext uri="{FF2B5EF4-FFF2-40B4-BE49-F238E27FC236}">
                <a16:creationId xmlns:a16="http://schemas.microsoft.com/office/drawing/2014/main" id="{576A3D0D-59EE-4168-9C76-B7AC03E12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455" y="630942"/>
            <a:ext cx="5841444" cy="6185780"/>
          </a:xfrm>
          <a:prstGeom prst="rect">
            <a:avLst/>
          </a:prstGeom>
        </p:spPr>
      </p:pic>
    </p:spTree>
    <p:extLst>
      <p:ext uri="{BB962C8B-B14F-4D97-AF65-F5344CB8AC3E}">
        <p14:creationId xmlns:p14="http://schemas.microsoft.com/office/powerpoint/2010/main" val="125983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sp>
        <p:nvSpPr>
          <p:cNvPr id="5" name="TextBox 4"/>
          <p:cNvSpPr txBox="1"/>
          <p:nvPr/>
        </p:nvSpPr>
        <p:spPr>
          <a:xfrm>
            <a:off x="1399491" y="-16860"/>
            <a:ext cx="7233521" cy="630942"/>
          </a:xfrm>
          <a:prstGeom prst="rect">
            <a:avLst/>
          </a:prstGeom>
          <a:noFill/>
        </p:spPr>
        <p:txBody>
          <a:bodyPr wrap="square" rtlCol="0">
            <a:spAutoFit/>
          </a:bodyPr>
          <a:lstStyle/>
          <a:p>
            <a:r>
              <a:rPr lang="en-US" sz="3500" b="1" dirty="0"/>
              <a:t>Entity Relationship(ER) Diagram</a:t>
            </a:r>
          </a:p>
        </p:txBody>
      </p:sp>
      <p:pic>
        <p:nvPicPr>
          <p:cNvPr id="3" name="Picture 2">
            <a:extLst>
              <a:ext uri="{FF2B5EF4-FFF2-40B4-BE49-F238E27FC236}">
                <a16:creationId xmlns:a16="http://schemas.microsoft.com/office/drawing/2014/main" id="{ABAF1C97-E087-4831-910E-219BDE675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868" y="616803"/>
            <a:ext cx="4925110" cy="6146800"/>
          </a:xfrm>
          <a:prstGeom prst="rect">
            <a:avLst/>
          </a:prstGeom>
        </p:spPr>
      </p:pic>
    </p:spTree>
    <p:extLst>
      <p:ext uri="{BB962C8B-B14F-4D97-AF65-F5344CB8AC3E}">
        <p14:creationId xmlns:p14="http://schemas.microsoft.com/office/powerpoint/2010/main" val="316189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086556752"/>
              </p:ext>
            </p:extLst>
          </p:nvPr>
        </p:nvGraphicFramePr>
        <p:xfrm>
          <a:off x="196431" y="6215031"/>
          <a:ext cx="11794464" cy="370840"/>
        </p:xfrm>
        <a:graphic>
          <a:graphicData uri="http://schemas.openxmlformats.org/drawingml/2006/table">
            <a:tbl>
              <a:tblPr firstRow="1" bandRow="1">
                <a:tableStyleId>{D113A9D2-9D6B-4929-AA2D-F23B5EE8CBE7}</a:tableStyleId>
              </a:tblPr>
              <a:tblGrid>
                <a:gridCol w="11794464">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2332631" y="192052"/>
            <a:ext cx="4364611" cy="630942"/>
          </a:xfrm>
          <a:prstGeom prst="rect">
            <a:avLst/>
          </a:prstGeom>
          <a:noFill/>
        </p:spPr>
        <p:txBody>
          <a:bodyPr wrap="square" rtlCol="0">
            <a:spAutoFit/>
          </a:bodyPr>
          <a:lstStyle/>
          <a:p>
            <a:r>
              <a:rPr lang="en-US" sz="3500" dirty="0"/>
              <a:t>Login Interface</a:t>
            </a:r>
          </a:p>
        </p:txBody>
      </p:sp>
      <p:sp>
        <p:nvSpPr>
          <p:cNvPr id="3" name="TextBox 2"/>
          <p:cNvSpPr txBox="1"/>
          <p:nvPr/>
        </p:nvSpPr>
        <p:spPr>
          <a:xfrm>
            <a:off x="1829352" y="1814176"/>
            <a:ext cx="7565659" cy="369332"/>
          </a:xfrm>
          <a:prstGeom prst="rect">
            <a:avLst/>
          </a:prstGeom>
          <a:noFill/>
        </p:spPr>
        <p:txBody>
          <a:bodyPr wrap="square" rtlCol="0">
            <a:spAutoFit/>
          </a:bodyPr>
          <a:lstStyle/>
          <a:p>
            <a:pPr algn="just"/>
            <a:endParaRPr lang="en-US" dirty="0"/>
          </a:p>
        </p:txBody>
      </p:sp>
      <p:pic>
        <p:nvPicPr>
          <p:cNvPr id="7" name="Picture 6">
            <a:extLst>
              <a:ext uri="{FF2B5EF4-FFF2-40B4-BE49-F238E27FC236}">
                <a16:creationId xmlns:a16="http://schemas.microsoft.com/office/drawing/2014/main" id="{F14EE2FF-6D9F-459A-8D8F-4C33F78E8F3B}"/>
              </a:ext>
            </a:extLst>
          </p:cNvPr>
          <p:cNvPicPr>
            <a:picLocks noChangeAspect="1"/>
          </p:cNvPicPr>
          <p:nvPr/>
        </p:nvPicPr>
        <p:blipFill rotWithShape="1">
          <a:blip r:embed="rId3"/>
          <a:srcRect l="2931" t="1438" r="2212" b="2756"/>
          <a:stretch/>
        </p:blipFill>
        <p:spPr>
          <a:xfrm>
            <a:off x="1918447" y="1264024"/>
            <a:ext cx="6965578" cy="4428564"/>
          </a:xfrm>
          <a:prstGeom prst="rect">
            <a:avLst/>
          </a:prstGeom>
        </p:spPr>
      </p:pic>
      <p:pic>
        <p:nvPicPr>
          <p:cNvPr id="9" name="Picture 8">
            <a:extLst>
              <a:ext uri="{FF2B5EF4-FFF2-40B4-BE49-F238E27FC236}">
                <a16:creationId xmlns:a16="http://schemas.microsoft.com/office/drawing/2014/main" id="{8EAC5446-CE64-4E6E-A5A2-ECE5D400AA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0800" y="177084"/>
            <a:ext cx="903195" cy="564497"/>
          </a:xfrm>
          <a:prstGeom prst="rect">
            <a:avLst/>
          </a:prstGeom>
        </p:spPr>
      </p:pic>
    </p:spTree>
    <p:extLst>
      <p:ext uri="{BB962C8B-B14F-4D97-AF65-F5344CB8AC3E}">
        <p14:creationId xmlns:p14="http://schemas.microsoft.com/office/powerpoint/2010/main" val="26141957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430" y="130437"/>
            <a:ext cx="1310637" cy="168373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3891376657"/>
              </p:ext>
            </p:extLst>
          </p:nvPr>
        </p:nvGraphicFramePr>
        <p:xfrm>
          <a:off x="196431" y="6215031"/>
          <a:ext cx="11794464" cy="370840"/>
        </p:xfrm>
        <a:graphic>
          <a:graphicData uri="http://schemas.openxmlformats.org/drawingml/2006/table">
            <a:tbl>
              <a:tblPr firstRow="1" bandRow="1">
                <a:tableStyleId>{D113A9D2-9D6B-4929-AA2D-F23B5EE8CBE7}</a:tableStyleId>
              </a:tblPr>
              <a:tblGrid>
                <a:gridCol w="11794464">
                  <a:extLst>
                    <a:ext uri="{9D8B030D-6E8A-4147-A177-3AD203B41FA5}">
                      <a16:colId xmlns:a16="http://schemas.microsoft.com/office/drawing/2014/main" val="4031692231"/>
                    </a:ext>
                  </a:extLst>
                </a:gridCol>
              </a:tblGrid>
              <a:tr h="370840">
                <a:tc>
                  <a:txBody>
                    <a:bodyPr/>
                    <a:lstStyle/>
                    <a:p>
                      <a:pPr algn="ctr"/>
                      <a:r>
                        <a:rPr lang="en-US" dirty="0"/>
                        <a:t>Dept. of CSE                                                                                                                                         CSE-200</a:t>
                      </a:r>
                    </a:p>
                  </a:txBody>
                  <a:tcPr/>
                </a:tc>
                <a:extLst>
                  <a:ext uri="{0D108BD9-81ED-4DB2-BD59-A6C34878D82A}">
                    <a16:rowId xmlns:a16="http://schemas.microsoft.com/office/drawing/2014/main" val="2903484448"/>
                  </a:ext>
                </a:extLst>
              </a:tr>
            </a:tbl>
          </a:graphicData>
        </a:graphic>
      </p:graphicFrame>
      <p:sp>
        <p:nvSpPr>
          <p:cNvPr id="5" name="TextBox 4"/>
          <p:cNvSpPr txBox="1"/>
          <p:nvPr/>
        </p:nvSpPr>
        <p:spPr>
          <a:xfrm>
            <a:off x="2358269" y="189237"/>
            <a:ext cx="4364611" cy="630942"/>
          </a:xfrm>
          <a:prstGeom prst="rect">
            <a:avLst/>
          </a:prstGeom>
          <a:noFill/>
        </p:spPr>
        <p:txBody>
          <a:bodyPr wrap="square" rtlCol="0">
            <a:spAutoFit/>
          </a:bodyPr>
          <a:lstStyle/>
          <a:p>
            <a:r>
              <a:rPr lang="en-US" sz="3500" dirty="0"/>
              <a:t>Admin Interface</a:t>
            </a:r>
          </a:p>
        </p:txBody>
      </p:sp>
      <p:sp>
        <p:nvSpPr>
          <p:cNvPr id="3" name="TextBox 2"/>
          <p:cNvSpPr txBox="1"/>
          <p:nvPr/>
        </p:nvSpPr>
        <p:spPr>
          <a:xfrm>
            <a:off x="1829352" y="1814176"/>
            <a:ext cx="7565659" cy="369332"/>
          </a:xfrm>
          <a:prstGeom prst="rect">
            <a:avLst/>
          </a:prstGeom>
          <a:noFill/>
        </p:spPr>
        <p:txBody>
          <a:bodyPr wrap="square" rtlCol="0">
            <a:spAutoFit/>
          </a:bodyPr>
          <a:lstStyle/>
          <a:p>
            <a:pPr algn="just"/>
            <a:endParaRPr lang="en-US" dirty="0"/>
          </a:p>
        </p:txBody>
      </p:sp>
      <p:pic>
        <p:nvPicPr>
          <p:cNvPr id="6" name="Picture 5">
            <a:extLst>
              <a:ext uri="{FF2B5EF4-FFF2-40B4-BE49-F238E27FC236}">
                <a16:creationId xmlns:a16="http://schemas.microsoft.com/office/drawing/2014/main" id="{73263BD0-0860-4CB7-A0CC-671637B3925A}"/>
              </a:ext>
            </a:extLst>
          </p:cNvPr>
          <p:cNvPicPr>
            <a:picLocks noChangeAspect="1"/>
          </p:cNvPicPr>
          <p:nvPr/>
        </p:nvPicPr>
        <p:blipFill rotWithShape="1">
          <a:blip r:embed="rId3"/>
          <a:srcRect l="150" t="670" r="654" b="792"/>
          <a:stretch/>
        </p:blipFill>
        <p:spPr>
          <a:xfrm>
            <a:off x="1694329" y="1201271"/>
            <a:ext cx="7252448" cy="4688542"/>
          </a:xfrm>
          <a:prstGeom prst="rect">
            <a:avLst/>
          </a:prstGeom>
        </p:spPr>
      </p:pic>
      <p:pic>
        <p:nvPicPr>
          <p:cNvPr id="9" name="Picture 8">
            <a:extLst>
              <a:ext uri="{FF2B5EF4-FFF2-40B4-BE49-F238E27FC236}">
                <a16:creationId xmlns:a16="http://schemas.microsoft.com/office/drawing/2014/main" id="{FD766558-BF16-41F1-97EA-D5F1D23CD4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2128" y="136043"/>
            <a:ext cx="903195" cy="564497"/>
          </a:xfrm>
          <a:prstGeom prst="rect">
            <a:avLst/>
          </a:prstGeom>
        </p:spPr>
      </p:pic>
    </p:spTree>
    <p:extLst>
      <p:ext uri="{BB962C8B-B14F-4D97-AF65-F5344CB8AC3E}">
        <p14:creationId xmlns:p14="http://schemas.microsoft.com/office/powerpoint/2010/main" val="2822651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TM10001114[[fn=Gallery]]</Template>
  <TotalTime>1049</TotalTime>
  <Words>389</Words>
  <Application>Microsoft Office PowerPoint</Application>
  <PresentationFormat>Widescreen</PresentationFormat>
  <Paragraphs>79</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Trebuchet MS</vt:lpstr>
      <vt:lpstr>Wingdings</vt:lpstr>
      <vt:lpstr>Wingdings 3</vt:lpstr>
      <vt:lpstr>Facet</vt:lpstr>
      <vt:lpstr>Bitmap Image</vt:lpstr>
      <vt:lpstr>Bangladesh University of Business and Technology (BUBT)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Partho Debnath</dc:creator>
  <cp:lastModifiedBy>Partho Debnath</cp:lastModifiedBy>
  <cp:revision>572</cp:revision>
  <dcterms:created xsi:type="dcterms:W3CDTF">2021-03-20T07:55:44Z</dcterms:created>
  <dcterms:modified xsi:type="dcterms:W3CDTF">2021-11-27T06:15:42Z</dcterms:modified>
</cp:coreProperties>
</file>