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99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406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8" r:id="rId44"/>
    <p:sldId id="369" r:id="rId45"/>
    <p:sldId id="370" r:id="rId46"/>
    <p:sldId id="375" r:id="rId47"/>
    <p:sldId id="376" r:id="rId48"/>
    <p:sldId id="381" r:id="rId49"/>
    <p:sldId id="382" r:id="rId50"/>
    <p:sldId id="386" r:id="rId51"/>
    <p:sldId id="387" r:id="rId52"/>
    <p:sldId id="38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333"/>
    <p:restoredTop sz="88612" autoAdjust="0"/>
  </p:normalViewPr>
  <p:slideViewPr>
    <p:cSldViewPr>
      <p:cViewPr varScale="1">
        <p:scale>
          <a:sx n="90" d="100"/>
          <a:sy n="90" d="100"/>
        </p:scale>
        <p:origin x="8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253C2-C724-487B-AE05-10AF50D9BC3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CA80D-F9AE-4970-8E96-63021A68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fld id="{B4C47BC7-7B84-40D3-BF60-771DBFA8BB36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MS PGothic" charset="0"/>
              </a:rPr>
              <a:t>23.60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01A3EB9-DF84-CC45-A067-8AA9BEB48A2B}" type="slidenum">
              <a:rPr lang="en-US" sz="1200">
                <a:latin typeface="Calibri" charset="0"/>
              </a:rPr>
              <a:pPr/>
              <a:t>30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5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8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7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9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2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12E9-256A-401F-89A5-3F78F58B333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F846-0B6A-41AC-9EC1-97B3EC969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2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Structured Programming Language </a:t>
            </a:r>
            <a:br>
              <a:rPr lang="en-US" sz="4000" dirty="0"/>
            </a:br>
            <a:r>
              <a:rPr lang="en-US" sz="4000" dirty="0"/>
              <a:t>CSI 121</a:t>
            </a:r>
          </a:p>
        </p:txBody>
      </p:sp>
      <p:sp>
        <p:nvSpPr>
          <p:cNvPr id="4" name="AutoShape 2" descr="Image result for uiu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uiu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uiu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3378"/>
            <a:ext cx="1752600" cy="1589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8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2987675" y="152400"/>
            <a:ext cx="4656138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Operators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533400" y="1473200"/>
            <a:ext cx="8305800" cy="48514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Used to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perform operations on data</a:t>
            </a:r>
          </a:p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Many types of operators: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Arithmetic</a:t>
            </a:r>
            <a:r>
              <a:rPr lang="en-US" dirty="0">
                <a:latin typeface="Trebuchet MS" charset="0"/>
                <a:ea typeface="MS PGothic" charset="0"/>
              </a:rPr>
              <a:t> - ex: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+,-,*,/</a:t>
            </a:r>
          </a:p>
          <a:p>
            <a:pPr lvl="1" eaLnBrk="1" hangingPunct="1"/>
            <a:r>
              <a:rPr lang="en-US" dirty="0">
                <a:solidFill>
                  <a:srgbClr val="0000FF"/>
                </a:solidFill>
                <a:latin typeface="Trebuchet MS" charset="0"/>
                <a:ea typeface="MS PGothic" charset="0"/>
              </a:rPr>
              <a:t>Assignment</a:t>
            </a:r>
            <a:r>
              <a:rPr lang="en-US" dirty="0">
                <a:latin typeface="Trebuchet MS" charset="0"/>
                <a:ea typeface="MS PGothic" charset="0"/>
              </a:rPr>
              <a:t> – ex: 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=</a:t>
            </a:r>
            <a:endParaRPr lang="en-US" dirty="0">
              <a:solidFill>
                <a:srgbClr val="0000FF"/>
              </a:solidFill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9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200" y="873125"/>
            <a:ext cx="6192838" cy="5632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//A simple C program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&gt;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main() 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Variable Definition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a, b;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c;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float f;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Actual Initialization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a = 10;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b = 20;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c = a + b;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(”value of c: %d \n”, c);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f = 70.0 / 3.0;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(”value of f: %f \n”, f);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return 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}</a:t>
            </a:r>
          </a:p>
        </p:txBody>
      </p:sp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xfrm>
            <a:off x="1881187" y="-76200"/>
            <a:ext cx="4595813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Operators</a:t>
            </a:r>
          </a:p>
        </p:txBody>
      </p:sp>
      <p:sp>
        <p:nvSpPr>
          <p:cNvPr id="12" name="Oval 11"/>
          <p:cNvSpPr/>
          <p:nvPr/>
        </p:nvSpPr>
        <p:spPr>
          <a:xfrm>
            <a:off x="2743200" y="39624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43200" y="42672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819400" y="45720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819400" y="53340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52800" y="4543778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97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3132138" y="152400"/>
            <a:ext cx="4511675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Punctuation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409700"/>
            <a:ext cx="8686800" cy="49149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Characters that mark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the end of a statement</a:t>
            </a:r>
            <a:r>
              <a:rPr lang="en-US" dirty="0">
                <a:latin typeface="Trebuchet MS" charset="0"/>
                <a:ea typeface="MS PGothic" charset="0"/>
              </a:rPr>
              <a:t>, or that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separate items</a:t>
            </a:r>
            <a:r>
              <a:rPr lang="en-US" dirty="0">
                <a:solidFill>
                  <a:srgbClr val="632523"/>
                </a:solidFill>
                <a:latin typeface="Trebuchet MS" charset="0"/>
                <a:ea typeface="MS PGothic" charset="0"/>
              </a:rPr>
              <a:t> in a list</a:t>
            </a:r>
          </a:p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In Program 1-1:  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,</a:t>
            </a:r>
            <a:r>
              <a:rPr lang="en-US" dirty="0">
                <a:latin typeface="Trebuchet MS" charset="0"/>
                <a:ea typeface="MS PGothic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;</a:t>
            </a:r>
            <a:endParaRPr lang="en-US" dirty="0">
              <a:solidFill>
                <a:srgbClr val="0000FF"/>
              </a:solidFill>
              <a:latin typeface="Trebuchet MS" charset="0"/>
              <a:ea typeface="MS PGothic" charset="0"/>
            </a:endParaRPr>
          </a:p>
          <a:p>
            <a:pPr eaLnBrk="1" hangingPunct="1"/>
            <a:endParaRPr lang="en-US" dirty="0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4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371600" y="981075"/>
            <a:ext cx="6192837" cy="5909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//A simple C program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&gt;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main() 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Variable Definition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a, b;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c;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float f;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Actual Initialization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a = 10;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b = 20;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c = a + b;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(”value of c: %d \n”, c);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f = 70.0 / 3.0;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(”value of f: %f \n”, f);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return 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}</a:t>
            </a:r>
          </a:p>
        </p:txBody>
      </p:sp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3059113" y="146050"/>
            <a:ext cx="4535487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Punctuation</a:t>
            </a:r>
          </a:p>
        </p:txBody>
      </p:sp>
      <p:sp>
        <p:nvSpPr>
          <p:cNvPr id="6" name="Oval 5"/>
          <p:cNvSpPr/>
          <p:nvPr/>
        </p:nvSpPr>
        <p:spPr>
          <a:xfrm>
            <a:off x="2971800" y="27813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416300" y="270827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72250" y="521652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114675" y="413702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14675" y="436562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546475" y="492918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32275" y="5757863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0730" name="TextBox 1"/>
          <p:cNvSpPr txBox="1">
            <a:spLocks noChangeArrowheads="1"/>
          </p:cNvSpPr>
          <p:nvPr/>
        </p:nvSpPr>
        <p:spPr bwMode="auto">
          <a:xfrm>
            <a:off x="279400" y="2933700"/>
            <a:ext cx="262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sz="1800">
              <a:cs typeface="Trebuchet MS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46437" y="328453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82912" y="29972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11925" y="602138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416300" y="629602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3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3059113" y="152400"/>
            <a:ext cx="45847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Syntax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485900"/>
            <a:ext cx="8686800" cy="48387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The rules of grammar </a:t>
            </a:r>
            <a:r>
              <a:rPr lang="en-US" dirty="0">
                <a:latin typeface="Trebuchet MS" charset="0"/>
                <a:ea typeface="MS PGothic" charset="0"/>
              </a:rPr>
              <a:t>that must be followed when writing a program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Controls </a:t>
            </a:r>
            <a:r>
              <a:rPr lang="en-US" dirty="0">
                <a:latin typeface="Trebuchet MS" charset="0"/>
                <a:ea typeface="MS PGothic" charset="0"/>
              </a:rPr>
              <a:t>the use of </a:t>
            </a:r>
            <a:r>
              <a:rPr lang="en-US" dirty="0">
                <a:solidFill>
                  <a:srgbClr val="0000FF"/>
                </a:solidFill>
                <a:latin typeface="Trebuchet MS" charset="0"/>
                <a:ea typeface="MS PGothic" charset="0"/>
              </a:rPr>
              <a:t>key words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Trebuchet MS" charset="0"/>
                <a:ea typeface="MS PGothic" charset="0"/>
              </a:rPr>
              <a:t>operators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Trebuchet MS" charset="0"/>
                <a:ea typeface="MS PGothic" charset="0"/>
              </a:rPr>
              <a:t>programmer-defined symbols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, </a:t>
            </a:r>
            <a:r>
              <a:rPr lang="en-US" dirty="0">
                <a:latin typeface="Trebuchet MS" charset="0"/>
                <a:ea typeface="MS PGothic" charset="0"/>
              </a:rPr>
              <a:t>and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Trebuchet MS" charset="0"/>
                <a:ea typeface="MS PGothic" charset="0"/>
              </a:rPr>
              <a:t>punctuation</a:t>
            </a:r>
          </a:p>
          <a:p>
            <a:pPr eaLnBrk="1" hangingPunct="1"/>
            <a:endParaRPr lang="en-US" dirty="0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45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3059113" y="152400"/>
            <a:ext cx="45847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Variables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Trebuchet MS" charset="0"/>
                <a:ea typeface="MS PGothic" charset="0"/>
              </a:rPr>
              <a:t>A variable is a named storage location </a:t>
            </a:r>
            <a:r>
              <a:rPr lang="en-US">
                <a:latin typeface="Trebuchet MS" charset="0"/>
                <a:ea typeface="MS PGothic" charset="0"/>
              </a:rPr>
              <a:t>in the computer’s memory for holding a piece of data.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Trebuchet MS" charset="0"/>
                <a:ea typeface="MS PGothic" charset="0"/>
              </a:rPr>
              <a:t>In Program 1-1 we used three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rebuchet MS" charset="0"/>
                <a:ea typeface="MS PGothic" charset="0"/>
              </a:rPr>
              <a:t>The </a:t>
            </a:r>
            <a:r>
              <a:rPr lang="en-US">
                <a:solidFill>
                  <a:srgbClr val="FF0000"/>
                </a:solidFill>
                <a:latin typeface="Courier New" charset="0"/>
                <a:ea typeface="MS PGothic" charset="0"/>
              </a:rPr>
              <a:t>a, b, c and f</a:t>
            </a:r>
            <a:r>
              <a:rPr lang="en-US">
                <a:latin typeface="Trebuchet MS" charset="0"/>
                <a:ea typeface="MS PGothic" charset="0"/>
              </a:rPr>
              <a:t> variables were used to hold the values</a:t>
            </a:r>
          </a:p>
        </p:txBody>
      </p:sp>
    </p:spTree>
    <p:extLst>
      <p:ext uri="{BB962C8B-B14F-4D97-AF65-F5344CB8AC3E}">
        <p14:creationId xmlns:p14="http://schemas.microsoft.com/office/powerpoint/2010/main" val="367892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5891213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Variable Definitions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To create a variable in a program you must write a variable definition (also called a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variable declaration</a:t>
            </a:r>
            <a:r>
              <a:rPr lang="en-US" dirty="0">
                <a:latin typeface="Trebuchet MS" charset="0"/>
                <a:ea typeface="MS PGothic" charset="0"/>
              </a:rPr>
              <a:t>)</a:t>
            </a:r>
          </a:p>
          <a:p>
            <a:pPr eaLnBrk="1" hangingPunct="1"/>
            <a:endParaRPr lang="en-US" dirty="0">
              <a:latin typeface="Trebuchet MS" charset="0"/>
              <a:ea typeface="MS PGothic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Here is the statement from Program 1-1 that defines the variables:</a:t>
            </a:r>
            <a:br>
              <a:rPr lang="en-US" dirty="0">
                <a:latin typeface="Trebuchet MS" charset="0"/>
                <a:ea typeface="MS PGothic" charset="0"/>
              </a:rPr>
            </a:br>
            <a:br>
              <a:rPr lang="en-US" dirty="0">
                <a:latin typeface="Trebuchet MS" charset="0"/>
                <a:ea typeface="MS PGothic" charset="0"/>
              </a:rPr>
            </a:br>
            <a:r>
              <a:rPr lang="en-US" dirty="0">
                <a:latin typeface="Trebuchet MS" charset="0"/>
                <a:ea typeface="MS PGothic" charset="0"/>
              </a:rPr>
              <a:t> </a:t>
            </a:r>
            <a:r>
              <a:rPr lang="en-US" dirty="0" err="1">
                <a:latin typeface="Courier New" charset="0"/>
                <a:ea typeface="MS PGothic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 a, b, c;</a:t>
            </a:r>
          </a:p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  </a:t>
            </a:r>
            <a:r>
              <a:rPr lang="en-US" dirty="0">
                <a:latin typeface="Courier New" charset="0"/>
                <a:ea typeface="MS PGothic" charset="0"/>
              </a:rPr>
              <a:t>float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 f; </a:t>
            </a:r>
            <a:endParaRPr lang="en-US" dirty="0">
              <a:solidFill>
                <a:srgbClr val="FF0000"/>
              </a:solidFill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808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6119813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Variable Definitions (Cont’d)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152400" y="2057400"/>
            <a:ext cx="8686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</a:rPr>
              <a:t>There are many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different types of data</a:t>
            </a:r>
            <a:b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</a:br>
            <a:endParaRPr lang="en-US" dirty="0">
              <a:solidFill>
                <a:srgbClr val="FF0000"/>
              </a:solidFill>
              <a:latin typeface="Trebuchet MS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</a:rPr>
              <a:t>A variable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holds a specific type of data</a:t>
            </a:r>
            <a:r>
              <a:rPr lang="en-US" dirty="0">
                <a:latin typeface="Trebuchet MS" charset="0"/>
                <a:ea typeface="MS PGothic" charset="0"/>
              </a:rPr>
              <a:t>.</a:t>
            </a:r>
            <a:br>
              <a:rPr lang="en-US" dirty="0">
                <a:latin typeface="Trebuchet MS" charset="0"/>
                <a:ea typeface="MS PGothic" charset="0"/>
              </a:rPr>
            </a:br>
            <a:endParaRPr lang="en-US" dirty="0">
              <a:latin typeface="Trebuchet MS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</a:rPr>
              <a:t>Variable definition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specifies the type of data </a:t>
            </a:r>
            <a:r>
              <a:rPr lang="en-US" dirty="0">
                <a:latin typeface="Trebuchet MS" charset="0"/>
                <a:ea typeface="MS PGothic" charset="0"/>
              </a:rPr>
              <a:t>a variable can hold, </a:t>
            </a:r>
            <a:r>
              <a:rPr lang="en-US" dirty="0">
                <a:solidFill>
                  <a:srgbClr val="0000FF"/>
                </a:solidFill>
                <a:latin typeface="Trebuchet MS" charset="0"/>
                <a:ea typeface="MS PGothic" charset="0"/>
              </a:rPr>
              <a:t>and</a:t>
            </a:r>
            <a:r>
              <a:rPr lang="en-US" dirty="0">
                <a:latin typeface="Trebuchet MS" charset="0"/>
                <a:ea typeface="MS PGothic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variable name</a:t>
            </a:r>
            <a:r>
              <a:rPr lang="en-US" dirty="0">
                <a:latin typeface="Trebuchet MS" charset="0"/>
                <a:ea typeface="MS PGothic" charset="0"/>
              </a:rPr>
              <a:t>.</a:t>
            </a:r>
          </a:p>
          <a:p>
            <a:pPr eaLnBrk="1" hangingPunct="1"/>
            <a:endParaRPr lang="en-US" dirty="0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5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491538" cy="4554538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Once again, line 7 from Program 1-1:</a:t>
            </a:r>
            <a:br>
              <a:rPr lang="en-US" dirty="0">
                <a:latin typeface="Trebuchet MS" charset="0"/>
                <a:ea typeface="MS PGothic" charset="0"/>
              </a:rPr>
            </a:br>
            <a:br>
              <a:rPr lang="en-US" dirty="0">
                <a:latin typeface="Trebuchet MS" charset="0"/>
                <a:ea typeface="MS PGothic" charset="0"/>
              </a:rPr>
            </a:br>
            <a:r>
              <a:rPr lang="en-US" dirty="0" err="1">
                <a:solidFill>
                  <a:srgbClr val="0000FF"/>
                </a:solidFill>
                <a:latin typeface="Courier New" charset="0"/>
                <a:ea typeface="MS PGothic" charset="0"/>
              </a:rPr>
              <a:t>int</a:t>
            </a:r>
            <a:r>
              <a:rPr lang="en-US" dirty="0">
                <a:latin typeface="Courier New" charset="0"/>
                <a:ea typeface="MS PGothic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a, b, c</a:t>
            </a:r>
            <a:r>
              <a:rPr lang="en-US" dirty="0">
                <a:latin typeface="Courier New" charset="0"/>
                <a:ea typeface="MS PGothic" charset="0"/>
              </a:rPr>
              <a:t>;</a:t>
            </a:r>
            <a:br>
              <a:rPr lang="en-US" dirty="0">
                <a:latin typeface="Courier New" charset="0"/>
                <a:ea typeface="MS PGothic" charset="0"/>
              </a:rPr>
            </a:br>
            <a:r>
              <a:rPr lang="en-US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float</a:t>
            </a:r>
            <a:r>
              <a:rPr lang="en-US" dirty="0">
                <a:latin typeface="Courier New" charset="0"/>
                <a:ea typeface="MS PGothic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f</a:t>
            </a:r>
            <a:r>
              <a:rPr lang="en-US" dirty="0">
                <a:latin typeface="Courier New" charset="0"/>
                <a:ea typeface="MS PGothic" charset="0"/>
              </a:rPr>
              <a:t>;</a:t>
            </a:r>
          </a:p>
          <a:p>
            <a:pPr eaLnBrk="1" hangingPunct="1"/>
            <a:endParaRPr lang="en-US" dirty="0">
              <a:latin typeface="Courier New" charset="0"/>
              <a:ea typeface="MS PGothic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The word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float</a:t>
            </a:r>
            <a:r>
              <a:rPr lang="en-US" dirty="0">
                <a:latin typeface="Trebuchet MS" charset="0"/>
                <a:ea typeface="MS PGothic" charset="0"/>
              </a:rPr>
              <a:t> specifies that the variables can hold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floating point </a:t>
            </a:r>
            <a:r>
              <a:rPr lang="en-US" dirty="0">
                <a:latin typeface="Trebuchet MS" charset="0"/>
                <a:ea typeface="MS PGothic" charset="0"/>
              </a:rPr>
              <a:t>numbers. </a:t>
            </a:r>
          </a:p>
          <a:p>
            <a:pPr eaLnBrk="1" hangingPunct="1"/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381000"/>
            <a:ext cx="6119813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Variable Definitions (Cont’d)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rebuchet MS" charset="0"/>
              <a:ea typeface="MS PGothic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93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4511675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Exercise 1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33400" y="1571625"/>
            <a:ext cx="8110538" cy="45545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rebuchet MS" charset="0"/>
                <a:ea typeface="MS PGothic" charset="0"/>
              </a:rPr>
              <a:t>There are three sections in Fall 2018 who has taken CSI 121 course, where 35 in Sec A, 40 in Sec B, 30 in Sec C and 45 in Sec D. What is the total number of students in Fall 2018 who have taken taken CSI 121 course?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Trebuchet MS" charset="0"/>
                <a:ea typeface="MS PGothic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Trebuchet MS" charset="0"/>
                <a:ea typeface="MS PGothic" charset="0"/>
              </a:rPr>
              <a:t>    Write a C code to display the total number. </a:t>
            </a:r>
          </a:p>
        </p:txBody>
      </p:sp>
    </p:spTree>
    <p:extLst>
      <p:ext uri="{BB962C8B-B14F-4D97-AF65-F5344CB8AC3E}">
        <p14:creationId xmlns:p14="http://schemas.microsoft.com/office/powerpoint/2010/main" val="397612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325" y="228600"/>
            <a:ext cx="6797675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</a:rPr>
              <a:t>The Parts of a C Program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49250" y="1471613"/>
            <a:ext cx="8686800" cy="54864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altLang="en-US" sz="2400">
                <a:latin typeface="Courier New" pitchFamily="49" charset="0"/>
                <a:cs typeface="Trebuchet MS" pitchFamily="34" charset="0"/>
              </a:rPr>
              <a:t>//A simple C program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2400">
                <a:latin typeface="Courier New" pitchFamily="49" charset="0"/>
                <a:cs typeface="Trebuchet MS" pitchFamily="34" charset="0"/>
              </a:rPr>
              <a:t>#include &lt;stdio.h&gt;</a:t>
            </a:r>
          </a:p>
          <a:p>
            <a:pPr eaLnBrk="1" hangingPunct="1">
              <a:buFont typeface="Times" charset="0"/>
              <a:buNone/>
            </a:pPr>
            <a:endParaRPr lang="en-US" altLang="en-US" sz="2400">
              <a:latin typeface="Courier New" pitchFamily="49" charset="0"/>
              <a:cs typeface="Trebuchet MS" pitchFamily="34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altLang="en-US" sz="2400">
                <a:latin typeface="Courier New" pitchFamily="49" charset="0"/>
                <a:cs typeface="Trebuchet MS" pitchFamily="34" charset="0"/>
              </a:rPr>
              <a:t>int main() 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2400">
                <a:latin typeface="Courier New" pitchFamily="49" charset="0"/>
                <a:cs typeface="Trebuchet MS" pitchFamily="34" charset="0"/>
              </a:rPr>
              <a:t>{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2400">
                <a:latin typeface="Courier New" pitchFamily="49" charset="0"/>
                <a:cs typeface="Trebuchet MS" pitchFamily="34" charset="0"/>
              </a:rPr>
              <a:t>		printf ("Hello, world\n”);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2400">
                <a:latin typeface="Courier New" pitchFamily="49" charset="0"/>
                <a:cs typeface="Trebuchet MS" pitchFamily="34" charset="0"/>
              </a:rPr>
              <a:t>		return 0;</a:t>
            </a:r>
          </a:p>
          <a:p>
            <a:pPr eaLnBrk="1" hangingPunct="1">
              <a:buFont typeface="Times" charset="0"/>
              <a:buNone/>
            </a:pPr>
            <a:r>
              <a:rPr lang="en-US" altLang="en-US" sz="2400">
                <a:latin typeface="Courier New" pitchFamily="49" charset="0"/>
                <a:cs typeface="Trebuchet MS" pitchFamily="34" charset="0"/>
              </a:rPr>
              <a:t>}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Trebuchet MS" pitchFamily="34" charset="0"/>
                <a:cs typeface="Trebuchet MS" pitchFamily="34" charset="0"/>
              </a:rPr>
              <a:t>Preprocessor- </a:t>
            </a:r>
          </a:p>
          <a:p>
            <a:pPr lvl="1" eaLnBrk="1" hangingPunct="1"/>
            <a:r>
              <a:rPr lang="en-US" altLang="en-US" sz="1600">
                <a:latin typeface="Trebuchet MS" pitchFamily="34" charset="0"/>
                <a:cs typeface="Trebuchet MS" pitchFamily="34" charset="0"/>
              </a:rPr>
              <a:t>It setups the source code for the compiler. It reads your program before it is compiled. </a:t>
            </a:r>
          </a:p>
          <a:p>
            <a:pPr lvl="1" eaLnBrk="1" hangingPunct="1"/>
            <a:r>
              <a:rPr lang="en-US" altLang="en-US" sz="1600">
                <a:latin typeface="Trebuchet MS" pitchFamily="34" charset="0"/>
                <a:cs typeface="Trebuchet MS" pitchFamily="34" charset="0"/>
              </a:rPr>
              <a:t>It tells a C compiler to Include stdio.h file before going to actual compilation. </a:t>
            </a:r>
          </a:p>
          <a:p>
            <a:pPr eaLnBrk="1" hangingPunct="1"/>
            <a:endParaRPr lang="en-US" altLang="en-US" sz="2000">
              <a:latin typeface="Trebuchet MS" pitchFamily="34" charset="0"/>
              <a:cs typeface="Trebuchet MS" pitchFamily="34" charset="0"/>
            </a:endParaRPr>
          </a:p>
        </p:txBody>
      </p:sp>
      <p:grpSp>
        <p:nvGrpSpPr>
          <p:cNvPr id="55300" name="Group 25"/>
          <p:cNvGrpSpPr>
            <a:grpSpLocks/>
          </p:cNvGrpSpPr>
          <p:nvPr/>
        </p:nvGrpSpPr>
        <p:grpSpPr bwMode="auto">
          <a:xfrm>
            <a:off x="4235450" y="2043113"/>
            <a:ext cx="4191000" cy="538162"/>
            <a:chOff x="3072" y="1056"/>
            <a:chExt cx="2640" cy="339"/>
          </a:xfrm>
        </p:grpSpPr>
        <p:sp>
          <p:nvSpPr>
            <p:cNvPr id="55322" name="Line 6"/>
            <p:cNvSpPr>
              <a:spLocks noChangeShapeType="1"/>
            </p:cNvSpPr>
            <p:nvPr/>
          </p:nvSpPr>
          <p:spPr bwMode="auto">
            <a:xfrm flipH="1">
              <a:off x="3072" y="1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Text Box 7"/>
            <p:cNvSpPr txBox="1">
              <a:spLocks noChangeArrowheads="1"/>
            </p:cNvSpPr>
            <p:nvPr/>
          </p:nvSpPr>
          <p:spPr bwMode="auto">
            <a:xfrm>
              <a:off x="3936" y="1056"/>
              <a:ext cx="177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en-US" sz="20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preprocessor command</a:t>
              </a:r>
            </a:p>
          </p:txBody>
        </p:sp>
      </p:grpSp>
      <p:sp>
        <p:nvSpPr>
          <p:cNvPr id="55301" name="Line 4"/>
          <p:cNvSpPr>
            <a:spLocks noChangeShapeType="1"/>
          </p:cNvSpPr>
          <p:nvPr/>
        </p:nvSpPr>
        <p:spPr bwMode="auto">
          <a:xfrm flipH="1">
            <a:off x="4692650" y="18018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Text Box 5"/>
          <p:cNvSpPr txBox="1">
            <a:spLocks noChangeArrowheads="1"/>
          </p:cNvSpPr>
          <p:nvPr/>
        </p:nvSpPr>
        <p:spPr bwMode="auto">
          <a:xfrm>
            <a:off x="5683250" y="1573213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Trebuchet MS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Trebuchet MS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Trebuchet MS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Trebuchet MS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Trebuchet MS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Trebuchet MS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Trebuchet MS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Trebuchet MS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  <a:cs typeface="Trebuchet MS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comment</a:t>
            </a:r>
          </a:p>
        </p:txBody>
      </p:sp>
      <p:grpSp>
        <p:nvGrpSpPr>
          <p:cNvPr id="55303" name="Group 23"/>
          <p:cNvGrpSpPr>
            <a:grpSpLocks/>
          </p:cNvGrpSpPr>
          <p:nvPr/>
        </p:nvGrpSpPr>
        <p:grpSpPr bwMode="auto">
          <a:xfrm>
            <a:off x="2559050" y="2919413"/>
            <a:ext cx="5257800" cy="338137"/>
            <a:chOff x="1824" y="1752"/>
            <a:chExt cx="3312" cy="213"/>
          </a:xfrm>
        </p:grpSpPr>
        <p:sp>
          <p:nvSpPr>
            <p:cNvPr id="55320" name="Line 10"/>
            <p:cNvSpPr>
              <a:spLocks noChangeShapeType="1"/>
            </p:cNvSpPr>
            <p:nvPr/>
          </p:nvSpPr>
          <p:spPr bwMode="auto">
            <a:xfrm flipH="1">
              <a:off x="1824" y="186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Text Box 11"/>
            <p:cNvSpPr txBox="1">
              <a:spLocks noChangeArrowheads="1"/>
            </p:cNvSpPr>
            <p:nvPr/>
          </p:nvSpPr>
          <p:spPr bwMode="auto">
            <a:xfrm>
              <a:off x="2400" y="1752"/>
              <a:ext cx="273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20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beginning of function named </a:t>
              </a:r>
              <a:r>
                <a:rPr lang="en-US" altLang="en-US" sz="2000">
                  <a:solidFill>
                    <a:srgbClr val="FF0000"/>
                  </a:solidFill>
                  <a:latin typeface="Courier New" pitchFamily="49" charset="0"/>
                  <a:cs typeface="Arial" pitchFamily="34" charset="0"/>
                </a:rPr>
                <a:t>main</a:t>
              </a:r>
            </a:p>
          </p:txBody>
        </p:sp>
      </p:grpSp>
      <p:grpSp>
        <p:nvGrpSpPr>
          <p:cNvPr id="55304" name="Group 22"/>
          <p:cNvGrpSpPr>
            <a:grpSpLocks/>
          </p:cNvGrpSpPr>
          <p:nvPr/>
        </p:nvGrpSpPr>
        <p:grpSpPr bwMode="auto">
          <a:xfrm>
            <a:off x="882650" y="3351213"/>
            <a:ext cx="4267200" cy="352425"/>
            <a:chOff x="672" y="2352"/>
            <a:chExt cx="2688" cy="222"/>
          </a:xfrm>
        </p:grpSpPr>
        <p:sp>
          <p:nvSpPr>
            <p:cNvPr id="55318" name="Line 12"/>
            <p:cNvSpPr>
              <a:spLocks noChangeShapeType="1"/>
            </p:cNvSpPr>
            <p:nvPr/>
          </p:nvSpPr>
          <p:spPr bwMode="auto">
            <a:xfrm flipH="1">
              <a:off x="672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Text Box 13"/>
            <p:cNvSpPr txBox="1">
              <a:spLocks noChangeArrowheads="1"/>
            </p:cNvSpPr>
            <p:nvPr/>
          </p:nvSpPr>
          <p:spPr bwMode="auto">
            <a:xfrm>
              <a:off x="1152" y="2352"/>
              <a:ext cx="220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en-US" sz="20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beginning of block for</a:t>
              </a:r>
              <a:r>
                <a:rPr lang="en-US" altLang="en-US" sz="2000">
                  <a:solidFill>
                    <a:srgbClr val="FF0000"/>
                  </a:solidFill>
                  <a:latin typeface="Courier New" pitchFamily="49" charset="0"/>
                  <a:cs typeface="Arial" pitchFamily="34" charset="0"/>
                </a:rPr>
                <a:t> main</a:t>
              </a:r>
            </a:p>
          </p:txBody>
        </p:sp>
      </p:grpSp>
      <p:grpSp>
        <p:nvGrpSpPr>
          <p:cNvPr id="55305" name="Group 27"/>
          <p:cNvGrpSpPr>
            <a:grpSpLocks/>
          </p:cNvGrpSpPr>
          <p:nvPr/>
        </p:nvGrpSpPr>
        <p:grpSpPr bwMode="auto">
          <a:xfrm>
            <a:off x="6064250" y="3833813"/>
            <a:ext cx="2667000" cy="307975"/>
            <a:chOff x="4080" y="2592"/>
            <a:chExt cx="1680" cy="194"/>
          </a:xfrm>
        </p:grpSpPr>
        <p:sp>
          <p:nvSpPr>
            <p:cNvPr id="55316" name="Line 14"/>
            <p:cNvSpPr>
              <a:spLocks noChangeShapeType="1"/>
            </p:cNvSpPr>
            <p:nvPr/>
          </p:nvSpPr>
          <p:spPr bwMode="auto">
            <a:xfrm flipH="1">
              <a:off x="4080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Text Box 15"/>
            <p:cNvSpPr txBox="1">
              <a:spLocks noChangeArrowheads="1"/>
            </p:cNvSpPr>
            <p:nvPr/>
          </p:nvSpPr>
          <p:spPr bwMode="auto">
            <a:xfrm>
              <a:off x="4272" y="2592"/>
              <a:ext cx="14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en-US" sz="20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output statement</a:t>
              </a:r>
            </a:p>
          </p:txBody>
        </p:sp>
      </p:grpSp>
      <p:grpSp>
        <p:nvGrpSpPr>
          <p:cNvPr id="55306" name="Group 30"/>
          <p:cNvGrpSpPr>
            <a:grpSpLocks/>
          </p:cNvGrpSpPr>
          <p:nvPr/>
        </p:nvGrpSpPr>
        <p:grpSpPr bwMode="auto">
          <a:xfrm>
            <a:off x="933450" y="4697413"/>
            <a:ext cx="3503613" cy="304800"/>
            <a:chOff x="624" y="3312"/>
            <a:chExt cx="1892" cy="192"/>
          </a:xfrm>
        </p:grpSpPr>
        <p:sp>
          <p:nvSpPr>
            <p:cNvPr id="55314" name="Line 20"/>
            <p:cNvSpPr>
              <a:spLocks noChangeShapeType="1"/>
            </p:cNvSpPr>
            <p:nvPr/>
          </p:nvSpPr>
          <p:spPr bwMode="auto">
            <a:xfrm flipH="1" flipV="1">
              <a:off x="624" y="34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Text Box 21"/>
            <p:cNvSpPr txBox="1">
              <a:spLocks noChangeArrowheads="1"/>
            </p:cNvSpPr>
            <p:nvPr/>
          </p:nvSpPr>
          <p:spPr bwMode="auto">
            <a:xfrm>
              <a:off x="994" y="3312"/>
              <a:ext cx="1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en-US" sz="20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end of block for  </a:t>
              </a:r>
              <a:r>
                <a:rPr lang="en-US" altLang="en-US" sz="2000">
                  <a:solidFill>
                    <a:srgbClr val="FF0000"/>
                  </a:solidFill>
                  <a:latin typeface="Courier New" pitchFamily="49" charset="0"/>
                  <a:cs typeface="Arial" pitchFamily="34" charset="0"/>
                </a:rPr>
                <a:t>main</a:t>
              </a:r>
            </a:p>
          </p:txBody>
        </p:sp>
      </p:grpSp>
      <p:grpSp>
        <p:nvGrpSpPr>
          <p:cNvPr id="55307" name="Group 28"/>
          <p:cNvGrpSpPr>
            <a:grpSpLocks/>
          </p:cNvGrpSpPr>
          <p:nvPr/>
        </p:nvGrpSpPr>
        <p:grpSpPr bwMode="auto">
          <a:xfrm>
            <a:off x="4540250" y="4189413"/>
            <a:ext cx="2949575" cy="312737"/>
            <a:chOff x="3216" y="2928"/>
            <a:chExt cx="1858" cy="197"/>
          </a:xfrm>
        </p:grpSpPr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flipH="1" flipV="1">
              <a:off x="3216" y="3024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4080" y="2928"/>
              <a:ext cx="99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en-US" sz="20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string literal</a:t>
              </a:r>
            </a:p>
          </p:txBody>
        </p:sp>
      </p:grpSp>
      <p:grpSp>
        <p:nvGrpSpPr>
          <p:cNvPr id="55308" name="Group 29"/>
          <p:cNvGrpSpPr>
            <a:grpSpLocks/>
          </p:cNvGrpSpPr>
          <p:nvPr/>
        </p:nvGrpSpPr>
        <p:grpSpPr bwMode="auto">
          <a:xfrm>
            <a:off x="2627313" y="4402138"/>
            <a:ext cx="6516687" cy="539750"/>
            <a:chOff x="2319" y="3024"/>
            <a:chExt cx="2498" cy="294"/>
          </a:xfrm>
        </p:grpSpPr>
        <p:sp>
          <p:nvSpPr>
            <p:cNvPr id="55310" name="Text Box 18"/>
            <p:cNvSpPr txBox="1">
              <a:spLocks noChangeArrowheads="1"/>
            </p:cNvSpPr>
            <p:nvPr/>
          </p:nvSpPr>
          <p:spPr bwMode="auto">
            <a:xfrm>
              <a:off x="2350" y="3024"/>
              <a:ext cx="246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Trebuchet MS" pitchFamily="34" charset="0"/>
                  <a:ea typeface="MS PGothic" pitchFamily="34" charset="-128"/>
                  <a:cs typeface="Trebuchet MS" pitchFamily="34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en-US" sz="200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send </a:t>
              </a:r>
              <a:r>
                <a:rPr lang="en-US" altLang="en-US" sz="2000">
                  <a:solidFill>
                    <a:srgbClr val="0000FF"/>
                  </a:solidFill>
                  <a:latin typeface="Courier New" pitchFamily="49" charset="0"/>
                  <a:cs typeface="Arial" pitchFamily="34" charset="0"/>
                </a:rPr>
                <a:t>0</a:t>
              </a:r>
              <a:r>
                <a:rPr lang="en-US" altLang="en-US" sz="200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 to operating system and terminates the main function</a:t>
              </a:r>
            </a:p>
          </p:txBody>
        </p:sp>
        <p:sp>
          <p:nvSpPr>
            <p:cNvPr id="55311" name="Line 19"/>
            <p:cNvSpPr>
              <a:spLocks noChangeShapeType="1"/>
            </p:cNvSpPr>
            <p:nvPr/>
          </p:nvSpPr>
          <p:spPr bwMode="auto">
            <a:xfrm flipH="1" flipV="1">
              <a:off x="2319" y="3072"/>
              <a:ext cx="1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9" name="Line 16"/>
          <p:cNvSpPr>
            <a:spLocks noChangeShapeType="1"/>
          </p:cNvSpPr>
          <p:nvPr/>
        </p:nvSpPr>
        <p:spPr bwMode="auto">
          <a:xfrm flipH="1" flipV="1">
            <a:off x="4540250" y="4100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81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4511675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Exercise 2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33400" y="1571625"/>
            <a:ext cx="8110538" cy="4554538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MS PGothic" charset="0"/>
              </a:rPr>
              <a:t>There are total 100 students in CSE. However, only 35 of them took CSI 121 course.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Trebuchet MS" charset="0"/>
                <a:ea typeface="MS PGothic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dirty="0">
                <a:latin typeface="Trebuchet MS" charset="0"/>
                <a:ea typeface="MS PGothic" charset="0"/>
              </a:rPr>
              <a:t>    Write a C code to display how many </a:t>
            </a:r>
          </a:p>
          <a:p>
            <a:pPr>
              <a:buFont typeface="Arial" charset="0"/>
              <a:buNone/>
            </a:pPr>
            <a:r>
              <a:rPr lang="en-US" dirty="0">
                <a:latin typeface="Trebuchet MS" charset="0"/>
                <a:ea typeface="MS PGothic" charset="0"/>
              </a:rPr>
              <a:t>    percentage is attending the course?</a:t>
            </a:r>
          </a:p>
        </p:txBody>
      </p:sp>
    </p:spTree>
    <p:extLst>
      <p:ext uri="{BB962C8B-B14F-4D97-AF65-F5344CB8AC3E}">
        <p14:creationId xmlns:p14="http://schemas.microsoft.com/office/powerpoint/2010/main" val="217954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132138" y="152400"/>
            <a:ext cx="504031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Special Characters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723900" y="1566863"/>
          <a:ext cx="7696200" cy="4683126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//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Double slash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Beginning of a comment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Pound 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Beginning of preprocessor directive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&lt; 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Open/close brackets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Enclose filename in #include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Open/close parentheses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Used when naming a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{ 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Open/close brace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Encloses a group of statements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" "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Open/close quotation 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Encloses string of characters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Semicolon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End of a programming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79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91412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The 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MS PGothic" charset="0"/>
                <a:cs typeface="Courier New" charset="0"/>
              </a:rPr>
              <a:t>\n 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Escape Sequence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/>
          <a:lstStyle/>
          <a:p>
            <a:pPr eaLnBrk="1" hangingPunct="1"/>
            <a:r>
              <a:rPr lang="en-US">
                <a:latin typeface="Trebuchet MS" charset="0"/>
                <a:ea typeface="MS PGothic" charset="0"/>
              </a:rPr>
              <a:t>You can also use the </a:t>
            </a:r>
            <a:r>
              <a:rPr lang="en-US">
                <a:solidFill>
                  <a:srgbClr val="FF0000"/>
                </a:solidFill>
                <a:latin typeface="Courier New" charset="0"/>
                <a:ea typeface="MS PGothic" charset="0"/>
              </a:rPr>
              <a:t>\n</a:t>
            </a:r>
            <a:r>
              <a:rPr lang="en-US">
                <a:solidFill>
                  <a:srgbClr val="FF0000"/>
                </a:solidFill>
                <a:latin typeface="Trebuchet MS" charset="0"/>
                <a:ea typeface="MS PGothic" charset="0"/>
              </a:rPr>
              <a:t> escape sequence to start a new line of output</a:t>
            </a:r>
            <a:r>
              <a:rPr lang="en-US">
                <a:latin typeface="Trebuchet MS" charset="0"/>
                <a:ea typeface="MS PGothic" charset="0"/>
              </a:rPr>
              <a:t>. This will produce two lines of output:</a:t>
            </a:r>
            <a:br>
              <a:rPr lang="en-US">
                <a:latin typeface="Trebuchet MS" charset="0"/>
                <a:ea typeface="MS PGothic" charset="0"/>
              </a:rPr>
            </a:br>
            <a:br>
              <a:rPr lang="en-US">
                <a:latin typeface="Trebuchet MS" charset="0"/>
                <a:ea typeface="MS PGothic" charset="0"/>
              </a:rPr>
            </a:br>
            <a:br>
              <a:rPr lang="en-US">
                <a:latin typeface="Trebuchet MS" charset="0"/>
                <a:ea typeface="MS PGothic" charset="0"/>
              </a:rPr>
            </a:br>
            <a:r>
              <a:rPr lang="en-US">
                <a:latin typeface="Courier New" charset="0"/>
                <a:ea typeface="MS PGothic" charset="0"/>
              </a:rPr>
              <a:t>printf( "Programming is\n”);</a:t>
            </a:r>
            <a:br>
              <a:rPr lang="en-US">
                <a:latin typeface="Courier New" charset="0"/>
                <a:ea typeface="MS PGothic" charset="0"/>
              </a:rPr>
            </a:br>
            <a:endParaRPr lang="en-US">
              <a:latin typeface="Trebuchet MS" charset="0"/>
              <a:ea typeface="MS PGothic" charset="0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657600" y="5334000"/>
            <a:ext cx="4125913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cs typeface="Trebuchet MS" charset="0"/>
              </a:rPr>
              <a:t>Notice that the </a:t>
            </a:r>
            <a:r>
              <a:rPr lang="en-US" sz="2400">
                <a:solidFill>
                  <a:srgbClr val="FF0000"/>
                </a:solidFill>
                <a:latin typeface="Courier New" charset="0"/>
                <a:cs typeface="Courier New" charset="0"/>
              </a:rPr>
              <a:t>\n</a:t>
            </a:r>
            <a:r>
              <a:rPr lang="en-US" sz="2400">
                <a:solidFill>
                  <a:srgbClr val="FF0000"/>
                </a:solidFill>
                <a:cs typeface="Courier New" charset="0"/>
              </a:rPr>
              <a:t> is INSIDE 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  <a:cs typeface="Courier New" charset="0"/>
              </a:rPr>
              <a:t>the string.</a:t>
            </a: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 flipV="1">
            <a:off x="60960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976937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The </a:t>
            </a:r>
            <a:r>
              <a:rPr lang="en-US" sz="40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MS PGothic" charset="0"/>
                <a:cs typeface="Courier New" charset="0"/>
              </a:rPr>
              <a:t>#include</a:t>
            </a:r>
            <a:r>
              <a:rPr lang="en-US" sz="40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 Directive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Inserts the contents of another file </a:t>
            </a:r>
            <a:r>
              <a:rPr lang="en-US" dirty="0">
                <a:latin typeface="Trebuchet MS" charset="0"/>
                <a:ea typeface="MS PGothic" charset="0"/>
              </a:rPr>
              <a:t>into the program</a:t>
            </a:r>
          </a:p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This is a preprocessor directive, </a:t>
            </a:r>
            <a:r>
              <a:rPr lang="en-US" dirty="0">
                <a:solidFill>
                  <a:srgbClr val="3366FF"/>
                </a:solidFill>
                <a:latin typeface="Trebuchet MS" charset="0"/>
                <a:ea typeface="MS PGothic" charset="0"/>
              </a:rPr>
              <a:t>not part of C language</a:t>
            </a:r>
          </a:p>
          <a:p>
            <a:pPr eaLnBrk="1" hangingPunct="1"/>
            <a:r>
              <a:rPr lang="en-US" dirty="0">
                <a:latin typeface="Courier New" charset="0"/>
                <a:ea typeface="MS PGothic" charset="0"/>
              </a:rPr>
              <a:t>#include</a:t>
            </a:r>
            <a:r>
              <a:rPr lang="en-US" dirty="0">
                <a:latin typeface="Trebuchet MS" charset="0"/>
                <a:ea typeface="MS PGothic" charset="0"/>
              </a:rPr>
              <a:t> lines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not seen by compiler</a:t>
            </a:r>
          </a:p>
          <a:p>
            <a:pPr eaLnBrk="1" hangingPunct="1"/>
            <a:r>
              <a:rPr lang="en-US" dirty="0">
                <a:solidFill>
                  <a:srgbClr val="3366FF"/>
                </a:solidFill>
                <a:latin typeface="Trebuchet MS" charset="0"/>
                <a:ea typeface="MS PGothic" charset="0"/>
              </a:rPr>
              <a:t>Do </a:t>
            </a:r>
            <a:r>
              <a:rPr lang="en-US" u="sng" dirty="0">
                <a:solidFill>
                  <a:srgbClr val="3366FF"/>
                </a:solidFill>
                <a:latin typeface="Trebuchet MS" charset="0"/>
                <a:ea typeface="MS PGothic" charset="0"/>
              </a:rPr>
              <a:t>not</a:t>
            </a:r>
            <a:r>
              <a:rPr lang="en-US" dirty="0">
                <a:solidFill>
                  <a:srgbClr val="3366FF"/>
                </a:solidFill>
                <a:latin typeface="Trebuchet MS" charset="0"/>
                <a:ea typeface="MS PGothic" charset="0"/>
              </a:rPr>
              <a:t> place a semicolon </a:t>
            </a:r>
            <a:r>
              <a:rPr lang="en-US" dirty="0">
                <a:latin typeface="Trebuchet MS" charset="0"/>
                <a:ea typeface="MS PGothic" charset="0"/>
              </a:rPr>
              <a:t>at end of </a:t>
            </a:r>
            <a:r>
              <a:rPr lang="en-US" dirty="0">
                <a:latin typeface="Courier New" charset="0"/>
                <a:ea typeface="MS PGothic" charset="0"/>
              </a:rPr>
              <a:t>#include</a:t>
            </a:r>
            <a:r>
              <a:rPr lang="en-US" dirty="0">
                <a:latin typeface="Trebuchet MS" charset="0"/>
                <a:ea typeface="MS PGothic" charset="0"/>
              </a:rPr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2531674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5795963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Variables and Literals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/>
          <a:lstStyle/>
          <a:p>
            <a:pPr eaLnBrk="1" hangingPunct="1"/>
            <a:r>
              <a:rPr lang="en-US" u="sng" dirty="0">
                <a:latin typeface="Trebuchet MS" charset="0"/>
                <a:ea typeface="MS PGothic" charset="0"/>
              </a:rPr>
              <a:t>Variable</a:t>
            </a:r>
            <a:r>
              <a:rPr lang="en-US" dirty="0">
                <a:latin typeface="Trebuchet MS" charset="0"/>
                <a:ea typeface="MS PGothic" charset="0"/>
              </a:rPr>
              <a:t>: a storage location in memory</a:t>
            </a:r>
            <a:br>
              <a:rPr lang="en-US" dirty="0">
                <a:latin typeface="Trebuchet MS" charset="0"/>
                <a:ea typeface="MS PGothic" charset="0"/>
              </a:rPr>
            </a:br>
            <a:endParaRPr lang="en-US" dirty="0">
              <a:latin typeface="Trebuchet MS" charset="0"/>
              <a:ea typeface="MS PGothic" charset="0"/>
            </a:endParaRP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Has a name</a:t>
            </a:r>
            <a:r>
              <a:rPr lang="en-US" dirty="0">
                <a:latin typeface="Trebuchet MS" charset="0"/>
                <a:ea typeface="MS PGothic" charset="0"/>
              </a:rPr>
              <a:t> and a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type of data </a:t>
            </a:r>
            <a:r>
              <a:rPr lang="en-US" dirty="0">
                <a:latin typeface="Trebuchet MS" charset="0"/>
                <a:ea typeface="MS PGothic" charset="0"/>
              </a:rPr>
              <a:t>it can hold</a:t>
            </a:r>
          </a:p>
          <a:p>
            <a:pPr lvl="1" eaLnBrk="1" hangingPunct="1"/>
            <a:r>
              <a:rPr lang="en-US" dirty="0">
                <a:latin typeface="Trebuchet MS" charset="0"/>
                <a:ea typeface="MS PGothic" charset="0"/>
              </a:rPr>
              <a:t>Must be </a:t>
            </a:r>
            <a:r>
              <a:rPr lang="en-US" dirty="0">
                <a:solidFill>
                  <a:srgbClr val="0000FF"/>
                </a:solidFill>
                <a:latin typeface="Trebuchet MS" charset="0"/>
                <a:ea typeface="MS PGothic" charset="0"/>
              </a:rPr>
              <a:t>defined before it can be used</a:t>
            </a:r>
            <a:r>
              <a:rPr lang="en-US" dirty="0">
                <a:latin typeface="Trebuchet MS" charset="0"/>
                <a:ea typeface="MS PGothic" charset="0"/>
              </a:rPr>
              <a:t>:</a:t>
            </a:r>
            <a:br>
              <a:rPr lang="en-US" dirty="0">
                <a:latin typeface="Trebuchet MS" charset="0"/>
                <a:ea typeface="MS PGothic" charset="0"/>
              </a:rPr>
            </a:br>
            <a:endParaRPr lang="en-US" dirty="0">
              <a:latin typeface="Trebuchet MS" charset="0"/>
              <a:ea typeface="MS PGothic" charset="0"/>
            </a:endParaRPr>
          </a:p>
          <a:p>
            <a:pPr lvl="1" eaLnBrk="1" hangingPunct="1">
              <a:buFontTx/>
              <a:buNone/>
            </a:pPr>
            <a:r>
              <a:rPr lang="en-US" dirty="0">
                <a:latin typeface="Trebuchet MS" charset="0"/>
                <a:ea typeface="MS PGothic" charset="0"/>
              </a:rPr>
              <a:t>	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MS PGothic" charset="0"/>
              </a:rPr>
              <a:t>int</a:t>
            </a:r>
            <a:r>
              <a:rPr lang="en-US" dirty="0">
                <a:latin typeface="Courier New" charset="0"/>
                <a:ea typeface="MS PGothic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area</a:t>
            </a:r>
            <a:r>
              <a:rPr lang="en-US" dirty="0">
                <a:latin typeface="Courier New" charset="0"/>
                <a:ea typeface="MS PGothic" charset="0"/>
              </a:rPr>
              <a:t>;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charset="0"/>
                <a:ea typeface="MS PGothic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area</a:t>
            </a:r>
            <a:r>
              <a:rPr lang="en-US" dirty="0">
                <a:latin typeface="Courier New" charset="0"/>
                <a:ea typeface="MS PGothic" charset="0"/>
              </a:rPr>
              <a:t> = 100;</a:t>
            </a:r>
            <a:endParaRPr lang="en-US" dirty="0">
              <a:latin typeface="Trebuchet MS" charset="0"/>
              <a:ea typeface="MS PGothic" charset="0"/>
            </a:endParaRPr>
          </a:p>
          <a:p>
            <a:pPr eaLnBrk="1" hangingPunct="1"/>
            <a:endParaRPr lang="en-US" dirty="0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1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737475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Variable Definition in Program 1-2</a:t>
            </a:r>
          </a:p>
        </p:txBody>
      </p:sp>
      <p:sp>
        <p:nvSpPr>
          <p:cNvPr id="41986" name="Oval 3"/>
          <p:cNvSpPr>
            <a:spLocks noChangeArrowheads="1"/>
          </p:cNvSpPr>
          <p:nvPr/>
        </p:nvSpPr>
        <p:spPr bwMode="auto">
          <a:xfrm>
            <a:off x="2295525" y="3565525"/>
            <a:ext cx="1285875" cy="520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endParaRPr lang="en-US">
              <a:solidFill>
                <a:srgbClr val="FF0000"/>
              </a:solidFill>
              <a:cs typeface="Trebuchet MS" charset="0"/>
            </a:endParaRP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4724400" y="3657600"/>
            <a:ext cx="24447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cs typeface="Arial" charset="0"/>
              </a:rPr>
              <a:t>Variable Definition</a:t>
            </a:r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 flipH="1">
            <a:off x="3657600" y="3810000"/>
            <a:ext cx="1085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1524000"/>
            <a:ext cx="7467600" cy="480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//A simple C program to calculate the area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&gt;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main() 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Variable Definition &amp; Initialization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Trebuchet MS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= 10;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Trebuchet MS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= 5;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Trebuchet MS" charset="0"/>
              </a:rPr>
              <a:t>area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Calculating area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Trebuchet MS" charset="0"/>
              </a:rPr>
              <a:t>area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Trebuchet MS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*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  <a:cs typeface="Trebuchet MS" charset="0"/>
              </a:rPr>
              <a:t>width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(”value of area: ”, area);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return 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2478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419475" y="152400"/>
            <a:ext cx="4224338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Literals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/>
          <a:lstStyle/>
          <a:p>
            <a:pPr eaLnBrk="1" hangingPunct="1"/>
            <a:r>
              <a:rPr lang="en-US" u="sng" dirty="0">
                <a:latin typeface="Trebuchet MS" charset="0"/>
                <a:ea typeface="MS PGothic" charset="0"/>
              </a:rPr>
              <a:t>Literal</a:t>
            </a:r>
            <a:r>
              <a:rPr lang="en-US" dirty="0">
                <a:latin typeface="Trebuchet MS" charset="0"/>
                <a:ea typeface="MS PGothic" charset="0"/>
              </a:rPr>
              <a:t>: a value that is written into a program’s code.</a:t>
            </a:r>
            <a:br>
              <a:rPr lang="en-US" dirty="0">
                <a:latin typeface="Trebuchet MS" charset="0"/>
                <a:ea typeface="MS PGothic" charset="0"/>
              </a:rPr>
            </a:br>
            <a:endParaRPr lang="en-US" dirty="0">
              <a:latin typeface="Trebuchet MS" charset="0"/>
              <a:ea typeface="MS PGothic" charset="0"/>
            </a:endParaRPr>
          </a:p>
          <a:p>
            <a:pPr>
              <a:buNone/>
            </a:pPr>
            <a:r>
              <a:rPr lang="en-US" dirty="0">
                <a:latin typeface="Trebuchet MS" charset="0"/>
                <a:ea typeface="MS PGothic" charset="0"/>
              </a:rPr>
              <a:t>	</a:t>
            </a:r>
            <a:r>
              <a:rPr lang="en-US" sz="2400" dirty="0">
                <a:latin typeface="Trebuchet MS" charset="0"/>
                <a:ea typeface="MS PGothic" charset="0"/>
              </a:rPr>
              <a:t>	</a:t>
            </a:r>
            <a:r>
              <a:rPr lang="en-US" dirty="0">
                <a:latin typeface="Courier New" charset="0"/>
                <a:ea typeface="MS PGothic" charset="0"/>
              </a:rPr>
              <a:t>"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MS PGothic" charset="0"/>
                <a:cs typeface="Trebuchet MS" charset="0"/>
              </a:rPr>
              <a:t>value of area:</a:t>
            </a:r>
            <a:r>
              <a:rPr lang="en-US" dirty="0">
                <a:latin typeface="Courier New" charset="0"/>
                <a:ea typeface="MS PGothic" charset="0"/>
              </a:rPr>
              <a:t>"</a:t>
            </a:r>
            <a:r>
              <a:rPr lang="en-US" dirty="0">
                <a:latin typeface="Trebuchet MS" charset="0"/>
                <a:ea typeface="MS PGothic" charset="0"/>
              </a:rPr>
              <a:t> (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string literal</a:t>
            </a:r>
            <a:r>
              <a:rPr lang="en-US" dirty="0">
                <a:latin typeface="Trebuchet MS" charset="0"/>
                <a:ea typeface="MS PGothic" charset="0"/>
              </a:rPr>
              <a:t>)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Trebuchet MS" charset="0"/>
                <a:ea typeface="MS PGothic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12</a:t>
            </a:r>
            <a:r>
              <a:rPr lang="en-US" dirty="0">
                <a:latin typeface="Courier New" charset="0"/>
                <a:ea typeface="MS PGothic" charset="0"/>
              </a:rPr>
              <a:t> </a:t>
            </a:r>
            <a:r>
              <a:rPr lang="en-US" dirty="0">
                <a:latin typeface="Trebuchet MS" charset="0"/>
                <a:ea typeface="MS PGothic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integer literal</a:t>
            </a:r>
            <a:r>
              <a:rPr lang="en-US" dirty="0">
                <a:latin typeface="Trebuchet MS" charset="0"/>
                <a:ea typeface="MS PGothic" charset="0"/>
              </a:rPr>
              <a:t>)</a:t>
            </a:r>
            <a:endParaRPr lang="en-US" u="sng" dirty="0">
              <a:latin typeface="Trebuchet MS" charset="0"/>
              <a:ea typeface="MS PGothic" charset="0"/>
            </a:endParaRPr>
          </a:p>
          <a:p>
            <a:pPr eaLnBrk="1" hangingPunct="1"/>
            <a:endParaRPr lang="en-US" dirty="0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50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43000" y="1436688"/>
            <a:ext cx="7677150" cy="5078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//A simple C program to calculate the area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&gt;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main() 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Variable Definition &amp; Initialization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length; 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width;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area;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length = 20;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width = 10;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Calculating area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area = length * width;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(”value of area: ”, area);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return 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}</a:t>
            </a:r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821613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Integer Literal in Program 1-3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927600" y="3573463"/>
            <a:ext cx="26162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cs typeface="Arial" charset="0"/>
              </a:rPr>
              <a:t>20 is an integer literal</a:t>
            </a:r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 flipH="1">
            <a:off x="3708400" y="3725863"/>
            <a:ext cx="11430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51200" y="4221163"/>
            <a:ext cx="457200" cy="682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40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0" y="1522413"/>
            <a:ext cx="7388225" cy="5078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//A simple C program to calculate the area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&gt;</a:t>
            </a:r>
          </a:p>
          <a:p>
            <a:pPr eaLnBrk="1" hangingPunct="1">
              <a:defRPr/>
            </a:pPr>
            <a:r>
              <a:rPr lang="it-IT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#</a:t>
            </a:r>
            <a:r>
              <a:rPr lang="it-IT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define</a:t>
            </a:r>
            <a:r>
              <a:rPr lang="it-IT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PI 3.14159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main() 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// Variable Definition &amp; Initialization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length = 10;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width = 5;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area;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// Calculating area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area = length * width;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(”value of area: ”, area);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return 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553200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String Literals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743200" y="3030537"/>
            <a:ext cx="3048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cs typeface="Arial" charset="0"/>
              </a:rPr>
              <a:t>This is string literals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2933700" y="5272087"/>
            <a:ext cx="1828800" cy="51911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1" hangingPunct="1"/>
            <a:endParaRPr lang="en-US">
              <a:cs typeface="Trebuchet MS" charset="0"/>
            </a:endParaRP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 flipH="1">
            <a:off x="3868738" y="3698875"/>
            <a:ext cx="0" cy="1589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18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203575" y="152400"/>
            <a:ext cx="4440238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Identifiers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MS PGothic" charset="0"/>
              </a:rPr>
              <a:t>An identifier is a </a:t>
            </a:r>
            <a:r>
              <a:rPr lang="en-US" dirty="0">
                <a:solidFill>
                  <a:srgbClr val="0000FF"/>
                </a:solidFill>
                <a:latin typeface="Trebuchet MS" charset="0"/>
                <a:ea typeface="MS PGothic" charset="0"/>
              </a:rPr>
              <a:t>programmer-defined name</a:t>
            </a:r>
            <a:r>
              <a:rPr lang="en-US" dirty="0">
                <a:latin typeface="Trebuchet MS" charset="0"/>
                <a:ea typeface="MS PGothic" charset="0"/>
              </a:rPr>
              <a:t> for some part of a program: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variables</a:t>
            </a:r>
            <a:r>
              <a:rPr lang="en-US" dirty="0">
                <a:latin typeface="Trebuchet MS" charset="0"/>
                <a:ea typeface="MS PGothic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functions</a:t>
            </a:r>
            <a:r>
              <a:rPr lang="en-US" dirty="0">
                <a:latin typeface="Trebuchet MS" charset="0"/>
                <a:ea typeface="MS PGothic" charset="0"/>
              </a:rPr>
              <a:t>, etc. </a:t>
            </a:r>
          </a:p>
          <a:p>
            <a:endParaRPr lang="en-US" dirty="0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8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629400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What is a Program Made of?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4940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</a:rPr>
              <a:t>Common elements in programming languages: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rebuchet MS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</a:rPr>
              <a:t>Key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</a:rPr>
              <a:t>Programmer-Defined Identifiers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</a:rPr>
              <a:t>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</a:rPr>
              <a:t>Punctuation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</a:rPr>
              <a:t>Syntax</a:t>
            </a:r>
          </a:p>
          <a:p>
            <a:pPr eaLnBrk="1" hangingPunct="1"/>
            <a:endParaRPr lang="en-US" dirty="0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15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4295775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Variable Names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charset="0"/>
                <a:ea typeface="MS PGothic" charset="0"/>
              </a:rPr>
              <a:t>A variable name should represent the purpose of the variable. For example:</a:t>
            </a:r>
            <a:br>
              <a:rPr lang="en-US" dirty="0">
                <a:latin typeface="Trebuchet MS" charset="0"/>
                <a:ea typeface="MS PGothic" charset="0"/>
              </a:rPr>
            </a:br>
            <a:br>
              <a:rPr lang="en-US" dirty="0">
                <a:latin typeface="Trebuchet MS" charset="0"/>
                <a:ea typeface="MS PGothic" charset="0"/>
              </a:rPr>
            </a:br>
            <a:r>
              <a:rPr lang="en-US" dirty="0" err="1">
                <a:solidFill>
                  <a:srgbClr val="0000FF"/>
                </a:solidFill>
                <a:latin typeface="Trebuchet MS" charset="0"/>
                <a:ea typeface="MS PGothic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Trebuchet MS" charset="0"/>
                <a:ea typeface="MS PGothic" charset="0"/>
              </a:rPr>
              <a:t> x;  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charset="0"/>
                <a:ea typeface="MS PGothic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MS PGothic" charset="0"/>
              </a:rPr>
              <a:t>itemsOrdered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;</a:t>
            </a:r>
            <a:br>
              <a:rPr lang="en-US" dirty="0">
                <a:latin typeface="Courier New" charset="0"/>
                <a:ea typeface="MS PGothic" charset="0"/>
              </a:rPr>
            </a:br>
            <a:br>
              <a:rPr lang="en-US" dirty="0">
                <a:latin typeface="Courier New" charset="0"/>
                <a:ea typeface="MS PGothic" charset="0"/>
              </a:rPr>
            </a:br>
            <a:r>
              <a:rPr lang="en-US" dirty="0">
                <a:latin typeface="Trebuchet MS" charset="0"/>
                <a:ea typeface="MS PGothic" charset="0"/>
              </a:rPr>
              <a:t>The purpose of this variable is to hold the </a:t>
            </a:r>
            <a:r>
              <a:rPr lang="en-US" dirty="0">
                <a:solidFill>
                  <a:srgbClr val="0000FF"/>
                </a:solidFill>
                <a:latin typeface="Trebuchet MS" charset="0"/>
                <a:ea typeface="MS PGothic" charset="0"/>
              </a:rPr>
              <a:t>number of items ordered</a:t>
            </a:r>
            <a:r>
              <a:rPr lang="en-US" dirty="0">
                <a:latin typeface="Trebuchet MS" charset="0"/>
                <a:ea typeface="MS PGothic" charset="0"/>
              </a:rPr>
              <a:t>.</a:t>
            </a:r>
            <a:endParaRPr lang="en-US" dirty="0">
              <a:latin typeface="Courier New" charset="0"/>
              <a:ea typeface="MS PGothic" charset="0"/>
            </a:endParaRPr>
          </a:p>
          <a:p>
            <a:endParaRPr lang="en-US" dirty="0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37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4440238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Identifier Rules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152400" y="1611313"/>
            <a:ext cx="8491538" cy="455453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latin typeface="Trebuchet MS" charset="0"/>
                <a:ea typeface="MS PGothic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Trebuchet MS" charset="0"/>
                <a:ea typeface="MS PGothic" charset="0"/>
              </a:rPr>
              <a:t>first character </a:t>
            </a:r>
            <a:r>
              <a:rPr lang="en-US" dirty="0">
                <a:latin typeface="Trebuchet MS" charset="0"/>
                <a:ea typeface="MS PGothic" charset="0"/>
              </a:rPr>
              <a:t>of an identifier must be an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alphabetic character </a:t>
            </a:r>
            <a:r>
              <a:rPr lang="en-US" dirty="0">
                <a:latin typeface="Trebuchet MS" charset="0"/>
                <a:ea typeface="MS PGothic" charset="0"/>
              </a:rPr>
              <a:t>or an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underscore ( _ ),</a:t>
            </a:r>
            <a:r>
              <a:rPr lang="en-US" dirty="0">
                <a:latin typeface="Trebuchet MS" charset="0"/>
                <a:ea typeface="MS PGothic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latin typeface="Trebuchet MS" charset="0"/>
                <a:ea typeface="MS PGothic" charset="0"/>
              </a:rPr>
              <a:t>After the first character you may use alphabetic characters, numbers, or underscore characters.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dirty="0">
                <a:latin typeface="Trebuchet MS" charset="0"/>
                <a:ea typeface="MS PGothic" charset="0"/>
              </a:rPr>
              <a:t>Upper- and lowercase characters are distinct</a:t>
            </a:r>
          </a:p>
          <a:p>
            <a:endParaRPr lang="en-US" dirty="0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3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165225" y="228600"/>
            <a:ext cx="7369175" cy="914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Valid and Invalid Identifiers</a:t>
            </a:r>
          </a:p>
        </p:txBody>
      </p:sp>
      <p:graphicFrame>
        <p:nvGraphicFramePr>
          <p:cNvPr id="4" name="Group 36"/>
          <p:cNvGraphicFramePr>
            <a:graphicFrameLocks noGrp="1"/>
          </p:cNvGraphicFramePr>
          <p:nvPr/>
        </p:nvGraphicFramePr>
        <p:xfrm>
          <a:off x="457200" y="1600200"/>
          <a:ext cx="8153400" cy="4495800"/>
        </p:xfrm>
        <a:graphic>
          <a:graphicData uri="http://schemas.openxmlformats.org/drawingml/2006/table">
            <a:tbl>
              <a:tblPr/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IDENTIFIER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VALID?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REASON IF INVALID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ヒラギノ角ゴ Pro W3" charset="0"/>
                        </a:rPr>
                        <a:t>totalSales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ヒラギノ角ゴ Pro W3" charset="0"/>
                        </a:rPr>
                        <a:t>total_Sales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0"/>
                        <a:cs typeface="ヒラギノ角ゴ Pro W3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ヒラギノ角ゴ Pro W3" charset="0"/>
                        </a:rPr>
                        <a:t>total.Sales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Cannot contain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ヒラギノ角ゴ Pro W3" charset="0"/>
                        </a:rPr>
                        <a:t>4thQtrSales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Cannot begin with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ヒラギノ角ゴ Pro W3" charset="0"/>
                          <a:cs typeface="ヒラギノ角ゴ Pro W3" charset="0"/>
                        </a:rPr>
                        <a:t>totalSale$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0"/>
                          <a:cs typeface="ヒラギノ角ゴ Pro W3" charset="0"/>
                        </a:rPr>
                        <a:t>Cannot contain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32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119813" cy="914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Integer Data Types</a:t>
            </a:r>
          </a:p>
        </p:txBody>
      </p:sp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36838"/>
            <a:ext cx="7597775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305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>
                <a:latin typeface="Calibri" charset="0"/>
                <a:cs typeface="Trebuchet MS" charset="0"/>
              </a:rPr>
              <a:t>Integer variables can hold whole numbers such as 12, 7, and -99.</a:t>
            </a:r>
            <a:br>
              <a:rPr lang="en-US" sz="2800">
                <a:latin typeface="Calibri" charset="0"/>
                <a:cs typeface="Trebuchet MS" charset="0"/>
              </a:rPr>
            </a:br>
            <a:endParaRPr lang="en-US" sz="2800">
              <a:latin typeface="Calibri" charset="0"/>
              <a:cs typeface="Trebuchet MS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800"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35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5967413" cy="914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Defining Variables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685800" y="1389062"/>
            <a:ext cx="7958138" cy="45545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rebuchet MS" charset="0"/>
                <a:ea typeface="MS PGothic" charset="0"/>
              </a:rPr>
              <a:t>Variables of the same type can be defined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Trebuchet MS" charset="0"/>
                <a:ea typeface="MS PGothic" charset="0"/>
              </a:rPr>
              <a:t>- </a:t>
            </a:r>
            <a:r>
              <a:rPr lang="en-US" sz="2400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On  separate lines: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Trebuchet MS" charset="0"/>
                <a:ea typeface="MS PGothic" charset="0"/>
              </a:rPr>
              <a:t>	</a:t>
            </a:r>
            <a:r>
              <a:rPr lang="en-US" sz="2400" dirty="0" err="1">
                <a:latin typeface="Courier New" charset="0"/>
                <a:ea typeface="MS PGothic" charset="0"/>
              </a:rPr>
              <a:t>int</a:t>
            </a:r>
            <a:r>
              <a:rPr lang="en-US" sz="2400" dirty="0">
                <a:latin typeface="Courier New" charset="0"/>
                <a:ea typeface="MS PGothic" charset="0"/>
              </a:rPr>
              <a:t> length;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  <a:ea typeface="MS PGothic" charset="0"/>
              </a:rPr>
              <a:t>	</a:t>
            </a:r>
            <a:r>
              <a:rPr lang="en-US" sz="2400" dirty="0" err="1">
                <a:latin typeface="Courier New" charset="0"/>
                <a:ea typeface="MS PGothic" charset="0"/>
              </a:rPr>
              <a:t>int</a:t>
            </a:r>
            <a:r>
              <a:rPr lang="en-US" sz="2400" dirty="0">
                <a:latin typeface="Courier New" charset="0"/>
                <a:ea typeface="MS PGothic" charset="0"/>
              </a:rPr>
              <a:t> width;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  <a:ea typeface="MS PGothic" charset="0"/>
              </a:rPr>
              <a:t>	unsigned </a:t>
            </a:r>
            <a:r>
              <a:rPr lang="en-US" sz="2400" dirty="0" err="1">
                <a:latin typeface="Courier New" charset="0"/>
                <a:ea typeface="MS PGothic" charset="0"/>
              </a:rPr>
              <a:t>int</a:t>
            </a:r>
            <a:r>
              <a:rPr lang="en-US" sz="2400" dirty="0">
                <a:latin typeface="Courier New" charset="0"/>
                <a:ea typeface="MS PGothic" charset="0"/>
              </a:rPr>
              <a:t> area;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Trebuchet MS" charset="0"/>
                <a:ea typeface="MS PGothic" charset="0"/>
              </a:rPr>
              <a:t>- </a:t>
            </a:r>
            <a:r>
              <a:rPr lang="en-US" sz="2400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On the same line: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Trebuchet MS" charset="0"/>
                <a:ea typeface="MS PGothic" charset="0"/>
              </a:rPr>
              <a:t>	</a:t>
            </a:r>
            <a:r>
              <a:rPr lang="en-US" sz="2400" dirty="0" err="1">
                <a:latin typeface="Courier New" charset="0"/>
                <a:ea typeface="MS PGothic" charset="0"/>
              </a:rPr>
              <a:t>int</a:t>
            </a:r>
            <a:r>
              <a:rPr lang="en-US" sz="2400" dirty="0">
                <a:latin typeface="Courier New" charset="0"/>
                <a:ea typeface="MS PGothic" charset="0"/>
              </a:rPr>
              <a:t> length, width;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charset="0"/>
                <a:ea typeface="MS PGothic" charset="0"/>
              </a:rPr>
              <a:t>	unsigned </a:t>
            </a:r>
            <a:r>
              <a:rPr lang="en-US" sz="2400" dirty="0" err="1">
                <a:latin typeface="Courier New" charset="0"/>
                <a:ea typeface="MS PGothic" charset="0"/>
              </a:rPr>
              <a:t>int</a:t>
            </a:r>
            <a:r>
              <a:rPr lang="en-US" sz="2400" dirty="0">
                <a:latin typeface="Courier New" charset="0"/>
                <a:ea typeface="MS PGothic" charset="0"/>
              </a:rPr>
              <a:t> area;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rebuchet MS" charset="0"/>
                <a:ea typeface="MS PGothic" charset="0"/>
              </a:rPr>
              <a:t>Variables of different types must be in different definitions</a:t>
            </a:r>
          </a:p>
          <a:p>
            <a:pPr lvl="1"/>
            <a:r>
              <a:rPr lang="en-US" sz="3200" dirty="0" err="1">
                <a:latin typeface="Trebuchet MS" charset="0"/>
                <a:ea typeface="MS PGothic" charset="0"/>
              </a:rPr>
              <a:t>int</a:t>
            </a:r>
            <a:r>
              <a:rPr lang="en-US" sz="3200" dirty="0">
                <a:latin typeface="Trebuchet MS" charset="0"/>
                <a:ea typeface="MS PGothic" charset="0"/>
              </a:rPr>
              <a:t> length;</a:t>
            </a:r>
          </a:p>
          <a:p>
            <a:pPr lvl="1"/>
            <a:r>
              <a:rPr lang="en-US" sz="3200" dirty="0">
                <a:latin typeface="Trebuchet MS" charset="0"/>
                <a:ea typeface="MS PGothic" charset="0"/>
              </a:rPr>
              <a:t>unsigned </a:t>
            </a:r>
            <a:r>
              <a:rPr lang="en-US" sz="3200" dirty="0" err="1">
                <a:latin typeface="Trebuchet MS" charset="0"/>
                <a:ea typeface="MS PGothic" charset="0"/>
              </a:rPr>
              <a:t>int</a:t>
            </a:r>
            <a:r>
              <a:rPr lang="en-US" sz="3200" dirty="0">
                <a:latin typeface="Trebuchet MS" charset="0"/>
                <a:ea typeface="MS PGothic" charset="0"/>
              </a:rPr>
              <a:t> area; </a:t>
            </a:r>
          </a:p>
        </p:txBody>
      </p:sp>
    </p:spTree>
    <p:extLst>
      <p:ext uri="{BB962C8B-B14F-4D97-AF65-F5344CB8AC3E}">
        <p14:creationId xmlns:p14="http://schemas.microsoft.com/office/powerpoint/2010/main" val="2015317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Content Placeholder 1"/>
          <p:cNvSpPr>
            <a:spLocks noGrp="1"/>
          </p:cNvSpPr>
          <p:nvPr>
            <p:ph idx="1"/>
          </p:nvPr>
        </p:nvSpPr>
        <p:spPr>
          <a:xfrm>
            <a:off x="381000" y="1571625"/>
            <a:ext cx="8262938" cy="4554538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MS PGothic" charset="0"/>
              </a:rPr>
              <a:t>Write a C program to calculate the area of a circle (A = pi * radius</a:t>
            </a:r>
            <a:r>
              <a:rPr lang="en-US" baseline="30000" dirty="0">
                <a:latin typeface="Trebuchet MS" charset="0"/>
                <a:ea typeface="MS PGothic" charset="0"/>
              </a:rPr>
              <a:t>2</a:t>
            </a:r>
            <a:r>
              <a:rPr lang="en-US" dirty="0">
                <a:latin typeface="Trebuchet MS" charset="0"/>
                <a:ea typeface="MS PGothic" charset="0"/>
              </a:rPr>
              <a:t>).</a:t>
            </a:r>
          </a:p>
          <a:p>
            <a:endParaRPr lang="ro-RO" dirty="0">
              <a:latin typeface="Trebuchet MS" charset="0"/>
              <a:ea typeface="MS PGothic" charset="0"/>
            </a:endParaRPr>
          </a:p>
          <a:p>
            <a:r>
              <a:rPr lang="ro-RO" dirty="0">
                <a:latin typeface="Times New Roman" charset="0"/>
                <a:ea typeface="MS PGothic" charset="0"/>
                <a:cs typeface="Times New Roman" charset="0"/>
              </a:rPr>
              <a:t>printf(“Radius = ?”);</a:t>
            </a:r>
            <a:endParaRPr lang="en-US" dirty="0">
              <a:latin typeface="Times New Roman" charset="0"/>
              <a:ea typeface="MS PGothic" charset="0"/>
              <a:cs typeface="Times New Roman" charset="0"/>
            </a:endParaRPr>
          </a:p>
          <a:p>
            <a:r>
              <a:rPr lang="hr-HR" dirty="0">
                <a:latin typeface="Times New Roman" charset="0"/>
                <a:ea typeface="MS PGothic" charset="0"/>
                <a:cs typeface="Times New Roman" charset="0"/>
              </a:rPr>
              <a:t>scanf ( “%f ”, &amp;radius ) ; </a:t>
            </a:r>
          </a:p>
          <a:p>
            <a:pPr>
              <a:buFont typeface="Arial" charset="0"/>
              <a:buNone/>
            </a:pPr>
            <a:endParaRPr lang="en-US" dirty="0">
              <a:latin typeface="Trebuchet MS" charset="0"/>
              <a:ea typeface="MS PGothic" charset="0"/>
            </a:endParaRPr>
          </a:p>
          <a:p>
            <a:endParaRPr lang="en-US" dirty="0">
              <a:latin typeface="Trebuchet MS" charset="0"/>
              <a:ea typeface="MS PGothic" charset="0"/>
            </a:endParaRPr>
          </a:p>
          <a:p>
            <a:endParaRPr lang="en-US" dirty="0">
              <a:latin typeface="Trebuchet MS" charset="0"/>
              <a:ea typeface="MS PGothic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9587" y="228600"/>
            <a:ext cx="7491413" cy="9144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Exercise 3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BF297FC3-41D1-C04F-9D2A-1B8C6AEA889E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/>
              <a:t>35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57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8674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The 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Courier New" charset="0"/>
                <a:ea typeface="MS PGothic" charset="0"/>
                <a:cs typeface="Courier New" charset="0"/>
              </a:rPr>
              <a:t>char</a:t>
            </a: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 Data Type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/>
          <a:lstStyle/>
          <a:p>
            <a:r>
              <a:rPr lang="en-US">
                <a:latin typeface="Trebuchet MS" charset="0"/>
                <a:ea typeface="MS PGothic" charset="0"/>
              </a:rPr>
              <a:t>Used to hold characters or very small integer values</a:t>
            </a:r>
          </a:p>
          <a:p>
            <a:r>
              <a:rPr lang="en-US">
                <a:solidFill>
                  <a:srgbClr val="FF0000"/>
                </a:solidFill>
                <a:latin typeface="Trebuchet MS" charset="0"/>
                <a:ea typeface="MS PGothic" charset="0"/>
              </a:rPr>
              <a:t>Usually 1 byte of memory</a:t>
            </a:r>
          </a:p>
          <a:p>
            <a:r>
              <a:rPr lang="en-US">
                <a:latin typeface="Trebuchet MS" charset="0"/>
                <a:ea typeface="MS PGothic" charset="0"/>
              </a:rPr>
              <a:t>Numeric value of character from the character set is stored in memory:</a:t>
            </a:r>
          </a:p>
          <a:p>
            <a:endParaRPr lang="en-US">
              <a:latin typeface="Trebuchet MS" charset="0"/>
              <a:ea typeface="MS PGothic" charset="0"/>
            </a:endParaRPr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90600" y="4689475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CODE:</a:t>
            </a:r>
          </a:p>
          <a:p>
            <a:pPr eaLnBrk="1" hangingPunct="1"/>
            <a:r>
              <a:rPr lang="en-US" sz="1800">
                <a:latin typeface="Courier New" charset="0"/>
                <a:cs typeface="Arial" charset="0"/>
              </a:rPr>
              <a:t>char letter;</a:t>
            </a:r>
          </a:p>
          <a:p>
            <a:pPr eaLnBrk="1" hangingPunct="1"/>
            <a:r>
              <a:rPr lang="en-US" sz="1800">
                <a:latin typeface="Courier New" charset="0"/>
                <a:cs typeface="Arial" charset="0"/>
              </a:rPr>
              <a:t>letter = 'C';</a:t>
            </a:r>
          </a:p>
        </p:txBody>
      </p:sp>
      <p:sp>
        <p:nvSpPr>
          <p:cNvPr id="55300" name="Text Box 5"/>
          <p:cNvSpPr txBox="1">
            <a:spLocks noChangeArrowheads="1"/>
          </p:cNvSpPr>
          <p:nvPr/>
        </p:nvSpPr>
        <p:spPr bwMode="auto">
          <a:xfrm>
            <a:off x="4897438" y="4648200"/>
            <a:ext cx="1639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MEMORY:</a:t>
            </a:r>
          </a:p>
          <a:p>
            <a:pPr eaLnBrk="1" hangingPunct="1"/>
            <a:r>
              <a:rPr lang="en-US" sz="1800">
                <a:latin typeface="Courier New" charset="0"/>
                <a:cs typeface="Arial" charset="0"/>
              </a:rPr>
              <a:t>letter</a:t>
            </a: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5029200" y="53340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>
                <a:latin typeface="Courier New" charset="0"/>
                <a:cs typeface="Trebuchet MS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3303000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5281613" cy="914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Character Literals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152400" y="1571625"/>
            <a:ext cx="8491538" cy="45545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Trebuchet MS" charset="0"/>
                <a:ea typeface="ＭＳ Ｐゴシック" charset="0"/>
              </a:rPr>
              <a:t>Character literals </a:t>
            </a:r>
            <a:r>
              <a:rPr lang="en-US" dirty="0">
                <a:latin typeface="Trebuchet MS" charset="0"/>
                <a:ea typeface="ＭＳ Ｐゴシック" charset="0"/>
              </a:rPr>
              <a:t>must be enclosed in single quote marks. Example:</a:t>
            </a:r>
            <a:br>
              <a:rPr lang="en-US" dirty="0">
                <a:latin typeface="Trebuchet MS" charset="0"/>
                <a:ea typeface="ＭＳ Ｐゴシック" charset="0"/>
              </a:rPr>
            </a:br>
            <a:br>
              <a:rPr lang="en-US" dirty="0">
                <a:latin typeface="Trebuchet MS" charset="0"/>
                <a:ea typeface="ＭＳ Ｐゴシック" charset="0"/>
              </a:rPr>
            </a:br>
            <a:r>
              <a:rPr lang="en-US" dirty="0">
                <a:latin typeface="Trebuchet MS" charset="0"/>
                <a:ea typeface="ＭＳ Ｐゴシック" charset="0"/>
              </a:rPr>
              <a:t>                          </a:t>
            </a:r>
            <a:r>
              <a:rPr lang="en-US" dirty="0">
                <a:latin typeface="Courier New" charset="0"/>
                <a:ea typeface="ＭＳ Ｐゴシック" charset="0"/>
              </a:rPr>
              <a:t>'A'</a:t>
            </a:r>
          </a:p>
          <a:p>
            <a:pPr>
              <a:defRPr/>
            </a:pPr>
            <a:r>
              <a:rPr lang="ro-RO" dirty="0">
                <a:solidFill>
                  <a:srgbClr val="FF0000"/>
                </a:solidFill>
                <a:ea typeface="ＭＳ Ｐゴシック" pitchFamily="-112" charset="-128"/>
              </a:rPr>
              <a:t>printf(</a:t>
            </a:r>
            <a:r>
              <a:rPr lang="ro-RO" dirty="0">
                <a:solidFill>
                  <a:srgbClr val="3366FF"/>
                </a:solidFill>
                <a:ea typeface="ＭＳ Ｐゴシック" pitchFamily="-112" charset="-128"/>
              </a:rPr>
              <a:t>control string</a:t>
            </a:r>
            <a:r>
              <a:rPr lang="ro-RO" dirty="0">
                <a:solidFill>
                  <a:srgbClr val="FF0000"/>
                </a:solidFill>
                <a:ea typeface="ＭＳ Ｐゴシック" pitchFamily="-112" charset="-128"/>
              </a:rPr>
              <a:t>, arg</a:t>
            </a:r>
            <a:r>
              <a:rPr lang="ro-RO" baseline="-25000" dirty="0">
                <a:solidFill>
                  <a:srgbClr val="FF0000"/>
                </a:solidFill>
                <a:ea typeface="ＭＳ Ｐゴシック" pitchFamily="-112" charset="-128"/>
              </a:rPr>
              <a:t>1</a:t>
            </a:r>
            <a:r>
              <a:rPr lang="ro-RO" dirty="0">
                <a:solidFill>
                  <a:srgbClr val="FF0000"/>
                </a:solidFill>
                <a:ea typeface="ＭＳ Ｐゴシック" pitchFamily="-112" charset="-128"/>
              </a:rPr>
              <a:t>, arg</a:t>
            </a:r>
            <a:r>
              <a:rPr lang="ro-RO" baseline="-25000" dirty="0">
                <a:solidFill>
                  <a:srgbClr val="FF0000"/>
                </a:solidFill>
                <a:ea typeface="ＭＳ Ｐゴシック" pitchFamily="-112" charset="-128"/>
              </a:rPr>
              <a:t>2</a:t>
            </a:r>
            <a:r>
              <a:rPr lang="ro-RO" dirty="0">
                <a:solidFill>
                  <a:srgbClr val="FF0000"/>
                </a:solidFill>
                <a:ea typeface="ＭＳ Ｐゴシック" pitchFamily="-112" charset="-128"/>
              </a:rPr>
              <a:t>, . . . , arg</a:t>
            </a:r>
            <a:r>
              <a:rPr lang="ro-RO" baseline="-25000" dirty="0">
                <a:solidFill>
                  <a:srgbClr val="FF0000"/>
                </a:solidFill>
                <a:ea typeface="ＭＳ Ｐゴシック" pitchFamily="-112" charset="-128"/>
              </a:rPr>
              <a:t>n</a:t>
            </a:r>
            <a:r>
              <a:rPr lang="ro-RO" dirty="0">
                <a:solidFill>
                  <a:srgbClr val="FF0000"/>
                </a:solidFill>
                <a:ea typeface="ＭＳ Ｐゴシック" pitchFamily="-112" charset="-128"/>
              </a:rPr>
              <a:t>)</a:t>
            </a:r>
          </a:p>
          <a:p>
            <a:pPr lvl="1">
              <a:defRPr/>
            </a:pPr>
            <a:r>
              <a:rPr lang="en-US" dirty="0">
                <a:ea typeface="ＭＳ Ｐゴシック" pitchFamily="-112" charset="-128"/>
              </a:rPr>
              <a:t>where control string refers to a string that contains formatting information, and arg</a:t>
            </a:r>
            <a:r>
              <a:rPr lang="en-US" baseline="-25000" dirty="0">
                <a:ea typeface="ＭＳ Ｐゴシック" pitchFamily="-112" charset="-128"/>
              </a:rPr>
              <a:t>1</a:t>
            </a:r>
            <a:r>
              <a:rPr lang="en-US" dirty="0">
                <a:ea typeface="ＭＳ Ｐゴシック" pitchFamily="-112" charset="-128"/>
              </a:rPr>
              <a:t>, arg</a:t>
            </a:r>
            <a:r>
              <a:rPr lang="en-US" baseline="-25000" dirty="0">
                <a:ea typeface="ＭＳ Ｐゴシック" pitchFamily="-112" charset="-128"/>
              </a:rPr>
              <a:t>2</a:t>
            </a:r>
            <a:r>
              <a:rPr lang="en-US" dirty="0">
                <a:ea typeface="ＭＳ Ｐゴシック" pitchFamily="-112" charset="-128"/>
              </a:rPr>
              <a:t>, . . . , </a:t>
            </a:r>
            <a:r>
              <a:rPr lang="en-US" dirty="0" err="1">
                <a:ea typeface="ＭＳ Ｐゴシック" pitchFamily="-112" charset="-128"/>
              </a:rPr>
              <a:t>arg</a:t>
            </a:r>
            <a:r>
              <a:rPr lang="en-US" baseline="-25000" dirty="0" err="1">
                <a:ea typeface="ＭＳ Ｐゴシック" pitchFamily="-112" charset="-128"/>
              </a:rPr>
              <a:t>n</a:t>
            </a:r>
            <a:r>
              <a:rPr lang="en-US" dirty="0">
                <a:ea typeface="ＭＳ Ｐゴシック" pitchFamily="-112" charset="-128"/>
              </a:rPr>
              <a:t> are arguments that represent the individual output data items.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ro-RO" dirty="0">
                <a:ea typeface="ＭＳ Ｐゴシック" pitchFamily="-112" charset="-128"/>
              </a:rPr>
              <a:t> </a:t>
            </a:r>
          </a:p>
          <a:p>
            <a:pPr marL="0" indent="0">
              <a:buFont typeface="Arial" charset="0"/>
              <a:buNone/>
              <a:defRPr/>
            </a:pPr>
            <a:endParaRPr lang="en-US" dirty="0">
              <a:latin typeface="Trebuchet M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8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Calibri" charset="0"/>
                <a:ea typeface="MS PGothic" charset="0"/>
              </a:rPr>
              <a:t>Character Literals in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608138"/>
            <a:ext cx="7793038" cy="45243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//A simple C program to calculate the area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&gt;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main() 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// Variable Definition &amp; Initialization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char letter;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letter = ‘B’;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(”value of the letter is: %c”, letter);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letter = ‘C’;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(”value of the letter is: %c”, letter);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return 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0864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charset="0"/>
                <a:ea typeface="MS PGothic" charset="0"/>
              </a:rPr>
              <a:t>double in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450" y="1608138"/>
            <a:ext cx="7291388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//A simple C program to calculate the area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&gt;</a:t>
            </a:r>
          </a:p>
          <a:p>
            <a:pPr eaLnBrk="1" hangingPunct="1"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main() 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// Variable Definition &amp; Initialization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double val1, val2;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(“Enter values: %lf ”, &amp;val1, &amp;val2 );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(”value is: %lf”, val1, val2);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	return 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822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4511675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Program 1-1</a:t>
            </a:r>
          </a:p>
        </p:txBody>
      </p:sp>
      <p:sp>
        <p:nvSpPr>
          <p:cNvPr id="2" name="Rectangle 1"/>
          <p:cNvSpPr/>
          <p:nvPr/>
        </p:nvSpPr>
        <p:spPr>
          <a:xfrm>
            <a:off x="1447800" y="1066800"/>
            <a:ext cx="6192837" cy="5632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//A simple C program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&gt;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main() 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Variable Definition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a, b;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c;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float f;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Actual Initialization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a = 10;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b = 20;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c = a + b;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(”value of c: %d \n”, c);		f = 70.0 / 3.0;		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(”value of f: %f \n”, f);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return 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2298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4511675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Exercise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152400" y="1663700"/>
            <a:ext cx="8686800" cy="375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>
                <a:latin typeface="Courier New" charset="0"/>
                <a:ea typeface="MS PGothic" charset="0"/>
              </a:rPr>
              <a:t>Write a program that asks the users to perform the following processes: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>
                <a:latin typeface="Courier New" charset="0"/>
                <a:ea typeface="MS PGothic" charset="0"/>
              </a:rPr>
              <a:t>Display : 1. Obtained grades in Math: 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>
                <a:latin typeface="Courier New" charset="0"/>
                <a:ea typeface="MS PGothic" charset="0"/>
              </a:rPr>
              <a:t>Input   : mathGrade;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000">
                <a:latin typeface="Courier New" charset="0"/>
                <a:ea typeface="MS PGothic" charset="0"/>
              </a:rPr>
              <a:t>Display   : 2. Obtained grade in Programing: 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>
                <a:latin typeface="Courier New" charset="0"/>
                <a:ea typeface="MS PGothic" charset="0"/>
              </a:rPr>
              <a:t>Input   : programmingGrade;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>
                <a:latin typeface="Courier New" charset="0"/>
                <a:ea typeface="MS PGothic" charset="0"/>
              </a:rPr>
              <a:t>Display : 1. Grade in Math is : B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>
                <a:latin typeface="Courier New" charset="0"/>
                <a:ea typeface="MS PGothic" charset="0"/>
              </a:rPr>
              <a:t>Display : 2. Grade in Progmramming is : A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endParaRPr lang="en-US" sz="2400">
              <a:latin typeface="Courier New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26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4511675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Exercise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152400" y="1663700"/>
            <a:ext cx="8686800" cy="375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>
                <a:latin typeface="Courier New" charset="0"/>
                <a:ea typeface="MS PGothic" charset="0"/>
              </a:rPr>
              <a:t>Write a program that asks the users to input two integer values: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>
                <a:latin typeface="Courier New" charset="0"/>
                <a:ea typeface="MS PGothic" charset="0"/>
              </a:rPr>
              <a:t>Task  	1. Perform addition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>
                <a:latin typeface="Courier New" charset="0"/>
                <a:ea typeface="MS PGothic" charset="0"/>
              </a:rPr>
              <a:t>Task  	2. Perform subtraction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>
                <a:latin typeface="Courier New" charset="0"/>
                <a:ea typeface="MS PGothic" charset="0"/>
              </a:rPr>
              <a:t>Task  	3. Perform multiplication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sz="2400">
                <a:latin typeface="Courier New" charset="0"/>
                <a:ea typeface="MS PGothic" charset="0"/>
              </a:rPr>
              <a:t>Task  	4. Perform division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endParaRPr lang="en-US" sz="2400">
              <a:latin typeface="Courier New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endParaRPr lang="en-US" sz="2400">
              <a:latin typeface="Courier New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endParaRPr lang="en-US" sz="2400">
              <a:latin typeface="Courier New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04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Content Placeholder 1"/>
          <p:cNvSpPr>
            <a:spLocks noGrp="1"/>
          </p:cNvSpPr>
          <p:nvPr>
            <p:ph idx="1"/>
          </p:nvPr>
        </p:nvSpPr>
        <p:spPr>
          <a:xfrm>
            <a:off x="533400" y="1922462"/>
            <a:ext cx="8110538" cy="455453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800" i="1" dirty="0">
                <a:latin typeface="Trebuchet MS" charset="0"/>
                <a:ea typeface="MS PGothic" charset="0"/>
              </a:rPr>
              <a:t>Conversion Character Meaning </a:t>
            </a:r>
            <a:endParaRPr lang="en-US" sz="1800" dirty="0">
              <a:latin typeface="Trebuchet MS" charset="0"/>
              <a:ea typeface="MS PGothic" charset="0"/>
            </a:endParaRPr>
          </a:p>
          <a:p>
            <a:pPr marL="0" indent="0"/>
            <a:r>
              <a:rPr lang="en-US" sz="1800" dirty="0">
                <a:latin typeface="Trebuchet MS" charset="0"/>
                <a:ea typeface="MS PGothic" charset="0"/>
              </a:rPr>
              <a:t> c  Data item is displayed as a single character </a:t>
            </a:r>
          </a:p>
          <a:p>
            <a:pPr marL="0" indent="0"/>
            <a:r>
              <a:rPr lang="en-US" sz="1800" dirty="0">
                <a:latin typeface="Trebuchet MS" charset="0"/>
                <a:ea typeface="MS PGothic" charset="0"/>
              </a:rPr>
              <a:t> d  Data item is displayed as a signed decimal integer </a:t>
            </a:r>
          </a:p>
          <a:p>
            <a:pPr marL="0" indent="0"/>
            <a:r>
              <a:rPr lang="en-US" sz="1800" dirty="0">
                <a:latin typeface="Trebuchet MS" charset="0"/>
                <a:ea typeface="MS PGothic" charset="0"/>
              </a:rPr>
              <a:t> e  Data item is displayed as a floating-point value with an exponent </a:t>
            </a:r>
          </a:p>
          <a:p>
            <a:pPr marL="0" indent="0"/>
            <a:r>
              <a:rPr lang="en-US" sz="1800" dirty="0">
                <a:latin typeface="Trebuchet MS" charset="0"/>
                <a:ea typeface="MS PGothic" charset="0"/>
              </a:rPr>
              <a:t> f  Data item is displayed as a floating-point value without an exponent </a:t>
            </a:r>
          </a:p>
          <a:p>
            <a:pPr marL="0" indent="0"/>
            <a:r>
              <a:rPr lang="en-US" sz="1800" i="1" dirty="0">
                <a:latin typeface="Trebuchet MS" charset="0"/>
                <a:ea typeface="MS PGothic" charset="0"/>
              </a:rPr>
              <a:t> 0 </a:t>
            </a:r>
            <a:r>
              <a:rPr lang="en-US" sz="1800" dirty="0">
                <a:latin typeface="Trebuchet MS" charset="0"/>
                <a:ea typeface="MS PGothic" charset="0"/>
              </a:rPr>
              <a:t>Data item is displayed as an octal integer, without a leading zero</a:t>
            </a:r>
          </a:p>
          <a:p>
            <a:pPr marL="0" indent="0"/>
            <a:r>
              <a:rPr lang="en-US" sz="1800" dirty="0">
                <a:latin typeface="Trebuchet MS" charset="0"/>
                <a:ea typeface="MS PGothic" charset="0"/>
              </a:rPr>
              <a:t> S Data item is displayed as a string</a:t>
            </a:r>
          </a:p>
          <a:p>
            <a:pPr marL="0" indent="0"/>
            <a:r>
              <a:rPr lang="en-US" sz="1800" dirty="0">
                <a:latin typeface="Trebuchet MS" charset="0"/>
                <a:ea typeface="MS PGothic" charset="0"/>
              </a:rPr>
              <a:t> U Data item is displayed as an unsigned decimal integer</a:t>
            </a:r>
          </a:p>
          <a:p>
            <a:pPr marL="0" indent="0"/>
            <a:r>
              <a:rPr lang="en-US" sz="1800" dirty="0">
                <a:latin typeface="Trebuchet MS" charset="0"/>
                <a:ea typeface="MS PGothic" charset="0"/>
              </a:rPr>
              <a:t> X Data item is displayed as a hexadecimal integer, without the leading Ox </a:t>
            </a:r>
          </a:p>
          <a:p>
            <a:pPr marL="0" indent="0"/>
            <a:endParaRPr lang="en-US" dirty="0">
              <a:latin typeface="Trebuchet MS" charset="0"/>
              <a:ea typeface="MS PGothic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304800"/>
            <a:ext cx="6227762" cy="9144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000" dirty="0">
                <a:effectLst/>
                <a:ea typeface="ＭＳ Ｐゴシック" pitchFamily="-112" charset="-128"/>
              </a:rPr>
              <a:t>Commonly Used Conversion Characters for Data Output </a:t>
            </a:r>
            <a:endParaRPr lang="en-US" sz="4000" dirty="0">
              <a:ea typeface="ＭＳ Ｐゴシック" pitchFamily="-112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3771D46C-B532-194F-8D78-E9FFCEA75FA5}" type="slidenum">
              <a:rPr lang="en-US" sz="1200">
                <a:solidFill>
                  <a:schemeClr val="bg1"/>
                </a:solidFill>
                <a:latin typeface="Calibri" charset="0"/>
                <a:cs typeface="Trebuchet MS" charset="0"/>
              </a:rPr>
              <a:pPr/>
              <a:t>42</a:t>
            </a:fld>
            <a:endParaRPr lang="en-US" sz="1200">
              <a:solidFill>
                <a:schemeClr val="bg1"/>
              </a:solidFill>
              <a:latin typeface="Calibri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24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480175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Floating-Point Data Types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Trebuchet MS" charset="0"/>
                <a:ea typeface="MS PGothic" charset="0"/>
              </a:rPr>
              <a:t>Can hold real numbers i.e., fractional values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Trebuchet MS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The floating-point data types are:</a:t>
            </a:r>
            <a:br>
              <a:rPr lang="en-US" sz="2400" dirty="0">
                <a:solidFill>
                  <a:srgbClr val="FF0000"/>
                </a:solidFill>
                <a:latin typeface="Trebuchet MS" charset="0"/>
                <a:ea typeface="MS PGothic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float</a:t>
            </a:r>
            <a:b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double</a:t>
            </a:r>
            <a:b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</a:rPr>
            </a:br>
            <a:r>
              <a:rPr lang="en-US" sz="2400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long double</a:t>
            </a:r>
            <a:br>
              <a:rPr lang="en-US" sz="2400" dirty="0">
                <a:latin typeface="Trebuchet MS" charset="0"/>
                <a:ea typeface="MS PGothic" charset="0"/>
              </a:rPr>
            </a:br>
            <a:endParaRPr lang="en-US" sz="2400" dirty="0">
              <a:latin typeface="Trebuchet MS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rebuchet MS" charset="0"/>
                <a:ea typeface="MS PGothic" charset="0"/>
              </a:rPr>
              <a:t>They can hold real numbers such as: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Trebuchet MS" charset="0"/>
                <a:ea typeface="MS PGothic" charset="0"/>
              </a:rPr>
              <a:t>	</a:t>
            </a:r>
            <a:r>
              <a:rPr lang="en-US" sz="2000" dirty="0">
                <a:latin typeface="Courier New" charset="0"/>
                <a:ea typeface="MS PGothic" charset="0"/>
              </a:rPr>
              <a:t>12.45      -3.8</a:t>
            </a:r>
            <a:br>
              <a:rPr lang="en-US" sz="2000" dirty="0">
                <a:latin typeface="Courier New" charset="0"/>
                <a:ea typeface="MS PGothic" charset="0"/>
              </a:rPr>
            </a:br>
            <a:endParaRPr lang="en-US" sz="2000" dirty="0">
              <a:latin typeface="Trebuchet MS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rebuchet MS" charset="0"/>
                <a:ea typeface="MS PGothic" charset="0"/>
              </a:rPr>
              <a:t>Stored in a form similar to scientific notation</a:t>
            </a:r>
            <a:br>
              <a:rPr lang="en-US" sz="2400" dirty="0">
                <a:latin typeface="Trebuchet MS" charset="0"/>
                <a:ea typeface="MS PGothic" charset="0"/>
              </a:rPr>
            </a:br>
            <a:endParaRPr lang="en-US" sz="2400" dirty="0">
              <a:latin typeface="Trebuchet MS" charset="0"/>
              <a:ea typeface="MS PGothic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Trebuchet MS" charset="0"/>
                <a:ea typeface="MS PGothic" charset="0"/>
              </a:rPr>
              <a:t>All floating-point numbers are signed</a:t>
            </a:r>
            <a:endParaRPr lang="en-US" sz="2400" dirty="0">
              <a:latin typeface="Courier New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03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2057400" y="381000"/>
            <a:ext cx="5832475" cy="9144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Floating-Point Data Types</a:t>
            </a:r>
          </a:p>
        </p:txBody>
      </p:sp>
      <p:pic>
        <p:nvPicPr>
          <p:cNvPr id="6656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24125"/>
            <a:ext cx="763905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123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057400" y="304800"/>
            <a:ext cx="55626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Floating-Point Literals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152400" y="1700213"/>
            <a:ext cx="8686800" cy="4624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rebuchet MS" charset="0"/>
                <a:ea typeface="MS PGothic" charset="0"/>
              </a:rPr>
              <a:t>Can be represented in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Trebuchet MS" charset="0"/>
                <a:ea typeface="MS PGothic" charset="0"/>
              </a:rPr>
              <a:t>Fixed point (decimal) notation: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  <a:latin typeface="Trebuchet MS" charset="0"/>
                <a:ea typeface="MS PGothic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charset="0"/>
                <a:ea typeface="MS PGothic" charset="0"/>
              </a:rPr>
              <a:t>31.4159			0.0000625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  <a:latin typeface="Trebuchet MS" charset="0"/>
                <a:ea typeface="MS PGothic" charset="0"/>
              </a:rPr>
              <a:t>E notation: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solidFill>
                  <a:srgbClr val="FF0000"/>
                </a:solidFill>
                <a:latin typeface="Trebuchet MS" charset="0"/>
                <a:ea typeface="MS PGothic" charset="0"/>
              </a:rPr>
              <a:t>	</a:t>
            </a:r>
            <a:r>
              <a:rPr lang="en-US">
                <a:solidFill>
                  <a:srgbClr val="FF0000"/>
                </a:solidFill>
                <a:latin typeface="Courier New" charset="0"/>
                <a:ea typeface="MS PGothic" charset="0"/>
              </a:rPr>
              <a:t>3.14159E1		6.25e-5</a:t>
            </a:r>
          </a:p>
          <a:p>
            <a:pPr>
              <a:lnSpc>
                <a:spcPct val="90000"/>
              </a:lnSpc>
            </a:pPr>
            <a:r>
              <a:rPr lang="en-US">
                <a:latin typeface="Trebuchet MS" charset="0"/>
                <a:ea typeface="MS PGothic" charset="0"/>
              </a:rPr>
              <a:t>Are </a:t>
            </a:r>
            <a:r>
              <a:rPr lang="en-US">
                <a:latin typeface="Courier New" charset="0"/>
                <a:ea typeface="MS PGothic" charset="0"/>
              </a:rPr>
              <a:t>double</a:t>
            </a:r>
            <a:r>
              <a:rPr lang="en-US">
                <a:latin typeface="Trebuchet MS" charset="0"/>
                <a:ea typeface="MS PGothic" charset="0"/>
              </a:rPr>
              <a:t> by default</a:t>
            </a:r>
          </a:p>
          <a:p>
            <a:pPr>
              <a:lnSpc>
                <a:spcPct val="90000"/>
              </a:lnSpc>
            </a:pPr>
            <a:r>
              <a:rPr lang="en-US">
                <a:latin typeface="Trebuchet MS" charset="0"/>
                <a:ea typeface="MS PGothic" charset="0"/>
              </a:rPr>
              <a:t>Can be forced to be float (</a:t>
            </a:r>
            <a:r>
              <a:rPr lang="en-US">
                <a:latin typeface="Courier New" charset="0"/>
                <a:ea typeface="MS PGothic" charset="0"/>
              </a:rPr>
              <a:t>3.14159f</a:t>
            </a:r>
            <a:r>
              <a:rPr lang="en-US">
                <a:latin typeface="Trebuchet MS" charset="0"/>
                <a:ea typeface="MS PGothic" charset="0"/>
              </a:rPr>
              <a:t>) or long double (</a:t>
            </a:r>
            <a:r>
              <a:rPr lang="en-US">
                <a:latin typeface="Courier New" charset="0"/>
                <a:ea typeface="MS PGothic" charset="0"/>
              </a:rPr>
              <a:t>0.0000625L</a:t>
            </a:r>
            <a:r>
              <a:rPr lang="en-US">
                <a:latin typeface="Trebuchet MS" charset="0"/>
                <a:ea typeface="MS PGothic" charset="0"/>
              </a:rPr>
              <a:t>)</a:t>
            </a:r>
          </a:p>
          <a:p>
            <a:endParaRPr lang="en-US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927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337300" cy="914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Variable Assignments and Initialization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152400" y="17526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</a:rPr>
              <a:t>An assignment statement uses the </a:t>
            </a:r>
            <a:r>
              <a:rPr lang="en-US" dirty="0">
                <a:latin typeface="Courier New" charset="0"/>
                <a:ea typeface="MS PGothic" charset="0"/>
              </a:rPr>
              <a:t>=</a:t>
            </a:r>
            <a:r>
              <a:rPr lang="en-US" dirty="0">
                <a:latin typeface="Trebuchet MS" charset="0"/>
                <a:ea typeface="MS PGothic" charset="0"/>
              </a:rPr>
              <a:t> operator to store a value in a variable.</a:t>
            </a:r>
            <a:br>
              <a:rPr lang="en-US" dirty="0">
                <a:latin typeface="Trebuchet MS" charset="0"/>
                <a:ea typeface="MS PGothic" charset="0"/>
              </a:rPr>
            </a:br>
            <a:br>
              <a:rPr lang="en-US" dirty="0">
                <a:latin typeface="Trebuchet MS" charset="0"/>
                <a:ea typeface="MS PGothic" charset="0"/>
              </a:rPr>
            </a:b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item = 12;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Trebuchet MS" charset="0"/>
                <a:ea typeface="MS PGothic" charset="0"/>
              </a:rPr>
              <a:t>This statement assigns the value 12 to the </a:t>
            </a:r>
            <a:r>
              <a:rPr lang="en-US" dirty="0">
                <a:latin typeface="Courier New" charset="0"/>
                <a:ea typeface="MS PGothic" charset="0"/>
              </a:rPr>
              <a:t>item</a:t>
            </a:r>
            <a:r>
              <a:rPr lang="en-US" dirty="0">
                <a:latin typeface="Trebuchet MS" charset="0"/>
                <a:ea typeface="MS PGothic" charset="0"/>
              </a:rPr>
              <a:t> variable.</a:t>
            </a:r>
          </a:p>
        </p:txBody>
      </p:sp>
    </p:spTree>
    <p:extLst>
      <p:ext uri="{BB962C8B-B14F-4D97-AF65-F5344CB8AC3E}">
        <p14:creationId xmlns:p14="http://schemas.microsoft.com/office/powerpoint/2010/main" val="9843084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628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Assignment and Initialization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152400" y="1773238"/>
            <a:ext cx="8686800" cy="45513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rebuchet MS" charset="0"/>
                <a:ea typeface="MS PGothic" charset="0"/>
              </a:rPr>
              <a:t>The variable receiving the value must appear on the left side of the = operator.</a:t>
            </a:r>
          </a:p>
          <a:p>
            <a:r>
              <a:rPr lang="en-US" dirty="0">
                <a:latin typeface="Trebuchet MS" charset="0"/>
                <a:ea typeface="MS PGothic" charset="0"/>
              </a:rPr>
              <a:t>This will NOT work:</a:t>
            </a:r>
            <a:br>
              <a:rPr lang="en-US" dirty="0">
                <a:latin typeface="Trebuchet MS" charset="0"/>
                <a:ea typeface="MS PGothic" charset="0"/>
              </a:rPr>
            </a:br>
            <a:r>
              <a:rPr lang="en-US" dirty="0">
                <a:latin typeface="Trebuchet MS" charset="0"/>
                <a:ea typeface="MS PGothic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// ERROR!</a:t>
            </a:r>
            <a:b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</a:b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 12 = item;</a:t>
            </a:r>
          </a:p>
          <a:p>
            <a:endParaRPr lang="en-US" dirty="0">
              <a:solidFill>
                <a:srgbClr val="FF0000"/>
              </a:solidFill>
              <a:latin typeface="Courier New" charset="0"/>
              <a:ea typeface="MS PGothic" charset="0"/>
            </a:endParaRPr>
          </a:p>
          <a:p>
            <a:pPr marL="0" indent="0">
              <a:buNone/>
            </a:pPr>
            <a:r>
              <a:rPr lang="en-US" dirty="0">
                <a:latin typeface="Trebuchet MS" charset="0"/>
                <a:ea typeface="MS PGothic" charset="0"/>
              </a:rPr>
              <a:t>To initialize a variable means to assign it a value when it is defined:</a:t>
            </a:r>
            <a:br>
              <a:rPr lang="en-US" dirty="0">
                <a:latin typeface="Trebuchet MS" charset="0"/>
                <a:ea typeface="MS PGothic" charset="0"/>
              </a:rPr>
            </a:br>
            <a:endParaRPr lang="en-US" dirty="0">
              <a:latin typeface="Trebuchet MS" charset="0"/>
              <a:ea typeface="MS PGothic" charset="0"/>
            </a:endParaRPr>
          </a:p>
          <a:p>
            <a:pPr lvl="1">
              <a:buFontTx/>
              <a:buNone/>
            </a:pPr>
            <a:r>
              <a:rPr lang="en-US" dirty="0">
                <a:latin typeface="Trebuchet MS" charset="0"/>
                <a:ea typeface="MS PGothic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MS PGothic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 length = 12;</a:t>
            </a:r>
            <a:br>
              <a:rPr lang="en-US" dirty="0">
                <a:latin typeface="Courier New" charset="0"/>
                <a:ea typeface="MS PGothic" charset="0"/>
              </a:rPr>
            </a:br>
            <a:endParaRPr lang="en-US" dirty="0">
              <a:latin typeface="Trebuchet MS" charset="0"/>
              <a:ea typeface="MS PGothic" charset="0"/>
            </a:endParaRPr>
          </a:p>
          <a:p>
            <a:r>
              <a:rPr lang="en-US" dirty="0">
                <a:latin typeface="Trebuchet MS" charset="0"/>
                <a:ea typeface="MS PGothic" charset="0"/>
              </a:rPr>
              <a:t>Can initialize some or all variables: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dirty="0">
                <a:latin typeface="Trebuchet MS" charset="0"/>
                <a:ea typeface="MS PGothic" charset="0"/>
              </a:rPr>
              <a:t>	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MS PGothic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 length = 12, width = 5, area;</a:t>
            </a:r>
            <a:endParaRPr lang="en-US" u="sng" dirty="0">
              <a:solidFill>
                <a:srgbClr val="FF0000"/>
              </a:solidFill>
              <a:latin typeface="Trebuchet MS" charset="0"/>
              <a:ea typeface="MS PGothic" charset="0"/>
            </a:endParaRPr>
          </a:p>
          <a:p>
            <a:endParaRPr lang="en-US" dirty="0">
              <a:solidFill>
                <a:srgbClr val="FF0000"/>
              </a:solidFill>
              <a:latin typeface="Courier New" charset="0"/>
              <a:ea typeface="MS PGothic" charset="0"/>
            </a:endParaRPr>
          </a:p>
          <a:p>
            <a:endParaRPr lang="en-US" dirty="0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728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579755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Arithmetic Operators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152400" y="1409700"/>
            <a:ext cx="8686800" cy="4991100"/>
          </a:xfrm>
        </p:spPr>
        <p:txBody>
          <a:bodyPr>
            <a:normAutofit fontScale="92500"/>
          </a:bodyPr>
          <a:lstStyle/>
          <a:p>
            <a:pPr>
              <a:spcBef>
                <a:spcPct val="30000"/>
              </a:spcBef>
            </a:pPr>
            <a:r>
              <a:rPr lang="en-US" dirty="0">
                <a:latin typeface="Trebuchet MS" charset="0"/>
                <a:ea typeface="MS PGothic" charset="0"/>
              </a:rPr>
              <a:t>Used for performing numeric calculations</a:t>
            </a:r>
          </a:p>
          <a:p>
            <a:pPr>
              <a:spcBef>
                <a:spcPct val="30000"/>
              </a:spcBef>
            </a:pPr>
            <a:r>
              <a:rPr lang="en-US" dirty="0">
                <a:latin typeface="Trebuchet MS" charset="0"/>
                <a:ea typeface="MS PGothic" charset="0"/>
              </a:rPr>
              <a:t>C++ has unary, binary, and ternary operators: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unary (1 operand)</a:t>
            </a:r>
            <a:r>
              <a:rPr lang="en-US" dirty="0">
                <a:latin typeface="Trebuchet MS" charset="0"/>
                <a:ea typeface="MS PGothic" charset="0"/>
              </a:rPr>
              <a:t>	</a:t>
            </a:r>
          </a:p>
          <a:p>
            <a:pPr lvl="2">
              <a:spcBef>
                <a:spcPct val="30000"/>
              </a:spcBef>
            </a:pPr>
            <a:r>
              <a:rPr lang="en-US" sz="2800" dirty="0">
                <a:latin typeface="Trebuchet MS" charset="0"/>
                <a:ea typeface="MS PGothic" charset="0"/>
              </a:rPr>
              <a:t>ex. </a:t>
            </a:r>
            <a:r>
              <a:rPr lang="en-US" sz="2800" dirty="0" err="1">
                <a:latin typeface="Trebuchet MS" charset="0"/>
                <a:ea typeface="MS PGothic" charset="0"/>
              </a:rPr>
              <a:t>int</a:t>
            </a:r>
            <a:r>
              <a:rPr lang="en-US" sz="2800" dirty="0">
                <a:latin typeface="Trebuchet MS" charset="0"/>
                <a:ea typeface="MS PGothic" charset="0"/>
              </a:rPr>
              <a:t> value = 12; 	   </a:t>
            </a:r>
            <a:endParaRPr lang="en-US" sz="2800" dirty="0">
              <a:latin typeface="Courier New" charset="0"/>
              <a:ea typeface="MS PGothic" charset="0"/>
            </a:endParaRPr>
          </a:p>
          <a:p>
            <a:pPr lvl="1">
              <a:spcBef>
                <a:spcPct val="30000"/>
              </a:spcBef>
            </a:pP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binary (2 operands)    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 </a:t>
            </a:r>
          </a:p>
          <a:p>
            <a:pPr lvl="2">
              <a:spcBef>
                <a:spcPct val="30000"/>
              </a:spcBef>
            </a:pPr>
            <a:r>
              <a:rPr lang="en-US" sz="2800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ex. value = val1 + val2</a:t>
            </a:r>
          </a:p>
          <a:p>
            <a:pPr lvl="2">
              <a:spcBef>
                <a:spcPct val="30000"/>
              </a:spcBef>
            </a:pPr>
            <a:r>
              <a:rPr lang="en-US" sz="2800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Ex. if (a == b)</a:t>
            </a:r>
            <a:endParaRPr lang="en-US" sz="2800" dirty="0">
              <a:solidFill>
                <a:srgbClr val="FF0000"/>
              </a:solidFill>
              <a:latin typeface="Trebuchet MS" charset="0"/>
              <a:ea typeface="MS PGothic" charset="0"/>
            </a:endParaRPr>
          </a:p>
          <a:p>
            <a:pPr lvl="1" algn="ctr">
              <a:spcBef>
                <a:spcPct val="30000"/>
              </a:spcBef>
            </a:pPr>
            <a:r>
              <a:rPr lang="en-US" dirty="0">
                <a:latin typeface="Trebuchet MS" charset="0"/>
                <a:ea typeface="MS PGothic" charset="0"/>
              </a:rPr>
              <a:t>ternary (3 operands) </a:t>
            </a:r>
            <a:r>
              <a:rPr lang="en-US" dirty="0">
                <a:latin typeface="Courier New" charset="0"/>
                <a:ea typeface="MS PGothic" charset="0"/>
              </a:rPr>
              <a:t>exp1 ? exp2 : exp3</a:t>
            </a:r>
          </a:p>
          <a:p>
            <a:pPr lvl="1" algn="ctr">
              <a:spcBef>
                <a:spcPct val="30000"/>
              </a:spcBef>
              <a:buFont typeface="Arial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Ex. a &lt; b : true</a:t>
            </a:r>
            <a:endParaRPr lang="en-US" dirty="0">
              <a:latin typeface="Trebuchet MS" charset="0"/>
              <a:ea typeface="MS PGothic" charset="0"/>
            </a:endParaRPr>
          </a:p>
          <a:p>
            <a:endParaRPr lang="en-US" dirty="0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90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914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Binary Arithmetic Operators</a:t>
            </a: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381000" y="1752600"/>
          <a:ext cx="8305800" cy="434340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VALUE OF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ans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6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ans = 7 + 3;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ans = 7 - 3;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ans = 7 *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ans = 7 /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modulus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ans = 7 % 3;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02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45847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Key Words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152400" y="1422400"/>
            <a:ext cx="8686800" cy="4902200"/>
          </a:xfrm>
        </p:spPr>
        <p:txBody>
          <a:bodyPr/>
          <a:lstStyle/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Also known as </a:t>
            </a:r>
            <a:r>
              <a:rPr lang="en-US" u="sng" dirty="0">
                <a:latin typeface="Trebuchet MS" charset="0"/>
                <a:ea typeface="MS PGothic" charset="0"/>
              </a:rPr>
              <a:t>reserved words</a:t>
            </a:r>
            <a:endParaRPr lang="en-US" dirty="0">
              <a:latin typeface="Trebuchet MS" charset="0"/>
              <a:ea typeface="MS PGothic" charset="0"/>
            </a:endParaRPr>
          </a:p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Have a special meaning in C</a:t>
            </a:r>
          </a:p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Can not be used for any other purpose</a:t>
            </a:r>
          </a:p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Key words in the Program 1-1: </a:t>
            </a:r>
            <a:r>
              <a:rPr lang="en-US" dirty="0" err="1">
                <a:solidFill>
                  <a:srgbClr val="FF0000"/>
                </a:solidFill>
                <a:latin typeface="Courier New" charset="0"/>
                <a:ea typeface="MS PGothic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, float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return</a:t>
            </a:r>
            <a:endParaRPr lang="en-US" dirty="0">
              <a:solidFill>
                <a:srgbClr val="FF0000"/>
              </a:solidFill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75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2987675" y="152400"/>
            <a:ext cx="4656138" cy="914400"/>
          </a:xfrm>
        </p:spPr>
        <p:txBody>
          <a:bodyPr/>
          <a:lstStyle/>
          <a:p>
            <a:pPr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Comments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349250" y="1619250"/>
            <a:ext cx="8686800" cy="4978400"/>
          </a:xfrm>
        </p:spPr>
        <p:txBody>
          <a:bodyPr/>
          <a:lstStyle/>
          <a:p>
            <a:r>
              <a:rPr lang="en-US">
                <a:latin typeface="Trebuchet MS" charset="0"/>
                <a:ea typeface="MS PGothic" charset="0"/>
              </a:rPr>
              <a:t>Used to document parts of the program</a:t>
            </a:r>
          </a:p>
          <a:p>
            <a:r>
              <a:rPr lang="en-US">
                <a:latin typeface="Trebuchet MS" charset="0"/>
                <a:ea typeface="MS PGothic" charset="0"/>
              </a:rPr>
              <a:t>Intended for persons reading the source code of the program:</a:t>
            </a:r>
          </a:p>
          <a:p>
            <a:pPr lvl="1"/>
            <a:r>
              <a:rPr lang="en-US">
                <a:latin typeface="Trebuchet MS" charset="0"/>
                <a:ea typeface="MS PGothic" charset="0"/>
              </a:rPr>
              <a:t>Indicate the purpose of the program</a:t>
            </a:r>
          </a:p>
          <a:p>
            <a:pPr lvl="1"/>
            <a:r>
              <a:rPr lang="en-US">
                <a:latin typeface="Trebuchet MS" charset="0"/>
                <a:ea typeface="MS PGothic" charset="0"/>
              </a:rPr>
              <a:t>Describe the use of variables</a:t>
            </a:r>
          </a:p>
          <a:p>
            <a:pPr lvl="1"/>
            <a:r>
              <a:rPr lang="en-US">
                <a:latin typeface="Trebuchet MS" charset="0"/>
                <a:ea typeface="MS PGothic" charset="0"/>
              </a:rPr>
              <a:t>Explain complex sections of code</a:t>
            </a:r>
          </a:p>
          <a:p>
            <a:r>
              <a:rPr lang="en-US">
                <a:latin typeface="Trebuchet MS" charset="0"/>
                <a:ea typeface="MS PGothic" charset="0"/>
              </a:rPr>
              <a:t>Are ignored by the compiler</a:t>
            </a:r>
          </a:p>
          <a:p>
            <a:endParaRPr lang="en-US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09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16280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Single-Line/Multiple Lines Comments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257800"/>
          </a:xfrm>
        </p:spPr>
        <p:txBody>
          <a:bodyPr>
            <a:noAutofit/>
          </a:bodyPr>
          <a:lstStyle/>
          <a:p>
            <a:pPr>
              <a:buFont typeface="Times" charset="0"/>
              <a:buNone/>
            </a:pPr>
            <a:r>
              <a:rPr lang="en-US" sz="2400" dirty="0">
                <a:latin typeface="Trebuchet MS" charset="0"/>
                <a:ea typeface="MS PGothic" charset="0"/>
              </a:rPr>
              <a:t>Begin with </a:t>
            </a:r>
            <a:r>
              <a:rPr lang="en-US" sz="2400" dirty="0">
                <a:latin typeface="Courier New" charset="0"/>
                <a:ea typeface="MS PGothic" charset="0"/>
              </a:rPr>
              <a:t>//</a:t>
            </a:r>
            <a:r>
              <a:rPr lang="en-US" sz="2400" dirty="0">
                <a:latin typeface="Trebuchet MS" charset="0"/>
                <a:ea typeface="MS PGothic" charset="0"/>
              </a:rPr>
              <a:t> through to the end of line:</a:t>
            </a:r>
          </a:p>
          <a:p>
            <a:pPr lvl="1">
              <a:buFontTx/>
              <a:buNone/>
            </a:pPr>
            <a:r>
              <a:rPr lang="en-US" sz="2000" dirty="0" err="1">
                <a:latin typeface="Courier New" charset="0"/>
                <a:ea typeface="MS PGothic" charset="0"/>
              </a:rPr>
              <a:t>int</a:t>
            </a:r>
            <a:r>
              <a:rPr lang="en-US" sz="2000" dirty="0">
                <a:latin typeface="Courier New" charset="0"/>
                <a:ea typeface="MS PGothic" charset="0"/>
              </a:rPr>
              <a:t> length = 12; // length in inches</a:t>
            </a:r>
          </a:p>
          <a:p>
            <a:pPr lvl="1">
              <a:buFontTx/>
              <a:buNone/>
            </a:pPr>
            <a:r>
              <a:rPr lang="en-US" sz="2000" dirty="0" err="1">
                <a:latin typeface="Courier New" charset="0"/>
                <a:ea typeface="MS PGothic" charset="0"/>
              </a:rPr>
              <a:t>int</a:t>
            </a:r>
            <a:r>
              <a:rPr lang="en-US" sz="2000" dirty="0">
                <a:latin typeface="Courier New" charset="0"/>
                <a:ea typeface="MS PGothic" charset="0"/>
              </a:rPr>
              <a:t> width = 15;  // width in inches</a:t>
            </a:r>
          </a:p>
          <a:p>
            <a:pPr lvl="1">
              <a:buFontTx/>
              <a:buNone/>
            </a:pPr>
            <a:r>
              <a:rPr lang="en-US" sz="2000" dirty="0" err="1">
                <a:latin typeface="Courier New" charset="0"/>
                <a:ea typeface="MS PGothic" charset="0"/>
              </a:rPr>
              <a:t>int</a:t>
            </a:r>
            <a:r>
              <a:rPr lang="en-US" sz="2000" dirty="0">
                <a:latin typeface="Courier New" charset="0"/>
                <a:ea typeface="MS PGothic" charset="0"/>
              </a:rPr>
              <a:t> area;        // calculated area</a:t>
            </a:r>
          </a:p>
          <a:p>
            <a:pPr lvl="1">
              <a:buFontTx/>
              <a:buNone/>
            </a:pPr>
            <a:endParaRPr lang="en-US" sz="2000" dirty="0">
              <a:latin typeface="Courier New" charset="0"/>
              <a:ea typeface="MS PGothic" charset="0"/>
            </a:endParaRPr>
          </a:p>
          <a:p>
            <a:pPr lvl="1">
              <a:buFontTx/>
              <a:buNone/>
            </a:pPr>
            <a:r>
              <a:rPr lang="en-US" sz="2000" dirty="0">
                <a:latin typeface="Courier New" charset="0"/>
                <a:ea typeface="MS PGothic" charset="0"/>
              </a:rPr>
              <a:t>// calculate rectangle area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charset="0"/>
                <a:ea typeface="MS PGothic" charset="0"/>
              </a:rPr>
              <a:t>area = length * width; </a:t>
            </a:r>
          </a:p>
          <a:p>
            <a:pPr marL="0" indent="0">
              <a:buNone/>
            </a:pPr>
            <a:r>
              <a:rPr lang="en-US" sz="2400" dirty="0">
                <a:latin typeface="Trebuchet MS" charset="0"/>
                <a:ea typeface="MS PGothic" charset="0"/>
              </a:rPr>
              <a:t>Begin with </a:t>
            </a:r>
            <a:r>
              <a:rPr lang="en-US" sz="2400" dirty="0">
                <a:latin typeface="Courier New" charset="0"/>
                <a:ea typeface="MS PGothic" charset="0"/>
              </a:rPr>
              <a:t>/*</a:t>
            </a:r>
            <a:r>
              <a:rPr lang="en-US" sz="2400" dirty="0">
                <a:latin typeface="Trebuchet MS" charset="0"/>
                <a:ea typeface="MS PGothic" charset="0"/>
              </a:rPr>
              <a:t>, end with </a:t>
            </a:r>
            <a:r>
              <a:rPr lang="en-US" sz="2400" dirty="0">
                <a:latin typeface="Courier New" charset="0"/>
                <a:ea typeface="MS PGothic" charset="0"/>
              </a:rPr>
              <a:t>*/</a:t>
            </a:r>
            <a:endParaRPr lang="en-US" sz="2400" dirty="0">
              <a:latin typeface="Trebuchet MS" charset="0"/>
              <a:ea typeface="MS PGothic" charset="0"/>
            </a:endParaRP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charset="0"/>
                <a:ea typeface="MS PGothic" charset="0"/>
              </a:rPr>
              <a:t>/* this is a multi-line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charset="0"/>
                <a:ea typeface="MS PGothic" charset="0"/>
              </a:rPr>
              <a:t>   comment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dirty="0">
                <a:latin typeface="Courier New" charset="0"/>
                <a:ea typeface="MS PGothic" charset="0"/>
              </a:rPr>
              <a:t>*/</a:t>
            </a:r>
            <a:endParaRPr lang="en-US" sz="2000" dirty="0">
              <a:latin typeface="Trebuchet MS" charset="0"/>
              <a:ea typeface="MS PGothic" charset="0"/>
            </a:endParaRPr>
          </a:p>
          <a:p>
            <a:r>
              <a:rPr lang="en-US" sz="2400" dirty="0">
                <a:latin typeface="Trebuchet MS" charset="0"/>
                <a:ea typeface="MS PGothic" charset="0"/>
              </a:rPr>
              <a:t>Can begin and end on the same line: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sz="2000" dirty="0" err="1">
                <a:latin typeface="Courier New" charset="0"/>
                <a:ea typeface="MS PGothic" charset="0"/>
              </a:rPr>
              <a:t>int</a:t>
            </a:r>
            <a:r>
              <a:rPr lang="en-US" sz="2000" dirty="0">
                <a:latin typeface="Courier New" charset="0"/>
                <a:ea typeface="MS PGothic" charset="0"/>
              </a:rPr>
              <a:t> area;   /* calculated area */</a:t>
            </a:r>
          </a:p>
          <a:p>
            <a:endParaRPr lang="en-US" sz="2400" dirty="0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579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3059113" y="152400"/>
            <a:ext cx="4584700" cy="914400"/>
          </a:xfrm>
        </p:spPr>
        <p:txBody>
          <a:bodyPr/>
          <a:lstStyle/>
          <a:p>
            <a:pPr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Named Constants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152400" y="1244600"/>
            <a:ext cx="8686800" cy="508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u="sng">
                <a:latin typeface="Trebuchet MS" charset="0"/>
                <a:ea typeface="MS PGothic" charset="0"/>
              </a:rPr>
              <a:t>Named constant</a:t>
            </a:r>
            <a:r>
              <a:rPr lang="en-US">
                <a:latin typeface="Trebuchet MS" charset="0"/>
                <a:ea typeface="MS PGothic" charset="0"/>
              </a:rPr>
              <a:t> (</a:t>
            </a:r>
            <a:r>
              <a:rPr lang="en-US" u="sng">
                <a:latin typeface="Trebuchet MS" charset="0"/>
                <a:ea typeface="MS PGothic" charset="0"/>
              </a:rPr>
              <a:t>constant variable</a:t>
            </a:r>
            <a:r>
              <a:rPr lang="en-US">
                <a:latin typeface="Trebuchet MS" charset="0"/>
                <a:ea typeface="MS PGothic" charset="0"/>
              </a:rPr>
              <a:t>): variable whose content cannot be changed during program execution</a:t>
            </a:r>
          </a:p>
          <a:p>
            <a:pPr>
              <a:lnSpc>
                <a:spcPct val="90000"/>
              </a:lnSpc>
            </a:pPr>
            <a:endParaRPr lang="en-US">
              <a:latin typeface="Trebuchet MS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rebuchet MS" charset="0"/>
                <a:ea typeface="MS PGothic" charset="0"/>
              </a:rPr>
              <a:t>Used for representing constant values with descriptive names: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Trebuchet MS" charset="0"/>
                <a:ea typeface="MS PGothic" charset="0"/>
              </a:rPr>
              <a:t>	</a:t>
            </a:r>
            <a:r>
              <a:rPr lang="en-US">
                <a:latin typeface="Courier New" charset="0"/>
                <a:ea typeface="MS PGothic" charset="0"/>
              </a:rPr>
              <a:t>const double TAX_RATE = 0.0675;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>
                <a:latin typeface="Courier New" charset="0"/>
                <a:ea typeface="MS PGothic" charset="0"/>
              </a:rPr>
              <a:t>	const int NUM_STATES = 50;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>
              <a:latin typeface="Courier New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rebuchet MS" charset="0"/>
                <a:ea typeface="MS PGothic" charset="0"/>
              </a:rPr>
              <a:t>Often named in uppercase letters</a:t>
            </a:r>
          </a:p>
          <a:p>
            <a:endParaRPr lang="en-US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9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0" y="976313"/>
            <a:ext cx="6192838" cy="5909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//A simple C program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&gt;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main() 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Variable Definition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a, b;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c;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float f;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Actual Initialization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a = 10;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b = 20;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c = a + b;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(”value of c: %d \n”, c);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f = 70.0 / 3.0;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(”value of f: %f \n”, f);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return 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}</a:t>
            </a:r>
          </a:p>
        </p:txBody>
      </p:sp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3132138" y="152400"/>
            <a:ext cx="4511675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Key Words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6248400"/>
            <a:ext cx="6096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600200" y="2708275"/>
            <a:ext cx="685800" cy="863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9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346200" y="160338"/>
            <a:ext cx="8229600" cy="792162"/>
          </a:xfrm>
        </p:spPr>
        <p:txBody>
          <a:bodyPr/>
          <a:lstStyle/>
          <a:p>
            <a:r>
              <a:rPr lang="en-US" sz="4000">
                <a:solidFill>
                  <a:schemeClr val="bg1"/>
                </a:solidFill>
                <a:latin typeface="Calibri" charset="0"/>
                <a:ea typeface="MS PGothic" charset="0"/>
              </a:rPr>
              <a:t>C Key Words</a:t>
            </a:r>
          </a:p>
        </p:txBody>
      </p:sp>
      <p:pic>
        <p:nvPicPr>
          <p:cNvPr id="2457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025525"/>
            <a:ext cx="6754813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31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1447800" y="381000"/>
            <a:ext cx="6084887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dirty="0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Programmer-Defined Identifiers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67700" cy="4216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Names made up by the programmer</a:t>
            </a:r>
          </a:p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Not part of the C language</a:t>
            </a:r>
          </a:p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Used to represent various things: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variables</a:t>
            </a:r>
            <a:r>
              <a:rPr lang="en-US" dirty="0">
                <a:latin typeface="Trebuchet MS" charset="0"/>
                <a:ea typeface="MS PGothic" charset="0"/>
              </a:rPr>
              <a:t> (memory locations), 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functions</a:t>
            </a:r>
            <a:r>
              <a:rPr lang="en-US" dirty="0">
                <a:latin typeface="Trebuchet MS" charset="0"/>
                <a:ea typeface="MS PGothic" charset="0"/>
              </a:rPr>
              <a:t>, etc.</a:t>
            </a:r>
          </a:p>
          <a:p>
            <a:pPr eaLnBrk="1" hangingPunct="1"/>
            <a:r>
              <a:rPr lang="en-US" dirty="0">
                <a:latin typeface="Trebuchet MS" charset="0"/>
                <a:ea typeface="MS PGothic" charset="0"/>
              </a:rPr>
              <a:t>In Program 1-1: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b</a:t>
            </a:r>
            <a:r>
              <a:rPr lang="en-US" dirty="0">
                <a:solidFill>
                  <a:srgbClr val="FF0000"/>
                </a:solidFill>
                <a:latin typeface="Trebuchet MS" charset="0"/>
                <a:ea typeface="MS PGothic" charset="0"/>
              </a:rPr>
              <a:t>, c, and </a:t>
            </a:r>
            <a:r>
              <a:rPr lang="en-US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f</a:t>
            </a:r>
            <a:r>
              <a:rPr lang="en-US" dirty="0">
                <a:latin typeface="Trebuchet MS" charset="0"/>
                <a:ea typeface="MS PGothic" charset="0"/>
              </a:rPr>
              <a:t>.</a:t>
            </a:r>
          </a:p>
          <a:p>
            <a:pPr eaLnBrk="1" hangingPunct="1"/>
            <a:endParaRPr lang="en-US" dirty="0">
              <a:latin typeface="Trebuchet MS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65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0200" y="838200"/>
            <a:ext cx="6192837" cy="5909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//A simple C program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&gt;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main() 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{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Variable Definition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a, b;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c;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float f;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// Actual Initialization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a = 10;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b = 20;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c = a + b;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(”value of c: %d \n”, c);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>
              <a:solidFill>
                <a:srgbClr val="000000"/>
              </a:solidFill>
              <a:latin typeface="Courier New" charset="0"/>
              <a:ea typeface="MS PGothic" charset="0"/>
              <a:cs typeface="Trebuchet MS" charset="0"/>
            </a:endParaRP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f = 70.0 / 3.0;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 (”value of f: %f \n”, f);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	return 0;</a:t>
            </a:r>
          </a:p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Courier New" charset="0"/>
                <a:ea typeface="MS PGothic" charset="0"/>
                <a:cs typeface="Trebuchet MS" charset="0"/>
              </a:rPr>
              <a:t>}</a:t>
            </a:r>
          </a:p>
        </p:txBody>
      </p:sp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3132138" y="152400"/>
            <a:ext cx="4511675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ln>
                  <a:noFill/>
                </a:ln>
                <a:effectLst>
                  <a:outerShdw blurRad="38100" dist="38100" dir="2700000" algn="tl">
                    <a:srgbClr val="DDDDDD"/>
                  </a:outerShdw>
                </a:effectLst>
                <a:latin typeface="Trebuchet MS" charset="0"/>
                <a:ea typeface="MS PGothic" charset="0"/>
                <a:cs typeface="Trebuchet MS" charset="0"/>
              </a:rPr>
              <a:t>Identifiers</a:t>
            </a:r>
          </a:p>
        </p:txBody>
      </p:sp>
      <p:sp>
        <p:nvSpPr>
          <p:cNvPr id="7" name="Oval 6"/>
          <p:cNvSpPr/>
          <p:nvPr/>
        </p:nvSpPr>
        <p:spPr>
          <a:xfrm>
            <a:off x="2971800" y="2514600"/>
            <a:ext cx="1079500" cy="8207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</TotalTime>
  <Words>2750</Words>
  <Application>Microsoft Office PowerPoint</Application>
  <PresentationFormat>On-screen Show (4:3)</PresentationFormat>
  <Paragraphs>503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Times</vt:lpstr>
      <vt:lpstr>Times New Roman</vt:lpstr>
      <vt:lpstr>Trebuchet MS</vt:lpstr>
      <vt:lpstr>Office Theme</vt:lpstr>
      <vt:lpstr>Structured Programming Language  CSI 121</vt:lpstr>
      <vt:lpstr>The Parts of a C Program</vt:lpstr>
      <vt:lpstr>What is a Program Made of?</vt:lpstr>
      <vt:lpstr>Program 1-1</vt:lpstr>
      <vt:lpstr>Key Words</vt:lpstr>
      <vt:lpstr>Key Words</vt:lpstr>
      <vt:lpstr>C Key Words</vt:lpstr>
      <vt:lpstr>Programmer-Defined Identifiers</vt:lpstr>
      <vt:lpstr>Identifiers</vt:lpstr>
      <vt:lpstr>Operators</vt:lpstr>
      <vt:lpstr>Operators</vt:lpstr>
      <vt:lpstr>Punctuation</vt:lpstr>
      <vt:lpstr>Punctuation</vt:lpstr>
      <vt:lpstr>Syntax</vt:lpstr>
      <vt:lpstr>Variables</vt:lpstr>
      <vt:lpstr>Variable Definitions</vt:lpstr>
      <vt:lpstr>Variable Definitions (Cont’d)</vt:lpstr>
      <vt:lpstr>PowerPoint Presentation</vt:lpstr>
      <vt:lpstr>Exercise 1</vt:lpstr>
      <vt:lpstr>Exercise 2</vt:lpstr>
      <vt:lpstr>Special Characters</vt:lpstr>
      <vt:lpstr>The \n Escape Sequence</vt:lpstr>
      <vt:lpstr>The #include Directive</vt:lpstr>
      <vt:lpstr>Variables and Literals</vt:lpstr>
      <vt:lpstr>Variable Definition in Program 1-2</vt:lpstr>
      <vt:lpstr>Literals</vt:lpstr>
      <vt:lpstr>Integer Literal in Program 1-3</vt:lpstr>
      <vt:lpstr>String Literals</vt:lpstr>
      <vt:lpstr>Identifiers</vt:lpstr>
      <vt:lpstr>Variable Names</vt:lpstr>
      <vt:lpstr>Identifier Rules</vt:lpstr>
      <vt:lpstr>Valid and Invalid Identifiers</vt:lpstr>
      <vt:lpstr>Integer Data Types</vt:lpstr>
      <vt:lpstr>Defining Variables</vt:lpstr>
      <vt:lpstr>Exercise 3</vt:lpstr>
      <vt:lpstr>The char Data Type</vt:lpstr>
      <vt:lpstr>Character Literals</vt:lpstr>
      <vt:lpstr>Character Literals in Program</vt:lpstr>
      <vt:lpstr>double in Program</vt:lpstr>
      <vt:lpstr>Exercise</vt:lpstr>
      <vt:lpstr>Exercise</vt:lpstr>
      <vt:lpstr>Commonly Used Conversion Characters for Data Output </vt:lpstr>
      <vt:lpstr>Floating-Point Data Types</vt:lpstr>
      <vt:lpstr>Floating-Point Data Types</vt:lpstr>
      <vt:lpstr>Floating-Point Literals</vt:lpstr>
      <vt:lpstr>Variable Assignments and Initialization</vt:lpstr>
      <vt:lpstr>Assignment and Initialization</vt:lpstr>
      <vt:lpstr>Arithmetic Operators</vt:lpstr>
      <vt:lpstr>Binary Arithmetic Operators</vt:lpstr>
      <vt:lpstr>Comments</vt:lpstr>
      <vt:lpstr>Single-Line/Multiple Lines Comments</vt:lpstr>
      <vt:lpstr>Named Constants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A.K.M. Muzahidul Islam</dc:creator>
  <cp:lastModifiedBy>dr.nomankabir@gmail.com</cp:lastModifiedBy>
  <cp:revision>510</cp:revision>
  <dcterms:created xsi:type="dcterms:W3CDTF">2018-10-07T06:29:49Z</dcterms:created>
  <dcterms:modified xsi:type="dcterms:W3CDTF">2023-01-31T11:27:03Z</dcterms:modified>
</cp:coreProperties>
</file>