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21" r:id="rId10"/>
    <p:sldId id="419" r:id="rId11"/>
    <p:sldId id="422" r:id="rId12"/>
    <p:sldId id="423" r:id="rId13"/>
    <p:sldId id="424" r:id="rId14"/>
    <p:sldId id="425" r:id="rId15"/>
    <p:sldId id="426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53" r:id="rId27"/>
    <p:sldId id="454" r:id="rId28"/>
    <p:sldId id="438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8" autoAdjust="0"/>
    <p:restoredTop sz="95407" autoAdjust="0"/>
  </p:normalViewPr>
  <p:slideViewPr>
    <p:cSldViewPr>
      <p:cViewPr varScale="1">
        <p:scale>
          <a:sx n="90" d="100"/>
          <a:sy n="90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53C2-C724-487B-AE05-10AF50D9BC3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A80D-F9AE-4970-8E96-63021A6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776591-3F05-CE4A-B0CD-B94AEF643563}" type="slidenum">
              <a:rPr lang="en-US" sz="1200">
                <a:latin typeface="Times New Roman" charset="0"/>
              </a:rPr>
              <a:pPr eaLnBrk="1" hangingPunct="1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739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C7FF33-C686-C144-914B-CE725CEA99BF}" type="slidenum">
              <a:rPr lang="en-US" sz="1200">
                <a:latin typeface="Times New Roman" charset="0"/>
              </a:rPr>
              <a:pPr eaLnBrk="1" hangingPunct="1"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02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67E86-37AB-8946-A954-0A0FE4D5A0CD}" type="slidenum">
              <a:rPr lang="en-US" sz="1200">
                <a:latin typeface="Times New Roman" charset="0"/>
              </a:rPr>
              <a:pPr eaLnBrk="1" hangingPunct="1"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9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51E2BD-28DE-3D47-B1D3-F5EA846C9496}" type="slidenum">
              <a:rPr lang="en-US" sz="1200">
                <a:latin typeface="Times New Roman" charset="0"/>
              </a:rPr>
              <a:pPr eaLnBrk="1" hangingPunct="1"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97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275B4-6C41-3D49-895C-B05B5FA117F2}" type="slidenum">
              <a:rPr lang="en-US" sz="1200">
                <a:latin typeface="Times New Roman" charset="0"/>
              </a:rPr>
              <a:pPr eaLnBrk="1" hangingPunct="1"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pr4-05.cpp and pr4-06.cpp</a:t>
            </a:r>
          </a:p>
        </p:txBody>
      </p:sp>
    </p:spTree>
    <p:extLst>
      <p:ext uri="{BB962C8B-B14F-4D97-AF65-F5344CB8AC3E}">
        <p14:creationId xmlns:p14="http://schemas.microsoft.com/office/powerpoint/2010/main" val="335830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CD5420-C45D-7C4E-8E32-15998E4584C3}" type="slidenum">
              <a:rPr lang="en-US" sz="1200">
                <a:latin typeface="Times New Roman" charset="0"/>
              </a:rPr>
              <a:pPr eaLnBrk="1" hangingPunct="1"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920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9772E-8984-0649-816B-1184F2044907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pr4-07.cpp, compare to pr4-08.cpp</a:t>
            </a:r>
          </a:p>
        </p:txBody>
      </p:sp>
    </p:spTree>
    <p:extLst>
      <p:ext uri="{BB962C8B-B14F-4D97-AF65-F5344CB8AC3E}">
        <p14:creationId xmlns:p14="http://schemas.microsoft.com/office/powerpoint/2010/main" val="954388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56EE87-794D-2D43-9C37-2B955FC29068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840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A3BE67-38E5-5C46-AB72-18C30DC84CBC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205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pr4-09.cpp</a:t>
            </a:r>
          </a:p>
        </p:txBody>
      </p:sp>
    </p:spTree>
    <p:extLst>
      <p:ext uri="{BB962C8B-B14F-4D97-AF65-F5344CB8AC3E}">
        <p14:creationId xmlns:p14="http://schemas.microsoft.com/office/powerpoint/2010/main" val="1015873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F7851B-0934-284C-894F-53390A3C2191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35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DB60EA-D04E-9249-AD36-EC44076CC19C}" type="slidenum">
              <a:rPr lang="en-US" sz="1200">
                <a:latin typeface="Times New Roman" charset="0"/>
              </a:rPr>
              <a:pPr eaLnBrk="1" hangingPunct="1"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pr4-11.cpp</a:t>
            </a:r>
          </a:p>
        </p:txBody>
      </p:sp>
    </p:spTree>
    <p:extLst>
      <p:ext uri="{BB962C8B-B14F-4D97-AF65-F5344CB8AC3E}">
        <p14:creationId xmlns:p14="http://schemas.microsoft.com/office/powerpoint/2010/main" val="6361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A684FB-DA45-3948-8A0F-A0431393D9E8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2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469BDC-1D89-0345-BB46-7AAD6852AF61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172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68A26C-BB0A-C447-8EB9-9C907B795A14}" type="slidenum">
              <a:rPr lang="en-US" sz="1200">
                <a:latin typeface="Times New Roman" charset="0"/>
              </a:rPr>
              <a:pPr eaLnBrk="1" hangingPunct="1"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pr4-12.cpp, pr4-13.cpp, pr4-14.cpp, and pr4-15.cpp</a:t>
            </a:r>
          </a:p>
        </p:txBody>
      </p:sp>
    </p:spTree>
    <p:extLst>
      <p:ext uri="{BB962C8B-B14F-4D97-AF65-F5344CB8AC3E}">
        <p14:creationId xmlns:p14="http://schemas.microsoft.com/office/powerpoint/2010/main" val="637384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7A5627-5CE5-8343-9183-7A6411ECCA32}" type="slidenum">
              <a:rPr lang="en-US" sz="1200">
                <a:latin typeface="Times New Roman" charset="0"/>
              </a:rPr>
              <a:pPr eaLnBrk="1" hangingPunct="1"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65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910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D2DCD2-70E9-8043-813F-757B65B8EE8F}" type="slidenum">
              <a:rPr lang="en-US" sz="1200">
                <a:latin typeface="Times New Roman" charset="0"/>
              </a:rPr>
              <a:pPr eaLnBrk="1" hangingPunct="1"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6758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205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9090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51BA4B-9127-B246-BBB5-C7B965FD06E1}" type="slidenum">
              <a:rPr lang="en-US" sz="1200">
                <a:latin typeface="Times New Roman" charset="0"/>
              </a:rPr>
              <a:pPr eaLnBrk="1" hangingPunct="1"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077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D7B6A7-AA1D-9543-997E-15D1A54EE553}" type="slidenum">
              <a:rPr lang="en-US" sz="1200">
                <a:latin typeface="Times New Roman" charset="0"/>
              </a:rPr>
              <a:pPr eaLnBrk="1" hangingPunct="1"/>
              <a:t>29</a:t>
            </a:fld>
            <a:endParaRPr lang="en-US" sz="12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pr4-16.cpp</a:t>
            </a:r>
          </a:p>
        </p:txBody>
      </p:sp>
    </p:spTree>
    <p:extLst>
      <p:ext uri="{BB962C8B-B14F-4D97-AF65-F5344CB8AC3E}">
        <p14:creationId xmlns:p14="http://schemas.microsoft.com/office/powerpoint/2010/main" val="332890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49BF46-F592-084A-809C-348DB2968C77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79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95D9C0-726C-5049-96CE-8F684AEBBF99}" type="slidenum">
              <a:rPr lang="en-US" sz="1200">
                <a:latin typeface="Times New Roman" charset="0"/>
              </a:rPr>
              <a:pPr eaLnBrk="1" hangingPunct="1"/>
              <a:t>31</a:t>
            </a:fld>
            <a:endParaRPr lang="en-US" sz="120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pr4-20.cpp and pr4-21.cpp</a:t>
            </a:r>
          </a:p>
        </p:txBody>
      </p:sp>
    </p:spTree>
    <p:extLst>
      <p:ext uri="{BB962C8B-B14F-4D97-AF65-F5344CB8AC3E}">
        <p14:creationId xmlns:p14="http://schemas.microsoft.com/office/powerpoint/2010/main" val="355084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5A399E-A9BA-4848-8C6E-4EE10C7661BF}" type="slidenum">
              <a:rPr lang="en-US" sz="1200">
                <a:latin typeface="Times New Roman" charset="0"/>
              </a:rPr>
              <a:pPr eaLnBrk="1" hangingPunct="1"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pr4-22.cpp </a:t>
            </a:r>
          </a:p>
        </p:txBody>
      </p:sp>
    </p:spTree>
    <p:extLst>
      <p:ext uri="{BB962C8B-B14F-4D97-AF65-F5344CB8AC3E}">
        <p14:creationId xmlns:p14="http://schemas.microsoft.com/office/powerpoint/2010/main" val="51228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286BB0-737E-2B48-BD64-E0730FAB8859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2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3F2CE5-0C11-9B45-A35B-94241E819FE3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80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#include &lt;stdio.h&gt;   int main() {   int year;     printf("Enter a year to check if it is a leap year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\n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");   scanf("%d", &amp;year);     if ( year%400 == 0)     printf("%d is a leap year.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\n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", year);   else if ( year%100 == 0)     printf("%d is not a leap year.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\n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", year);   else if ( year%4 == 0 )     printf("%d is a leap year.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\n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", year);   else     printf("%d is not a leap year.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\n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", year);       return 0; }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 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861EA-A366-F740-9F59-AF386355C9D0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ECFF0D-70E3-C24B-9C7F-EE78014C47D0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See pr4-01.cpp</a:t>
            </a:r>
          </a:p>
        </p:txBody>
      </p:sp>
    </p:spTree>
    <p:extLst>
      <p:ext uri="{BB962C8B-B14F-4D97-AF65-F5344CB8AC3E}">
        <p14:creationId xmlns:p14="http://schemas.microsoft.com/office/powerpoint/2010/main" val="214672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67A078-164F-9B40-98BD-DD93E9FB1BEE}" type="slidenum">
              <a:rPr lang="en-US" sz="1200">
                <a:latin typeface="Times New Roman" charset="0"/>
              </a:rPr>
              <a:pPr eaLnBrk="1" hangingPunct="1"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431196-9DF5-6049-AD9A-FED01880E1F2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93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3F87C5-A351-0144-BA09-34D4109250C4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File pr4-02A.cpp is the version of Program 4-2 found on p. 164 in the text.  Files pr4-02B.cpp through pr4-02D.cpp contain the variations on Program 4.2 in the text.</a:t>
            </a:r>
          </a:p>
        </p:txBody>
      </p:sp>
    </p:spTree>
    <p:extLst>
      <p:ext uri="{BB962C8B-B14F-4D97-AF65-F5344CB8AC3E}">
        <p14:creationId xmlns:p14="http://schemas.microsoft.com/office/powerpoint/2010/main" val="47595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F90020-F7CD-6E4E-93B5-4E6ADE3FDE70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624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CCEFD6-38FA-0443-B101-22844436C5B8}" type="slidenum">
              <a:rPr lang="en-US" sz="1200">
                <a:latin typeface="Times New Roman" charset="0"/>
              </a:rPr>
              <a:pPr eaLnBrk="1" hangingPunct="1"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428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612ED3B-5DAD-A64F-ABFC-07F0B6EF2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Structured Programming Language </a:t>
            </a:r>
            <a:br>
              <a:rPr lang="en-US" sz="4000" dirty="0"/>
            </a:br>
            <a:r>
              <a:rPr lang="en-US" sz="4000" dirty="0"/>
              <a:t>CSI 121</a:t>
            </a:r>
          </a:p>
        </p:txBody>
      </p:sp>
      <p:sp>
        <p:nvSpPr>
          <p:cNvPr id="4" name="AutoShape 2" descr="Image result for ui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uiu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uiu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3378"/>
            <a:ext cx="1752600" cy="15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8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91412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How the </a:t>
            </a: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 Works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728788"/>
            <a:ext cx="8294687" cy="3919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true</a:t>
            </a:r>
            <a:r>
              <a:rPr lang="en-US" dirty="0">
                <a:latin typeface="Trebuchet MS" charset="0"/>
                <a:ea typeface="ＭＳ Ｐゴシック" charset="0"/>
              </a:rPr>
              <a:t>,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Trebuchet MS" charset="0"/>
                <a:ea typeface="ＭＳ Ｐゴシック" charset="0"/>
              </a:rPr>
              <a:t>	</a:t>
            </a:r>
            <a:r>
              <a:rPr lang="en-US" sz="2400" dirty="0">
                <a:latin typeface="Trebuchet MS" charset="0"/>
                <a:ea typeface="ＭＳ Ｐゴシック" charset="0"/>
              </a:rPr>
              <a:t>then the  </a:t>
            </a:r>
            <a:r>
              <a:rPr lang="en-US" sz="2400" i="1" dirty="0">
                <a:latin typeface="Courier New" charset="0"/>
                <a:ea typeface="ＭＳ Ｐゴシック" charset="0"/>
              </a:rPr>
              <a:t>statement(s)</a:t>
            </a:r>
            <a:r>
              <a:rPr lang="en-US" sz="2400" dirty="0">
                <a:latin typeface="Trebuchet MS" charset="0"/>
                <a:ea typeface="ＭＳ Ｐゴシック" charset="0"/>
              </a:rPr>
              <a:t> in the body are executed.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dirty="0">
              <a:latin typeface="Trebuchet MS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false</a:t>
            </a:r>
            <a:r>
              <a:rPr lang="en-US" dirty="0">
                <a:latin typeface="Trebuchet MS" charset="0"/>
                <a:ea typeface="ＭＳ Ｐゴシック" charset="0"/>
              </a:rPr>
              <a:t>,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Trebuchet MS" charset="0"/>
                <a:ea typeface="ＭＳ Ｐゴシック" charset="0"/>
              </a:rPr>
              <a:t>	</a:t>
            </a:r>
            <a:r>
              <a:rPr lang="en-US" sz="2800" dirty="0">
                <a:latin typeface="Trebuchet MS" charset="0"/>
                <a:ea typeface="ＭＳ Ｐゴシック" charset="0"/>
              </a:rPr>
              <a:t>then the </a:t>
            </a:r>
            <a:r>
              <a:rPr lang="en-US" sz="2800" i="1" dirty="0">
                <a:latin typeface="Courier New" charset="0"/>
                <a:ea typeface="ＭＳ Ｐゴシック" charset="0"/>
              </a:rPr>
              <a:t>statement(s)</a:t>
            </a:r>
            <a:r>
              <a:rPr lang="en-US" sz="2800" dirty="0">
                <a:latin typeface="Trebuchet MS" charset="0"/>
                <a:ea typeface="ＭＳ Ｐゴシック" charset="0"/>
              </a:rPr>
              <a:t> are skipped.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DCA60357-6BC9-4946-81DC-7EFBF8813FC5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10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00" y="152400"/>
            <a:ext cx="7491413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 Notes</a:t>
            </a:r>
            <a:endParaRPr lang="en-US">
              <a:ln>
                <a:noFill/>
              </a:ln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ea typeface="ＭＳ Ｐゴシック" charset="0"/>
              <a:cs typeface="Trebuchet MS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849438"/>
            <a:ext cx="8294687" cy="4170362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dirty="0">
                <a:latin typeface="Trebuchet MS" charset="0"/>
                <a:ea typeface="ＭＳ Ｐゴシック" charset="0"/>
              </a:rPr>
              <a:t>Do not place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;</a:t>
            </a:r>
            <a:r>
              <a:rPr lang="en-US" dirty="0">
                <a:latin typeface="Trebuchet MS" charset="0"/>
                <a:ea typeface="ＭＳ Ｐゴシック" charset="0"/>
              </a:rPr>
              <a:t> after </a:t>
            </a:r>
            <a:r>
              <a:rPr lang="en-US" dirty="0">
                <a:latin typeface="Courier New" charset="0"/>
                <a:ea typeface="ＭＳ Ｐゴシック" charset="0"/>
              </a:rPr>
              <a:t>(</a:t>
            </a:r>
            <a:r>
              <a:rPr lang="en-US" i="1" dirty="0"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latin typeface="Courier New" charset="0"/>
                <a:ea typeface="ＭＳ Ｐゴシック" charset="0"/>
              </a:rPr>
              <a:t>)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>
                <a:latin typeface="Trebuchet MS" charset="0"/>
                <a:ea typeface="ＭＳ Ｐゴシック" charset="0"/>
              </a:rPr>
              <a:t>Don't forget the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{ } </a:t>
            </a:r>
            <a:r>
              <a:rPr lang="en-US" dirty="0">
                <a:latin typeface="Trebuchet MS" charset="0"/>
                <a:ea typeface="ＭＳ Ｐゴシック" charset="0"/>
              </a:rPr>
              <a:t>around a multi-statement body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dirty="0">
                <a:latin typeface="Trebuchet MS" charset="0"/>
                <a:ea typeface="ＭＳ Ｐゴシック" charset="0"/>
              </a:rPr>
              <a:t>Place each </a:t>
            </a:r>
            <a:r>
              <a:rPr lang="en-US" i="1" dirty="0">
                <a:latin typeface="Courier New" charset="0"/>
                <a:ea typeface="ＭＳ Ｐゴシック" charset="0"/>
              </a:rPr>
              <a:t>statement;</a:t>
            </a:r>
            <a:r>
              <a:rPr lang="en-US" dirty="0">
                <a:latin typeface="Trebuchet MS" charset="0"/>
                <a:ea typeface="ＭＳ Ｐゴシック" charset="0"/>
              </a:rPr>
              <a:t> on a separate line after </a:t>
            </a:r>
            <a:r>
              <a:rPr lang="en-US" dirty="0">
                <a:latin typeface="Courier New" charset="0"/>
                <a:ea typeface="ＭＳ Ｐゴシック" charset="0"/>
              </a:rPr>
              <a:t>(</a:t>
            </a:r>
            <a:r>
              <a:rPr lang="en-US" i="1" dirty="0"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latin typeface="Trebuchet MS" charset="0"/>
                <a:ea typeface="ＭＳ Ｐゴシック" charset="0"/>
              </a:rPr>
              <a:t>, indented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0 is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false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; any other value is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true</a:t>
            </a:r>
            <a:endParaRPr lang="en-US" dirty="0">
              <a:solidFill>
                <a:srgbClr val="FF0000"/>
              </a:solidFill>
              <a:latin typeface="Trebuchet MS" charset="0"/>
              <a:ea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74EFCB87-A9C9-CE4E-9243-77C7F3DBDF3F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11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4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6225"/>
            <a:ext cx="6156325" cy="7905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The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if/else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rebuchet MS" charset="0"/>
                <a:ea typeface="ＭＳ Ｐゴシック" charset="0"/>
              </a:rPr>
              <a:t>Allows a choice between statements depending on whether </a:t>
            </a:r>
            <a:r>
              <a:rPr lang="en-US" dirty="0">
                <a:latin typeface="Courier New" charset="0"/>
                <a:ea typeface="ＭＳ Ｐゴシック" charset="0"/>
              </a:rPr>
              <a:t>(</a:t>
            </a:r>
            <a:r>
              <a:rPr lang="en-US" i="1" dirty="0"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latin typeface="Courier New" charset="0"/>
                <a:ea typeface="ＭＳ Ｐゴシック" charset="0"/>
              </a:rPr>
              <a:t>true</a:t>
            </a:r>
            <a:r>
              <a:rPr lang="en-US" dirty="0">
                <a:latin typeface="Trebuchet MS" charset="0"/>
                <a:ea typeface="ＭＳ Ｐゴシック" charset="0"/>
              </a:rPr>
              <a:t> or </a:t>
            </a:r>
            <a:r>
              <a:rPr lang="en-US" dirty="0">
                <a:latin typeface="Courier New" charset="0"/>
                <a:ea typeface="ＭＳ Ｐゴシック" charset="0"/>
              </a:rPr>
              <a:t>false</a:t>
            </a:r>
            <a:endParaRPr lang="en-US" dirty="0">
              <a:latin typeface="Trebuchet MS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ＭＳ Ｐゴシック" charset="0"/>
              </a:rPr>
              <a:t>Format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:     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if (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latin typeface="Courier New" charset="0"/>
                <a:ea typeface="ＭＳ Ｐゴシック" charset="0"/>
              </a:rPr>
              <a:t>{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      </a:t>
            </a:r>
            <a:r>
              <a:rPr lang="en-US" i="1" dirty="0">
                <a:latin typeface="Courier New" charset="0"/>
                <a:ea typeface="ＭＳ Ｐゴシック" charset="0"/>
              </a:rPr>
              <a:t>statement set 1</a:t>
            </a:r>
            <a:r>
              <a:rPr lang="en-US" dirty="0">
                <a:latin typeface="Courier New" charset="0"/>
                <a:ea typeface="ＭＳ Ｐゴシック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   }	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else{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      </a:t>
            </a:r>
            <a:r>
              <a:rPr lang="en-US" i="1" dirty="0">
                <a:latin typeface="Courier New" charset="0"/>
                <a:ea typeface="ＭＳ Ｐゴシック" charset="0"/>
              </a:rPr>
              <a:t>statement set 2</a:t>
            </a:r>
            <a:r>
              <a:rPr lang="en-US" dirty="0">
                <a:latin typeface="Courier New" charset="0"/>
                <a:ea typeface="ＭＳ Ｐゴシック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   }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7EFC4C17-FC08-D149-84CF-BF0D56654907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12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8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491413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if/else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Flow of Control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95691918-85F3-D841-941A-1B53D46961B7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13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  <p:grpSp>
        <p:nvGrpSpPr>
          <p:cNvPr id="40963" name="Group 1074"/>
          <p:cNvGrpSpPr>
            <a:grpSpLocks/>
          </p:cNvGrpSpPr>
          <p:nvPr/>
        </p:nvGrpSpPr>
        <p:grpSpPr bwMode="auto">
          <a:xfrm>
            <a:off x="1511300" y="1676400"/>
            <a:ext cx="5435600" cy="4306888"/>
            <a:chOff x="952" y="1056"/>
            <a:chExt cx="3424" cy="2713"/>
          </a:xfrm>
        </p:grpSpPr>
        <p:grpSp>
          <p:nvGrpSpPr>
            <p:cNvPr id="40964" name="Group 1072"/>
            <p:cNvGrpSpPr>
              <a:grpSpLocks/>
            </p:cNvGrpSpPr>
            <p:nvPr/>
          </p:nvGrpSpPr>
          <p:grpSpPr bwMode="auto">
            <a:xfrm>
              <a:off x="952" y="1488"/>
              <a:ext cx="3424" cy="2281"/>
              <a:chOff x="952" y="1488"/>
              <a:chExt cx="3424" cy="2281"/>
            </a:xfrm>
          </p:grpSpPr>
          <p:sp>
            <p:nvSpPr>
              <p:cNvPr id="40975" name="AutoShape 1029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1344" cy="864"/>
              </a:xfrm>
              <a:prstGeom prst="flowChartDecision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  <p:sp>
            <p:nvSpPr>
              <p:cNvPr id="40976" name="AutoShape 1030"/>
              <p:cNvSpPr>
                <a:spLocks noChangeArrowheads="1"/>
              </p:cNvSpPr>
              <p:nvPr/>
            </p:nvSpPr>
            <p:spPr bwMode="auto">
              <a:xfrm>
                <a:off x="975" y="2546"/>
                <a:ext cx="1021" cy="38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  <p:sp>
            <p:nvSpPr>
              <p:cNvPr id="40977" name="Text Box 1038"/>
              <p:cNvSpPr txBox="1">
                <a:spLocks noChangeArrowheads="1"/>
              </p:cNvSpPr>
              <p:nvPr/>
            </p:nvSpPr>
            <p:spPr bwMode="auto">
              <a:xfrm>
                <a:off x="2160" y="1776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condition</a:t>
                </a:r>
              </a:p>
            </p:txBody>
          </p:sp>
          <p:sp>
            <p:nvSpPr>
              <p:cNvPr id="40978" name="Text Box 1039"/>
              <p:cNvSpPr txBox="1">
                <a:spLocks noChangeArrowheads="1"/>
              </p:cNvSpPr>
              <p:nvPr/>
            </p:nvSpPr>
            <p:spPr bwMode="auto">
              <a:xfrm>
                <a:off x="952" y="2523"/>
                <a:ext cx="102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statement set 1</a:t>
                </a:r>
              </a:p>
            </p:txBody>
          </p:sp>
          <p:sp>
            <p:nvSpPr>
              <p:cNvPr id="40979" name="Text Box 1040"/>
              <p:cNvSpPr txBox="1">
                <a:spLocks noChangeArrowheads="1"/>
              </p:cNvSpPr>
              <p:nvPr/>
            </p:nvSpPr>
            <p:spPr bwMode="auto">
              <a:xfrm>
                <a:off x="1542" y="1706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true</a:t>
                </a:r>
                <a:endParaRPr lang="en-US" sz="2000" b="1">
                  <a:solidFill>
                    <a:schemeClr val="accent2"/>
                  </a:solidFill>
                  <a:cs typeface="Trebuchet MS" charset="0"/>
                </a:endParaRPr>
              </a:p>
            </p:txBody>
          </p:sp>
          <p:sp>
            <p:nvSpPr>
              <p:cNvPr id="40980" name="Text Box 1041"/>
              <p:cNvSpPr txBox="1">
                <a:spLocks noChangeArrowheads="1"/>
              </p:cNvSpPr>
              <p:nvPr/>
            </p:nvSpPr>
            <p:spPr bwMode="auto">
              <a:xfrm>
                <a:off x="3334" y="166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false</a:t>
                </a:r>
              </a:p>
            </p:txBody>
          </p:sp>
          <p:sp>
            <p:nvSpPr>
              <p:cNvPr id="40981" name="Rectangle 1044"/>
              <p:cNvSpPr>
                <a:spLocks noChangeArrowheads="1"/>
              </p:cNvSpPr>
              <p:nvPr/>
            </p:nvSpPr>
            <p:spPr bwMode="auto">
              <a:xfrm>
                <a:off x="2177" y="3475"/>
                <a:ext cx="975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  <p:sp>
            <p:nvSpPr>
              <p:cNvPr id="40982" name="Text Box 1045"/>
              <p:cNvSpPr txBox="1">
                <a:spLocks noChangeArrowheads="1"/>
              </p:cNvSpPr>
              <p:nvPr/>
            </p:nvSpPr>
            <p:spPr bwMode="auto">
              <a:xfrm>
                <a:off x="3379" y="2546"/>
                <a:ext cx="99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statement</a:t>
                </a:r>
              </a:p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  set 2</a:t>
                </a:r>
              </a:p>
            </p:txBody>
          </p:sp>
          <p:sp>
            <p:nvSpPr>
              <p:cNvPr id="40983" name="AutoShape 1054"/>
              <p:cNvSpPr>
                <a:spLocks noChangeArrowheads="1"/>
              </p:cNvSpPr>
              <p:nvPr/>
            </p:nvSpPr>
            <p:spPr bwMode="auto">
              <a:xfrm>
                <a:off x="3334" y="2546"/>
                <a:ext cx="1021" cy="38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</p:grpSp>
        <p:grpSp>
          <p:nvGrpSpPr>
            <p:cNvPr id="40965" name="Group 1073"/>
            <p:cNvGrpSpPr>
              <a:grpSpLocks/>
            </p:cNvGrpSpPr>
            <p:nvPr/>
          </p:nvGrpSpPr>
          <p:grpSpPr bwMode="auto">
            <a:xfrm>
              <a:off x="1429" y="1056"/>
              <a:ext cx="2426" cy="2419"/>
              <a:chOff x="1429" y="1056"/>
              <a:chExt cx="2426" cy="2419"/>
            </a:xfrm>
          </p:grpSpPr>
          <p:sp>
            <p:nvSpPr>
              <p:cNvPr id="40966" name="Line 1032"/>
              <p:cNvSpPr>
                <a:spLocks noChangeShapeType="1"/>
              </p:cNvSpPr>
              <p:nvPr/>
            </p:nvSpPr>
            <p:spPr bwMode="auto">
              <a:xfrm>
                <a:off x="2688" y="10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7" name="Line 1034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8" name="Line 1052"/>
              <p:cNvSpPr>
                <a:spLocks noChangeShapeType="1"/>
              </p:cNvSpPr>
              <p:nvPr/>
            </p:nvSpPr>
            <p:spPr bwMode="auto">
              <a:xfrm flipH="1">
                <a:off x="1474" y="1933"/>
                <a:ext cx="52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69" name="Line 1056"/>
              <p:cNvSpPr>
                <a:spLocks noChangeShapeType="1"/>
              </p:cNvSpPr>
              <p:nvPr/>
            </p:nvSpPr>
            <p:spPr bwMode="auto">
              <a:xfrm>
                <a:off x="1474" y="1933"/>
                <a:ext cx="0" cy="61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0" name="Line 1059"/>
              <p:cNvSpPr>
                <a:spLocks noChangeShapeType="1"/>
              </p:cNvSpPr>
              <p:nvPr/>
            </p:nvSpPr>
            <p:spPr bwMode="auto">
              <a:xfrm>
                <a:off x="2699" y="3271"/>
                <a:ext cx="0" cy="20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1" name="Line 1060"/>
              <p:cNvSpPr>
                <a:spLocks noChangeShapeType="1"/>
              </p:cNvSpPr>
              <p:nvPr/>
            </p:nvSpPr>
            <p:spPr bwMode="auto">
              <a:xfrm>
                <a:off x="1429" y="3249"/>
                <a:ext cx="242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2" name="Line 1065"/>
              <p:cNvSpPr>
                <a:spLocks noChangeShapeType="1"/>
              </p:cNvSpPr>
              <p:nvPr/>
            </p:nvSpPr>
            <p:spPr bwMode="auto">
              <a:xfrm>
                <a:off x="3855" y="1933"/>
                <a:ext cx="0" cy="61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3" name="Line 1067"/>
              <p:cNvSpPr>
                <a:spLocks noChangeShapeType="1"/>
              </p:cNvSpPr>
              <p:nvPr/>
            </p:nvSpPr>
            <p:spPr bwMode="auto">
              <a:xfrm>
                <a:off x="3855" y="293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4" name="Line 1068"/>
              <p:cNvSpPr>
                <a:spLocks noChangeShapeType="1"/>
              </p:cNvSpPr>
              <p:nvPr/>
            </p:nvSpPr>
            <p:spPr bwMode="auto">
              <a:xfrm>
                <a:off x="1429" y="293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07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491412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How the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if/else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Works</a:t>
            </a:r>
            <a:endParaRPr lang="en-US" dirty="0">
              <a:ln>
                <a:noFill/>
              </a:ln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ea typeface="ＭＳ Ｐゴシック" charset="0"/>
              <a:cs typeface="Trebuchet MS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097088"/>
            <a:ext cx="8153400" cy="3529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true</a:t>
            </a:r>
            <a:r>
              <a:rPr lang="en-US" dirty="0">
                <a:latin typeface="Trebuchet MS" charset="0"/>
                <a:ea typeface="ＭＳ Ｐゴシック" charset="0"/>
              </a:rPr>
              <a:t>, </a:t>
            </a:r>
            <a:r>
              <a:rPr lang="en-US" i="1" dirty="0">
                <a:latin typeface="Courier New" charset="0"/>
                <a:ea typeface="ＭＳ Ｐゴシック" charset="0"/>
              </a:rPr>
              <a:t>statement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set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1</a:t>
            </a:r>
            <a:r>
              <a:rPr lang="en-US" dirty="0">
                <a:latin typeface="Trebuchet MS" charset="0"/>
                <a:ea typeface="ＭＳ Ｐゴシック" charset="0"/>
              </a:rPr>
              <a:t> is executed and </a:t>
            </a:r>
            <a:r>
              <a:rPr lang="en-US" i="1" dirty="0">
                <a:latin typeface="Courier New" charset="0"/>
                <a:ea typeface="ＭＳ Ｐゴシック" charset="0"/>
              </a:rPr>
              <a:t>statement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set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2</a:t>
            </a:r>
            <a:r>
              <a:rPr lang="en-US" dirty="0">
                <a:latin typeface="Trebuchet MS" charset="0"/>
                <a:ea typeface="ＭＳ Ｐゴシック" charset="0"/>
              </a:rPr>
              <a:t> is skipped.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dirty="0">
              <a:latin typeface="Trebuchet MS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false</a:t>
            </a:r>
            <a:r>
              <a:rPr lang="en-US" dirty="0">
                <a:latin typeface="Trebuchet MS" charset="0"/>
                <a:ea typeface="ＭＳ Ｐゴシック" charset="0"/>
              </a:rPr>
              <a:t>, </a:t>
            </a:r>
            <a:r>
              <a:rPr lang="en-US" i="1" dirty="0">
                <a:latin typeface="Courier New" charset="0"/>
                <a:ea typeface="ＭＳ Ｐゴシック" charset="0"/>
              </a:rPr>
              <a:t>statement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set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1</a:t>
            </a:r>
            <a:r>
              <a:rPr lang="en-US" dirty="0">
                <a:latin typeface="Trebuchet MS" charset="0"/>
                <a:ea typeface="ＭＳ Ｐゴシック" charset="0"/>
              </a:rPr>
              <a:t> is skipped and </a:t>
            </a:r>
            <a:r>
              <a:rPr lang="en-US" i="1" dirty="0">
                <a:latin typeface="Courier New" charset="0"/>
                <a:ea typeface="ＭＳ Ｐゴシック" charset="0"/>
              </a:rPr>
              <a:t>statement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set</a:t>
            </a:r>
            <a:r>
              <a:rPr lang="en-US" i="1" dirty="0">
                <a:latin typeface="Trebuchet MS" charset="0"/>
                <a:ea typeface="ＭＳ Ｐゴシック" charset="0"/>
              </a:rPr>
              <a:t> </a:t>
            </a:r>
            <a:r>
              <a:rPr lang="en-US" i="1" dirty="0">
                <a:latin typeface="Courier New" charset="0"/>
                <a:ea typeface="ＭＳ Ｐゴシック" charset="0"/>
              </a:rPr>
              <a:t>2</a:t>
            </a:r>
            <a:r>
              <a:rPr lang="en-US" dirty="0">
                <a:latin typeface="Trebuchet MS" charset="0"/>
                <a:ea typeface="ＭＳ Ｐゴシック" charset="0"/>
              </a:rPr>
              <a:t> is executed.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F59DDD07-FD14-8748-B022-71CD908B53CF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14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5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62912" cy="9112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Example </a:t>
            </a: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if/else</a:t>
            </a: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33525"/>
            <a:ext cx="7010400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(score &gt;= 60){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(“%d”</a:t>
            </a:r>
            <a:r>
              <a:rPr lang="en-US" altLang="ja-JP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(“ %d”</a:t>
            </a:r>
            <a:r>
              <a:rPr lang="en-US" altLang="ja-JP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eaLnBrk="1" hangingPunct="1">
              <a:lnSpc>
                <a:spcPct val="65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intRate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&gt; 0){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interest =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loanAmt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*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intRate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(“%f”, interest);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else{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solidFill>
                  <a:srgbClr val="3D8963"/>
                </a:solidFill>
                <a:latin typeface="Trebuchet MS" charset="0"/>
                <a:ea typeface="ＭＳ Ｐゴシック" charset="0"/>
              </a:rPr>
              <a:t>      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(“%f”, interest);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4E32BB1D-31DE-9C40-AEEC-E2BDF470EF84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15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The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if/else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312988"/>
            <a:ext cx="7772400" cy="3887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Chain of </a:t>
            </a: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if</a:t>
            </a:r>
            <a:r>
              <a:rPr lang="en-US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statements that test in order until one is found to be true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en-US">
                <a:latin typeface="Trebuchet MS" charset="0"/>
                <a:ea typeface="ＭＳ Ｐゴシック" charset="0"/>
              </a:rPr>
              <a:t>Also models thought processes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“If it is raining, take an umbrella,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else, if it is windy, take a hat,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else, if it is sunny, take sunglasses.”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Trebuchet MS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Trebuchet MS" charset="0"/>
                <a:ea typeface="ＭＳ Ｐゴシック" charset="0"/>
              </a:rPr>
              <a:t>	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96BC909F-B42B-CD46-9422-2F39D1290A67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16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5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166688"/>
            <a:ext cx="8610600" cy="7905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if/else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Format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92275"/>
            <a:ext cx="7772400" cy="443071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if (</a:t>
            </a:r>
            <a:r>
              <a:rPr lang="en-US" sz="2400" i="1">
                <a:latin typeface="Courier New" charset="0"/>
                <a:ea typeface="ＭＳ Ｐゴシック" charset="0"/>
              </a:rPr>
              <a:t>condition 1</a:t>
            </a:r>
            <a:r>
              <a:rPr lang="en-US" sz="2400">
                <a:latin typeface="Courier New" charset="0"/>
                <a:ea typeface="ＭＳ Ｐゴシック" charset="0"/>
              </a:rPr>
              <a:t>){</a:t>
            </a:r>
            <a:r>
              <a:rPr lang="en-US" sz="2400" i="1">
                <a:latin typeface="Courier New" charset="0"/>
                <a:ea typeface="ＭＳ Ｐゴシック" charset="0"/>
              </a:rPr>
              <a:t>   </a:t>
            </a:r>
          </a:p>
          <a:p>
            <a:pPr lvl="1" eaLnBrk="1" hangingPunct="1">
              <a:buFontTx/>
              <a:buNone/>
            </a:pPr>
            <a:r>
              <a:rPr lang="en-US" sz="2400" i="1">
                <a:latin typeface="Courier New" charset="0"/>
                <a:ea typeface="ＭＳ Ｐゴシック" charset="0"/>
              </a:rPr>
              <a:t>	statement set </a:t>
            </a:r>
            <a:r>
              <a:rPr lang="en-US" sz="2400" i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1</a:t>
            </a:r>
            <a:r>
              <a:rPr lang="en-US" sz="2400">
                <a:latin typeface="Courier New" charset="0"/>
                <a:ea typeface="ＭＳ Ｐゴシック" charset="0"/>
              </a:rPr>
              <a:t>; 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else if (</a:t>
            </a:r>
            <a:r>
              <a:rPr lang="en-US" sz="2400" i="1">
                <a:latin typeface="Courier New" charset="0"/>
                <a:ea typeface="ＭＳ Ｐゴシック" charset="0"/>
              </a:rPr>
              <a:t>condition 2</a:t>
            </a:r>
            <a:r>
              <a:rPr lang="en-US" sz="2400">
                <a:latin typeface="Courier New" charset="0"/>
                <a:ea typeface="ＭＳ Ｐゴシック" charset="0"/>
              </a:rPr>
              <a:t>){</a:t>
            </a:r>
            <a:r>
              <a:rPr lang="en-US" sz="2400" i="1">
                <a:latin typeface="Courier New" charset="0"/>
                <a:ea typeface="ＭＳ Ｐゴシック" charset="0"/>
              </a:rPr>
              <a:t>   </a:t>
            </a:r>
          </a:p>
          <a:p>
            <a:pPr lvl="1" eaLnBrk="1" hangingPunct="1">
              <a:buFontTx/>
              <a:buNone/>
            </a:pPr>
            <a:r>
              <a:rPr lang="en-US" sz="2400" i="1">
                <a:latin typeface="Courier New" charset="0"/>
                <a:ea typeface="ＭＳ Ｐゴシック" charset="0"/>
              </a:rPr>
              <a:t>	statement set </a:t>
            </a:r>
            <a:r>
              <a:rPr lang="en-US" sz="2400" i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2</a:t>
            </a:r>
            <a:r>
              <a:rPr lang="en-US" sz="2400">
                <a:latin typeface="Courier New" charset="0"/>
                <a:ea typeface="ＭＳ Ｐゴシック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}  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       …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else if (</a:t>
            </a:r>
            <a:r>
              <a:rPr lang="en-US" sz="2400" i="1">
                <a:latin typeface="Courier New" charset="0"/>
                <a:ea typeface="ＭＳ Ｐゴシック" charset="0"/>
              </a:rPr>
              <a:t>condition n</a:t>
            </a:r>
            <a:r>
              <a:rPr lang="en-US" sz="2400">
                <a:latin typeface="Courier New" charset="0"/>
                <a:ea typeface="ＭＳ Ｐゴシック" charset="0"/>
              </a:rPr>
              <a:t>){</a:t>
            </a:r>
            <a:r>
              <a:rPr lang="en-US" sz="2400" i="1">
                <a:latin typeface="Courier New" charset="0"/>
                <a:ea typeface="ＭＳ Ｐゴシック" charset="0"/>
              </a:rPr>
              <a:t>   </a:t>
            </a:r>
          </a:p>
          <a:p>
            <a:pPr lvl="1" eaLnBrk="1" hangingPunct="1">
              <a:buFontTx/>
              <a:buNone/>
            </a:pPr>
            <a:r>
              <a:rPr lang="en-US" sz="2400" i="1">
                <a:latin typeface="Courier New" charset="0"/>
                <a:ea typeface="ＭＳ Ｐゴシック" charset="0"/>
              </a:rPr>
              <a:t>	statement set </a:t>
            </a:r>
            <a:r>
              <a:rPr lang="en-US" sz="2400" i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n</a:t>
            </a:r>
            <a:r>
              <a:rPr lang="en-US" sz="2400">
                <a:latin typeface="Courier New" charset="0"/>
                <a:ea typeface="ＭＳ Ｐゴシック" charset="0"/>
              </a:rPr>
              <a:t>; 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}   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588F8613-08AF-D942-84E1-8AC3C75F92D4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17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0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8" y="152400"/>
            <a:ext cx="7491412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Using a Trailing 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else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323975"/>
            <a:ext cx="8294687" cy="4454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Trebuchet MS" charset="0"/>
                <a:ea typeface="ＭＳ Ｐゴシック" charset="0"/>
              </a:rPr>
              <a:t>Chain of if statements. They perform their tests one after the other until one of them is found to be true.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>
              <a:latin typeface="Trebuchet MS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Trebuchet MS" charset="0"/>
                <a:ea typeface="ＭＳ Ｐゴシック" charset="0"/>
              </a:rPr>
              <a:t>Used with </a:t>
            </a:r>
            <a:r>
              <a:rPr lang="en-US">
                <a:latin typeface="Courier New" charset="0"/>
                <a:ea typeface="ＭＳ Ｐゴシック" charset="0"/>
              </a:rPr>
              <a:t>if/else</a:t>
            </a:r>
            <a:r>
              <a:rPr lang="en-US">
                <a:latin typeface="Trebuchet MS" charset="0"/>
                <a:ea typeface="ＭＳ Ｐゴシック" charset="0"/>
              </a:rPr>
              <a:t> </a:t>
            </a:r>
            <a:r>
              <a:rPr lang="en-US">
                <a:latin typeface="Courier New" charset="0"/>
                <a:ea typeface="ＭＳ Ｐゴシック" charset="0"/>
              </a:rPr>
              <a:t>if</a:t>
            </a:r>
            <a:r>
              <a:rPr lang="en-US">
                <a:latin typeface="Trebuchet MS" charset="0"/>
                <a:ea typeface="ＭＳ Ｐゴシック" charset="0"/>
              </a:rPr>
              <a:t> statement when all of the conditions are false</a:t>
            </a:r>
          </a:p>
          <a:p>
            <a:pPr eaLnBrk="1" hangingPunct="1">
              <a:spcBef>
                <a:spcPct val="40000"/>
              </a:spcBef>
            </a:pPr>
            <a:r>
              <a:rPr lang="en-US">
                <a:latin typeface="Trebuchet MS" charset="0"/>
                <a:ea typeface="ＭＳ Ｐゴシック" charset="0"/>
              </a:rPr>
              <a:t>Provides a default statement or action</a:t>
            </a:r>
          </a:p>
          <a:p>
            <a:pPr eaLnBrk="1" hangingPunct="1">
              <a:spcBef>
                <a:spcPct val="40000"/>
              </a:spcBef>
            </a:pPr>
            <a:r>
              <a:rPr lang="en-US">
                <a:latin typeface="Trebuchet MS" charset="0"/>
                <a:ea typeface="ＭＳ Ｐゴシック" charset="0"/>
              </a:rPr>
              <a:t>Can be used to catch invalid values or handle other exceptional situations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8E3A0639-F305-0B42-8CB6-0456E536991B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18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4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20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Example </a:t>
            </a:r>
            <a:r>
              <a:rPr lang="en-US" sz="2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if/else</a:t>
            </a:r>
            <a:r>
              <a:rPr lang="en-US" sz="2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</a:t>
            </a:r>
            <a:r>
              <a:rPr lang="en-US" sz="2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 sz="2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with Trailing </a:t>
            </a:r>
            <a:r>
              <a:rPr lang="en-US" sz="2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else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1168400" y="1560513"/>
            <a:ext cx="7743825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(age &gt;= 21){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printf (“Adult”);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else if (age &gt;= 13){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printf (“Teen”</a:t>
            </a:r>
            <a:r>
              <a:rPr lang="en-US" altLang="ja-JP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else if (age &gt;= 2){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printf (“Child”);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else{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printf (“Baby”</a:t>
            </a:r>
            <a:r>
              <a:rPr lang="en-US" altLang="ja-JP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11D9E887-0EB3-9146-BA1E-C1027E121B46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19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1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52400"/>
            <a:ext cx="7491413" cy="9144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Topics (Decision Making)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514475"/>
            <a:ext cx="8686800" cy="4149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400" dirty="0">
                <a:latin typeface="Trebuchet MS" charset="0"/>
                <a:ea typeface="ＭＳ Ｐゴシック" charset="0"/>
              </a:rPr>
              <a:t>The </a:t>
            </a:r>
            <a:r>
              <a:rPr lang="en-US" sz="2400" dirty="0">
                <a:latin typeface="Courier New" charset="0"/>
                <a:ea typeface="ＭＳ Ｐゴシック" charset="0"/>
              </a:rPr>
              <a:t>if</a:t>
            </a:r>
            <a:r>
              <a:rPr lang="en-US" sz="2400" dirty="0">
                <a:latin typeface="Trebuchet MS" charset="0"/>
                <a:ea typeface="ＭＳ Ｐゴシック" charset="0"/>
              </a:rPr>
              <a:t> Statement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400" dirty="0">
                <a:latin typeface="Trebuchet MS" charset="0"/>
                <a:ea typeface="ＭＳ Ｐゴシック" charset="0"/>
              </a:rPr>
              <a:t>The </a:t>
            </a:r>
            <a:r>
              <a:rPr lang="en-US" sz="2400" dirty="0">
                <a:latin typeface="Courier New" charset="0"/>
                <a:ea typeface="ＭＳ Ｐゴシック" charset="0"/>
              </a:rPr>
              <a:t>if/else</a:t>
            </a:r>
            <a:r>
              <a:rPr lang="en-US" sz="2400" dirty="0">
                <a:latin typeface="Trebuchet MS" charset="0"/>
                <a:ea typeface="ＭＳ Ｐゴシック" charset="0"/>
              </a:rPr>
              <a:t> Statement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400" dirty="0">
                <a:latin typeface="Trebuchet MS" charset="0"/>
                <a:ea typeface="ＭＳ Ｐゴシック" charset="0"/>
              </a:rPr>
              <a:t>The </a:t>
            </a:r>
            <a:r>
              <a:rPr lang="en-US" sz="2400" dirty="0">
                <a:latin typeface="Courier New" charset="0"/>
                <a:ea typeface="ＭＳ Ｐゴシック" charset="0"/>
              </a:rPr>
              <a:t>if/else</a:t>
            </a:r>
            <a:r>
              <a:rPr lang="en-US" sz="2400" dirty="0">
                <a:latin typeface="Trebuchet MS" charset="0"/>
                <a:ea typeface="ＭＳ Ｐゴシック" charset="0"/>
              </a:rPr>
              <a:t> </a:t>
            </a:r>
            <a:r>
              <a:rPr lang="en-US" sz="2400" dirty="0">
                <a:latin typeface="Courier New" charset="0"/>
                <a:ea typeface="ＭＳ Ｐゴシック" charset="0"/>
              </a:rPr>
              <a:t>if</a:t>
            </a:r>
            <a:r>
              <a:rPr lang="en-US" sz="2400" dirty="0">
                <a:latin typeface="Trebuchet MS" charset="0"/>
                <a:ea typeface="ＭＳ Ｐゴシック" charset="0"/>
              </a:rPr>
              <a:t> Statement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5181600" y="5029200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67847216-34F4-0844-BF47-F6411FBDE94B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2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  <p:grpSp>
        <p:nvGrpSpPr>
          <p:cNvPr id="18436" name="Group 25"/>
          <p:cNvGrpSpPr>
            <a:grpSpLocks/>
          </p:cNvGrpSpPr>
          <p:nvPr/>
        </p:nvGrpSpPr>
        <p:grpSpPr bwMode="auto">
          <a:xfrm>
            <a:off x="5014913" y="1281113"/>
            <a:ext cx="3794125" cy="4267200"/>
            <a:chOff x="2016" y="1056"/>
            <a:chExt cx="2390" cy="2688"/>
          </a:xfrm>
        </p:grpSpPr>
        <p:grpSp>
          <p:nvGrpSpPr>
            <p:cNvPr id="18437" name="Group 23"/>
            <p:cNvGrpSpPr>
              <a:grpSpLocks/>
            </p:cNvGrpSpPr>
            <p:nvPr/>
          </p:nvGrpSpPr>
          <p:grpSpPr bwMode="auto">
            <a:xfrm>
              <a:off x="2016" y="1488"/>
              <a:ext cx="2390" cy="2256"/>
              <a:chOff x="2016" y="1488"/>
              <a:chExt cx="2390" cy="2256"/>
            </a:xfrm>
          </p:grpSpPr>
          <p:sp>
            <p:nvSpPr>
              <p:cNvPr id="18445" name="AutoShape 6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1344" cy="864"/>
              </a:xfrm>
              <a:prstGeom prst="flowChartDecision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  <p:sp>
            <p:nvSpPr>
              <p:cNvPr id="18446" name="AutoShape 7"/>
              <p:cNvSpPr>
                <a:spLocks noChangeArrowheads="1"/>
              </p:cNvSpPr>
              <p:nvPr/>
            </p:nvSpPr>
            <p:spPr bwMode="auto">
              <a:xfrm>
                <a:off x="2177" y="2591"/>
                <a:ext cx="1021" cy="45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  <p:sp>
            <p:nvSpPr>
              <p:cNvPr id="18447" name="AutoShape 9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960" cy="384"/>
              </a:xfrm>
              <a:prstGeom prst="flowChartProcess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  <p:sp>
            <p:nvSpPr>
              <p:cNvPr id="18448" name="Text Box 16"/>
              <p:cNvSpPr txBox="1">
                <a:spLocks noChangeArrowheads="1"/>
              </p:cNvSpPr>
              <p:nvPr/>
            </p:nvSpPr>
            <p:spPr bwMode="auto">
              <a:xfrm>
                <a:off x="2160" y="1776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condition</a:t>
                </a:r>
              </a:p>
            </p:txBody>
          </p:sp>
          <p:sp>
            <p:nvSpPr>
              <p:cNvPr id="18449" name="Text Box 17"/>
              <p:cNvSpPr txBox="1">
                <a:spLocks noChangeArrowheads="1"/>
              </p:cNvSpPr>
              <p:nvPr/>
            </p:nvSpPr>
            <p:spPr bwMode="auto">
              <a:xfrm>
                <a:off x="2154" y="2636"/>
                <a:ext cx="107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1 or more</a:t>
                </a:r>
              </a:p>
              <a:p>
                <a:pPr algn="ctr" eaLnBrk="1" hangingPunct="1"/>
                <a:r>
                  <a:rPr lang="en-US" sz="2000" b="1" dirty="0">
                    <a:solidFill>
                      <a:schemeClr val="accent2"/>
                    </a:solidFill>
                    <a:latin typeface="Courier New" charset="0"/>
                    <a:cs typeface="Trebuchet MS" charset="0"/>
                  </a:rPr>
                  <a:t>statements</a:t>
                </a:r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2177" y="2319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FF0000"/>
                    </a:solidFill>
                    <a:latin typeface="Courier New" charset="0"/>
                    <a:cs typeface="Trebuchet MS" charset="0"/>
                  </a:rPr>
                  <a:t>true</a:t>
                </a:r>
                <a:endParaRPr lang="en-US" sz="2000" b="1">
                  <a:solidFill>
                    <a:srgbClr val="FF0000"/>
                  </a:solidFill>
                  <a:cs typeface="Trebuchet MS" charset="0"/>
                </a:endParaRP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3810" y="234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FF0000"/>
                    </a:solidFill>
                    <a:latin typeface="Courier New" charset="0"/>
                    <a:cs typeface="Trebuchet MS" charset="0"/>
                  </a:rPr>
                  <a:t>false</a:t>
                </a:r>
              </a:p>
            </p:txBody>
          </p:sp>
        </p:grpSp>
        <p:grpSp>
          <p:nvGrpSpPr>
            <p:cNvPr id="18438" name="Group 24"/>
            <p:cNvGrpSpPr>
              <a:grpSpLocks/>
            </p:cNvGrpSpPr>
            <p:nvPr/>
          </p:nvGrpSpPr>
          <p:grpSpPr bwMode="auto">
            <a:xfrm>
              <a:off x="2676" y="1056"/>
              <a:ext cx="1164" cy="2306"/>
              <a:chOff x="2676" y="1056"/>
              <a:chExt cx="1164" cy="2306"/>
            </a:xfrm>
          </p:grpSpPr>
          <p:sp>
            <p:nvSpPr>
              <p:cNvPr id="18439" name="Line 10"/>
              <p:cNvSpPr>
                <a:spLocks noChangeShapeType="1"/>
              </p:cNvSpPr>
              <p:nvPr/>
            </p:nvSpPr>
            <p:spPr bwMode="auto">
              <a:xfrm>
                <a:off x="2688" y="10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0" name="Line 11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" name="Line 13"/>
              <p:cNvSpPr>
                <a:spLocks noChangeShapeType="1"/>
              </p:cNvSpPr>
              <p:nvPr/>
            </p:nvSpPr>
            <p:spPr bwMode="auto">
              <a:xfrm>
                <a:off x="3840" y="19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Line 15"/>
              <p:cNvSpPr>
                <a:spLocks noChangeShapeType="1"/>
              </p:cNvSpPr>
              <p:nvPr/>
            </p:nvSpPr>
            <p:spPr bwMode="auto">
              <a:xfrm flipH="1">
                <a:off x="2688" y="3216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Line 22"/>
              <p:cNvSpPr>
                <a:spLocks noChangeShapeType="1"/>
              </p:cNvSpPr>
              <p:nvPr/>
            </p:nvSpPr>
            <p:spPr bwMode="auto">
              <a:xfrm>
                <a:off x="2676" y="3045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257800" y="4876800"/>
            <a:ext cx="1569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ourier New" charset="0"/>
                <a:cs typeface="Trebuchet MS" charset="0"/>
              </a:rPr>
              <a:t>1 or more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Courier New" charset="0"/>
                <a:cs typeface="Trebuchet MS" charset="0"/>
              </a:rPr>
              <a:t>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65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491413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Nested 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82700"/>
            <a:ext cx="8686800" cy="50419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An </a:t>
            </a:r>
            <a:r>
              <a:rPr lang="en-US">
                <a:latin typeface="Courier New" charset="0"/>
                <a:ea typeface="ＭＳ Ｐゴシック" charset="0"/>
              </a:rPr>
              <a:t>if</a:t>
            </a:r>
            <a:r>
              <a:rPr lang="en-US">
                <a:latin typeface="Trebuchet MS" charset="0"/>
                <a:ea typeface="ＭＳ Ｐゴシック" charset="0"/>
              </a:rPr>
              <a:t> statement that is part of the </a:t>
            </a:r>
            <a:r>
              <a:rPr lang="en-US">
                <a:latin typeface="Courier New" charset="0"/>
                <a:ea typeface="ＭＳ Ｐゴシック" charset="0"/>
              </a:rPr>
              <a:t>if</a:t>
            </a:r>
            <a:r>
              <a:rPr lang="en-US">
                <a:latin typeface="Trebuchet MS" charset="0"/>
                <a:ea typeface="ＭＳ Ｐゴシック" charset="0"/>
              </a:rPr>
              <a:t> or </a:t>
            </a:r>
            <a:r>
              <a:rPr lang="en-US">
                <a:latin typeface="Courier New" charset="0"/>
                <a:ea typeface="ＭＳ Ｐゴシック" charset="0"/>
              </a:rPr>
              <a:t>else</a:t>
            </a:r>
            <a:r>
              <a:rPr lang="en-US">
                <a:latin typeface="Trebuchet MS" charset="0"/>
                <a:ea typeface="ＭＳ Ｐゴシック" charset="0"/>
              </a:rPr>
              <a:t> part of another </a:t>
            </a:r>
            <a:r>
              <a:rPr lang="en-US">
                <a:latin typeface="Courier New" charset="0"/>
                <a:ea typeface="ＭＳ Ｐゴシック" charset="0"/>
              </a:rPr>
              <a:t>if</a:t>
            </a:r>
            <a:r>
              <a:rPr lang="en-US">
                <a:latin typeface="Trebuchet MS" charset="0"/>
                <a:ea typeface="ＭＳ Ｐゴシック" charset="0"/>
              </a:rPr>
              <a:t> statement</a:t>
            </a:r>
          </a:p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Can be used to evaluate &gt; 1 data item or condition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if (score &lt; 100){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if (score &gt; 90){</a:t>
            </a:r>
          </a:p>
          <a:p>
            <a:pPr lvl="1" eaLnBrk="1" hangingPunct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   printf (“Grade is : A+”);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else if (score &gt; 80){</a:t>
            </a:r>
          </a:p>
          <a:p>
            <a:pPr lvl="1" eaLnBrk="1" hangingPunct="1"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	  printf (“Grade is : A”</a:t>
            </a:r>
            <a:r>
              <a:rPr lang="en-US" altLang="ja-JP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}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879B7F70-A816-784E-AD31-2AB08170197C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20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2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5363" y="152400"/>
            <a:ext cx="7491412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Notes on Coding Nested </a:t>
            </a:r>
            <a:r>
              <a:rPr lang="en-US" sz="36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 sz="36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65250"/>
            <a:ext cx="8388350" cy="4730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An </a:t>
            </a:r>
            <a:r>
              <a:rPr lang="en-US">
                <a:latin typeface="Courier New" charset="0"/>
                <a:ea typeface="ＭＳ Ｐゴシック" charset="0"/>
              </a:rPr>
              <a:t>else</a:t>
            </a:r>
            <a:r>
              <a:rPr lang="en-US">
                <a:latin typeface="Trebuchet MS" charset="0"/>
                <a:ea typeface="ＭＳ Ｐゴシック" charset="0"/>
              </a:rPr>
              <a:t> matches the nearest </a:t>
            </a:r>
            <a:r>
              <a:rPr lang="en-US">
                <a:latin typeface="Courier New" charset="0"/>
                <a:ea typeface="ＭＳ Ｐゴシック" charset="0"/>
              </a:rPr>
              <a:t>if</a:t>
            </a:r>
            <a:r>
              <a:rPr lang="en-US">
                <a:latin typeface="Trebuchet MS" charset="0"/>
                <a:ea typeface="ＭＳ Ｐゴシック" charset="0"/>
              </a:rPr>
              <a:t> that does not have an </a:t>
            </a:r>
            <a:r>
              <a:rPr lang="en-US">
                <a:latin typeface="Courier New" charset="0"/>
                <a:ea typeface="ＭＳ Ｐゴシック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if (score &lt; 100){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if (score &gt; 90){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  grade = 'A';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else ...  // goes with second if,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         // not first one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spcBef>
                <a:spcPct val="30000"/>
              </a:spcBef>
            </a:pPr>
            <a:r>
              <a:rPr lang="en-US">
                <a:latin typeface="Trebuchet MS" charset="0"/>
                <a:ea typeface="ＭＳ Ｐゴシック" charset="0"/>
              </a:rPr>
              <a:t>Proper indentation aids comprehension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34B72C75-0835-FA4E-91B3-72AB5D305EAD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21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0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152400"/>
            <a:ext cx="7491413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Logical Operators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01738"/>
            <a:ext cx="8280400" cy="50355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	Connect two or more relational expressions into one or reverse the logic of an expression.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>
              <a:latin typeface="Trebuchet MS" charset="0"/>
              <a:ea typeface="ＭＳ Ｐゴシック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   Operators, Meaning, and Explanation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F0B2A581-FB4F-9E4D-AD55-D953BDDC0ABE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22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  <p:graphicFrame>
        <p:nvGraphicFramePr>
          <p:cNvPr id="53332" name="Group 84"/>
          <p:cNvGraphicFramePr>
            <a:graphicFrameLocks noGrp="1"/>
          </p:cNvGraphicFramePr>
          <p:nvPr/>
        </p:nvGraphicFramePr>
        <p:xfrm>
          <a:off x="685800" y="3657600"/>
          <a:ext cx="7866063" cy="2493964"/>
        </p:xfrm>
        <a:graphic>
          <a:graphicData uri="http://schemas.openxmlformats.org/drawingml/2006/table">
            <a:tbl>
              <a:tblPr/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&amp;&amp;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New relational expression is true if both expressions are 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||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New relational expression is true if either expression is 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!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Reverses the value of an expression; true expression becomes false, false expression becomes true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34" name="Rectangle 86"/>
          <p:cNvSpPr>
            <a:spLocks noChangeArrowheads="1"/>
          </p:cNvSpPr>
          <p:nvPr/>
        </p:nvSpPr>
        <p:spPr bwMode="auto">
          <a:xfrm>
            <a:off x="685800" y="3657600"/>
            <a:ext cx="784860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6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Logical Operator Examples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600" y="1881188"/>
            <a:ext cx="7453313" cy="8270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charset="0"/>
                <a:ea typeface="ＭＳ Ｐゴシック" charset="0"/>
              </a:rPr>
              <a:t>	</a:t>
            </a:r>
            <a:r>
              <a:rPr lang="en-US" sz="2800" b="1">
                <a:latin typeface="Courier New" charset="0"/>
                <a:ea typeface="ＭＳ Ｐゴシック" charset="0"/>
              </a:rPr>
              <a:t>int x = 12, y = 5, z = -4;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1200" b="1">
              <a:latin typeface="Courier New" charset="0"/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sz="1200">
                <a:latin typeface="Courier New" charset="0"/>
                <a:ea typeface="ＭＳ Ｐゴシック" charset="0"/>
              </a:rPr>
              <a:t> </a:t>
            </a:r>
          </a:p>
        </p:txBody>
      </p:sp>
      <p:graphicFrame>
        <p:nvGraphicFramePr>
          <p:cNvPr id="81984" name="Group 64"/>
          <p:cNvGraphicFramePr>
            <a:graphicFrameLocks noGrp="1"/>
          </p:cNvGraphicFramePr>
          <p:nvPr>
            <p:ph sz="half" idx="2"/>
          </p:nvPr>
        </p:nvGraphicFramePr>
        <p:xfrm>
          <a:off x="762000" y="2514600"/>
          <a:ext cx="7874000" cy="3521075"/>
        </p:xfrm>
        <a:graphic>
          <a:graphicData uri="http://schemas.openxmlformats.org/drawingml/2006/table">
            <a:tbl>
              <a:tblPr/>
              <a:tblGrid>
                <a:gridCol w="584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4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  <a:cs typeface="Trebuchet MS" charset="0"/>
              </a:rPr>
              <a:t>4-</a:t>
            </a:r>
            <a:fld id="{9FE9F668-DE6A-5042-9668-96E88C93259E}" type="slidenum">
              <a:rPr lang="en-US" sz="1200">
                <a:solidFill>
                  <a:srgbClr val="898989"/>
                </a:solidFill>
                <a:latin typeface="Calibri" charset="0"/>
                <a:cs typeface="Trebuchet MS" charset="0"/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5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00" y="152400"/>
            <a:ext cx="7491413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Logical Precedence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99425" cy="4040188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Trebuchet MS" charset="0"/>
                <a:ea typeface="ＭＳ Ｐゴシック" charset="0"/>
              </a:rPr>
              <a:t>                          Highest</a:t>
            </a:r>
            <a:r>
              <a:rPr lang="en-US">
                <a:latin typeface="Courier New" charset="0"/>
                <a:ea typeface="ＭＳ Ｐゴシック" charset="0"/>
              </a:rPr>
              <a:t>   !</a:t>
            </a:r>
            <a:r>
              <a:rPr lang="en-US">
                <a:latin typeface="Trebuchet MS" charset="0"/>
                <a:ea typeface="ＭＳ Ｐゴシック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(!(x + y), (!x + y)</a:t>
            </a:r>
            <a:r>
              <a:rPr lang="en-US" sz="2400">
                <a:latin typeface="Trebuchet MS" charset="0"/>
                <a:ea typeface="ＭＳ Ｐゴシック" charset="0"/>
              </a:rPr>
              <a:t> </a:t>
            </a:r>
            <a:endParaRPr lang="en-US">
              <a:latin typeface="Trebuchet MS" charset="0"/>
              <a:ea typeface="ＭＳ Ｐゴシック" charset="0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                                            </a:t>
            </a:r>
            <a:r>
              <a:rPr lang="en-US">
                <a:latin typeface="Courier New" charset="0"/>
                <a:ea typeface="ＭＳ Ｐゴシック" charset="0"/>
              </a:rPr>
              <a:t>&amp;&amp;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Trebuchet MS" charset="0"/>
                <a:ea typeface="ＭＳ Ｐゴシック" charset="0"/>
              </a:rPr>
              <a:t>                          Lowest</a:t>
            </a:r>
            <a:r>
              <a:rPr lang="en-US">
                <a:latin typeface="Trebuchet MS" charset="0"/>
                <a:ea typeface="ＭＳ Ｐゴシック" charset="0"/>
              </a:rPr>
              <a:t> </a:t>
            </a:r>
            <a:r>
              <a:rPr lang="en-US">
                <a:latin typeface="Courier New" charset="0"/>
                <a:ea typeface="ＭＳ Ｐゴシック" charset="0"/>
              </a:rPr>
              <a:t>  ||</a:t>
            </a:r>
          </a:p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Courier New" charset="0"/>
                <a:ea typeface="ＭＳ Ｐゴシック" charset="0"/>
              </a:rPr>
              <a:t>  </a:t>
            </a:r>
            <a:r>
              <a:rPr lang="en-US">
                <a:latin typeface="Trebuchet MS" charset="0"/>
                <a:ea typeface="ＭＳ Ｐゴシック" charset="0"/>
              </a:rPr>
              <a:t>Example: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     </a:t>
            </a:r>
            <a:r>
              <a:rPr lang="en-US">
                <a:latin typeface="Courier New" charset="0"/>
                <a:ea typeface="ＭＳ Ｐゴシック" charset="0"/>
              </a:rPr>
              <a:t>(2 &lt; 3) || (5 &gt; 6) &amp;&amp; (7 &gt; 8)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>
              <a:latin typeface="Trebuchet MS" charset="0"/>
              <a:ea typeface="ＭＳ Ｐゴシック" charset="0"/>
            </a:endParaRPr>
          </a:p>
          <a:p>
            <a:pPr marL="609600" indent="-609600" eaLnBrk="1" hangingPunct="1">
              <a:spcBef>
                <a:spcPct val="30000"/>
              </a:spcBef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     is true because AND is evaluated before OR   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</a:pPr>
            <a:endParaRPr lang="en-US">
              <a:latin typeface="Trebuchet MS" charset="0"/>
              <a:ea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E912E590-25D7-F449-A8D7-AB8E092E7E6A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24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  <p:grpSp>
        <p:nvGrpSpPr>
          <p:cNvPr id="64516" name="Group 14"/>
          <p:cNvGrpSpPr>
            <a:grpSpLocks/>
          </p:cNvGrpSpPr>
          <p:nvPr/>
        </p:nvGrpSpPr>
        <p:grpSpPr bwMode="auto">
          <a:xfrm>
            <a:off x="1368425" y="4437063"/>
            <a:ext cx="6227763" cy="504825"/>
            <a:chOff x="839" y="2908"/>
            <a:chExt cx="3923" cy="318"/>
          </a:xfrm>
        </p:grpSpPr>
        <p:grpSp>
          <p:nvGrpSpPr>
            <p:cNvPr id="64517" name="Group 12"/>
            <p:cNvGrpSpPr>
              <a:grpSpLocks/>
            </p:cNvGrpSpPr>
            <p:nvPr/>
          </p:nvGrpSpPr>
          <p:grpSpPr bwMode="auto">
            <a:xfrm>
              <a:off x="2381" y="2954"/>
              <a:ext cx="2268" cy="159"/>
              <a:chOff x="2381" y="2954"/>
              <a:chExt cx="2268" cy="159"/>
            </a:xfrm>
          </p:grpSpPr>
          <p:sp>
            <p:nvSpPr>
              <p:cNvPr id="64522" name="Line 5"/>
              <p:cNvSpPr>
                <a:spLocks noChangeShapeType="1"/>
              </p:cNvSpPr>
              <p:nvPr/>
            </p:nvSpPr>
            <p:spPr bwMode="auto">
              <a:xfrm>
                <a:off x="2381" y="2954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3" name="Line 6"/>
              <p:cNvSpPr>
                <a:spLocks noChangeShapeType="1"/>
              </p:cNvSpPr>
              <p:nvPr/>
            </p:nvSpPr>
            <p:spPr bwMode="auto">
              <a:xfrm>
                <a:off x="4649" y="2954"/>
                <a:ext cx="0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4" name="Line 8"/>
              <p:cNvSpPr>
                <a:spLocks noChangeShapeType="1"/>
              </p:cNvSpPr>
              <p:nvPr/>
            </p:nvSpPr>
            <p:spPr bwMode="auto">
              <a:xfrm>
                <a:off x="2381" y="3113"/>
                <a:ext cx="2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518" name="Group 13"/>
            <p:cNvGrpSpPr>
              <a:grpSpLocks/>
            </p:cNvGrpSpPr>
            <p:nvPr/>
          </p:nvGrpSpPr>
          <p:grpSpPr bwMode="auto">
            <a:xfrm>
              <a:off x="839" y="2908"/>
              <a:ext cx="3923" cy="318"/>
              <a:chOff x="839" y="2908"/>
              <a:chExt cx="3923" cy="318"/>
            </a:xfrm>
          </p:grpSpPr>
          <p:sp>
            <p:nvSpPr>
              <p:cNvPr id="64519" name="Line 9"/>
              <p:cNvSpPr>
                <a:spLocks noChangeShapeType="1"/>
              </p:cNvSpPr>
              <p:nvPr/>
            </p:nvSpPr>
            <p:spPr bwMode="auto">
              <a:xfrm>
                <a:off x="839" y="3226"/>
                <a:ext cx="3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0" name="Line 10"/>
              <p:cNvSpPr>
                <a:spLocks noChangeShapeType="1"/>
              </p:cNvSpPr>
              <p:nvPr/>
            </p:nvSpPr>
            <p:spPr bwMode="auto">
              <a:xfrm>
                <a:off x="4762" y="290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1" name="Line 11"/>
              <p:cNvSpPr>
                <a:spLocks noChangeShapeType="1"/>
              </p:cNvSpPr>
              <p:nvPr/>
            </p:nvSpPr>
            <p:spPr bwMode="auto">
              <a:xfrm>
                <a:off x="839" y="299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47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07963"/>
            <a:ext cx="8610600" cy="992187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More on Precedence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27425"/>
            <a:ext cx="8180388" cy="26447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>
                <a:latin typeface="Trebuchet MS" charset="0"/>
                <a:ea typeface="ＭＳ Ｐゴシック" charset="0"/>
              </a:rPr>
              <a:t>Example:</a:t>
            </a:r>
          </a:p>
          <a:p>
            <a:pPr marL="609600" indent="-609600" eaLnBrk="1" hangingPunct="1">
              <a:spcBef>
                <a:spcPct val="40000"/>
              </a:spcBef>
              <a:buFontTx/>
              <a:buNone/>
            </a:pPr>
            <a:r>
              <a:rPr lang="en-US" sz="2800">
                <a:latin typeface="Trebuchet MS" charset="0"/>
                <a:ea typeface="ＭＳ Ｐゴシック" charset="0"/>
              </a:rPr>
              <a:t>             </a:t>
            </a:r>
            <a:r>
              <a:rPr lang="en-US">
                <a:latin typeface="Trebuchet MS" charset="0"/>
                <a:ea typeface="ＭＳ Ｐゴシック" charset="0"/>
              </a:rPr>
              <a:t>8 &lt; 2 + 7 || 5 == 6     is true</a:t>
            </a:r>
          </a:p>
          <a:p>
            <a:pPr marL="609600" indent="-609600" eaLnBrk="1" hangingPunct="1">
              <a:spcBef>
                <a:spcPct val="30000"/>
              </a:spcBef>
              <a:buFontTx/>
              <a:buNone/>
            </a:pPr>
            <a:r>
              <a:rPr lang="en-US" sz="2800">
                <a:latin typeface="Trebuchet MS" charset="0"/>
                <a:ea typeface="ＭＳ Ｐゴシック" charset="0"/>
              </a:rPr>
              <a:t>    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</a:pPr>
            <a:endParaRPr lang="en-US" sz="2800">
              <a:latin typeface="Trebuchet MS" charset="0"/>
              <a:ea typeface="ＭＳ Ｐゴシック" charset="0"/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  <a:cs typeface="Trebuchet MS" charset="0"/>
              </a:rPr>
              <a:t>4-</a:t>
            </a:r>
            <a:fld id="{CD408D10-0E43-2C49-9BD7-25AFCE6916AE}" type="slidenum">
              <a:rPr lang="en-US" sz="1200">
                <a:solidFill>
                  <a:srgbClr val="898989"/>
                </a:solidFill>
                <a:latin typeface="Calibri" charset="0"/>
                <a:cs typeface="Trebuchet MS" charset="0"/>
              </a:rPr>
              <a:pPr eaLnBrk="1" hangingPunct="1"/>
              <a:t>25</a:t>
            </a:fld>
            <a:endParaRPr lang="en-US" sz="1200">
              <a:solidFill>
                <a:srgbClr val="898989"/>
              </a:solidFill>
              <a:latin typeface="Calibri" charset="0"/>
              <a:cs typeface="Trebuchet MS" charset="0"/>
            </a:endParaRPr>
          </a:p>
        </p:txBody>
      </p:sp>
      <p:grpSp>
        <p:nvGrpSpPr>
          <p:cNvPr id="66564" name="Group 17"/>
          <p:cNvGrpSpPr>
            <a:grpSpLocks/>
          </p:cNvGrpSpPr>
          <p:nvPr/>
        </p:nvGrpSpPr>
        <p:grpSpPr bwMode="auto">
          <a:xfrm>
            <a:off x="2362200" y="4495800"/>
            <a:ext cx="828675" cy="252413"/>
            <a:chOff x="1723" y="2840"/>
            <a:chExt cx="522" cy="159"/>
          </a:xfrm>
        </p:grpSpPr>
        <p:sp>
          <p:nvSpPr>
            <p:cNvPr id="66592" name="Line 7"/>
            <p:cNvSpPr>
              <a:spLocks noChangeShapeType="1"/>
            </p:cNvSpPr>
            <p:nvPr/>
          </p:nvSpPr>
          <p:spPr bwMode="auto">
            <a:xfrm>
              <a:off x="1723" y="284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Line 8"/>
            <p:cNvSpPr>
              <a:spLocks noChangeShapeType="1"/>
            </p:cNvSpPr>
            <p:nvPr/>
          </p:nvSpPr>
          <p:spPr bwMode="auto">
            <a:xfrm>
              <a:off x="2245" y="284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Line 9"/>
            <p:cNvSpPr>
              <a:spLocks noChangeShapeType="1"/>
            </p:cNvSpPr>
            <p:nvPr/>
          </p:nvSpPr>
          <p:spPr bwMode="auto">
            <a:xfrm>
              <a:off x="1723" y="2999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5" name="Line 14"/>
          <p:cNvSpPr>
            <a:spLocks noChangeShapeType="1"/>
          </p:cNvSpPr>
          <p:nvPr/>
        </p:nvSpPr>
        <p:spPr bwMode="auto">
          <a:xfrm>
            <a:off x="2339975" y="2384425"/>
            <a:ext cx="0" cy="5032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6" name="Group 31"/>
          <p:cNvGrpSpPr>
            <a:grpSpLocks/>
          </p:cNvGrpSpPr>
          <p:nvPr/>
        </p:nvGrpSpPr>
        <p:grpSpPr bwMode="auto">
          <a:xfrm>
            <a:off x="4081463" y="4572000"/>
            <a:ext cx="1260475" cy="360363"/>
            <a:chOff x="2540" y="2954"/>
            <a:chExt cx="794" cy="227"/>
          </a:xfrm>
        </p:grpSpPr>
        <p:sp>
          <p:nvSpPr>
            <p:cNvPr id="66589" name="Line 28"/>
            <p:cNvSpPr>
              <a:spLocks noChangeShapeType="1"/>
            </p:cNvSpPr>
            <p:nvPr/>
          </p:nvSpPr>
          <p:spPr bwMode="auto">
            <a:xfrm>
              <a:off x="2540" y="3181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Line 29"/>
            <p:cNvSpPr>
              <a:spLocks noChangeShapeType="1"/>
            </p:cNvSpPr>
            <p:nvPr/>
          </p:nvSpPr>
          <p:spPr bwMode="auto">
            <a:xfrm>
              <a:off x="2540" y="29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1" name="Line 30"/>
            <p:cNvSpPr>
              <a:spLocks noChangeShapeType="1"/>
            </p:cNvSpPr>
            <p:nvPr/>
          </p:nvSpPr>
          <p:spPr bwMode="auto">
            <a:xfrm flipV="1">
              <a:off x="3334" y="29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67" name="Group 33"/>
          <p:cNvGrpSpPr>
            <a:grpSpLocks/>
          </p:cNvGrpSpPr>
          <p:nvPr/>
        </p:nvGrpSpPr>
        <p:grpSpPr bwMode="auto">
          <a:xfrm>
            <a:off x="1706563" y="4419600"/>
            <a:ext cx="3671887" cy="755650"/>
            <a:chOff x="1111" y="2886"/>
            <a:chExt cx="2313" cy="476"/>
          </a:xfrm>
        </p:grpSpPr>
        <p:sp>
          <p:nvSpPr>
            <p:cNvPr id="66586" name="Line 23"/>
            <p:cNvSpPr>
              <a:spLocks noChangeShapeType="1"/>
            </p:cNvSpPr>
            <p:nvPr/>
          </p:nvSpPr>
          <p:spPr bwMode="auto">
            <a:xfrm>
              <a:off x="1111" y="336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24"/>
            <p:cNvSpPr>
              <a:spLocks noChangeShapeType="1"/>
            </p:cNvSpPr>
            <p:nvPr/>
          </p:nvSpPr>
          <p:spPr bwMode="auto">
            <a:xfrm>
              <a:off x="1111" y="2886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32"/>
            <p:cNvSpPr>
              <a:spLocks noChangeShapeType="1"/>
            </p:cNvSpPr>
            <p:nvPr/>
          </p:nvSpPr>
          <p:spPr bwMode="auto">
            <a:xfrm>
              <a:off x="3424" y="2886"/>
              <a:ext cx="0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68" name="Group 74"/>
          <p:cNvGrpSpPr>
            <a:grpSpLocks/>
          </p:cNvGrpSpPr>
          <p:nvPr/>
        </p:nvGrpSpPr>
        <p:grpSpPr bwMode="auto">
          <a:xfrm>
            <a:off x="1600200" y="1828800"/>
            <a:ext cx="5688013" cy="1552575"/>
            <a:chOff x="998" y="1162"/>
            <a:chExt cx="3583" cy="978"/>
          </a:xfrm>
        </p:grpSpPr>
        <p:sp>
          <p:nvSpPr>
            <p:cNvPr id="66573" name="Rectangle 40"/>
            <p:cNvSpPr>
              <a:spLocks noChangeArrowheads="1"/>
            </p:cNvSpPr>
            <p:nvPr/>
          </p:nvSpPr>
          <p:spPr bwMode="auto">
            <a:xfrm>
              <a:off x="2064" y="1814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2800">
                  <a:cs typeface="Trebuchet MS" charset="0"/>
                </a:rPr>
                <a:t>logical operators</a:t>
              </a:r>
            </a:p>
          </p:txBody>
        </p:sp>
        <p:sp>
          <p:nvSpPr>
            <p:cNvPr id="66574" name="Rectangle 39"/>
            <p:cNvSpPr>
              <a:spLocks noChangeArrowheads="1"/>
            </p:cNvSpPr>
            <p:nvPr/>
          </p:nvSpPr>
          <p:spPr bwMode="auto">
            <a:xfrm>
              <a:off x="998" y="1814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chemeClr val="accent2"/>
                  </a:solidFill>
                  <a:cs typeface="Trebuchet MS" charset="0"/>
                </a:rPr>
                <a:t>Lowest</a:t>
              </a:r>
            </a:p>
          </p:txBody>
        </p:sp>
        <p:sp>
          <p:nvSpPr>
            <p:cNvPr id="66575" name="Rectangle 38"/>
            <p:cNvSpPr>
              <a:spLocks noChangeArrowheads="1"/>
            </p:cNvSpPr>
            <p:nvPr/>
          </p:nvSpPr>
          <p:spPr bwMode="auto">
            <a:xfrm>
              <a:off x="2064" y="1488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2800">
                  <a:cs typeface="Trebuchet MS" charset="0"/>
                </a:rPr>
                <a:t>relational operators</a:t>
              </a:r>
            </a:p>
          </p:txBody>
        </p:sp>
        <p:sp>
          <p:nvSpPr>
            <p:cNvPr id="66576" name="Rectangle 37"/>
            <p:cNvSpPr>
              <a:spLocks noChangeArrowheads="1"/>
            </p:cNvSpPr>
            <p:nvPr/>
          </p:nvSpPr>
          <p:spPr bwMode="auto">
            <a:xfrm>
              <a:off x="998" y="1488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>
                <a:cs typeface="Trebuchet MS" charset="0"/>
              </a:endParaRPr>
            </a:p>
          </p:txBody>
        </p:sp>
        <p:sp>
          <p:nvSpPr>
            <p:cNvPr id="66577" name="Rectangle 36"/>
            <p:cNvSpPr>
              <a:spLocks noChangeArrowheads="1"/>
            </p:cNvSpPr>
            <p:nvPr/>
          </p:nvSpPr>
          <p:spPr bwMode="auto">
            <a:xfrm>
              <a:off x="2064" y="1162"/>
              <a:ext cx="25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cs typeface="Trebuchet MS" charset="0"/>
                </a:rPr>
                <a:t>arithmetic operators</a:t>
              </a:r>
            </a:p>
          </p:txBody>
        </p:sp>
        <p:sp>
          <p:nvSpPr>
            <p:cNvPr id="66578" name="Rectangle 35"/>
            <p:cNvSpPr>
              <a:spLocks noChangeArrowheads="1"/>
            </p:cNvSpPr>
            <p:nvPr/>
          </p:nvSpPr>
          <p:spPr bwMode="auto">
            <a:xfrm>
              <a:off x="998" y="1162"/>
              <a:ext cx="106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>
                  <a:solidFill>
                    <a:schemeClr val="accent2"/>
                  </a:solidFill>
                  <a:cs typeface="Trebuchet MS" charset="0"/>
                </a:rPr>
                <a:t>Highest</a:t>
              </a:r>
            </a:p>
          </p:txBody>
        </p:sp>
        <p:sp>
          <p:nvSpPr>
            <p:cNvPr id="66579" name="Line 41"/>
            <p:cNvSpPr>
              <a:spLocks noChangeShapeType="1"/>
            </p:cNvSpPr>
            <p:nvPr/>
          </p:nvSpPr>
          <p:spPr bwMode="auto">
            <a:xfrm>
              <a:off x="998" y="1162"/>
              <a:ext cx="35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42"/>
            <p:cNvSpPr>
              <a:spLocks noChangeShapeType="1"/>
            </p:cNvSpPr>
            <p:nvPr/>
          </p:nvSpPr>
          <p:spPr bwMode="auto">
            <a:xfrm>
              <a:off x="998" y="1488"/>
              <a:ext cx="3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43"/>
            <p:cNvSpPr>
              <a:spLocks noChangeShapeType="1"/>
            </p:cNvSpPr>
            <p:nvPr/>
          </p:nvSpPr>
          <p:spPr bwMode="auto">
            <a:xfrm>
              <a:off x="998" y="1814"/>
              <a:ext cx="3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44"/>
            <p:cNvSpPr>
              <a:spLocks noChangeShapeType="1"/>
            </p:cNvSpPr>
            <p:nvPr/>
          </p:nvSpPr>
          <p:spPr bwMode="auto">
            <a:xfrm>
              <a:off x="998" y="2140"/>
              <a:ext cx="35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45"/>
            <p:cNvSpPr>
              <a:spLocks noChangeShapeType="1"/>
            </p:cNvSpPr>
            <p:nvPr/>
          </p:nvSpPr>
          <p:spPr bwMode="auto">
            <a:xfrm>
              <a:off x="998" y="1162"/>
              <a:ext cx="0" cy="9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46"/>
            <p:cNvSpPr>
              <a:spLocks noChangeShapeType="1"/>
            </p:cNvSpPr>
            <p:nvPr/>
          </p:nvSpPr>
          <p:spPr bwMode="auto">
            <a:xfrm>
              <a:off x="2064" y="116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47"/>
            <p:cNvSpPr>
              <a:spLocks noChangeShapeType="1"/>
            </p:cNvSpPr>
            <p:nvPr/>
          </p:nvSpPr>
          <p:spPr bwMode="auto">
            <a:xfrm>
              <a:off x="4581" y="1162"/>
              <a:ext cx="0" cy="9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69" name="Group 70"/>
          <p:cNvGrpSpPr>
            <a:grpSpLocks/>
          </p:cNvGrpSpPr>
          <p:nvPr/>
        </p:nvGrpSpPr>
        <p:grpSpPr bwMode="auto">
          <a:xfrm>
            <a:off x="1804988" y="4572000"/>
            <a:ext cx="1717675" cy="360363"/>
            <a:chOff x="2540" y="2954"/>
            <a:chExt cx="794" cy="227"/>
          </a:xfrm>
        </p:grpSpPr>
        <p:sp>
          <p:nvSpPr>
            <p:cNvPr id="66570" name="Line 71"/>
            <p:cNvSpPr>
              <a:spLocks noChangeShapeType="1"/>
            </p:cNvSpPr>
            <p:nvPr/>
          </p:nvSpPr>
          <p:spPr bwMode="auto">
            <a:xfrm>
              <a:off x="2540" y="3181"/>
              <a:ext cx="7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1" name="Line 72"/>
            <p:cNvSpPr>
              <a:spLocks noChangeShapeType="1"/>
            </p:cNvSpPr>
            <p:nvPr/>
          </p:nvSpPr>
          <p:spPr bwMode="auto">
            <a:xfrm>
              <a:off x="2540" y="29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2" name="Line 73"/>
            <p:cNvSpPr>
              <a:spLocks noChangeShapeType="1"/>
            </p:cNvSpPr>
            <p:nvPr/>
          </p:nvSpPr>
          <p:spPr bwMode="auto">
            <a:xfrm flipV="1">
              <a:off x="3334" y="29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17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663" y="457200"/>
            <a:ext cx="8491537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Example</a:t>
            </a:r>
          </a:p>
          <a:p>
            <a:pPr marL="0" indent="0" algn="ctr">
              <a:buNone/>
              <a:defRPr/>
            </a:pPr>
            <a:endParaRPr lang="ro-RO" sz="2800" b="0" dirty="0">
              <a:latin typeface="Courier New"/>
              <a:cs typeface="Courier New"/>
            </a:endParaRPr>
          </a:p>
          <a:p>
            <a:pPr>
              <a:defRPr/>
            </a:pPr>
            <a:r>
              <a:rPr lang="ro-RO" sz="2800" b="0" dirty="0">
                <a:latin typeface="Courier New"/>
                <a:cs typeface="Courier New"/>
              </a:rPr>
              <a:t>if (x </a:t>
            </a:r>
            <a:r>
              <a:rPr lang="ro-RO" sz="2800" b="0" i="1" dirty="0">
                <a:latin typeface="Courier New"/>
                <a:cs typeface="Courier New"/>
              </a:rPr>
              <a:t>&lt;= </a:t>
            </a:r>
            <a:r>
              <a:rPr lang="ro-RO" sz="2800" b="0" dirty="0">
                <a:latin typeface="Courier New"/>
                <a:cs typeface="Courier New"/>
              </a:rPr>
              <a:t>3.0) {</a:t>
            </a:r>
            <a:br>
              <a:rPr lang="ro-RO" sz="2800" b="0" dirty="0">
                <a:latin typeface="Courier New"/>
                <a:cs typeface="Courier New"/>
              </a:rPr>
            </a:br>
            <a:r>
              <a:rPr lang="ro-RO" sz="2800" b="0" dirty="0">
                <a:latin typeface="Courier New"/>
                <a:cs typeface="Courier New"/>
              </a:rPr>
              <a:t>		y = 3 * pow (x, 2); </a:t>
            </a:r>
          </a:p>
          <a:p>
            <a:pPr marL="0" indent="0">
              <a:buFont typeface="Arial" charset="0"/>
              <a:buNone/>
              <a:defRPr/>
            </a:pPr>
            <a:r>
              <a:rPr lang="ro-RO" sz="2800" b="0" dirty="0">
                <a:latin typeface="Courier New"/>
                <a:cs typeface="Courier New"/>
              </a:rPr>
              <a:t>		printf (”%f \n”, y ) ; </a:t>
            </a:r>
            <a:r>
              <a:rPr lang="ro-RO" sz="2800" b="0" i="1" dirty="0">
                <a:latin typeface="Courier New"/>
                <a:cs typeface="Courier New"/>
              </a:rPr>
              <a:t> </a:t>
            </a:r>
            <a:endParaRPr lang="ro-RO" sz="2800" b="0" dirty="0">
              <a:latin typeface="Courier New"/>
              <a:cs typeface="Courier New"/>
            </a:endParaRPr>
          </a:p>
          <a:p>
            <a:pPr>
              <a:defRPr/>
            </a:pPr>
            <a:r>
              <a:rPr lang="ro-RO" sz="2800" b="0" dirty="0">
                <a:solidFill>
                  <a:srgbClr val="FF0000"/>
                </a:solidFill>
                <a:latin typeface="Courier New"/>
                <a:cs typeface="Courier New"/>
              </a:rPr>
              <a:t>if ((balance &lt; 1000) || (status == ‘R’)) </a:t>
            </a:r>
          </a:p>
          <a:p>
            <a:pPr marL="0" indent="0">
              <a:buFont typeface="Arial" charset="0"/>
              <a:buNone/>
              <a:defRPr/>
            </a:pPr>
            <a:r>
              <a:rPr lang="ro-RO" sz="2800" b="0" dirty="0">
                <a:solidFill>
                  <a:srgbClr val="FF0000"/>
                </a:solidFill>
                <a:latin typeface="Courier New"/>
                <a:cs typeface="Courier New"/>
              </a:rPr>
              <a:t>		printf ( “%f” , balance) ; </a:t>
            </a:r>
          </a:p>
          <a:p>
            <a:pPr>
              <a:defRPr/>
            </a:pPr>
            <a:r>
              <a:rPr lang="ro-RO" sz="2800" b="0" dirty="0">
                <a:solidFill>
                  <a:srgbClr val="3366FF"/>
                </a:solidFill>
                <a:latin typeface="Courier New"/>
                <a:cs typeface="Courier New"/>
              </a:rPr>
              <a:t>if ((a &gt;= 0) &amp;&amp; (b &lt;= </a:t>
            </a:r>
            <a:r>
              <a:rPr lang="ro-RO" sz="2800" b="0" i="1" dirty="0">
                <a:solidFill>
                  <a:srgbClr val="3366FF"/>
                </a:solidFill>
                <a:latin typeface="Courier New"/>
                <a:cs typeface="Courier New"/>
              </a:rPr>
              <a:t>5)) </a:t>
            </a:r>
            <a:r>
              <a:rPr lang="ro-RO" sz="2800" b="0" dirty="0">
                <a:solidFill>
                  <a:srgbClr val="3366FF"/>
                </a:solidFill>
                <a:latin typeface="Courier New"/>
                <a:cs typeface="Courier New"/>
              </a:rPr>
              <a:t>{ </a:t>
            </a:r>
          </a:p>
          <a:p>
            <a:pPr marL="0" indent="0">
              <a:buFont typeface="Arial" charset="0"/>
              <a:buNone/>
              <a:defRPr/>
            </a:pPr>
            <a:r>
              <a:rPr lang="ro-RO" sz="2800" b="0" dirty="0">
                <a:solidFill>
                  <a:srgbClr val="3366FF"/>
                </a:solidFill>
                <a:latin typeface="Courier New"/>
                <a:cs typeface="Courier New"/>
              </a:rPr>
              <a:t>		xmid = (a + b) / 2;</a:t>
            </a:r>
            <a:br>
              <a:rPr lang="ro-RO" sz="2800" b="0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ro-RO" sz="2800" b="0" dirty="0">
                <a:solidFill>
                  <a:srgbClr val="3366FF"/>
                </a:solidFill>
                <a:latin typeface="Courier New"/>
                <a:cs typeface="Courier New"/>
              </a:rPr>
              <a:t>		ymid = sqrt(xmid); }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43C060-C2F9-1B48-97C4-CBC0CF0F84C2}" type="slidenum">
              <a:rPr lang="en-US" sz="1200">
                <a:solidFill>
                  <a:schemeClr val="bg1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61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91413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Example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52400" y="1293813"/>
            <a:ext cx="86868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Please input grade.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(grade &gt;= 0 &amp;&amp; grade &lt;= 100) 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   printf("Valid grade”</a:t>
            </a:r>
            <a:r>
              <a:rPr lang="en-US" altLang="ja-JP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if (grade &gt; 90){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	  </a:t>
            </a:r>
            <a:r>
              <a:rPr lang="en-US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printf(“</a:t>
            </a:r>
            <a:r>
              <a:rPr lang="en-US" altLang="ja-JP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You have obtained A+</a:t>
            </a:r>
            <a:r>
              <a:rPr lang="en-US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  <a:endParaRPr lang="en-US" altLang="ja-JP" sz="2400">
              <a:solidFill>
                <a:srgbClr val="3D8963"/>
              </a:solidFill>
              <a:latin typeface="Courier New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else if (grade &gt; 80){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	  </a:t>
            </a:r>
            <a:r>
              <a:rPr lang="en-US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printf(“</a:t>
            </a:r>
            <a:r>
              <a:rPr lang="en-US" altLang="ja-JP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You have obtained A</a:t>
            </a:r>
            <a:r>
              <a:rPr lang="en-US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  <a:endParaRPr lang="en-US" altLang="ja-JP" sz="2400">
              <a:solidFill>
                <a:srgbClr val="3D8963"/>
              </a:solidFill>
              <a:latin typeface="Courier New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else 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	 </a:t>
            </a:r>
            <a:r>
              <a:rPr lang="en-US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printf(“</a:t>
            </a:r>
            <a:r>
              <a:rPr lang="en-US" altLang="ja-JP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You have to work hard</a:t>
            </a:r>
            <a:r>
              <a:rPr lang="en-US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);</a:t>
            </a:r>
            <a:r>
              <a:rPr lang="en-US" altLang="ja-JP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else if (grade &lt;= 0 || grade &gt;= 100)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   printf ("Invalid grade”);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0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08687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Checking Numeric Ranges </a:t>
            </a:r>
            <a:br>
              <a:rPr lang="en-US" sz="32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</a:br>
            <a:r>
              <a:rPr lang="en-US" sz="32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with Logical Operators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060575"/>
            <a:ext cx="79248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  <a:ea typeface="ＭＳ Ｐゴシック" charset="0"/>
              </a:rPr>
              <a:t>Used to test if a value is within a range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rebuchet MS" charset="0"/>
                <a:ea typeface="ＭＳ Ｐゴシック" charset="0"/>
              </a:rPr>
              <a:t>	</a:t>
            </a: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(grade &gt;= 0 &amp;&amp; grade &lt;= 100)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   printf("Valid grade”);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  <a:ea typeface="ＭＳ Ｐゴシック" charset="0"/>
              </a:rPr>
              <a:t>Can also test if a value lies outside a range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rebuchet MS" charset="0"/>
                <a:ea typeface="ＭＳ Ｐゴシック" charset="0"/>
              </a:rPr>
              <a:t>	 </a:t>
            </a: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(grade &lt;= 0 || grade &gt;= 100)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   printf(”Invalid grade”);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  <a:ea typeface="ＭＳ Ｐゴシック" charset="0"/>
              </a:rPr>
              <a:t>Cannot use mathematical notation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Courier New" charset="0"/>
                <a:ea typeface="ＭＳ Ｐゴシック" charset="0"/>
              </a:rPr>
              <a:t> </a:t>
            </a: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(0 &lt;= grade &lt;= 100) //Doesn’t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                     //work!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8438C4E4-51A6-FB4B-88FE-5E80244F0753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28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1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491413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Validating User Input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  <a:latin typeface="Trebuchet MS" charset="0"/>
                <a:ea typeface="ＭＳ Ｐゴシック" charset="0"/>
              </a:rPr>
              <a:t>Input validation</a:t>
            </a:r>
            <a:r>
              <a:rPr lang="en-US">
                <a:latin typeface="Trebuchet MS" charset="0"/>
                <a:ea typeface="ＭＳ Ｐゴシック" charset="0"/>
              </a:rPr>
              <a:t>: inspecting input data to determine if it is acceptable</a:t>
            </a:r>
            <a:endParaRPr lang="en-US" u="sng">
              <a:latin typeface="Trebuchet MS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Want to avoid accepting bad input</a:t>
            </a:r>
          </a:p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Can perform various tests</a:t>
            </a:r>
          </a:p>
          <a:p>
            <a:pPr lvl="1" eaLnBrk="1" hangingPunct="1"/>
            <a:r>
              <a:rPr lang="en-US">
                <a:latin typeface="Trebuchet MS" charset="0"/>
                <a:ea typeface="ＭＳ Ｐゴシック" charset="0"/>
              </a:rPr>
              <a:t>Range </a:t>
            </a:r>
          </a:p>
          <a:p>
            <a:pPr lvl="1" eaLnBrk="1" hangingPunct="1"/>
            <a:r>
              <a:rPr lang="en-US">
                <a:latin typeface="Trebuchet MS" charset="0"/>
                <a:ea typeface="ＭＳ Ｐゴシック" charset="0"/>
              </a:rPr>
              <a:t>Reasonableness </a:t>
            </a:r>
          </a:p>
          <a:p>
            <a:pPr lvl="1" eaLnBrk="1" hangingPunct="1"/>
            <a:r>
              <a:rPr lang="en-US">
                <a:latin typeface="Trebuchet MS" charset="0"/>
                <a:ea typeface="ＭＳ Ｐゴシック" charset="0"/>
              </a:rPr>
              <a:t>Valid menu choice</a:t>
            </a:r>
          </a:p>
          <a:p>
            <a:pPr lvl="1" eaLnBrk="1" hangingPunct="1"/>
            <a:r>
              <a:rPr lang="en-US">
                <a:latin typeface="Trebuchet MS" charset="0"/>
                <a:ea typeface="ＭＳ Ｐゴシック" charset="0"/>
              </a:rPr>
              <a:t>Zero as a divisor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1D17D240-B5C8-0348-BF86-6CFE1443602F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29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0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913" y="166688"/>
            <a:ext cx="7612062" cy="8524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Relational Operators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7772400" cy="4500562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Allow to compare numeric and char values and determine relative order</a:t>
            </a:r>
          </a:p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Operators:</a:t>
            </a:r>
          </a:p>
          <a:p>
            <a:pPr eaLnBrk="1" hangingPunct="1"/>
            <a:endParaRPr lang="en-US">
              <a:latin typeface="Trebuchet MS" charset="0"/>
              <a:ea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258C9B3C-26BD-3F40-AFD3-89BFC24136AA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3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  <p:graphicFrame>
        <p:nvGraphicFramePr>
          <p:cNvPr id="44102" name="Group 70"/>
          <p:cNvGraphicFramePr>
            <a:graphicFrameLocks noGrp="1"/>
          </p:cNvGraphicFramePr>
          <p:nvPr/>
        </p:nvGraphicFramePr>
        <p:xfrm>
          <a:off x="2268538" y="3500438"/>
          <a:ext cx="6262687" cy="2820204"/>
        </p:xfrm>
        <a:graphic>
          <a:graphicData uri="http://schemas.openxmlformats.org/drawingml/2006/table">
            <a:tbl>
              <a:tblPr/>
              <a:tblGrid>
                <a:gridCol w="107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</a:p>
                  </a:txBody>
                  <a:tcPr marT="45660" marB="456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</a:p>
                  </a:txBody>
                  <a:tcPr marT="45660" marB="456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</a:p>
                  </a:txBody>
                  <a:tcPr marT="45660" marB="456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</a:p>
                  </a:txBody>
                  <a:tcPr marT="45660" marB="456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</a:p>
                  </a:txBody>
                  <a:tcPr marT="45660" marB="456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!=</a:t>
                      </a:r>
                    </a:p>
                  </a:txBody>
                  <a:tcPr marT="45660" marB="456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 to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24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0538" y="152400"/>
            <a:ext cx="7491412" cy="9144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Example: Even or Odd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B77827-E7B0-A548-BA08-03F61E2DA7FA}" type="slidenum">
              <a:rPr lang="en-US" sz="1200">
                <a:solidFill>
                  <a:schemeClr val="bg1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8909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981075"/>
            <a:ext cx="5891213" cy="59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86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115888"/>
            <a:ext cx="6092825" cy="9921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Comparing Characters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24000"/>
            <a:ext cx="88931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  <a:ea typeface="ＭＳ Ｐゴシック" charset="0"/>
              </a:rPr>
              <a:t>Can use relational operators with characters object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  <a:ea typeface="ＭＳ Ｐゴシック" charset="0"/>
              </a:rPr>
              <a:t> 	</a:t>
            </a: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(menuChoice == 'A')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</a:t>
            </a:r>
            <a:r>
              <a:rPr lang="en-US">
                <a:latin typeface="Trebuchet MS" charset="0"/>
                <a:ea typeface="ＭＳ Ｐゴシック" charset="0"/>
              </a:rPr>
              <a:t>Comparing characters is really comparing ASCII values of characters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6A58DD76-9673-614E-8D00-06ADBDCF2721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31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15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52400"/>
            <a:ext cx="7491413" cy="9144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The Conditional Operator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>
                <a:latin typeface="Trebuchet MS" charset="0"/>
                <a:ea typeface="ＭＳ Ｐゴシック" charset="0"/>
              </a:rPr>
              <a:t>Can use to create short </a:t>
            </a:r>
            <a:r>
              <a:rPr lang="en-US">
                <a:latin typeface="Courier New" charset="0"/>
                <a:ea typeface="ＭＳ Ｐゴシック" charset="0"/>
              </a:rPr>
              <a:t>if/else</a:t>
            </a:r>
            <a:r>
              <a:rPr lang="en-US">
                <a:latin typeface="Trebuchet MS" charset="0"/>
                <a:ea typeface="ＭＳ Ｐゴシック" charset="0"/>
              </a:rPr>
              <a:t> statements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>
                <a:latin typeface="Trebuchet MS" charset="0"/>
                <a:ea typeface="ＭＳ Ｐゴシック" charset="0"/>
              </a:rPr>
              <a:t>Format: </a:t>
            </a:r>
            <a:r>
              <a:rPr lang="en-US">
                <a:latin typeface="Courier New" charset="0"/>
                <a:ea typeface="ＭＳ Ｐゴシック" charset="0"/>
              </a:rPr>
              <a:t>expr ? expr : expr;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>
              <a:latin typeface="Trebuchet MS" charset="0"/>
              <a:ea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5E974C5C-C4C9-C548-92E3-43F3C6198FB6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32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  <p:pic>
        <p:nvPicPr>
          <p:cNvPr id="757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3173413"/>
            <a:ext cx="6132513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5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                  Exercise No.1 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Write a C program that calculates the gross pay :</a:t>
            </a:r>
          </a:p>
          <a:p>
            <a:pPr lvl="1"/>
            <a:r>
              <a:rPr lang="en-US">
                <a:latin typeface="Trebuchet MS" charset="0"/>
                <a:ea typeface="ＭＳ Ｐゴシック" charset="0"/>
              </a:rPr>
              <a:t>If the salary is over 5000RM then the bonus to be paid is 500 RM</a:t>
            </a:r>
          </a:p>
          <a:p>
            <a:pPr lvl="1"/>
            <a:r>
              <a:rPr lang="en-US">
                <a:latin typeface="Trebuchet MS" charset="0"/>
                <a:ea typeface="ＭＳ Ｐゴシック" charset="0"/>
              </a:rPr>
              <a:t>Otherwise, if the salary is over 2000RM then the bonus to be paid is 300 RM</a:t>
            </a:r>
          </a:p>
          <a:p>
            <a:pPr lvl="1"/>
            <a:r>
              <a:rPr lang="en-US">
                <a:latin typeface="Trebuchet MS" charset="0"/>
                <a:ea typeface="ＭＳ Ｐゴシック" charset="0"/>
              </a:rPr>
              <a:t>Otherwise, the salary is over 1000RM then the bonus to be paid is 200 RM</a:t>
            </a:r>
          </a:p>
          <a:p>
            <a:pPr lvl="1"/>
            <a:r>
              <a:rPr lang="en-US">
                <a:latin typeface="Trebuchet MS" charset="0"/>
                <a:ea typeface="ＭＳ Ｐゴシック" charset="0"/>
              </a:rPr>
              <a:t>Else, the bonus to be paid is 100 RM</a:t>
            </a: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91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                  Ex.2 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Write a C program that asks the user to enter two numbers. The program should use the conditional operator to determine which number is smaller and which is the larger.</a:t>
            </a: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1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91413" cy="914400"/>
          </a:xfrm>
        </p:spPr>
        <p:txBody>
          <a:bodyPr/>
          <a:lstStyle/>
          <a:p>
            <a:pPr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                  Ex.3 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Write a C program that asks the user to enter a number within the range of 1 through 10. </a:t>
            </a:r>
          </a:p>
          <a:p>
            <a:pPr lvl="1"/>
            <a:r>
              <a:rPr lang="en-US">
                <a:latin typeface="Trebuchet MS" charset="0"/>
                <a:ea typeface="ＭＳ Ｐゴシック" charset="0"/>
              </a:rPr>
              <a:t>Display the Roman numeral version of that number.</a:t>
            </a: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  <a:p>
            <a:pPr lvl="1"/>
            <a:endParaRPr lang="en-US"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56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Content Placeholder 1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Write a C program that asks the user to enter a year value. The program should use the conditional operator to determine which number is smaller and which is the larger.</a:t>
            </a:r>
          </a:p>
          <a:p>
            <a:endParaRPr lang="en-US">
              <a:latin typeface="Trebuchet MS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91413" cy="9144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Leap Year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5BF793-6FCB-DE4B-AAA1-D117A48AA65C}" type="slidenum">
              <a:rPr lang="en-US" sz="1200">
                <a:solidFill>
                  <a:schemeClr val="bg1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45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91413" cy="914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5AD508-C448-3742-859A-5DF079079D3B}" type="slidenum">
              <a:rPr lang="en-US" sz="1200">
                <a:solidFill>
                  <a:schemeClr val="bg1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819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988"/>
            <a:ext cx="7019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81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175" y="166688"/>
            <a:ext cx="7577138" cy="8524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Relational Expressions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08163"/>
            <a:ext cx="8305800" cy="4287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ＭＳ Ｐゴシック" charset="0"/>
              </a:rPr>
              <a:t>Relational expressions are Boolean (</a:t>
            </a:r>
            <a:r>
              <a:rPr lang="en-US" i="1" dirty="0">
                <a:latin typeface="Trebuchet MS" charset="0"/>
                <a:ea typeface="ＭＳ Ｐゴシック" charset="0"/>
              </a:rPr>
              <a:t>i.e.</a:t>
            </a:r>
            <a:r>
              <a:rPr lang="en-US" dirty="0">
                <a:latin typeface="Trebuchet MS" charset="0"/>
                <a:ea typeface="ＭＳ Ｐゴシック" charset="0"/>
              </a:rPr>
              <a:t>, the value can be </a:t>
            </a:r>
            <a:r>
              <a:rPr lang="en-US" dirty="0">
                <a:latin typeface="Courier New" charset="0"/>
                <a:ea typeface="ＭＳ Ｐゴシック" charset="0"/>
              </a:rPr>
              <a:t>true</a:t>
            </a:r>
            <a:r>
              <a:rPr lang="en-US" dirty="0">
                <a:latin typeface="Trebuchet MS" charset="0"/>
                <a:ea typeface="ＭＳ Ｐゴシック" charset="0"/>
              </a:rPr>
              <a:t> or </a:t>
            </a:r>
            <a:r>
              <a:rPr lang="en-US" dirty="0">
                <a:latin typeface="Courier New" charset="0"/>
                <a:ea typeface="ＭＳ Ｐゴシック" charset="0"/>
              </a:rPr>
              <a:t>false)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ＭＳ Ｐゴシック" charset="0"/>
              </a:rPr>
              <a:t>Examples: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Trebuchet MS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12 &gt; 5</a:t>
            </a:r>
            <a:r>
              <a:rPr lang="en-US" dirty="0"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latin typeface="Courier New" charset="0"/>
                <a:ea typeface="ＭＳ Ｐゴシック" charset="0"/>
              </a:rPr>
              <a:t>true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7 &lt;= 5</a:t>
            </a:r>
            <a:r>
              <a:rPr lang="en-US" dirty="0"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latin typeface="Courier New" charset="0"/>
                <a:ea typeface="ＭＳ Ｐゴシック" charset="0"/>
              </a:rPr>
              <a:t>false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if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is 10, then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Trebuchet MS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x == 10</a:t>
            </a:r>
            <a:r>
              <a:rPr lang="en-US" dirty="0"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latin typeface="Courier New" charset="0"/>
                <a:ea typeface="ＭＳ Ｐゴシック" charset="0"/>
              </a:rPr>
              <a:t>true</a:t>
            </a:r>
            <a:r>
              <a:rPr lang="en-US" dirty="0">
                <a:latin typeface="Trebuchet MS" charset="0"/>
                <a:ea typeface="ＭＳ Ｐゴシック" charset="0"/>
              </a:rPr>
              <a:t>,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Trebuchet MS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x != 8</a:t>
            </a:r>
            <a:r>
              <a:rPr lang="en-US" dirty="0"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latin typeface="Courier New" charset="0"/>
                <a:ea typeface="ＭＳ Ｐゴシック" charset="0"/>
              </a:rPr>
              <a:t>true</a:t>
            </a:r>
            <a:r>
              <a:rPr lang="en-US" dirty="0">
                <a:latin typeface="Trebuchet MS" charset="0"/>
                <a:ea typeface="ＭＳ Ｐゴシック" charset="0"/>
              </a:rPr>
              <a:t>, and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dirty="0">
                <a:latin typeface="Trebuchet MS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x == 8</a:t>
            </a:r>
            <a:r>
              <a:rPr lang="en-US" dirty="0">
                <a:latin typeface="Trebuchet MS" charset="0"/>
                <a:ea typeface="ＭＳ Ｐゴシック" charset="0"/>
              </a:rPr>
              <a:t> is </a:t>
            </a:r>
            <a:r>
              <a:rPr lang="en-US" dirty="0">
                <a:latin typeface="Courier New" charset="0"/>
                <a:ea typeface="ＭＳ Ｐゴシック" charset="0"/>
              </a:rPr>
              <a:t>false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E7E3B4A4-92F4-A14F-BCE3-5C54C07C5A3B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4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115888"/>
            <a:ext cx="8610600" cy="9921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Relational Expressions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770063"/>
            <a:ext cx="8294687" cy="36083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Do not confuse 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  (assignment) 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(equal to)</a:t>
            </a:r>
            <a:endParaRPr lang="en-US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0D5997A0-DEA5-6545-A9E6-B5ECA40229D6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5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0975"/>
            <a:ext cx="8610600" cy="8223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The 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246188"/>
            <a:ext cx="7772400" cy="43910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Trebuchet MS" charset="0"/>
                <a:ea typeface="ＭＳ Ｐゴシック" charset="0"/>
              </a:rPr>
              <a:t>Allows statements to be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conditionally executed or skipped over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</a:pPr>
            <a:endParaRPr lang="en-US" dirty="0">
              <a:latin typeface="Trebuchet MS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ＭＳ Ｐゴシック" charset="0"/>
              </a:rPr>
              <a:t>Models the way we mentally evaluate situations </a:t>
            </a:r>
          </a:p>
          <a:p>
            <a:pPr eaLnBrk="1" hangingPunct="1"/>
            <a:endParaRPr lang="en-US" dirty="0">
              <a:latin typeface="Trebuchet MS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rgbClr val="0070C0"/>
                </a:solidFill>
                <a:latin typeface="Trebuchet MS" charset="0"/>
                <a:ea typeface="ＭＳ Ｐゴシック" charset="0"/>
              </a:rPr>
              <a:t>1. if (checks </a:t>
            </a:r>
            <a:r>
              <a:rPr lang="en-US" sz="3900" dirty="0">
                <a:solidFill>
                  <a:schemeClr val="accent6">
                    <a:lumMod val="75000"/>
                  </a:schemeClr>
                </a:solidFill>
                <a:latin typeface="Trebuchet MS" charset="0"/>
                <a:ea typeface="ＭＳ Ｐゴシック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Trebuchet MS" charset="0"/>
                <a:ea typeface="ＭＳ Ｐゴシック" charset="0"/>
              </a:rPr>
              <a:t> 50)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Trebuchet MS" charset="0"/>
                <a:ea typeface="ＭＳ Ｐゴシック" charset="0"/>
              </a:rPr>
              <a:t>    		</a:t>
            </a:r>
            <a:r>
              <a:rPr lang="en-US" dirty="0">
                <a:latin typeface="Trebuchet MS" charset="0"/>
                <a:ea typeface="ＭＳ Ｐゴシック" charset="0"/>
              </a:rPr>
              <a:t>fees = 100 + checks * 25; 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  <a:latin typeface="Trebuchet MS" charset="0"/>
                <a:ea typeface="ＭＳ Ｐゴシック" charset="0"/>
              </a:rPr>
              <a:t>2. if (checks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&gt;= </a:t>
            </a:r>
            <a:r>
              <a:rPr lang="en-US" dirty="0">
                <a:solidFill>
                  <a:srgbClr val="0070C0"/>
                </a:solidFill>
                <a:latin typeface="Trebuchet MS" charset="0"/>
                <a:ea typeface="ＭＳ Ｐゴシック" charset="0"/>
              </a:rPr>
              <a:t>50)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Trebuchet MS" charset="0"/>
                <a:ea typeface="ＭＳ Ｐゴシック" charset="0"/>
              </a:rPr>
              <a:t>    		</a:t>
            </a:r>
            <a:r>
              <a:rPr lang="en-US" dirty="0">
                <a:solidFill>
                  <a:srgbClr val="000000"/>
                </a:solidFill>
                <a:latin typeface="Trebuchet MS" charset="0"/>
                <a:ea typeface="ＭＳ Ｐゴシック" charset="0"/>
              </a:rPr>
              <a:t>fees = 100 + checks * 50;	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9117B3D7-66B6-2D4F-8C13-12EABA285AC0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6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4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>
          <a:xfrm>
            <a:off x="381000" y="1571625"/>
            <a:ext cx="8763000" cy="3381375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Courier New"/>
                <a:ea typeface="ＭＳ Ｐゴシック" charset="0"/>
                <a:cs typeface="Courier New"/>
              </a:rPr>
              <a:t>count &lt;= 100 </a:t>
            </a:r>
          </a:p>
          <a:p>
            <a:r>
              <a:rPr lang="en-US" sz="2800" b="0" dirty="0" err="1">
                <a:latin typeface="Courier New"/>
                <a:ea typeface="ＭＳ Ｐゴシック" charset="0"/>
                <a:cs typeface="Courier New"/>
              </a:rPr>
              <a:t>sqrt</a:t>
            </a:r>
            <a:r>
              <a:rPr lang="en-US" sz="2800" b="0" dirty="0">
                <a:latin typeface="Courier New"/>
                <a:ea typeface="ＭＳ Ｐゴシック" charset="0"/>
                <a:cs typeface="Courier New"/>
              </a:rPr>
              <a:t> (</a:t>
            </a:r>
            <a:r>
              <a:rPr lang="en-US" sz="2800" b="0" dirty="0" err="1">
                <a:latin typeface="Courier New"/>
                <a:ea typeface="ＭＳ Ｐゴシック" charset="0"/>
                <a:cs typeface="Courier New"/>
              </a:rPr>
              <a:t>a+b+c</a:t>
            </a:r>
            <a:r>
              <a:rPr lang="en-US" sz="2800" b="0" dirty="0">
                <a:latin typeface="Courier New"/>
                <a:ea typeface="ＭＳ Ｐゴシック" charset="0"/>
                <a:cs typeface="Courier New"/>
              </a:rPr>
              <a:t>)&gt; 0</a:t>
            </a:r>
            <a:r>
              <a:rPr lang="en-US" sz="2800" dirty="0">
                <a:latin typeface="Courier New"/>
                <a:ea typeface="ＭＳ Ｐゴシック" charset="0"/>
                <a:cs typeface="Courier New"/>
              </a:rPr>
              <a:t>0.005</a:t>
            </a:r>
            <a:r>
              <a:rPr lang="en-US" sz="28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(#include &lt;</a:t>
            </a:r>
            <a:r>
              <a:rPr lang="en-US" sz="2800" dirty="0" err="1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math.h</a:t>
            </a:r>
            <a:r>
              <a:rPr lang="en-US" sz="28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)</a:t>
            </a:r>
            <a:endParaRPr lang="en-US" sz="2800" b="0" dirty="0">
              <a:solidFill>
                <a:srgbClr val="FF0000"/>
              </a:solidFill>
              <a:latin typeface="Courier New"/>
              <a:ea typeface="ＭＳ Ｐゴシック" charset="0"/>
              <a:cs typeface="Courier New"/>
            </a:endParaRPr>
          </a:p>
          <a:p>
            <a:r>
              <a:rPr lang="en-US" sz="2800" dirty="0">
                <a:latin typeface="Courier New"/>
                <a:ea typeface="ＭＳ Ｐゴシック" charset="0"/>
                <a:cs typeface="Courier New"/>
              </a:rPr>
              <a:t>answer == 0 </a:t>
            </a:r>
            <a:endParaRPr lang="en-US" sz="2800" b="0" dirty="0">
              <a:latin typeface="Courier New"/>
              <a:ea typeface="ＭＳ Ｐゴシック" charset="0"/>
              <a:cs typeface="Courier New"/>
            </a:endParaRPr>
          </a:p>
          <a:p>
            <a:r>
              <a:rPr lang="en-US" sz="2800" b="0" dirty="0">
                <a:latin typeface="Courier New"/>
                <a:ea typeface="ＭＳ Ｐゴシック" charset="0"/>
                <a:cs typeface="Courier New"/>
              </a:rPr>
              <a:t>balance &gt;= cutoff </a:t>
            </a:r>
          </a:p>
          <a:p>
            <a:r>
              <a:rPr lang="en-US" sz="2800" b="0" dirty="0" err="1">
                <a:latin typeface="Courier New"/>
                <a:ea typeface="ＭＳ Ｐゴシック" charset="0"/>
                <a:cs typeface="Courier New"/>
              </a:rPr>
              <a:t>ch</a:t>
            </a:r>
            <a:r>
              <a:rPr lang="en-US" sz="2800" b="0" dirty="0">
                <a:latin typeface="Courier New"/>
                <a:ea typeface="ＭＳ Ｐゴシック" charset="0"/>
                <a:cs typeface="Courier New"/>
              </a:rPr>
              <a:t> &lt; </a:t>
            </a:r>
            <a:r>
              <a:rPr lang="en-US" sz="2800" dirty="0">
                <a:latin typeface="Courier New"/>
                <a:ea typeface="ＭＳ Ｐゴシック" charset="0"/>
                <a:cs typeface="Courier New"/>
              </a:rPr>
              <a:t>‘</a:t>
            </a:r>
            <a:r>
              <a:rPr lang="en-US" sz="2800" b="0" dirty="0">
                <a:latin typeface="Courier New"/>
                <a:ea typeface="ＭＳ Ｐゴシック" charset="0"/>
                <a:cs typeface="Courier New"/>
              </a:rPr>
              <a:t>T’</a:t>
            </a:r>
            <a:endParaRPr lang="en-US" altLang="ja-JP" sz="2800" b="0" dirty="0">
              <a:latin typeface="Courier New"/>
              <a:ea typeface="ＭＳ Ｐゴシック" charset="0"/>
              <a:cs typeface="Courier New"/>
            </a:endParaRPr>
          </a:p>
          <a:p>
            <a:r>
              <a:rPr lang="en-US" sz="2800" b="0" dirty="0">
                <a:latin typeface="Courier New"/>
                <a:ea typeface="ＭＳ Ｐゴシック" charset="0"/>
                <a:cs typeface="Courier New"/>
              </a:rPr>
              <a:t>letter != ‘x’ </a:t>
            </a:r>
          </a:p>
          <a:p>
            <a:endParaRPr lang="en-US" sz="2800" b="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008687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Several logical expressions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42EC14-9452-0A40-83A1-B59CED2C7AA8}" type="slidenum">
              <a:rPr lang="en-US" sz="1200">
                <a:solidFill>
                  <a:schemeClr val="bg1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228600"/>
            <a:ext cx="6367462" cy="94773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Format of the </a:t>
            </a: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7991475" cy="50720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if (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condition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3200" i="1" dirty="0">
              <a:latin typeface="Courier New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i="1" dirty="0">
                <a:latin typeface="Courier New" charset="0"/>
                <a:ea typeface="ＭＳ Ｐゴシック" charset="0"/>
              </a:rPr>
              <a:t>  statement</a:t>
            </a:r>
            <a:r>
              <a:rPr lang="en-US" sz="3200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1</a:t>
            </a:r>
            <a:r>
              <a:rPr lang="en-US" sz="3200" dirty="0">
                <a:latin typeface="Courier New" charset="0"/>
                <a:ea typeface="ＭＳ Ｐゴシック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dirty="0">
                <a:latin typeface="Courier New" charset="0"/>
                <a:ea typeface="ＭＳ Ｐゴシック" charset="0"/>
              </a:rPr>
              <a:t>  </a:t>
            </a:r>
            <a:r>
              <a:rPr lang="en-US" sz="3200" i="1" dirty="0">
                <a:latin typeface="Courier New" charset="0"/>
                <a:ea typeface="ＭＳ Ｐゴシック" charset="0"/>
              </a:rPr>
              <a:t>statement</a:t>
            </a:r>
            <a:r>
              <a:rPr lang="en-US" sz="3200" i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2</a:t>
            </a:r>
            <a:r>
              <a:rPr lang="en-US" sz="3200" dirty="0">
                <a:latin typeface="Courier New" charset="0"/>
                <a:ea typeface="ＭＳ Ｐゴシック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dirty="0">
                <a:latin typeface="Courier New" charset="0"/>
                <a:ea typeface="ＭＳ Ｐゴシック" charset="0"/>
              </a:rPr>
              <a:t>      …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dirty="0">
                <a:latin typeface="Courier New" charset="0"/>
                <a:ea typeface="ＭＳ Ｐゴシック" charset="0"/>
              </a:rPr>
              <a:t>  </a:t>
            </a:r>
            <a:r>
              <a:rPr lang="en-US" sz="3200" i="1" dirty="0" err="1">
                <a:latin typeface="Courier New" charset="0"/>
                <a:ea typeface="ＭＳ Ｐゴシック" charset="0"/>
              </a:rPr>
              <a:t>statement</a:t>
            </a:r>
            <a:r>
              <a:rPr lang="en-US" sz="3200" i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n</a:t>
            </a:r>
            <a:r>
              <a:rPr lang="en-US" sz="3200" i="1" dirty="0">
                <a:latin typeface="Courier New" charset="0"/>
                <a:ea typeface="ＭＳ Ｐゴシック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2600" dirty="0">
                <a:latin typeface="Trebuchet MS" charset="0"/>
                <a:ea typeface="ＭＳ Ｐゴシック" charset="0"/>
              </a:rPr>
              <a:t>The block inside the braces is called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2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the </a:t>
            </a:r>
            <a:r>
              <a:rPr lang="en-US" sz="2200" u="sng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body </a:t>
            </a:r>
            <a:r>
              <a:rPr lang="en-US" sz="22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of the 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if</a:t>
            </a:r>
            <a:r>
              <a:rPr lang="en-US" sz="22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statement.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sz="22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600" dirty="0">
                <a:latin typeface="Trebuchet MS" charset="0"/>
                <a:ea typeface="ＭＳ Ｐゴシック" charset="0"/>
              </a:rPr>
              <a:t>If there is only 1 statement in the body,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2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{</a:t>
            </a:r>
            <a:r>
              <a:rPr lang="en-US" sz="22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may be omitted.</a:t>
            </a:r>
            <a:endParaRPr lang="en-US" sz="2200" dirty="0">
              <a:solidFill>
                <a:srgbClr val="FF0000"/>
              </a:solidFill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sz="2600" dirty="0">
              <a:latin typeface="Trebuchet MS" charset="0"/>
              <a:ea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0EBCA4AA-5B56-5341-9662-F74A5786B3E5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8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6264275" y="1628775"/>
            <a:ext cx="1871663" cy="1116013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Trebuchet MS" charset="0"/>
            </a:endParaRP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156325" y="173672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cs typeface="Trebuchet MS" charset="0"/>
              </a:rPr>
              <a:t>No                    </a:t>
            </a:r>
            <a:r>
              <a:rPr lang="en-US" b="1">
                <a:solidFill>
                  <a:schemeClr val="accent2"/>
                </a:solidFill>
                <a:cs typeface="Trebuchet MS" charset="0"/>
              </a:rPr>
              <a:t>;</a:t>
            </a:r>
            <a:r>
              <a:rPr lang="en-US" sz="2000" b="1">
                <a:solidFill>
                  <a:schemeClr val="accent2"/>
                </a:solidFill>
                <a:cs typeface="Trebuchet MS" charset="0"/>
              </a:rPr>
              <a:t> goes here</a:t>
            </a:r>
          </a:p>
        </p:txBody>
      </p:sp>
      <p:sp>
        <p:nvSpPr>
          <p:cNvPr id="29702" name="Line 9"/>
          <p:cNvSpPr>
            <a:spLocks noChangeShapeType="1"/>
          </p:cNvSpPr>
          <p:nvPr/>
        </p:nvSpPr>
        <p:spPr bwMode="auto">
          <a:xfrm flipH="1">
            <a:off x="4859338" y="2133600"/>
            <a:ext cx="1368425" cy="1079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3" name="Group 18"/>
          <p:cNvGrpSpPr>
            <a:grpSpLocks/>
          </p:cNvGrpSpPr>
          <p:nvPr/>
        </p:nvGrpSpPr>
        <p:grpSpPr bwMode="auto">
          <a:xfrm>
            <a:off x="4284663" y="3068638"/>
            <a:ext cx="3852862" cy="1223962"/>
            <a:chOff x="2812" y="2115"/>
            <a:chExt cx="2427" cy="771"/>
          </a:xfrm>
        </p:grpSpPr>
        <p:grpSp>
          <p:nvGrpSpPr>
            <p:cNvPr id="29704" name="Group 12"/>
            <p:cNvGrpSpPr>
              <a:grpSpLocks/>
            </p:cNvGrpSpPr>
            <p:nvPr/>
          </p:nvGrpSpPr>
          <p:grpSpPr bwMode="auto">
            <a:xfrm>
              <a:off x="4037" y="2115"/>
              <a:ext cx="1202" cy="657"/>
              <a:chOff x="4014" y="2840"/>
              <a:chExt cx="1293" cy="726"/>
            </a:xfrm>
          </p:grpSpPr>
          <p:sp>
            <p:nvSpPr>
              <p:cNvPr id="29708" name="Oval 13"/>
              <p:cNvSpPr>
                <a:spLocks noChangeArrowheads="1"/>
              </p:cNvSpPr>
              <p:nvPr/>
            </p:nvSpPr>
            <p:spPr bwMode="auto">
              <a:xfrm>
                <a:off x="4014" y="2840"/>
                <a:ext cx="1270" cy="726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cs typeface="Trebuchet MS" charset="0"/>
                </a:endParaRPr>
              </a:p>
            </p:txBody>
          </p:sp>
          <p:sp>
            <p:nvSpPr>
              <p:cNvPr id="29709" name="Text Box 14"/>
              <p:cNvSpPr txBox="1">
                <a:spLocks noChangeArrowheads="1"/>
              </p:cNvSpPr>
              <p:nvPr/>
            </p:nvSpPr>
            <p:spPr bwMode="auto">
              <a:xfrm>
                <a:off x="4037" y="3046"/>
                <a:ext cx="1270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cs typeface="Trebuchet MS" charset="0"/>
                  </a:rPr>
                  <a:t>  ;</a:t>
                </a:r>
                <a:r>
                  <a:rPr lang="en-US" sz="2000" b="1">
                    <a:solidFill>
                      <a:schemeClr val="accent2"/>
                    </a:solidFill>
                    <a:cs typeface="Trebuchet MS" charset="0"/>
                  </a:rPr>
                  <a:t> goes here</a:t>
                </a:r>
              </a:p>
            </p:txBody>
          </p:sp>
        </p:grpSp>
        <p:sp>
          <p:nvSpPr>
            <p:cNvPr id="29705" name="Line 15"/>
            <p:cNvSpPr>
              <a:spLocks noChangeShapeType="1"/>
            </p:cNvSpPr>
            <p:nvPr/>
          </p:nvSpPr>
          <p:spPr bwMode="auto">
            <a:xfrm flipH="1">
              <a:off x="2812" y="2455"/>
              <a:ext cx="1225" cy="43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16"/>
            <p:cNvSpPr>
              <a:spLocks noChangeShapeType="1"/>
            </p:cNvSpPr>
            <p:nvPr/>
          </p:nvSpPr>
          <p:spPr bwMode="auto">
            <a:xfrm flipH="1" flipV="1">
              <a:off x="2835" y="2432"/>
              <a:ext cx="120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7"/>
            <p:cNvSpPr>
              <a:spLocks noChangeShapeType="1"/>
            </p:cNvSpPr>
            <p:nvPr/>
          </p:nvSpPr>
          <p:spPr bwMode="auto">
            <a:xfrm flipH="1" flipV="1">
              <a:off x="2835" y="2205"/>
              <a:ext cx="1202" cy="2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6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491413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Example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ＭＳ Ｐゴシック" charset="0"/>
                <a:cs typeface="Trebuchet MS" charset="0"/>
              </a:rPr>
              <a:t>if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 Statements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01775"/>
            <a:ext cx="8839200" cy="4670425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score;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char grade;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(score == 55){</a:t>
            </a:r>
          </a:p>
          <a:p>
            <a:pPr lvl="1"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		grade = ’D’;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(“ Your grade is : %c”, grade); 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if (score &gt;= 90){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grade = 'A';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  </a:t>
            </a:r>
            <a:r>
              <a:rPr lang="en-US" sz="2400" dirty="0" err="1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printf</a:t>
            </a: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 (“ Your grade is : %c”, grade);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3D8963"/>
                </a:solidFill>
                <a:latin typeface="Courier New" charset="0"/>
                <a:ea typeface="ＭＳ Ｐゴシック" charset="0"/>
              </a:rPr>
              <a:t>}</a:t>
            </a:r>
            <a:endParaRPr lang="en-US" sz="2400" dirty="0">
              <a:solidFill>
                <a:srgbClr val="3D8963"/>
              </a:solidFill>
              <a:latin typeface="Trebuchet MS" charset="0"/>
              <a:ea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t>4-</a:t>
            </a:r>
            <a:fld id="{549E0448-9959-6941-A971-A45FF51B55A7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 eaLnBrk="1" hangingPunct="1"/>
              <a:t>9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1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2032</Words>
  <Application>Microsoft Office PowerPoint</Application>
  <PresentationFormat>On-screen Show (4:3)</PresentationFormat>
  <Paragraphs>389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Trebuchet MS</vt:lpstr>
      <vt:lpstr>Office Theme</vt:lpstr>
      <vt:lpstr>Structured Programming Language  CSI 121</vt:lpstr>
      <vt:lpstr>Topics (Decision Making)</vt:lpstr>
      <vt:lpstr>Relational Operators</vt:lpstr>
      <vt:lpstr>Relational Expressions</vt:lpstr>
      <vt:lpstr>Relational Expressions</vt:lpstr>
      <vt:lpstr>The if Statement</vt:lpstr>
      <vt:lpstr>Several logical expressions </vt:lpstr>
      <vt:lpstr>Format of the if Statement</vt:lpstr>
      <vt:lpstr>Example if Statements</vt:lpstr>
      <vt:lpstr>How the if Statement Works</vt:lpstr>
      <vt:lpstr>if Statement Notes</vt:lpstr>
      <vt:lpstr>The if/else Statement</vt:lpstr>
      <vt:lpstr>if/else Flow of Control</vt:lpstr>
      <vt:lpstr>How the if/else Works</vt:lpstr>
      <vt:lpstr>Example if/else Statements</vt:lpstr>
      <vt:lpstr>The if/else if Statement</vt:lpstr>
      <vt:lpstr>if/else if Format</vt:lpstr>
      <vt:lpstr>Using a Trailing else</vt:lpstr>
      <vt:lpstr>Example if/else if with Trailing else</vt:lpstr>
      <vt:lpstr>Nested if Statements</vt:lpstr>
      <vt:lpstr>Notes on Coding Nested ifs</vt:lpstr>
      <vt:lpstr>Logical Operators</vt:lpstr>
      <vt:lpstr>Logical Operator Examples</vt:lpstr>
      <vt:lpstr>Logical Precedence</vt:lpstr>
      <vt:lpstr>More on Precedence</vt:lpstr>
      <vt:lpstr>PowerPoint Presentation</vt:lpstr>
      <vt:lpstr>Example</vt:lpstr>
      <vt:lpstr>Checking Numeric Ranges  with Logical Operators</vt:lpstr>
      <vt:lpstr>Validating User Input</vt:lpstr>
      <vt:lpstr>Example: Even or Odd</vt:lpstr>
      <vt:lpstr>Comparing Characters</vt:lpstr>
      <vt:lpstr>The Conditional Operator</vt:lpstr>
      <vt:lpstr>                   Exercise No.1 </vt:lpstr>
      <vt:lpstr>                   Ex.2 </vt:lpstr>
      <vt:lpstr>                   Ex.3 </vt:lpstr>
      <vt:lpstr>Leap Year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A.K.M. Muzahidul Islam</dc:creator>
  <cp:lastModifiedBy>dr.nomankabir@gmail.com</cp:lastModifiedBy>
  <cp:revision>594</cp:revision>
  <dcterms:created xsi:type="dcterms:W3CDTF">2018-10-07T06:29:49Z</dcterms:created>
  <dcterms:modified xsi:type="dcterms:W3CDTF">2023-01-31T11:28:41Z</dcterms:modified>
</cp:coreProperties>
</file>