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2"/>
    <p:sldMasterId id="2147483652" r:id="rId3"/>
  </p:sldMasterIdLst>
  <p:notesMasterIdLst>
    <p:notesMasterId r:id="rId37"/>
  </p:notesMasterIdLst>
  <p:handoutMasterIdLst>
    <p:handoutMasterId r:id="rId38"/>
  </p:handoutMasterIdLst>
  <p:sldIdLst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A2D1F1"/>
    <a:srgbClr val="292929"/>
    <a:srgbClr val="993300"/>
    <a:srgbClr val="0066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7" autoAdjust="0"/>
  </p:normalViewPr>
  <p:slideViewPr>
    <p:cSldViewPr>
      <p:cViewPr varScale="1">
        <p:scale>
          <a:sx n="90" d="100"/>
          <a:sy n="90" d="100"/>
        </p:scale>
        <p:origin x="14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5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D44D0C-B02A-4C62-A03B-23C0670E43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0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CE50-9E7D-4CDF-8C8F-3321AEA25267}" type="datetimeFigureOut">
              <a:rPr lang="en-US" smtClean="0"/>
              <a:pPr/>
              <a:t>2/13/2023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9459B-34B6-4CDA-B945-5A2462D1995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09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1C737-3614-4BBC-9DCF-DDB74A7C5AF9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D332D-5F35-4D57-BE33-A3E062B219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03394-8F23-4A3D-B78D-0C8BB768227E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38A0F-CAAE-4810-B698-E489650DF5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04800"/>
            <a:ext cx="1857375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304800"/>
            <a:ext cx="5419725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3002B-4904-4A4A-83EB-3C8B696DD87F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2A598-8ECE-4E7D-A8FF-D64CAB157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7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o-RO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F1CC8-D6FB-45D3-AF07-4992BFBBF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E2403C-36F8-4677-97DB-F41E1950E06F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3523B-164A-4974-895C-9D01DC8A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CB7C2B-32CC-476F-A052-37E276BD8C63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965A1-26AD-430E-9B51-C914CDF63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4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19B46-836C-41F9-A279-147D69DCFA57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E1D77-A370-4F8E-B650-88F5BB2C0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4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8750" y="1295400"/>
            <a:ext cx="356235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0DBAC-7109-4EC7-91F9-D9C64A2D47BA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FCA12-3969-4A8B-A338-97F0776FC1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3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DF8FE-9F05-488B-B802-72A934F9F64C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57B6F-5ACE-4161-8153-A1A0C388F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6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CC4E7F-AF6C-48CC-9676-473E8FE77D8F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1F89E-158F-4393-AF3B-5A399655EA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33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2E0E2-6AC4-411A-AFDC-14B6F9426ABC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714129-4A18-4E51-B258-4C5FA284E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328848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72400" cy="5029200"/>
          </a:xfrm>
        </p:spPr>
        <p:txBody>
          <a:bodyPr/>
          <a:lstStyle>
            <a:lvl1pPr>
              <a:buSzPct val="115000"/>
              <a:buFont typeface="Arial" pitchFamily="34" charset="0"/>
              <a:buChar char="•"/>
              <a:defRPr sz="2400"/>
            </a:lvl1pPr>
            <a:lvl2pPr>
              <a:buSzPct val="80000"/>
              <a:buFont typeface="Courier New" pitchFamily="49" charset="0"/>
              <a:buChar char="o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189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496562B-8786-4769-A4C9-F5F316D27C5E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657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5CD6780-CDB5-4341-BE76-A36E52D8C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6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29CD6D-B501-4BBE-821F-E90EFD9A0B42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27A20-7129-481E-AF6D-B62E8E0F2F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2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38757-B99B-41C5-8FAC-75534CC7D4C8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00C7-CDF5-4255-9DC6-E3589ADD0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10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336D7-5721-4A79-AE5A-22AE9FC54946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9EAF3-2CB3-4C9C-9BDB-BDF22AA1D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2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1825" y="304800"/>
            <a:ext cx="1819275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04800"/>
            <a:ext cx="5305425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8A2D3-F615-46D4-A616-6F8749879B91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A548F-7792-41F3-89E2-5E25412E1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ACDD07-EA10-415D-9526-07B4700A3967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615FD-BD52-4B9B-BE83-317E843D90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2550" y="1265238"/>
            <a:ext cx="3638550" cy="4221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FB2A95-AFD3-472D-A317-C0D72E55E34E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A3C12-3926-4EB4-B88B-CFFED6CCD5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3E21A1-3E2A-43FF-AF80-3E8A8C7199D5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47421-0CDC-478E-A7CA-01DA3B1837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2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E92149-7AC7-4794-AB42-3762BC5B38F7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00C6D-0BCF-4C30-982F-97586F9E6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BB12EA-6002-4B86-8696-DF9860CADDA1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E49BA-5AA6-4557-AA0E-BB7E13503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3501B-E948-46FB-ACF6-697236CBF662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D357-93F4-4CA6-9F27-64659B73E2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3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A741-CF20-4EE4-AEC9-091E61EAF560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7CDFA-D5E7-4007-A74C-A6327031F8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04800"/>
            <a:ext cx="723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65238"/>
            <a:ext cx="7429500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089BFAE-4929-44E0-8ED2-642AE4406193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DAFE89-861D-4E86-8071-574D17232F9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914400"/>
            <a:ext cx="990600" cy="25908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  <a:p>
            <a:pPr algn="ctr"/>
            <a: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85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295400"/>
            <a:ext cx="72771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1DB5029F-BFA3-4462-9757-6842DBB07225}" type="datetime5">
              <a:rPr lang="en-US" smtClean="0"/>
              <a:pPr/>
              <a:t>13-Feb-23</a:t>
            </a:fld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CSE 225: Digital Logic Design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193279-FB8B-470F-A7A9-DD33211868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6288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dirty="0"/>
              <a:t>Loops in C language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32" y="2655152"/>
            <a:ext cx="8229600" cy="358216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b="1" dirty="0"/>
              <a:t>Contents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Relational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Nested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Increment Operator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Program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 Variants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while </a:t>
            </a:r>
            <a:r>
              <a:rPr lang="en-US" dirty="0"/>
              <a:t>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do</a:t>
            </a:r>
            <a:r>
              <a:rPr lang="en-US" dirty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break</a:t>
            </a:r>
            <a:r>
              <a:rPr lang="en-US" dirty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continue</a:t>
            </a:r>
            <a:r>
              <a:rPr lang="en-US" dirty="0"/>
              <a:t> Statement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46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statement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94" y="2405074"/>
            <a:ext cx="8610600" cy="2667000"/>
          </a:xfrm>
        </p:spPr>
        <p:txBody>
          <a:bodyPr/>
          <a:lstStyle/>
          <a:p>
            <a:pPr lvl="1"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for ( n = 1; n &lt;= 200; n = n + 1 )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	 </a:t>
            </a:r>
            <a:r>
              <a:rPr lang="en-US" sz="2400" dirty="0" err="1">
                <a:latin typeface="Courier New" pitchFamily="49" charset="0"/>
              </a:rPr>
              <a:t>triangularNumber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triangularNumber</a:t>
            </a:r>
            <a:r>
              <a:rPr lang="en-US" sz="2400" dirty="0">
                <a:latin typeface="Courier New" pitchFamily="49" charset="0"/>
              </a:rPr>
              <a:t> + n;</a:t>
            </a:r>
          </a:p>
          <a:p>
            <a:pPr lvl="1"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9220" name="Oval 21"/>
          <p:cNvSpPr>
            <a:spLocks noChangeArrowheads="1"/>
          </p:cNvSpPr>
          <p:nvPr/>
        </p:nvSpPr>
        <p:spPr bwMode="auto">
          <a:xfrm>
            <a:off x="2114536" y="2262182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21" name="Oval 22"/>
          <p:cNvSpPr>
            <a:spLocks noChangeArrowheads="1"/>
          </p:cNvSpPr>
          <p:nvPr/>
        </p:nvSpPr>
        <p:spPr bwMode="auto">
          <a:xfrm>
            <a:off x="3900486" y="2257420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757346" y="383381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9223" name="Oval 24"/>
          <p:cNvSpPr>
            <a:spLocks noChangeArrowheads="1"/>
          </p:cNvSpPr>
          <p:nvPr/>
        </p:nvSpPr>
        <p:spPr bwMode="auto">
          <a:xfrm>
            <a:off x="5543544" y="2286000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81286" y="240982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2100258" y="2643189"/>
            <a:ext cx="1828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266944" y="2590800"/>
            <a:ext cx="3200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4400544" y="2362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827457" y="1790700"/>
            <a:ext cx="6873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171944" y="14478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6267445" y="3086100"/>
            <a:ext cx="3276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32" name="Text Box 10"/>
          <p:cNvSpPr txBox="1">
            <a:spLocks noChangeArrowheads="1"/>
          </p:cNvSpPr>
          <p:nvPr/>
        </p:nvSpPr>
        <p:spPr bwMode="auto">
          <a:xfrm>
            <a:off x="3174994" y="2571744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yes</a:t>
            </a:r>
          </a:p>
        </p:txBody>
      </p:sp>
      <p:sp>
        <p:nvSpPr>
          <p:cNvPr id="9233" name="Text Box 10"/>
          <p:cNvSpPr txBox="1">
            <a:spLocks noChangeArrowheads="1"/>
          </p:cNvSpPr>
          <p:nvPr/>
        </p:nvSpPr>
        <p:spPr bwMode="auto">
          <a:xfrm>
            <a:off x="4324344" y="1524000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execution of a for statement proceeds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/>
              <a:t>1. The initial expression is evaluated first. This expression usually sets a variable that will be used inside the loop, generally referred to as an </a:t>
            </a:r>
            <a:r>
              <a:rPr lang="en-US" sz="2000" i="1"/>
              <a:t>index </a:t>
            </a:r>
            <a:r>
              <a:rPr lang="en-US" sz="2000"/>
              <a:t>variable, to some initial value.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/>
              <a:t>2. The looping condition 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/>
              <a:t>3. The program statement that constitutes the body of the loop is executed.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/>
              <a:t>4. The looping expression is evaluated. This expression is generally used to change  the value of the index variable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/>
              <a:t>5. Return to step 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/>
              <a:t>Infinite loops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32" y="1071546"/>
            <a:ext cx="8229600" cy="49292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sz="2000" dirty="0"/>
              <a:t>It’s the task of the programmer to design correctly the algorithms so that loops end at some moment !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// Program to count 1+2+3+4+5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#include &lt;</a:t>
            </a:r>
            <a:r>
              <a:rPr lang="en-US" sz="2000" dirty="0" err="1">
                <a:latin typeface="Courier New" pitchFamily="49" charset="0"/>
              </a:rPr>
              <a:t>stdio.h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main (void)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n = 5, sum =0;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</a:rPr>
              <a:t>for (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1;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&lt;= n; n = n + 1 ){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</a:rPr>
              <a:t>	sum = sum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 (“%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 %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 %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\n",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, sum, n); 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</a:rPr>
              <a:t>}					</a:t>
            </a:r>
          </a:p>
          <a:p>
            <a:pPr lvl="1">
              <a:buFontTx/>
              <a:buNone/>
            </a:pPr>
            <a:r>
              <a:rPr lang="en-US" sz="1800" dirty="0">
                <a:latin typeface="Courier New" pitchFamily="49" charset="0"/>
              </a:rPr>
              <a:t>return 0;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1400" dirty="0"/>
          </a:p>
        </p:txBody>
      </p:sp>
      <p:sp>
        <p:nvSpPr>
          <p:cNvPr id="11268" name="AutoShape 9"/>
          <p:cNvSpPr>
            <a:spLocks noChangeArrowheads="1"/>
          </p:cNvSpPr>
          <p:nvPr/>
        </p:nvSpPr>
        <p:spPr bwMode="auto">
          <a:xfrm>
            <a:off x="5334032" y="2366946"/>
            <a:ext cx="3810000" cy="1143000"/>
          </a:xfrm>
          <a:prstGeom prst="cloudCallout">
            <a:avLst>
              <a:gd name="adj1" fmla="val -62167"/>
              <a:gd name="adj2" fmla="val 78056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</a:rPr>
              <a:t>What is wrong here ?</a:t>
            </a:r>
          </a:p>
          <a:p>
            <a:pPr algn="ctr"/>
            <a:r>
              <a:rPr lang="en-US" b="1">
                <a:solidFill>
                  <a:srgbClr val="002060"/>
                </a:solidFill>
              </a:rPr>
              <a:t>Does the loop end?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84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Relational operators</a:t>
            </a:r>
          </a:p>
        </p:txBody>
      </p:sp>
      <p:graphicFrame>
        <p:nvGraphicFramePr>
          <p:cNvPr id="18485" name="Group 53"/>
          <p:cNvGraphicFramePr>
            <a:graphicFrameLocks noGrp="1"/>
          </p:cNvGraphicFramePr>
          <p:nvPr>
            <p:ph idx="1"/>
          </p:nvPr>
        </p:nvGraphicFramePr>
        <p:xfrm>
          <a:off x="2362200" y="1435100"/>
          <a:ext cx="4572000" cy="237744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317" name="Text Box 45"/>
          <p:cNvSpPr txBox="1">
            <a:spLocks noChangeArrowheads="1"/>
          </p:cNvSpPr>
          <p:nvPr/>
        </p:nvSpPr>
        <p:spPr bwMode="auto">
          <a:xfrm>
            <a:off x="898525" y="4038600"/>
            <a:ext cx="803275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relational operators have lower precedence than all arithmetic operators: </a:t>
            </a:r>
          </a:p>
          <a:p>
            <a:r>
              <a:rPr lang="en-US">
                <a:latin typeface="Courier New" pitchFamily="49" charset="0"/>
              </a:rPr>
              <a:t>a &lt; b + c</a:t>
            </a:r>
            <a:r>
              <a:rPr lang="en-US"/>
              <a:t>  is evaluated as  </a:t>
            </a:r>
            <a:r>
              <a:rPr lang="en-US">
                <a:latin typeface="Courier New" pitchFamily="49" charset="0"/>
              </a:rPr>
              <a:t>a &lt; (b + c)</a:t>
            </a:r>
          </a:p>
        </p:txBody>
      </p:sp>
      <p:sp>
        <p:nvSpPr>
          <p:cNvPr id="12318" name="Text Box 46"/>
          <p:cNvSpPr txBox="1">
            <a:spLocks noChangeArrowheads="1"/>
          </p:cNvSpPr>
          <p:nvPr/>
        </p:nvSpPr>
        <p:spPr bwMode="auto">
          <a:xfrm>
            <a:off x="914400" y="4832350"/>
            <a:ext cx="670560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ATTENTION !  Do not confuse:  </a:t>
            </a:r>
          </a:p>
          <a:p>
            <a:r>
              <a:rPr lang="en-US"/>
              <a:t>the “is equal to” operator == and the  “assignment” operator =</a:t>
            </a:r>
          </a:p>
        </p:txBody>
      </p:sp>
      <p:sp>
        <p:nvSpPr>
          <p:cNvPr id="12319" name="Text Box 52"/>
          <p:cNvSpPr txBox="1">
            <a:spLocks noChangeArrowheads="1"/>
          </p:cNvSpPr>
          <p:nvPr/>
        </p:nvSpPr>
        <p:spPr bwMode="auto">
          <a:xfrm>
            <a:off x="914400" y="5670550"/>
            <a:ext cx="670560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ATTENTION  when comparing floating-point values ! </a:t>
            </a:r>
          </a:p>
          <a:p>
            <a:r>
              <a:rPr lang="en-US"/>
              <a:t>Only &lt; and &gt; comparisons make sense 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–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with a body of 2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289078" y="1071546"/>
            <a:ext cx="728345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// Program to generate a table of triangular numbers</a:t>
            </a:r>
          </a:p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</a:t>
            </a:r>
          </a:p>
          <a:p>
            <a:pPr algn="l"/>
            <a:r>
              <a:rPr lang="en-US" dirty="0">
                <a:latin typeface="Courier New" pitchFamily="49" charset="0"/>
              </a:rPr>
              <a:t>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n,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("TABLE OF TRIANGULAR NUMBERS\n\n");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 n Sum from 1 to n\n");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("--- ---------------\n");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= 0;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for ( n = 1; n &lt;= 10; ++n ) {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+= n;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\n", n,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}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3316" name="AutoShape 9"/>
          <p:cNvSpPr>
            <a:spLocks noChangeArrowheads="1"/>
          </p:cNvSpPr>
          <p:nvPr/>
        </p:nvSpPr>
        <p:spPr bwMode="auto">
          <a:xfrm>
            <a:off x="3956078" y="4805346"/>
            <a:ext cx="4114800" cy="1371600"/>
          </a:xfrm>
          <a:prstGeom prst="cloudCallout">
            <a:avLst>
              <a:gd name="adj1" fmla="val -68093"/>
              <a:gd name="adj2" fmla="val -59606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The </a:t>
            </a:r>
            <a:r>
              <a:rPr lang="en-US" i="1"/>
              <a:t>body</a:t>
            </a:r>
            <a:r>
              <a:rPr lang="en-US"/>
              <a:t> of the loop consists in a </a:t>
            </a:r>
            <a:r>
              <a:rPr lang="en-US" i="1"/>
              <a:t>block</a:t>
            </a:r>
            <a:r>
              <a:rPr lang="en-US"/>
              <a:t> of 2 statements</a:t>
            </a:r>
          </a:p>
        </p:txBody>
      </p:sp>
      <p:sp>
        <p:nvSpPr>
          <p:cNvPr id="13317" name="Freeform 10"/>
          <p:cNvSpPr>
            <a:spLocks/>
          </p:cNvSpPr>
          <p:nvPr/>
        </p:nvSpPr>
        <p:spPr bwMode="auto">
          <a:xfrm>
            <a:off x="5580091" y="3490896"/>
            <a:ext cx="357187" cy="476250"/>
          </a:xfrm>
          <a:custGeom>
            <a:avLst/>
            <a:gdLst>
              <a:gd name="T0" fmla="*/ 342740776 w 225"/>
              <a:gd name="T1" fmla="*/ 0 h 300"/>
              <a:gd name="T2" fmla="*/ 420864795 w 225"/>
              <a:gd name="T3" fmla="*/ 60483750 h 300"/>
              <a:gd name="T4" fmla="*/ 501509660 w 225"/>
              <a:gd name="T5" fmla="*/ 178931864 h 300"/>
              <a:gd name="T6" fmla="*/ 521670877 w 225"/>
              <a:gd name="T7" fmla="*/ 536792468 h 300"/>
              <a:gd name="T8" fmla="*/ 441026011 w 225"/>
              <a:gd name="T9" fmla="*/ 657761506 h 300"/>
              <a:gd name="T10" fmla="*/ 302418344 w 225"/>
              <a:gd name="T11" fmla="*/ 715724282 h 300"/>
              <a:gd name="T12" fmla="*/ 183970355 w 225"/>
              <a:gd name="T13" fmla="*/ 756046766 h 300"/>
              <a:gd name="T14" fmla="*/ 5040306 w 225"/>
              <a:gd name="T15" fmla="*/ 597276193 h 300"/>
              <a:gd name="T16" fmla="*/ 103325465 w 225"/>
              <a:gd name="T17" fmla="*/ 100806234 h 300"/>
              <a:gd name="T18" fmla="*/ 34274077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  <p:sp>
        <p:nvSpPr>
          <p:cNvPr id="13318" name="Freeform 11"/>
          <p:cNvSpPr>
            <a:spLocks/>
          </p:cNvSpPr>
          <p:nvPr/>
        </p:nvSpPr>
        <p:spPr bwMode="auto">
          <a:xfrm>
            <a:off x="1746278" y="4348146"/>
            <a:ext cx="357188" cy="381000"/>
          </a:xfrm>
          <a:custGeom>
            <a:avLst/>
            <a:gdLst>
              <a:gd name="T0" fmla="*/ 342741736 w 225"/>
              <a:gd name="T1" fmla="*/ 0 h 300"/>
              <a:gd name="T2" fmla="*/ 420867561 w 225"/>
              <a:gd name="T3" fmla="*/ 38709594 h 300"/>
              <a:gd name="T4" fmla="*/ 501512652 w 225"/>
              <a:gd name="T5" fmla="*/ 114515893 h 300"/>
              <a:gd name="T6" fmla="*/ 521673925 w 225"/>
              <a:gd name="T7" fmla="*/ 343547719 h 300"/>
              <a:gd name="T8" fmla="*/ 441028834 w 225"/>
              <a:gd name="T9" fmla="*/ 420966887 h 300"/>
              <a:gd name="T10" fmla="*/ 302419191 w 225"/>
              <a:gd name="T11" fmla="*/ 458063572 h 300"/>
              <a:gd name="T12" fmla="*/ 183972457 w 225"/>
              <a:gd name="T13" fmla="*/ 483869962 h 300"/>
              <a:gd name="T14" fmla="*/ 5040320 w 225"/>
              <a:gd name="T15" fmla="*/ 382257303 h 300"/>
              <a:gd name="T16" fmla="*/ 103327341 w 225"/>
              <a:gd name="T17" fmla="*/ 64515994 h 300"/>
              <a:gd name="T18" fmla="*/ 34274173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Increment operator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Because addition by 1 is a very common operation in programs, a special operator was created in C for this.</a:t>
            </a:r>
          </a:p>
          <a:p>
            <a:pPr eaLnBrk="1" hangingPunct="1"/>
            <a:r>
              <a:rPr lang="en-US" sz="2400" i="1">
                <a:solidFill>
                  <a:srgbClr val="D60093"/>
                </a:solidFill>
              </a:rPr>
              <a:t>Increment operator</a:t>
            </a:r>
            <a:r>
              <a:rPr lang="en-US" sz="2400"/>
              <a:t>: the expression ++n is equivalent to the expression n = n + 1.</a:t>
            </a:r>
          </a:p>
          <a:p>
            <a:pPr eaLnBrk="1" hangingPunct="1"/>
            <a:r>
              <a:rPr lang="en-US" sz="2400" i="1">
                <a:solidFill>
                  <a:srgbClr val="D60093"/>
                </a:solidFill>
              </a:rPr>
              <a:t>Decrement operator</a:t>
            </a:r>
            <a:r>
              <a:rPr lang="en-US" sz="2400"/>
              <a:t>: the expression --n is equivalent to the expression n = n – 1</a:t>
            </a:r>
          </a:p>
          <a:p>
            <a:pPr eaLnBrk="1" hangingPunct="1"/>
            <a:r>
              <a:rPr lang="en-US" sz="2400"/>
              <a:t>Increment and decrement operators can be placed in front (</a:t>
            </a:r>
            <a:r>
              <a:rPr lang="en-US" sz="2400" i="1">
                <a:solidFill>
                  <a:srgbClr val="D60093"/>
                </a:solidFill>
              </a:rPr>
              <a:t>prefix</a:t>
            </a:r>
            <a:r>
              <a:rPr lang="en-US" sz="2400"/>
              <a:t>) or after (</a:t>
            </a:r>
            <a:r>
              <a:rPr lang="en-US" sz="2400">
                <a:solidFill>
                  <a:srgbClr val="D60093"/>
                </a:solidFill>
              </a:rPr>
              <a:t>postfix</a:t>
            </a:r>
            <a:r>
              <a:rPr lang="en-US" sz="2400"/>
              <a:t>) their operand.</a:t>
            </a:r>
          </a:p>
          <a:p>
            <a:pPr eaLnBrk="1" hangingPunct="1"/>
            <a:r>
              <a:rPr lang="en-US" sz="2400"/>
              <a:t>The </a:t>
            </a:r>
            <a:r>
              <a:rPr lang="en-US" sz="2400">
                <a:solidFill>
                  <a:srgbClr val="D60093"/>
                </a:solidFill>
              </a:rPr>
              <a:t>difference between prefix and postfix</a:t>
            </a:r>
            <a:r>
              <a:rPr lang="en-US" sz="2400"/>
              <a:t>: </a:t>
            </a:r>
          </a:p>
          <a:p>
            <a:pPr eaLnBrk="1" hangingPunct="1"/>
            <a:r>
              <a:rPr lang="en-US" sz="2400"/>
              <a:t>Example: if n=4:  </a:t>
            </a:r>
          </a:p>
          <a:p>
            <a:pPr lvl="2" eaLnBrk="1" hangingPunct="1"/>
            <a:r>
              <a:rPr lang="en-US" sz="1800"/>
              <a:t>a=n++  leads to a=4, n=5         </a:t>
            </a:r>
          </a:p>
          <a:p>
            <a:pPr lvl="2" eaLnBrk="1" hangingPunct="1"/>
            <a:r>
              <a:rPr lang="en-US" sz="1800"/>
              <a:t>a=++n leads to a=5, n=5                                  </a:t>
            </a:r>
          </a:p>
          <a:p>
            <a:pPr lvl="1" eaLnBrk="1" hangingPunct="1"/>
            <a:endParaRPr lang="en-US" sz="2000"/>
          </a:p>
          <a:p>
            <a:pPr eaLnBrk="1" hangingPunct="1"/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Program input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7300" y="714356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00100" y="1171556"/>
            <a:ext cx="78486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</a:t>
            </a:r>
          </a:p>
          <a:p>
            <a:pPr algn="l"/>
            <a:r>
              <a:rPr lang="en-US" dirty="0">
                <a:latin typeface="Courier New" pitchFamily="49" charset="0"/>
              </a:rPr>
              <a:t>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n, number,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("What triangular number do you want? ");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", &amp;number);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= 0;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for ( n = 1; n &lt;= number; ++n )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+= n;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("Triangular number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is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\n", number,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					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5365" name="Freeform 6"/>
          <p:cNvSpPr>
            <a:spLocks/>
          </p:cNvSpPr>
          <p:nvPr/>
        </p:nvSpPr>
        <p:spPr bwMode="auto">
          <a:xfrm>
            <a:off x="1228700" y="2543156"/>
            <a:ext cx="3733800" cy="381000"/>
          </a:xfrm>
          <a:custGeom>
            <a:avLst/>
            <a:gdLst>
              <a:gd name="T0" fmla="*/ 2147483647 w 225"/>
              <a:gd name="T1" fmla="*/ 0 h 300"/>
              <a:gd name="T2" fmla="*/ 2147483647 w 225"/>
              <a:gd name="T3" fmla="*/ 38709594 h 300"/>
              <a:gd name="T4" fmla="*/ 2147483647 w 225"/>
              <a:gd name="T5" fmla="*/ 114515893 h 300"/>
              <a:gd name="T6" fmla="*/ 2147483647 w 225"/>
              <a:gd name="T7" fmla="*/ 343547719 h 300"/>
              <a:gd name="T8" fmla="*/ 2147483647 w 225"/>
              <a:gd name="T9" fmla="*/ 420966887 h 300"/>
              <a:gd name="T10" fmla="*/ 2147483647 w 225"/>
              <a:gd name="T11" fmla="*/ 458063572 h 300"/>
              <a:gd name="T12" fmla="*/ 2147483647 w 225"/>
              <a:gd name="T13" fmla="*/ 483869962 h 300"/>
              <a:gd name="T14" fmla="*/ 550760502 w 225"/>
              <a:gd name="T15" fmla="*/ 382257303 h 300"/>
              <a:gd name="T16" fmla="*/ 2147483647 w 225"/>
              <a:gd name="T17" fmla="*/ 64515994 h 300"/>
              <a:gd name="T18" fmla="*/ 2147483647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060425" y="5057756"/>
            <a:ext cx="7864475" cy="9255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scanf</a:t>
            </a:r>
            <a:r>
              <a:rPr lang="en-US" dirty="0"/>
              <a:t>: similar to </a:t>
            </a:r>
            <a:r>
              <a:rPr lang="en-US" dirty="0" err="1"/>
              <a:t>printf</a:t>
            </a:r>
            <a:r>
              <a:rPr lang="en-US" dirty="0"/>
              <a:t>: first argument contains format characters, next arguments tell where to store the values entered at the keyboard </a:t>
            </a:r>
          </a:p>
          <a:p>
            <a:r>
              <a:rPr lang="en-US" dirty="0"/>
              <a:t>More details -&gt; in a later chapter !</a:t>
            </a:r>
          </a:p>
        </p:txBody>
      </p:sp>
      <p:sp>
        <p:nvSpPr>
          <p:cNvPr id="15367" name="AutoShape 8"/>
          <p:cNvSpPr>
            <a:spLocks noChangeArrowheads="1"/>
          </p:cNvSpPr>
          <p:nvPr/>
        </p:nvSpPr>
        <p:spPr bwMode="auto">
          <a:xfrm>
            <a:off x="6410300" y="2771756"/>
            <a:ext cx="2133600" cy="609600"/>
          </a:xfrm>
          <a:prstGeom prst="cloudCallout">
            <a:avLst>
              <a:gd name="adj1" fmla="val -123213"/>
              <a:gd name="adj2" fmla="val -4296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Reads integer from keyboard</a:t>
            </a:r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6943700" y="1171556"/>
            <a:ext cx="2438400" cy="1066800"/>
          </a:xfrm>
          <a:prstGeom prst="cloudCallout">
            <a:avLst>
              <a:gd name="adj1" fmla="val -107815"/>
              <a:gd name="adj2" fmla="val 61014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It’s polite to display a message before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loops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14414" y="1071546"/>
            <a:ext cx="796768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</a:t>
            </a:r>
          </a:p>
          <a:p>
            <a:pPr algn="l"/>
            <a:r>
              <a:rPr lang="en-US" dirty="0">
                <a:latin typeface="Courier New" pitchFamily="49" charset="0"/>
              </a:rPr>
              <a:t>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n, number,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, counter;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for ( counter = 1; counter &lt;= 5; ++counter ) {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("What triangular number do you want? ");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", &amp;number);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= 0;</a:t>
            </a:r>
          </a:p>
          <a:p>
            <a:pPr lvl="2" algn="l"/>
            <a:r>
              <a:rPr lang="en-US" dirty="0">
                <a:latin typeface="Courier New" pitchFamily="49" charset="0"/>
              </a:rPr>
              <a:t>for ( n = 1; n &lt;= number; ++n )</a:t>
            </a:r>
          </a:p>
          <a:p>
            <a:pPr lvl="2" algn="l"/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+= n;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("Triangular number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is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\n\n", number, 			          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}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6389" name="AutoShape 9"/>
          <p:cNvSpPr>
            <a:spLocks noChangeArrowheads="1"/>
          </p:cNvSpPr>
          <p:nvPr/>
        </p:nvSpPr>
        <p:spPr bwMode="auto">
          <a:xfrm>
            <a:off x="2205013" y="5033946"/>
            <a:ext cx="3886200" cy="838200"/>
          </a:xfrm>
          <a:prstGeom prst="cloudCallout">
            <a:avLst>
              <a:gd name="adj1" fmla="val -26060"/>
              <a:gd name="adj2" fmla="val -110796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Remember indentations!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for</a:t>
            </a:r>
            <a:r>
              <a:rPr lang="en-US"/>
              <a:t> loop variants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Multiple expressions </a:t>
            </a:r>
            <a:r>
              <a:rPr lang="en-US" i="1" dirty="0"/>
              <a:t>(comma between…)</a:t>
            </a:r>
            <a:br>
              <a:rPr lang="en-US" i="1" dirty="0"/>
            </a:b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for 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=0 , j=10 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&lt;j 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++ , j--)</a:t>
            </a:r>
          </a:p>
          <a:p>
            <a:pPr eaLnBrk="1" hangingPunct="1"/>
            <a:r>
              <a:rPr lang="en-US" dirty="0"/>
              <a:t>Omitting fields </a:t>
            </a:r>
            <a:r>
              <a:rPr lang="en-US" i="1" dirty="0"/>
              <a:t>(semicolon have to be still…)</a:t>
            </a:r>
            <a:br>
              <a:rPr lang="en-US" i="1" dirty="0"/>
            </a:br>
            <a:r>
              <a:rPr lang="en-US" dirty="0"/>
              <a:t>    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=0;     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for ( ; 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&lt;10 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++ )</a:t>
            </a:r>
            <a:endParaRPr lang="en-US" dirty="0"/>
          </a:p>
          <a:p>
            <a:pPr eaLnBrk="1" hangingPunct="1"/>
            <a:r>
              <a:rPr lang="en-US" dirty="0"/>
              <a:t>Declaring variables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for 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=0 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=10  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++ 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727325" y="1712913"/>
            <a:ext cx="30257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while ( </a:t>
            </a:r>
            <a:r>
              <a:rPr lang="en-US" i="1"/>
              <a:t>expression </a:t>
            </a:r>
            <a:r>
              <a:rPr lang="en-US"/>
              <a:t>)</a:t>
            </a:r>
          </a:p>
          <a:p>
            <a:r>
              <a:rPr lang="en-US" i="1"/>
              <a:t>	program statement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295400" y="3244850"/>
            <a:ext cx="6172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dirty="0">
                <a:latin typeface="Courier New" pitchFamily="49" charset="0"/>
              </a:rPr>
              <a:t>while ( number &lt;= 0 ) {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(“The number must be &gt;0“);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(“Give a new number:  “);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(“%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“, &amp;number);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}</a:t>
            </a:r>
          </a:p>
          <a:p>
            <a:pPr algn="l"/>
            <a:endParaRPr lang="ro-R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program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1084" y="1142984"/>
            <a:ext cx="4876800" cy="4525963"/>
          </a:xfrm>
        </p:spPr>
        <p:txBody>
          <a:bodyPr/>
          <a:lstStyle/>
          <a:p>
            <a:r>
              <a:rPr lang="en-US" dirty="0"/>
              <a:t>Program = list of statements</a:t>
            </a:r>
          </a:p>
          <a:p>
            <a:pPr lvl="1"/>
            <a:r>
              <a:rPr lang="en-US" b="1" i="1" dirty="0" err="1">
                <a:solidFill>
                  <a:srgbClr val="D60093"/>
                </a:solidFill>
              </a:rPr>
              <a:t>Entrypoint</a:t>
            </a:r>
            <a:r>
              <a:rPr lang="en-US" dirty="0"/>
              <a:t>:  the point where the execution starts</a:t>
            </a:r>
          </a:p>
          <a:p>
            <a:pPr lvl="1"/>
            <a:r>
              <a:rPr lang="en-US" b="1" i="1" dirty="0">
                <a:solidFill>
                  <a:srgbClr val="D60093"/>
                </a:solidFill>
              </a:rPr>
              <a:t>Control flow</a:t>
            </a:r>
            <a:r>
              <a:rPr lang="en-US" dirty="0"/>
              <a:t>: the order in which the individual statements are executed </a:t>
            </a:r>
          </a:p>
          <a:p>
            <a:endParaRPr lang="en-US" dirty="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165725" y="1941513"/>
            <a:ext cx="291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978549" y="1136656"/>
            <a:ext cx="2185215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  Statement1 </a:t>
            </a:r>
          </a:p>
          <a:p>
            <a:r>
              <a:rPr lang="en-US" sz="2000" dirty="0">
                <a:latin typeface="Courier New" pitchFamily="49" charset="0"/>
              </a:rPr>
              <a:t> Statement2</a:t>
            </a:r>
          </a:p>
          <a:p>
            <a:r>
              <a:rPr lang="en-US" sz="2000" dirty="0">
                <a:latin typeface="Courier New" pitchFamily="49" charset="0"/>
              </a:rPr>
              <a:t> Statement3</a:t>
            </a:r>
          </a:p>
          <a:p>
            <a:r>
              <a:rPr lang="en-US" sz="2000" dirty="0">
                <a:latin typeface="Courier New" pitchFamily="49" charset="0"/>
              </a:rPr>
              <a:t> Statement4</a:t>
            </a:r>
          </a:p>
          <a:p>
            <a:r>
              <a:rPr lang="en-US" sz="2000" dirty="0">
                <a:latin typeface="Courier New" pitchFamily="49" charset="0"/>
              </a:rPr>
              <a:t> Statement5</a:t>
            </a:r>
          </a:p>
          <a:p>
            <a:r>
              <a:rPr lang="en-US" sz="2000" dirty="0">
                <a:latin typeface="Courier New" pitchFamily="49" charset="0"/>
              </a:rPr>
              <a:t> Statement6</a:t>
            </a:r>
          </a:p>
          <a:p>
            <a:r>
              <a:rPr lang="en-US" sz="2000" dirty="0">
                <a:latin typeface="Courier New" pitchFamily="49" charset="0"/>
              </a:rPr>
              <a:t> Statement7</a:t>
            </a:r>
          </a:p>
          <a:p>
            <a:r>
              <a:rPr lang="en-US" sz="2000" dirty="0">
                <a:latin typeface="Courier New" pitchFamily="49" charset="0"/>
              </a:rPr>
              <a:t> Statement8</a:t>
            </a:r>
          </a:p>
          <a:p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752600" y="1371600"/>
            <a:ext cx="3044825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while ( </a:t>
            </a:r>
            <a:r>
              <a:rPr lang="en-US" i="1"/>
              <a:t>expression </a:t>
            </a:r>
            <a:r>
              <a:rPr lang="en-US"/>
              <a:t>)</a:t>
            </a:r>
          </a:p>
          <a:p>
            <a:r>
              <a:rPr lang="en-US" i="1"/>
              <a:t>	program statement</a:t>
            </a:r>
          </a:p>
        </p:txBody>
      </p:sp>
      <p:sp>
        <p:nvSpPr>
          <p:cNvPr id="20484" name="AutoShape 5"/>
          <p:cNvSpPr>
            <a:spLocks noChangeArrowheads="1"/>
          </p:cNvSpPr>
          <p:nvPr/>
        </p:nvSpPr>
        <p:spPr bwMode="auto">
          <a:xfrm>
            <a:off x="3276600" y="48768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3200400" y="36576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Loop_expression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4419600" y="4702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3429000" y="44958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 flipV="1">
            <a:off x="1905000" y="3429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1981200" y="5943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90" name="Line 11"/>
          <p:cNvSpPr>
            <a:spLocks noChangeShapeType="1"/>
          </p:cNvSpPr>
          <p:nvPr/>
        </p:nvSpPr>
        <p:spPr bwMode="auto">
          <a:xfrm>
            <a:off x="4419600" y="30480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0491" name="Text Box 12"/>
          <p:cNvSpPr txBox="1">
            <a:spLocks noChangeArrowheads="1"/>
          </p:cNvSpPr>
          <p:nvPr/>
        </p:nvSpPr>
        <p:spPr bwMode="auto">
          <a:xfrm>
            <a:off x="6096000" y="42672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20492" name="Line 16"/>
          <p:cNvSpPr>
            <a:spLocks noChangeShapeType="1"/>
          </p:cNvSpPr>
          <p:nvPr/>
        </p:nvSpPr>
        <p:spPr bwMode="auto">
          <a:xfrm flipH="1" flipV="1">
            <a:off x="1905000" y="3429000"/>
            <a:ext cx="46038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93" name="AutoShape 18"/>
          <p:cNvSpPr>
            <a:spLocks noChangeArrowheads="1"/>
          </p:cNvSpPr>
          <p:nvPr/>
        </p:nvSpPr>
        <p:spPr bwMode="auto">
          <a:xfrm>
            <a:off x="5638800" y="1524000"/>
            <a:ext cx="3048000" cy="2057400"/>
          </a:xfrm>
          <a:prstGeom prst="cloudCallout">
            <a:avLst>
              <a:gd name="adj1" fmla="val -60417"/>
              <a:gd name="adj2" fmla="val 65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</a:rPr>
              <a:t>Loop with the test in the beginning !</a:t>
            </a:r>
          </a:p>
          <a:p>
            <a:pPr algn="ctr"/>
            <a:r>
              <a:rPr lang="en-US"/>
              <a:t>Body might never be executed !</a:t>
            </a:r>
          </a:p>
        </p:txBody>
      </p:sp>
      <p:sp>
        <p:nvSpPr>
          <p:cNvPr id="20494" name="Line 11"/>
          <p:cNvSpPr>
            <a:spLocks noChangeShapeType="1"/>
          </p:cNvSpPr>
          <p:nvPr/>
        </p:nvSpPr>
        <p:spPr bwMode="auto">
          <a:xfrm>
            <a:off x="4419600" y="53340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55626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 flipV="1">
            <a:off x="6934200" y="4191000"/>
            <a:ext cx="46038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Example:</a:t>
            </a:r>
            <a:endParaRPr lang="en-US">
              <a:latin typeface="Courier New" pitchFamily="49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198595" y="1142984"/>
            <a:ext cx="8016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2400" dirty="0"/>
              <a:t>A program to find the greatest common divisor of two nonnegative integer values  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- </a:t>
            </a:r>
            <a:r>
              <a:rPr lang="en-US">
                <a:latin typeface="Courier New" pitchFamily="49" charset="0"/>
              </a:rPr>
              <a:t>while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16018" y="1071546"/>
            <a:ext cx="8013700" cy="4486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/* Program to find the greatest common divisor</a:t>
            </a:r>
          </a:p>
          <a:p>
            <a:pPr algn="l"/>
            <a:r>
              <a:rPr lang="en-US" dirty="0">
                <a:latin typeface="Courier New" pitchFamily="49" charset="0"/>
              </a:rPr>
              <a:t>of two nonnegative integer values */</a:t>
            </a:r>
          </a:p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</a:t>
            </a:r>
          </a:p>
          <a:p>
            <a:pPr algn="l"/>
            <a:r>
              <a:rPr lang="en-US" dirty="0">
                <a:latin typeface="Courier New" pitchFamily="49" charset="0"/>
              </a:rPr>
              <a:t>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u, v, temp;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("Please type in two nonnegative integers.\n");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i%i</a:t>
            </a:r>
            <a:r>
              <a:rPr lang="en-US" dirty="0">
                <a:latin typeface="Courier New" pitchFamily="49" charset="0"/>
              </a:rPr>
              <a:t>", &amp;u, &amp;v);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while ( v != 0 ) {</a:t>
            </a:r>
          </a:p>
          <a:p>
            <a:pPr lvl="2" algn="l"/>
            <a:r>
              <a:rPr lang="en-US" dirty="0">
                <a:latin typeface="Courier New" pitchFamily="49" charset="0"/>
              </a:rPr>
              <a:t>temp = u % v;</a:t>
            </a:r>
          </a:p>
          <a:p>
            <a:pPr lvl="2" algn="l"/>
            <a:r>
              <a:rPr lang="en-US" dirty="0">
                <a:latin typeface="Courier New" pitchFamily="49" charset="0"/>
              </a:rPr>
              <a:t>u = v;</a:t>
            </a:r>
          </a:p>
          <a:p>
            <a:pPr lvl="2" algn="l"/>
            <a:r>
              <a:rPr lang="en-US" dirty="0">
                <a:latin typeface="Courier New" pitchFamily="49" charset="0"/>
              </a:rPr>
              <a:t>v = temp;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}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("Their greatest common divisor is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\n", u);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Example: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142976" y="1142984"/>
            <a:ext cx="7712099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sz="2800" dirty="0"/>
              <a:t>A program to print out the digits of a number in reverse order 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- </a:t>
            </a:r>
            <a:r>
              <a:rPr lang="en-US">
                <a:latin typeface="Courier New" pitchFamily="49" charset="0"/>
              </a:rPr>
              <a:t>while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28728" y="1071546"/>
            <a:ext cx="6191250" cy="4211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// Program to reverse the digits of a number</a:t>
            </a:r>
          </a:p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</a:t>
            </a:r>
          </a:p>
          <a:p>
            <a:pPr algn="l"/>
            <a:r>
              <a:rPr lang="en-US" dirty="0">
                <a:latin typeface="Courier New" pitchFamily="49" charset="0"/>
              </a:rPr>
              <a:t>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number, </a:t>
            </a:r>
            <a:r>
              <a:rPr lang="en-US" dirty="0" err="1">
                <a:latin typeface="Courier New" pitchFamily="49" charset="0"/>
              </a:rPr>
              <a:t>right_digit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("Enter your number.\n");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", &amp;number);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while ( number != 0 ) {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right_digit</a:t>
            </a:r>
            <a:r>
              <a:rPr lang="en-US" dirty="0">
                <a:latin typeface="Courier New" pitchFamily="49" charset="0"/>
              </a:rPr>
              <a:t> = number % 10;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", </a:t>
            </a:r>
            <a:r>
              <a:rPr lang="en-US" dirty="0" err="1">
                <a:latin typeface="Courier New" pitchFamily="49" charset="0"/>
              </a:rPr>
              <a:t>right_digit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2" algn="l"/>
            <a:r>
              <a:rPr lang="en-US" dirty="0">
                <a:latin typeface="Courier New" pitchFamily="49" charset="0"/>
              </a:rPr>
              <a:t>number = number / 10;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}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("\n");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– </a:t>
            </a:r>
            <a:r>
              <a:rPr lang="en-US" dirty="0">
                <a:latin typeface="Courier New" pitchFamily="49" charset="0"/>
              </a:rPr>
              <a:t>while </a:t>
            </a:r>
            <a:r>
              <a:rPr lang="en-US" dirty="0"/>
              <a:t>not quite OK !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8662" y="642918"/>
            <a:ext cx="7429500" cy="4678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443012" y="1187430"/>
            <a:ext cx="619125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// Program to reverse the digits of a number</a:t>
            </a:r>
          </a:p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</a:t>
            </a:r>
          </a:p>
          <a:p>
            <a:pPr algn="l"/>
            <a:r>
              <a:rPr lang="en-US" dirty="0">
                <a:latin typeface="Courier New" pitchFamily="49" charset="0"/>
              </a:rPr>
              <a:t>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number, </a:t>
            </a:r>
            <a:r>
              <a:rPr lang="en-US" dirty="0" err="1">
                <a:latin typeface="Courier New" pitchFamily="49" charset="0"/>
              </a:rPr>
              <a:t>right_digit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("Enter your number.\n");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", &amp;number);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while ( number != 0 ) {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right_digit</a:t>
            </a:r>
            <a:r>
              <a:rPr lang="en-US" dirty="0">
                <a:latin typeface="Courier New" pitchFamily="49" charset="0"/>
              </a:rPr>
              <a:t> = number % 10;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", </a:t>
            </a:r>
            <a:r>
              <a:rPr lang="en-US" dirty="0" err="1">
                <a:latin typeface="Courier New" pitchFamily="49" charset="0"/>
              </a:rPr>
              <a:t>right_digit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2" algn="l"/>
            <a:r>
              <a:rPr lang="en-US" dirty="0">
                <a:latin typeface="Courier New" pitchFamily="49" charset="0"/>
              </a:rPr>
              <a:t>number = number / 10;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}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("\n");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976662" y="4940280"/>
            <a:ext cx="4419600" cy="1295400"/>
          </a:xfrm>
          <a:prstGeom prst="cloudCallout">
            <a:avLst>
              <a:gd name="adj1" fmla="val -431"/>
              <a:gd name="adj2" fmla="val -175856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What happens if you enter number=0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do</a:t>
            </a:r>
            <a:r>
              <a:rPr lang="en-US"/>
              <a:t> statement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393929" y="1285860"/>
            <a:ext cx="2800767" cy="9233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do</a:t>
            </a:r>
          </a:p>
          <a:p>
            <a:pPr algn="l"/>
            <a:r>
              <a:rPr lang="en-US" i="1" dirty="0"/>
              <a:t>      program statement</a:t>
            </a:r>
          </a:p>
          <a:p>
            <a:pPr algn="l"/>
            <a:r>
              <a:rPr lang="en-US" dirty="0"/>
              <a:t>while ( </a:t>
            </a:r>
            <a:r>
              <a:rPr lang="en-US" i="1" dirty="0" err="1"/>
              <a:t>loop_expression</a:t>
            </a:r>
            <a:r>
              <a:rPr lang="en-US" i="1" dirty="0"/>
              <a:t> </a:t>
            </a:r>
            <a:r>
              <a:rPr lang="en-US" dirty="0"/>
              <a:t>);</a:t>
            </a:r>
          </a:p>
        </p:txBody>
      </p:sp>
      <p:sp>
        <p:nvSpPr>
          <p:cNvPr id="23556" name="AutoShape 5"/>
          <p:cNvSpPr>
            <a:spLocks noChangeArrowheads="1"/>
          </p:cNvSpPr>
          <p:nvPr/>
        </p:nvSpPr>
        <p:spPr bwMode="auto">
          <a:xfrm>
            <a:off x="2943204" y="3741722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statement</a:t>
            </a:r>
          </a:p>
        </p:txBody>
      </p:sp>
      <p:sp>
        <p:nvSpPr>
          <p:cNvPr id="23557" name="AutoShape 6"/>
          <p:cNvSpPr>
            <a:spLocks noChangeArrowheads="1"/>
          </p:cNvSpPr>
          <p:nvPr/>
        </p:nvSpPr>
        <p:spPr bwMode="auto">
          <a:xfrm>
            <a:off x="2943204" y="4427522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loop_expression</a:t>
            </a:r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4086204" y="419892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2251054" y="4602147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 flipV="1">
            <a:off x="1571604" y="3306747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1571604" y="496092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4086204" y="3078147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4162404" y="5440347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23564" name="Line 16"/>
          <p:cNvSpPr>
            <a:spLocks noChangeShapeType="1"/>
          </p:cNvSpPr>
          <p:nvPr/>
        </p:nvSpPr>
        <p:spPr bwMode="auto">
          <a:xfrm flipV="1">
            <a:off x="1571604" y="330674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3565" name="Line 17"/>
          <p:cNvSpPr>
            <a:spLocks noChangeShapeType="1"/>
          </p:cNvSpPr>
          <p:nvPr/>
        </p:nvSpPr>
        <p:spPr bwMode="auto">
          <a:xfrm>
            <a:off x="4086204" y="551654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23566" name="AutoShape 18"/>
          <p:cNvSpPr>
            <a:spLocks noChangeArrowheads="1"/>
          </p:cNvSpPr>
          <p:nvPr/>
        </p:nvSpPr>
        <p:spPr bwMode="auto">
          <a:xfrm>
            <a:off x="5381604" y="2087547"/>
            <a:ext cx="3124200" cy="1752600"/>
          </a:xfrm>
          <a:prstGeom prst="cloudCallout">
            <a:avLst>
              <a:gd name="adj1" fmla="val -48528"/>
              <a:gd name="adj2" fmla="val 105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Loop with the test at the end !</a:t>
            </a:r>
          </a:p>
          <a:p>
            <a:pPr algn="ctr"/>
            <a:r>
              <a:rPr lang="en-US"/>
              <a:t>Body is executed at least once 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– </a:t>
            </a:r>
            <a:r>
              <a:rPr lang="en-US">
                <a:latin typeface="Courier New" pitchFamily="49" charset="0"/>
              </a:rPr>
              <a:t>do while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309708" y="1014427"/>
            <a:ext cx="61912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// Program to reverse the digits of a number</a:t>
            </a:r>
          </a:p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()</a:t>
            </a:r>
          </a:p>
          <a:p>
            <a:pPr algn="l"/>
            <a:r>
              <a:rPr lang="en-US" dirty="0">
                <a:latin typeface="Courier New" pitchFamily="49" charset="0"/>
              </a:rPr>
              <a:t>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number, </a:t>
            </a:r>
            <a:r>
              <a:rPr lang="en-US" dirty="0" err="1">
                <a:latin typeface="Courier New" pitchFamily="49" charset="0"/>
              </a:rPr>
              <a:t>right_digit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("Enter your number.\n");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", &amp;number);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do {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right_digit</a:t>
            </a:r>
            <a:r>
              <a:rPr lang="en-US" dirty="0">
                <a:latin typeface="Courier New" pitchFamily="49" charset="0"/>
              </a:rPr>
              <a:t> = number % 10;</a:t>
            </a:r>
          </a:p>
          <a:p>
            <a:pPr lvl="2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", </a:t>
            </a:r>
            <a:r>
              <a:rPr lang="en-US" dirty="0" err="1">
                <a:latin typeface="Courier New" pitchFamily="49" charset="0"/>
              </a:rPr>
              <a:t>right_digit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2" algn="l"/>
            <a:r>
              <a:rPr lang="en-US" dirty="0">
                <a:latin typeface="Courier New" pitchFamily="49" charset="0"/>
              </a:rPr>
              <a:t>number = number / 10;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}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while ( number != 0 );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("\n");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Which loop to choose 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Criteria: Who determines looping</a:t>
            </a:r>
          </a:p>
          <a:p>
            <a:pPr lvl="1" eaLnBrk="1" hangingPunct="1"/>
            <a:r>
              <a:rPr lang="en-US"/>
              <a:t>Entry-condition loop -&gt; for, while</a:t>
            </a:r>
          </a:p>
          <a:p>
            <a:pPr lvl="1" eaLnBrk="1" hangingPunct="1"/>
            <a:r>
              <a:rPr lang="en-US"/>
              <a:t>Exit-condition loop -&gt; do</a:t>
            </a:r>
          </a:p>
          <a:p>
            <a:pPr eaLnBrk="1" hangingPunct="1"/>
            <a:r>
              <a:rPr lang="en-US"/>
              <a:t>Criteria: Number of repetitions:</a:t>
            </a:r>
          </a:p>
          <a:p>
            <a:pPr lvl="1" eaLnBrk="1" hangingPunct="1"/>
            <a:r>
              <a:rPr lang="en-US"/>
              <a:t>Indefinite loops -&gt;while</a:t>
            </a:r>
          </a:p>
          <a:p>
            <a:pPr lvl="1" eaLnBrk="1" hangingPunct="1"/>
            <a:r>
              <a:rPr lang="en-US"/>
              <a:t>Counting loops -&gt; for</a:t>
            </a:r>
          </a:p>
          <a:p>
            <a:pPr eaLnBrk="1" hangingPunct="1"/>
            <a:r>
              <a:rPr lang="en-US"/>
              <a:t>In C, you can actually rewrite any while as a for and viceversa  !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latin typeface="Courier New" pitchFamily="49" charset="0"/>
              </a:rPr>
              <a:t>while </a:t>
            </a:r>
            <a:r>
              <a:rPr lang="en-US"/>
              <a:t>vs</a:t>
            </a:r>
            <a:r>
              <a:rPr lang="en-US">
                <a:latin typeface="Courier New" pitchFamily="49" charset="0"/>
              </a:rPr>
              <a:t> for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61956" y="1500174"/>
            <a:ext cx="4343400" cy="3113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</a:t>
            </a:r>
          </a:p>
          <a:p>
            <a:pPr algn="l"/>
            <a:r>
              <a:rPr lang="en-US" dirty="0">
                <a:latin typeface="Courier New" pitchFamily="49" charset="0"/>
              </a:rPr>
              <a:t>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count = 1;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while ( count &lt;= 5 ) {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\n", count);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	++count;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}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4657756" y="1500174"/>
            <a:ext cx="4343400" cy="3113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endParaRPr lang="en-US">
              <a:latin typeface="Courier New" pitchFamily="49" charset="0"/>
            </a:endParaRPr>
          </a:p>
          <a:p>
            <a:pPr algn="l"/>
            <a:r>
              <a:rPr lang="en-US">
                <a:latin typeface="Courier New" pitchFamily="49" charset="0"/>
              </a:rPr>
              <a:t>#include &lt;stdio.h&gt;</a:t>
            </a:r>
          </a:p>
          <a:p>
            <a:pPr algn="l"/>
            <a:r>
              <a:rPr lang="en-US">
                <a:latin typeface="Courier New" pitchFamily="49" charset="0"/>
              </a:rPr>
              <a:t>int main (void)</a:t>
            </a:r>
          </a:p>
          <a:p>
            <a:pPr algn="l"/>
            <a:r>
              <a:rPr lang="en-US">
                <a:latin typeface="Courier New" pitchFamily="49" charset="0"/>
              </a:rPr>
              <a:t>{</a:t>
            </a:r>
          </a:p>
          <a:p>
            <a:pPr lvl="1" algn="l"/>
            <a:r>
              <a:rPr lang="en-US">
                <a:latin typeface="Courier New" pitchFamily="49" charset="0"/>
              </a:rPr>
              <a:t>int count;</a:t>
            </a:r>
          </a:p>
          <a:p>
            <a:pPr lvl="1" algn="l"/>
            <a:r>
              <a:rPr lang="en-US">
                <a:latin typeface="Courier New" pitchFamily="49" charset="0"/>
              </a:rPr>
              <a:t>for ( count=1; count&lt;=5; </a:t>
            </a:r>
          </a:p>
          <a:p>
            <a:pPr lvl="1" algn="l"/>
            <a:r>
              <a:rPr lang="en-US">
                <a:latin typeface="Courier New" pitchFamily="49" charset="0"/>
              </a:rPr>
              <a:t>		    count++ ) {</a:t>
            </a:r>
          </a:p>
          <a:p>
            <a:pPr lvl="1" algn="l"/>
            <a:r>
              <a:rPr lang="en-US">
                <a:latin typeface="Courier New" pitchFamily="49" charset="0"/>
              </a:rPr>
              <a:t>	printf ("%i\n", count);</a:t>
            </a:r>
          </a:p>
          <a:p>
            <a:pPr lvl="1" algn="l"/>
            <a:r>
              <a:rPr lang="en-US">
                <a:latin typeface="Courier New" pitchFamily="49" charset="0"/>
              </a:rPr>
              <a:t>}</a:t>
            </a:r>
          </a:p>
          <a:p>
            <a:pPr lvl="1" algn="l"/>
            <a:r>
              <a:rPr lang="en-US">
                <a:latin typeface="Courier New" pitchFamily="49" charset="0"/>
              </a:rPr>
              <a:t>return 0;</a:t>
            </a:r>
          </a:p>
          <a:p>
            <a:pPr algn="l"/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C program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600" y="2286000"/>
            <a:ext cx="8658225" cy="2847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>
                <a:latin typeface="Courier New" pitchFamily="49" charset="0"/>
              </a:rPr>
              <a:t>#include &lt;stdio.h&gt;</a:t>
            </a:r>
          </a:p>
          <a:p>
            <a:pPr algn="l"/>
            <a:r>
              <a:rPr lang="en-US">
                <a:latin typeface="Courier New" pitchFamily="49" charset="0"/>
              </a:rPr>
              <a:t>int main (void)</a:t>
            </a:r>
          </a:p>
          <a:p>
            <a:pPr algn="l"/>
            <a:r>
              <a:rPr lang="en-US">
                <a:latin typeface="Courier New" pitchFamily="49" charset="0"/>
              </a:rPr>
              <a:t>{</a:t>
            </a:r>
          </a:p>
          <a:p>
            <a:pPr algn="l"/>
            <a:r>
              <a:rPr lang="en-US">
                <a:latin typeface="Courier New" pitchFamily="49" charset="0"/>
              </a:rPr>
              <a:t>  int value1, value2, sum;</a:t>
            </a:r>
          </a:p>
          <a:p>
            <a:pPr algn="l"/>
            <a:r>
              <a:rPr lang="en-US">
                <a:latin typeface="Courier New" pitchFamily="49" charset="0"/>
              </a:rPr>
              <a:t>  value1 = 50;</a:t>
            </a:r>
          </a:p>
          <a:p>
            <a:pPr algn="l"/>
            <a:r>
              <a:rPr lang="en-US">
                <a:latin typeface="Courier New" pitchFamily="49" charset="0"/>
              </a:rPr>
              <a:t>  value2 = 25;</a:t>
            </a:r>
          </a:p>
          <a:p>
            <a:pPr algn="l"/>
            <a:r>
              <a:rPr lang="en-US">
                <a:latin typeface="Courier New" pitchFamily="49" charset="0"/>
              </a:rPr>
              <a:t>  sum = value1 + value2;</a:t>
            </a:r>
          </a:p>
          <a:p>
            <a:pPr algn="l"/>
            <a:r>
              <a:rPr lang="en-US">
                <a:latin typeface="Courier New" pitchFamily="49" charset="0"/>
              </a:rPr>
              <a:t>  printf ("The sum of %i and %i is %i\n",value1, value2, sum);</a:t>
            </a:r>
          </a:p>
          <a:p>
            <a:pPr algn="l"/>
            <a:r>
              <a:rPr lang="en-US">
                <a:latin typeface="Courier New" pitchFamily="49" charset="0"/>
              </a:rPr>
              <a:t>  return 0;</a:t>
            </a:r>
          </a:p>
          <a:p>
            <a:pPr algn="l"/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47109" name="Freeform 5"/>
          <p:cNvSpPr>
            <a:spLocks/>
          </p:cNvSpPr>
          <p:nvPr/>
        </p:nvSpPr>
        <p:spPr bwMode="auto">
          <a:xfrm>
            <a:off x="781050" y="2952750"/>
            <a:ext cx="571500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2" y="12"/>
              </a:cxn>
              <a:cxn ang="0">
                <a:pos x="360" y="0"/>
              </a:cxn>
            </a:cxnLst>
            <a:rect l="0" t="0" r="r" b="b"/>
            <a:pathLst>
              <a:path w="360" h="48">
                <a:moveTo>
                  <a:pt x="0" y="48"/>
                </a:moveTo>
                <a:cubicBezTo>
                  <a:pt x="22" y="34"/>
                  <a:pt x="44" y="14"/>
                  <a:pt x="72" y="12"/>
                </a:cubicBezTo>
                <a:cubicBezTo>
                  <a:pt x="168" y="5"/>
                  <a:pt x="360" y="0"/>
                  <a:pt x="36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505200" y="1524000"/>
            <a:ext cx="3276600" cy="914400"/>
          </a:xfrm>
          <a:prstGeom prst="cloudCallout">
            <a:avLst>
              <a:gd name="adj1" fmla="val -91861"/>
              <a:gd name="adj2" fmla="val 10087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Entry point of a C program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6858000" y="2971800"/>
            <a:ext cx="0" cy="1828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6994525" y="3084513"/>
            <a:ext cx="165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Sequential</a:t>
            </a:r>
          </a:p>
          <a:p>
            <a:r>
              <a:rPr lang="en-US">
                <a:solidFill>
                  <a:srgbClr val="009900"/>
                </a:solidFill>
              </a:rPr>
              <a:t> flow of control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break</a:t>
            </a:r>
            <a:r>
              <a:rPr lang="en-US"/>
              <a:t> Statement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Can be used in order to immediately exiting from a loop</a:t>
            </a:r>
          </a:p>
          <a:p>
            <a:pPr>
              <a:lnSpc>
                <a:spcPct val="90000"/>
              </a:lnSpc>
            </a:pPr>
            <a:r>
              <a:rPr lang="en-US"/>
              <a:t>After a break, following statements in the loop body are skipped and execution continues with the first statement after the loop</a:t>
            </a:r>
          </a:p>
          <a:p>
            <a:pPr>
              <a:lnSpc>
                <a:spcPct val="90000"/>
              </a:lnSpc>
            </a:pPr>
            <a:r>
              <a:rPr lang="en-US"/>
              <a:t>If a break is executed from within nested loops, only the innermost loop is terminated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break</a:t>
            </a:r>
            <a:r>
              <a:rPr lang="en-US"/>
              <a:t> statement</a:t>
            </a:r>
            <a:endParaRPr lang="en-US">
              <a:latin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071546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/>
              <a:t>Programming style: don’t abuse break !!!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while ( number != 0 ) {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</a:rPr>
              <a:t>// Statements to do something in loop</a:t>
            </a:r>
          </a:p>
          <a:p>
            <a:pPr lvl="2">
              <a:buFontTx/>
              <a:buNone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("Stop, answer 1:  ");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  	</a:t>
            </a:r>
            <a:r>
              <a:rPr lang="en-US" dirty="0" err="1">
                <a:latin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</a:rPr>
              <a:t> ("%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", &amp;answer);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</a:rPr>
              <a:t>if(answer == 1)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</a:rPr>
              <a:t>   break;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// very bad idea to do this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 to the break statement, but it does not make the loop terminate, just skips to the next iteration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continue</a:t>
            </a:r>
            <a:r>
              <a:rPr lang="en-US"/>
              <a:t> statement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84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continue </a:t>
            </a:r>
            <a:r>
              <a:rPr lang="en-US" dirty="0"/>
              <a:t>statement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46" y="1071546"/>
            <a:ext cx="8229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Continue also not so good style!!!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while ( number != 0 ) {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// Statements to do something in loop</a:t>
            </a:r>
          </a:p>
          <a:p>
            <a:pPr lvl="2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(“Skip next statements answer 1: ");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scanf</a:t>
            </a:r>
            <a:r>
              <a:rPr lang="en-US" sz="2000" dirty="0">
                <a:latin typeface="Courier New" pitchFamily="49" charset="0"/>
              </a:rPr>
              <a:t> ("%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", &amp;answer);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if(answer == 1)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   continue;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// not so good idea…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// Statements to do something in loop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// If answer was 1 these statements are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// not executed. They are skipped. </a:t>
            </a:r>
          </a:p>
          <a:p>
            <a:pPr lvl="2">
              <a:buFontTx/>
              <a:buNone/>
            </a:pPr>
            <a:r>
              <a:rPr lang="en-US" sz="1800" dirty="0">
                <a:latin typeface="Courier New" pitchFamily="49" charset="0"/>
              </a:rPr>
              <a:t>// Go straight to the beginning of while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Controlling the program flow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Forms of controlling the program flow:</a:t>
            </a:r>
          </a:p>
          <a:p>
            <a:pPr lvl="1" eaLnBrk="1" hangingPunct="1"/>
            <a:r>
              <a:rPr lang="en-US" sz="2000" dirty="0"/>
              <a:t>Executing a sequence of statements</a:t>
            </a:r>
          </a:p>
          <a:p>
            <a:pPr lvl="1" eaLnBrk="1" hangingPunct="1"/>
            <a:r>
              <a:rPr lang="en-US" sz="2000" dirty="0"/>
              <a:t>Repeating a sequence of statements (until some condition is met) (looping)</a:t>
            </a:r>
          </a:p>
          <a:p>
            <a:pPr lvl="1" eaLnBrk="1" hangingPunct="1"/>
            <a:r>
              <a:rPr lang="en-US" sz="2000" dirty="0"/>
              <a:t>Using a test to decide between alternative sequences (branching)</a:t>
            </a:r>
          </a:p>
          <a:p>
            <a:pPr lvl="2" eaLnBrk="1" hangingPunct="1"/>
            <a:endParaRPr lang="en-US" sz="18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500694" y="1500174"/>
            <a:ext cx="2185215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  Statement1 </a:t>
            </a:r>
          </a:p>
          <a:p>
            <a:r>
              <a:rPr lang="en-US" sz="2000" dirty="0">
                <a:latin typeface="Courier New" pitchFamily="49" charset="0"/>
              </a:rPr>
              <a:t> Statement2</a:t>
            </a:r>
          </a:p>
          <a:p>
            <a:r>
              <a:rPr lang="en-US" sz="2000" dirty="0">
                <a:latin typeface="Courier New" pitchFamily="49" charset="0"/>
              </a:rPr>
              <a:t> Statement3</a:t>
            </a:r>
          </a:p>
          <a:p>
            <a:r>
              <a:rPr lang="en-US" sz="2000" dirty="0">
                <a:latin typeface="Courier New" pitchFamily="49" charset="0"/>
              </a:rPr>
              <a:t> Statement4</a:t>
            </a:r>
          </a:p>
          <a:p>
            <a:r>
              <a:rPr lang="en-US" sz="2000" dirty="0">
                <a:latin typeface="Courier New" pitchFamily="49" charset="0"/>
              </a:rPr>
              <a:t> Statement5</a:t>
            </a:r>
          </a:p>
          <a:p>
            <a:r>
              <a:rPr lang="en-US" sz="2000" dirty="0">
                <a:latin typeface="Courier New" pitchFamily="49" charset="0"/>
              </a:rPr>
              <a:t> Statement6</a:t>
            </a:r>
          </a:p>
          <a:p>
            <a:r>
              <a:rPr lang="en-US" sz="2000" dirty="0">
                <a:latin typeface="Courier New" pitchFamily="49" charset="0"/>
              </a:rPr>
              <a:t> Statement7</a:t>
            </a:r>
          </a:p>
          <a:p>
            <a:r>
              <a:rPr lang="en-US" sz="2000" dirty="0">
                <a:latin typeface="Courier New" pitchFamily="49" charset="0"/>
              </a:rPr>
              <a:t> Statement8</a:t>
            </a:r>
          </a:p>
          <a:p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 Looping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38" y="1000108"/>
            <a:ext cx="8153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Looping: doing one thing over and over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Program loop: a set of statements that is executed repetitively for a number of times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Simple example: displaying a message 100 times</a:t>
            </a:r>
            <a:r>
              <a:rPr lang="en-US" sz="20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08063" y="3475021"/>
            <a:ext cx="3216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652563" y="3044808"/>
            <a:ext cx="2924175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printf(“hello !\n”);</a:t>
            </a:r>
          </a:p>
          <a:p>
            <a:r>
              <a:rPr lang="en-US">
                <a:latin typeface="Courier New" pitchFamily="49" charset="0"/>
              </a:rPr>
              <a:t>printf(“hello !\n”);</a:t>
            </a:r>
          </a:p>
          <a:p>
            <a:r>
              <a:rPr lang="en-US">
                <a:latin typeface="Courier New" pitchFamily="49" charset="0"/>
              </a:rPr>
              <a:t>printf(“hello !\n”);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…</a:t>
            </a:r>
          </a:p>
          <a:p>
            <a:r>
              <a:rPr lang="en-US">
                <a:latin typeface="Courier New" pitchFamily="49" charset="0"/>
              </a:rPr>
              <a:t>printf(“hello !\n”);</a:t>
            </a:r>
          </a:p>
          <a:p>
            <a:r>
              <a:rPr lang="en-US">
                <a:latin typeface="Courier New" pitchFamily="49" charset="0"/>
              </a:rPr>
              <a:t>printf(“hello !\n”);</a:t>
            </a:r>
          </a:p>
          <a:p>
            <a:endParaRPr lang="en-US">
              <a:latin typeface="Courier New" pitchFamily="49" charset="0"/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714876" y="3500438"/>
            <a:ext cx="3838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Repeat 100 times</a:t>
            </a:r>
          </a:p>
          <a:p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(“hello !\n”);</a:t>
            </a:r>
          </a:p>
        </p:txBody>
      </p:sp>
      <p:sp>
        <p:nvSpPr>
          <p:cNvPr id="4107" name="Text Box 7"/>
          <p:cNvSpPr txBox="1">
            <a:spLocks noChangeArrowheads="1"/>
          </p:cNvSpPr>
          <p:nvPr/>
        </p:nvSpPr>
        <p:spPr bwMode="auto">
          <a:xfrm>
            <a:off x="1223938" y="5419708"/>
            <a:ext cx="762000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Program looping: </a:t>
            </a:r>
            <a:r>
              <a:rPr lang="en-US"/>
              <a:t>enables you to develop concise programs containing  </a:t>
            </a:r>
          </a:p>
          <a:p>
            <a:r>
              <a:rPr lang="en-US"/>
              <a:t>repetitive processes that could otherwise require many lines of code !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need for program looping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162080" y="2000240"/>
            <a:ext cx="7696200" cy="2289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 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= 1 + 2 + 3 + 4 + 5 + 6 + 7 + 8;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("The eighth triangular number is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\n",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					  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019204" y="4595829"/>
            <a:ext cx="7626350" cy="3667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What if we have to compute the 200-th (1000-th, etc)  triangular number ?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182716" y="1071546"/>
            <a:ext cx="746125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Example problem: computing triangular numbers. </a:t>
            </a:r>
          </a:p>
          <a:p>
            <a:pPr algn="l"/>
            <a:r>
              <a:rPr lang="en-US" dirty="0"/>
              <a:t>(The n-</a:t>
            </a:r>
            <a:r>
              <a:rPr lang="en-US" dirty="0" err="1"/>
              <a:t>th</a:t>
            </a:r>
            <a:r>
              <a:rPr lang="en-US" dirty="0"/>
              <a:t> triangular number is the  sum of the integers from 1 through </a:t>
            </a:r>
            <a:r>
              <a:rPr lang="en-US" i="1" dirty="0"/>
              <a:t>n)</a:t>
            </a:r>
            <a:endParaRPr lang="en-US" dirty="0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1095404" y="5419741"/>
            <a:ext cx="7620000" cy="3667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C: 3 different statements for looping: for, while, 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– 200</a:t>
            </a:r>
            <a:r>
              <a:rPr lang="en-US" baseline="30000" dirty="0"/>
              <a:t>th</a:t>
            </a:r>
            <a:r>
              <a:rPr lang="en-US" dirty="0"/>
              <a:t> triangular number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214810" y="1904984"/>
            <a:ext cx="1500198" cy="4572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/>
              <a:t>n=1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848128" y="4038584"/>
            <a:ext cx="2209800" cy="4572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/>
              <a:t>triangularNumber =</a:t>
            </a:r>
          </a:p>
          <a:p>
            <a:pPr algn="ctr"/>
            <a:r>
              <a:rPr lang="en-US" sz="1600"/>
              <a:t> triangularNumber + n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771928" y="2590784"/>
            <a:ext cx="2362200" cy="1066800"/>
          </a:xfrm>
          <a:prstGeom prst="flowChartDecis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/>
              <a:t>n&lt;=200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848128" y="4724384"/>
            <a:ext cx="2209800" cy="4572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/>
              <a:t>n=n+1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914928" y="2362184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914928" y="3657584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289453" y="3541697"/>
            <a:ext cx="539750" cy="366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914928" y="4495784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4914928" y="5181584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2400328" y="5410184"/>
            <a:ext cx="2514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 flipV="1">
            <a:off x="2400328" y="2438384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83" name="Line 16"/>
          <p:cNvSpPr>
            <a:spLocks noChangeShapeType="1"/>
          </p:cNvSpPr>
          <p:nvPr/>
        </p:nvSpPr>
        <p:spPr bwMode="auto">
          <a:xfrm>
            <a:off x="6134128" y="3124184"/>
            <a:ext cx="1371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84" name="Line 17"/>
          <p:cNvSpPr>
            <a:spLocks noChangeShapeType="1"/>
          </p:cNvSpPr>
          <p:nvPr/>
        </p:nvSpPr>
        <p:spPr bwMode="auto">
          <a:xfrm>
            <a:off x="7505728" y="3124184"/>
            <a:ext cx="0" cy="2590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85" name="Line 18"/>
          <p:cNvSpPr>
            <a:spLocks noChangeShapeType="1"/>
          </p:cNvSpPr>
          <p:nvPr/>
        </p:nvSpPr>
        <p:spPr bwMode="auto">
          <a:xfrm>
            <a:off x="4914928" y="1676384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86" name="Text Box 19"/>
          <p:cNvSpPr txBox="1">
            <a:spLocks noChangeArrowheads="1"/>
          </p:cNvSpPr>
          <p:nvPr/>
        </p:nvSpPr>
        <p:spPr bwMode="auto">
          <a:xfrm>
            <a:off x="6203978" y="2743184"/>
            <a:ext cx="438150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7187" name="AutoShape 25"/>
          <p:cNvSpPr>
            <a:spLocks noChangeArrowheads="1"/>
          </p:cNvSpPr>
          <p:nvPr/>
        </p:nvSpPr>
        <p:spPr bwMode="auto">
          <a:xfrm>
            <a:off x="3933836" y="1185850"/>
            <a:ext cx="2209800" cy="4572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 dirty="0" err="1"/>
              <a:t>triangularNumber</a:t>
            </a:r>
            <a:r>
              <a:rPr lang="en-US" sz="1600" dirty="0"/>
              <a:t> = 0</a:t>
            </a:r>
          </a:p>
        </p:txBody>
      </p:sp>
      <p:sp>
        <p:nvSpPr>
          <p:cNvPr id="7188" name="AutoShape 26"/>
          <p:cNvSpPr>
            <a:spLocks noChangeArrowheads="1"/>
          </p:cNvSpPr>
          <p:nvPr/>
        </p:nvSpPr>
        <p:spPr bwMode="auto">
          <a:xfrm>
            <a:off x="6362728" y="5714984"/>
            <a:ext cx="2209800" cy="4572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600"/>
              <a:t>Print triangularNumber</a:t>
            </a:r>
          </a:p>
        </p:txBody>
      </p:sp>
      <p:sp>
        <p:nvSpPr>
          <p:cNvPr id="7189" name="Line 27"/>
          <p:cNvSpPr>
            <a:spLocks noChangeShapeType="1"/>
          </p:cNvSpPr>
          <p:nvPr/>
        </p:nvSpPr>
        <p:spPr bwMode="auto">
          <a:xfrm flipV="1">
            <a:off x="2400328" y="2438384"/>
            <a:ext cx="0" cy="2971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CA"/>
          </a:p>
        </p:txBody>
      </p:sp>
      <p:sp>
        <p:nvSpPr>
          <p:cNvPr id="7190" name="Text Box 28"/>
          <p:cNvSpPr txBox="1">
            <a:spLocks noChangeArrowheads="1"/>
          </p:cNvSpPr>
          <p:nvPr/>
        </p:nvSpPr>
        <p:spPr bwMode="auto">
          <a:xfrm>
            <a:off x="1142976" y="1157272"/>
            <a:ext cx="2482850" cy="366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Statement </a:t>
            </a:r>
            <a:r>
              <a:rPr lang="en-US" b="1" dirty="0"/>
              <a:t>before</a:t>
            </a:r>
            <a:r>
              <a:rPr lang="en-US" dirty="0"/>
              <a:t> loop</a:t>
            </a:r>
          </a:p>
        </p:txBody>
      </p: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2292346" y="1919272"/>
            <a:ext cx="1708150" cy="366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init_expression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2057394" y="2990850"/>
            <a:ext cx="1657350" cy="366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loop_condition</a:t>
            </a:r>
            <a:endParaRPr lang="en-US" dirty="0"/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2527294" y="4071942"/>
            <a:ext cx="1187450" cy="366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1500166" y="4800584"/>
            <a:ext cx="1847850" cy="3667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loop_expression</a:t>
            </a:r>
            <a:endParaRPr lang="en-US" dirty="0"/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4000528" y="5805472"/>
            <a:ext cx="2279650" cy="3667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Statement </a:t>
            </a:r>
            <a:r>
              <a:rPr lang="en-US" b="1"/>
              <a:t>after</a:t>
            </a:r>
            <a:r>
              <a:rPr lang="en-US"/>
              <a:t>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84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Example - </a:t>
            </a:r>
            <a:r>
              <a:rPr lang="en-US" dirty="0">
                <a:latin typeface="Courier New" pitchFamily="49" charset="0"/>
              </a:rPr>
              <a:t>for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85852" y="1285860"/>
            <a:ext cx="7270744" cy="39703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/* Program to calculate the 200th triangular number</a:t>
            </a:r>
          </a:p>
          <a:p>
            <a:pPr algn="l"/>
            <a:r>
              <a:rPr lang="en-US" dirty="0">
                <a:latin typeface="Courier New" pitchFamily="49" charset="0"/>
              </a:rPr>
              <a:t>Introduction of the for statement */</a:t>
            </a:r>
          </a:p>
          <a:p>
            <a:pPr algn="l"/>
            <a:endParaRPr lang="en-US" dirty="0">
              <a:latin typeface="Courier New" pitchFamily="49" charset="0"/>
            </a:endParaRPr>
          </a:p>
          <a:p>
            <a:pPr algn="l"/>
            <a:r>
              <a:rPr lang="en-US" dirty="0">
                <a:latin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(void)</a:t>
            </a:r>
          </a:p>
          <a:p>
            <a:pPr algn="l"/>
            <a:r>
              <a:rPr lang="en-US" dirty="0">
                <a:latin typeface="Courier New" pitchFamily="49" charset="0"/>
              </a:rPr>
              <a:t>{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n,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= 0;</a:t>
            </a:r>
            <a:endParaRPr lang="en-US" b="1" dirty="0">
              <a:latin typeface="Courier New" pitchFamily="49" charset="0"/>
            </a:endParaRPr>
          </a:p>
          <a:p>
            <a:pPr lvl="1" algn="l"/>
            <a:r>
              <a:rPr lang="en-US" dirty="0">
                <a:latin typeface="Courier New" pitchFamily="49" charset="0"/>
              </a:rPr>
              <a:t>for ( n = 1; n &lt;= 200; n = n + 1 )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 + n;</a:t>
            </a:r>
          </a:p>
          <a:p>
            <a:pPr lvl="1" algn="l"/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 ("The 200th triangular number is %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\n", 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				      </a:t>
            </a:r>
            <a:r>
              <a:rPr lang="en-US" dirty="0" err="1">
                <a:latin typeface="Courier New" pitchFamily="49" charset="0"/>
              </a:rPr>
              <a:t>triangularNumber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 algn="l"/>
            <a:r>
              <a:rPr lang="en-US" dirty="0">
                <a:latin typeface="Courier New" pitchFamily="49" charset="0"/>
              </a:rPr>
              <a:t>return 0;</a:t>
            </a:r>
          </a:p>
          <a:p>
            <a:pPr algn="l"/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 statement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4414" y="1214422"/>
            <a:ext cx="65944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( </a:t>
            </a:r>
            <a:r>
              <a:rPr lang="en-US" i="1"/>
              <a:t>init_expression; loop_condition; loop_expression </a:t>
            </a:r>
            <a:r>
              <a:rPr lang="en-US"/>
              <a:t>)</a:t>
            </a:r>
          </a:p>
          <a:p>
            <a:r>
              <a:rPr lang="en-US" i="1"/>
              <a:t>				program statement	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3043214" y="2357422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init_expression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119414" y="4491022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Program statement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3043214" y="3043222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loop_condition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3119414" y="5176822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Loop expression</a:t>
            </a: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4186214" y="281462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4186214" y="4110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560739" y="3994135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186214" y="494822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4186214" y="563402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1671614" y="5862622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1671614" y="2890822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1671614" y="2890822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5405414" y="357662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6777014" y="3576622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4186214" y="212882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475264" y="3195622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2433614" y="2433622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433614" y="3348022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2509814" y="4491022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2509814" y="5253022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6CA9145-A3C4-4022-B990-A03E3B455E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12324</TotalTime>
  <Words>2402</Words>
  <Application>Microsoft Office PowerPoint</Application>
  <PresentationFormat>On-screen Show (4:3)</PresentationFormat>
  <Paragraphs>416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1_Custom Design</vt:lpstr>
      <vt:lpstr>2_Custom Design</vt:lpstr>
      <vt:lpstr>Loops in C language</vt:lpstr>
      <vt:lpstr>Executing a program</vt:lpstr>
      <vt:lpstr>Structure of a C program</vt:lpstr>
      <vt:lpstr>Controlling the program flow</vt:lpstr>
      <vt:lpstr>Program Looping</vt:lpstr>
      <vt:lpstr>The need for program looping</vt:lpstr>
      <vt:lpstr>Example – 200th triangular number</vt:lpstr>
      <vt:lpstr>Example - for</vt:lpstr>
      <vt:lpstr>The for statement</vt:lpstr>
      <vt:lpstr>The for statement</vt:lpstr>
      <vt:lpstr>How for works</vt:lpstr>
      <vt:lpstr>Infinite loops</vt:lpstr>
      <vt:lpstr>Relational operators</vt:lpstr>
      <vt:lpstr>Example – for with a body of 2 </vt:lpstr>
      <vt:lpstr>Increment operator</vt:lpstr>
      <vt:lpstr>Program input</vt:lpstr>
      <vt:lpstr>Nested loops</vt:lpstr>
      <vt:lpstr>for loop variants</vt:lpstr>
      <vt:lpstr>The while statement</vt:lpstr>
      <vt:lpstr>The while statement</vt:lpstr>
      <vt:lpstr>Example:</vt:lpstr>
      <vt:lpstr>Example - while</vt:lpstr>
      <vt:lpstr>Example:</vt:lpstr>
      <vt:lpstr>Example - while</vt:lpstr>
      <vt:lpstr>Example – while not quite OK !</vt:lpstr>
      <vt:lpstr>The do statement</vt:lpstr>
      <vt:lpstr>Example – do while</vt:lpstr>
      <vt:lpstr>Which loop to choose ?</vt:lpstr>
      <vt:lpstr>Example: while vs for</vt:lpstr>
      <vt:lpstr>The break Statement</vt:lpstr>
      <vt:lpstr>The break statement</vt:lpstr>
      <vt:lpstr>The continue statement</vt:lpstr>
      <vt:lpstr>The continue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Winter</dc:title>
  <dc:creator>Salekul</dc:creator>
  <cp:lastModifiedBy>dr.nomankabir@gmail.com</cp:lastModifiedBy>
  <cp:revision>334</cp:revision>
  <dcterms:modified xsi:type="dcterms:W3CDTF">2023-02-13T03:06:39Z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TC025753819991</vt:lpwstr>
  </property>
</Properties>
</file>