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2"/>
    <p:sldMasterId id="2147483651" r:id="rId3"/>
    <p:sldMasterId id="2147483652" r:id="rId4"/>
  </p:sldMasterIdLst>
  <p:notesMasterIdLst>
    <p:notesMasterId r:id="rId17"/>
  </p:notesMasterIdLst>
  <p:handoutMasterIdLst>
    <p:handoutMasterId r:id="rId18"/>
  </p:handoutMasterIdLst>
  <p:sldIdLst>
    <p:sldId id="261" r:id="rId5"/>
    <p:sldId id="395" r:id="rId6"/>
    <p:sldId id="396" r:id="rId7"/>
    <p:sldId id="397" r:id="rId8"/>
    <p:sldId id="398" r:id="rId9"/>
    <p:sldId id="399" r:id="rId10"/>
    <p:sldId id="400" r:id="rId11"/>
    <p:sldId id="402" r:id="rId12"/>
    <p:sldId id="403" r:id="rId13"/>
    <p:sldId id="404" r:id="rId14"/>
    <p:sldId id="420" r:id="rId15"/>
    <p:sldId id="421" r:id="rId1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A2D1F1"/>
    <a:srgbClr val="292929"/>
    <a:srgbClr val="993300"/>
    <a:srgbClr val="0066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7" autoAdjust="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59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D44D0C-B02A-4C62-A03B-23C0670E43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403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6CE50-9E7D-4CDF-8C8F-3321AEA25267}" type="datetimeFigureOut">
              <a:rPr lang="en-US" smtClean="0"/>
              <a:pPr/>
              <a:t>4/10/2015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9459B-34B6-4CDA-B945-5A2462D19951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7099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6ADF53-52AC-4BE6-A739-491F3BD3FDE1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327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561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85B5834-D95A-4353-B22C-300B439A4BCD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583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774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08A7BCB-EE56-4A1C-A133-B26C19CFB5E8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337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069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25F088A-2F5F-4F36-830B-2BC674F7C83A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348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03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1EC7B2F-7D86-4E18-A5BC-C545407A19E2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344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6D77A3C-C259-4D7D-B60F-75A2B349F7A6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368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968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E20B88F-DA99-4FF5-808C-18874204B734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378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741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1851C22-0BF2-40BA-8BDB-701CCD0E07CC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399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What does this output?</a:t>
            </a:r>
          </a:p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537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0B717B8-FBB8-4BCA-93D5-5FF70802A1F6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409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820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7BE7CE-B88A-42A0-8700-DE016C805493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What does this output?</a:t>
            </a:r>
          </a:p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693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90600" y="2797175"/>
            <a:ext cx="7239000" cy="1470025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Your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4267200"/>
            <a:ext cx="6019800" cy="1752600"/>
          </a:xfrm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Sub Title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A75EE78C-35AD-4809-B0EF-2F30548A824A}" type="datetime5">
              <a:rPr lang="en-US" smtClean="0"/>
              <a:pPr/>
              <a:t>10-Apr-15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B4629A1-273F-4E06-ACDC-D3805787C543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1" name="Picture 10" descr="800px-UIU_Campus_3582FAB2.jpg"/>
          <p:cNvPicPr>
            <a:picLocks noChangeAspect="1"/>
          </p:cNvPicPr>
          <p:nvPr userDrawn="1"/>
        </p:nvPicPr>
        <p:blipFill>
          <a:blip r:embed="rId3" cstate="print"/>
          <a:srcRect b="12509"/>
          <a:stretch>
            <a:fillRect/>
          </a:stretch>
        </p:blipFill>
        <p:spPr>
          <a:xfrm>
            <a:off x="4953000" y="0"/>
            <a:ext cx="41910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UIU_Logo.gif"/>
          <p:cNvPicPr>
            <a:picLocks noChangeAspect="1"/>
          </p:cNvPicPr>
          <p:nvPr userDrawn="1"/>
        </p:nvPicPr>
        <p:blipFill>
          <a:blip r:embed="rId4" cstate="print"/>
          <a:srcRect r="3379"/>
          <a:stretch>
            <a:fillRect/>
          </a:stretch>
        </p:blipFill>
        <p:spPr>
          <a:xfrm>
            <a:off x="0" y="381000"/>
            <a:ext cx="4876799" cy="10063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DBE5AC-08E7-4B0C-83E4-6FEECE542350}" type="datetime5">
              <a:rPr lang="en-US" smtClean="0"/>
              <a:pPr/>
              <a:t>10-Apr-15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CE48AE-F3F0-426D-94A9-C7CF15689F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1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381000"/>
            <a:ext cx="19621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1000"/>
            <a:ext cx="57340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2922B6-37D1-4AAD-B85C-D4767C0D0C98}" type="datetime5">
              <a:rPr lang="en-US" smtClean="0"/>
              <a:pPr/>
              <a:t>10-Apr-15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383741-8A21-4434-937A-618F9D9BE9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30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E1C737-3614-4BBC-9DCF-DDB74A7C5AF9}" type="datetime5">
              <a:rPr lang="en-US" smtClean="0"/>
              <a:pPr/>
              <a:t>10-Apr-15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BD332D-5F35-4D57-BE33-A3E062B219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05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328848" cy="6096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66800"/>
            <a:ext cx="7772400" cy="5029200"/>
          </a:xfrm>
        </p:spPr>
        <p:txBody>
          <a:bodyPr/>
          <a:lstStyle>
            <a:lvl1pPr>
              <a:buSzPct val="115000"/>
              <a:buFont typeface="Arial" pitchFamily="34" charset="0"/>
              <a:buChar char="•"/>
              <a:defRPr sz="2400"/>
            </a:lvl1pPr>
            <a:lvl2pPr>
              <a:buSzPct val="80000"/>
              <a:buFont typeface="Courier New" pitchFamily="49" charset="0"/>
              <a:buChar char="o"/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189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496562B-8786-4769-A4C9-F5F316D27C5E}" type="datetime5">
              <a:rPr lang="en-US" smtClean="0"/>
              <a:pPr/>
              <a:t>10-Apr-15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24600"/>
            <a:ext cx="3657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3246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5CD6780-CDB5-4341-BE76-A36E52D8C5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16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ACDD07-EA10-415D-9526-07B4700A3967}" type="datetime5">
              <a:rPr lang="en-US" smtClean="0"/>
              <a:pPr/>
              <a:t>10-Apr-15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A615FD-BD52-4B9B-BE83-317E843D90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87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265238"/>
            <a:ext cx="3638550" cy="4221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2550" y="1265238"/>
            <a:ext cx="3638550" cy="4221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FB2A95-AFD3-472D-A317-C0D72E55E34E}" type="datetime5">
              <a:rPr lang="en-US" smtClean="0"/>
              <a:pPr/>
              <a:t>10-Apr-15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DA3C12-3926-4EB4-B88B-CFFED6CCD5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83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3E21A1-3E2A-43FF-AF80-3E8A8C7199D5}" type="datetime5">
              <a:rPr lang="en-US" smtClean="0"/>
              <a:pPr/>
              <a:t>10-Apr-15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F47421-0CDC-478E-A7CA-01DA3B1837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24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E92149-7AC7-4794-AB42-3762BC5B38F7}" type="datetime5">
              <a:rPr lang="en-US" smtClean="0"/>
              <a:pPr/>
              <a:t>10-Apr-15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00C6D-0BCF-4C30-982F-97586F9E64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77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BB12EA-6002-4B86-8696-DF9860CADDA1}" type="datetime5">
              <a:rPr lang="en-US" smtClean="0"/>
              <a:pPr/>
              <a:t>10-Apr-15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CE49BA-5AA6-4557-AA0E-BB7E135036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925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D3501B-E948-46FB-ACF6-697236CBF662}" type="datetime5">
              <a:rPr lang="en-US" smtClean="0"/>
              <a:pPr/>
              <a:t>10-Apr-15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5D357-93F4-4CA6-9F27-64659B73E2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3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3B0D4F-04A9-453B-B0A6-531991C794BD}" type="datetime5">
              <a:rPr lang="en-US" smtClean="0"/>
              <a:pPr/>
              <a:t>10-Apr-15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A8121A-BC65-4240-8B49-A7031E02F9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52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2EA741-CF20-4EE4-AEC9-091E61EAF560}" type="datetime5">
              <a:rPr lang="en-US" smtClean="0"/>
              <a:pPr/>
              <a:t>10-Apr-15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E7CDFA-D5E7-4007-A74C-A6327031F8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878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B03394-8F23-4A3D-B78D-0C8BB768227E}" type="datetime5">
              <a:rPr lang="en-US" smtClean="0"/>
              <a:pPr/>
              <a:t>10-Apr-15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138A0F-CAAE-4810-B698-E489650DF5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639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43725" y="304800"/>
            <a:ext cx="1857375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304800"/>
            <a:ext cx="5419725" cy="518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83002B-4904-4A4A-83EB-3C8B696DD87F}" type="datetime5">
              <a:rPr lang="en-US" smtClean="0"/>
              <a:pPr/>
              <a:t>10-Apr-15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72A598-8ECE-4E7D-A8FF-D64CAB1570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776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CSE202: </a:t>
            </a:r>
            <a:r>
              <a:rPr lang="en-US" smtClean="0"/>
              <a:t>Lecture 16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Ohio State University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595F52-3691-4396-BEAE-CD0E6E0691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00918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E2403C-36F8-4677-97DB-F41E1950E06F}" type="datetime5">
              <a:rPr lang="en-US" smtClean="0"/>
              <a:pPr/>
              <a:t>10-Apr-15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63523B-164A-4974-895C-9D01DC8A9D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324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CB7C2B-32CC-476F-A052-37E276BD8C63}" type="datetime5">
              <a:rPr lang="en-US" smtClean="0"/>
              <a:pPr/>
              <a:t>10-Apr-15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965A1-26AD-430E-9B51-C914CDF636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442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319B46-836C-41F9-A279-147D69DCFA57}" type="datetime5">
              <a:rPr lang="en-US" smtClean="0"/>
              <a:pPr/>
              <a:t>10-Apr-15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0E1D77-A370-4F8E-B650-88F5BB2C06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144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295400"/>
            <a:ext cx="3562350" cy="422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38750" y="1295400"/>
            <a:ext cx="3562350" cy="422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C0DBAC-7109-4EC7-91F9-D9C64A2D47BA}" type="datetime5">
              <a:rPr lang="en-US" smtClean="0"/>
              <a:pPr/>
              <a:t>10-Apr-15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DFCA12-3969-4A8B-A338-97F0776FC1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832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CDF8FE-9F05-488B-B802-72A934F9F64C}" type="datetime5">
              <a:rPr lang="en-US" smtClean="0"/>
              <a:pPr/>
              <a:t>10-Apr-15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A57B6F-5ACE-4161-8153-A1A0C388F9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569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CC4E7F-AF6C-48CC-9676-473E8FE77D8F}" type="datetime5">
              <a:rPr lang="en-US" smtClean="0"/>
              <a:pPr/>
              <a:t>10-Apr-15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81F89E-158F-4393-AF3B-5A399655EA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3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7B0EF3-DDE0-4548-A810-E5DE2D925974}" type="datetime5">
              <a:rPr lang="en-US" smtClean="0"/>
              <a:pPr/>
              <a:t>10-Apr-15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6020CF-1514-496E-BC35-A2974E3467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540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F2E0E2-6AC4-411A-AFDC-14B6F9426ABC}" type="datetime5">
              <a:rPr lang="en-US" smtClean="0"/>
              <a:pPr/>
              <a:t>10-Apr-15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714129-4A18-4E51-B258-4C5FA284E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445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29CD6D-B501-4BBE-821F-E90EFD9A0B42}" type="datetime5">
              <a:rPr lang="en-US" smtClean="0"/>
              <a:pPr/>
              <a:t>10-Apr-15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927A20-7129-481E-AF6D-B62E8E0F2F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628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238757-B99B-41C5-8FAC-75534CC7D4C8}" type="datetime5">
              <a:rPr lang="en-US" smtClean="0"/>
              <a:pPr/>
              <a:t>10-Apr-15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8400C7-CDF5-4255-9DC6-E3589ADD02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109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A336D7-5721-4A79-AE5A-22AE9FC54946}" type="datetime5">
              <a:rPr lang="en-US" smtClean="0"/>
              <a:pPr/>
              <a:t>10-Apr-15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9EAF3-2CB3-4C9C-9BDB-BDF22AA1DF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025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81825" y="304800"/>
            <a:ext cx="1819275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304800"/>
            <a:ext cx="5305425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E8A2D3-F615-46D4-A616-6F8749879B91}" type="datetime5">
              <a:rPr lang="en-US" smtClean="0"/>
              <a:pPr/>
              <a:t>10-Apr-15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DA548F-7792-41F3-89E2-5E25412E15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295400"/>
            <a:ext cx="38481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5900" y="1295400"/>
            <a:ext cx="38481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D091FA-F5FE-4D1F-A4A1-F545AF11A4AC}" type="datetime5">
              <a:rPr lang="en-US" smtClean="0"/>
              <a:pPr/>
              <a:t>10-Apr-15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C6EE28-BF58-4997-98BA-7F06E3B9AD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5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014E47-405C-4154-A0F4-A6EEC5EA70BA}" type="datetime5">
              <a:rPr lang="en-US" smtClean="0"/>
              <a:pPr/>
              <a:t>10-Apr-15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94A99C-875E-4529-A60E-BCD06F1B8E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2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B65AA0-FAE8-4438-84D9-5B7723565DBE}" type="datetime5">
              <a:rPr lang="en-US" smtClean="0"/>
              <a:pPr/>
              <a:t>10-Apr-15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796DF-E0FE-4E7A-9D2A-718C847D35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9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3C3098-4D94-4BDF-9008-0523DE0BA4B9}" type="datetime5">
              <a:rPr lang="en-US" smtClean="0"/>
              <a:pPr/>
              <a:t>10-Apr-15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D0AA0F-4CB8-41BA-B282-8EBF3BEB19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8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96E36D-A6E8-4C11-A43D-355ED785C9F0}" type="datetime5">
              <a:rPr lang="en-US" smtClean="0"/>
              <a:pPr/>
              <a:t>10-Apr-15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2EBD2E-2ED0-477B-8430-90466F9401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8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2706C2-7D13-40C5-BEF6-8C1213806C70}" type="datetime5">
              <a:rPr lang="en-US" smtClean="0"/>
              <a:pPr/>
              <a:t>10-Apr-15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71FB5-C5F6-4D05-BB8A-8A7E3DE8E0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8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ontrol" Target="../activeX/activeX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D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381000"/>
            <a:ext cx="701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95400"/>
            <a:ext cx="7848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82B08AF5-BFF6-4EC2-AED8-CBB85B2F2CDF}" type="datetime5">
              <a:rPr lang="en-US" smtClean="0"/>
              <a:pPr/>
              <a:t>10-Apr-15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F15CF9D-E97D-46B1-94CC-E4BB91AFD052}" type="slidenum">
              <a:rPr lang="en-US"/>
              <a:pPr/>
              <a:t>‹#›</a:t>
            </a:fld>
            <a:endParaRPr 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48" name="ShockwaveFlash2" r:id="rId14" imgW="1828800" imgH="1828800"/>
        </mc:Choice>
        <mc:Fallback>
          <p:control name="ShockwaveFlash2" r:id="rId14" imgW="1828800" imgH="1828800">
            <p:pic>
              <p:nvPicPr>
                <p:cNvPr id="2" name="ShockwaveFlash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295400" cy="6858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rgbClr val="003399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3399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rgbClr val="003399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04800"/>
            <a:ext cx="7239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265238"/>
            <a:ext cx="7429500" cy="467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D089BFAE-4929-44E0-8ED2-642AE4406193}" type="datetime5">
              <a:rPr lang="en-US" smtClean="0"/>
              <a:pPr/>
              <a:t>10-Apr-15</a:t>
            </a:fld>
            <a:endParaRPr lang="en-US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3DAFE89-861D-4E86-8071-574D17232F9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" y="914400"/>
            <a:ext cx="990600" cy="259080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U</a:t>
            </a:r>
          </a:p>
          <a:p>
            <a:pPr algn="ctr"/>
            <a:r>
              <a:rPr lang="en-US" sz="54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I</a:t>
            </a:r>
          </a:p>
          <a:p>
            <a:pPr algn="ctr"/>
            <a:r>
              <a:rPr lang="en-US" sz="54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85" r:id="rId12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295400"/>
            <a:ext cx="7277100" cy="422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1DB5029F-BFA3-4462-9757-6842DBB07225}" type="datetime5">
              <a:rPr lang="en-US" smtClean="0"/>
              <a:pPr/>
              <a:t>10-Apr-15</a:t>
            </a:fld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CSE 225: Digital Logic Design</a:t>
            </a:r>
            <a:endParaRPr lang="en-US"/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3193279-FB8B-470F-A7A9-DD33211868A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003399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003399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CSI 121</a:t>
            </a:r>
            <a:r>
              <a:rPr lang="en-US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Structured Programming Language</a:t>
            </a:r>
            <a:br>
              <a:rPr lang="en-US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 </a:t>
            </a:r>
            <a:r>
              <a:rPr lang="en-CA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</a:t>
            </a:r>
            <a:r>
              <a:rPr lang="en-US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Salekul Islam</a:t>
            </a:r>
            <a:br>
              <a:rPr lang="en-US" sz="2400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United International University</a:t>
            </a:r>
            <a:endParaRPr lang="en-US" sz="2400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A22D94D-472E-4622-A09F-8E3B75FAC812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Matrix Addition</a:t>
            </a:r>
            <a:endParaRPr lang="en-US" altLang="en-US" dirty="0" smtClean="0"/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053152"/>
            <a:ext cx="8229600" cy="510540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</a:t>
            </a:r>
            <a:r>
              <a:rPr lang="en-US" altLang="en-US" sz="1600" dirty="0">
                <a:latin typeface="Courier New" panose="02070309020205020404" pitchFamily="49" charset="0"/>
              </a:rPr>
              <a:t>NUM_ROW = 3</a:t>
            </a:r>
            <a:r>
              <a:rPr lang="en-US" altLang="en-US" sz="1600" dirty="0" smtClean="0">
                <a:latin typeface="Courier New" panose="02070309020205020404" pitchFamily="49" charset="0"/>
              </a:rPr>
              <a:t>; </a:t>
            </a:r>
            <a:r>
              <a:rPr lang="en-US" altLang="en-US" sz="1600" b="1" dirty="0">
                <a:latin typeface="Courier New" panose="02070309020205020404" pitchFamily="49" charset="0"/>
              </a:rPr>
              <a:t>// number of matrix 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rows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</a:t>
            </a:r>
            <a:r>
              <a:rPr lang="en-US" altLang="en-US" sz="1600" dirty="0">
                <a:latin typeface="Courier New" panose="02070309020205020404" pitchFamily="49" charset="0"/>
              </a:rPr>
              <a:t>NUM_COL = </a:t>
            </a:r>
            <a:r>
              <a:rPr lang="en-US" altLang="en-US" sz="1600" dirty="0" smtClean="0">
                <a:latin typeface="Courier New" panose="02070309020205020404" pitchFamily="49" charset="0"/>
              </a:rPr>
              <a:t>2; 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// 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number of matrix columns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b="1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  // Note: A, B and C have the same dimensions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  double A[NUM_ROWS][NUM_COLS] = { {3, 3}, {1, 1}, {2, 0} 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  double B[NUM_ROWS][NUM_COLS] = { {3, 0}, {3, 0}, {0, 1} 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  double C[NUM_ROWS][NUM_COLS];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b="1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  // C = A + 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  for (</a:t>
            </a:r>
            <a:r>
              <a:rPr lang="en-US" altLang="en-US" sz="16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1600" b="1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=0; </a:t>
            </a:r>
            <a:r>
              <a:rPr lang="en-US" altLang="en-US" sz="1600" b="1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&lt;NUM_ROWS; </a:t>
            </a:r>
            <a:r>
              <a:rPr lang="en-US" altLang="en-US" sz="1600" b="1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      for (</a:t>
            </a:r>
            <a:r>
              <a:rPr lang="en-US" altLang="en-US" sz="16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 j=0; j&lt;NUM_COLS; j++)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    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          C[</a:t>
            </a:r>
            <a:r>
              <a:rPr lang="en-US" altLang="en-US" sz="1600" b="1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][j] = A[</a:t>
            </a:r>
            <a:r>
              <a:rPr lang="en-US" altLang="en-US" sz="1600" b="1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][j] + B[</a:t>
            </a:r>
            <a:r>
              <a:rPr lang="en-US" altLang="en-US" sz="1600" b="1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][j];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b="1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b="1" dirty="0" smtClean="0">
              <a:solidFill>
                <a:schemeClr val="hlink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579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612809F-2B28-44F6-8F2E-D57B983B85C7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Multi-Dimensional Arrays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Arrays can have higher dimensions.</a:t>
            </a:r>
          </a:p>
          <a:p>
            <a:pPr eaLnBrk="1" hangingPunct="1"/>
            <a:r>
              <a:rPr lang="en-US" altLang="en-US" smtClean="0"/>
              <a:t>Definitions, intialization, indexing, function parameters are similar to 2D arrays.</a:t>
            </a:r>
          </a:p>
          <a:p>
            <a:pPr eaLnBrk="1" hangingPunct="1"/>
            <a:r>
              <a:rPr lang="en-US" altLang="en-US" smtClean="0"/>
              <a:t>Note multidimensional arrays can have quite a few elements so you must be mindful of your memory capacity:</a:t>
            </a:r>
          </a:p>
          <a:p>
            <a:pPr eaLnBrk="1" hangingPunct="1"/>
            <a:endParaRPr lang="en-US" altLang="en-US" smtClean="0"/>
          </a:p>
          <a:p>
            <a:pPr lvl="1" eaLnBrk="1" hangingPunct="1">
              <a:buFontTx/>
              <a:buNone/>
            </a:pPr>
            <a:r>
              <a:rPr lang="en-US" altLang="en-US" sz="2000" b="1" smtClean="0">
                <a:solidFill>
                  <a:schemeClr val="hlink"/>
                </a:solidFill>
                <a:latin typeface="Courier New" panose="02070309020205020404" pitchFamily="49" charset="0"/>
              </a:rPr>
              <a:t>int big[1000][1000][1000];</a:t>
            </a:r>
            <a:r>
              <a:rPr lang="en-US" altLang="en-US" sz="2000" b="1" smtClean="0">
                <a:latin typeface="Courier New" panose="02070309020205020404" pitchFamily="49" charset="0"/>
              </a:rPr>
              <a:t> </a:t>
            </a:r>
            <a:r>
              <a:rPr lang="en-US" altLang="en-US" sz="2000" b="1" smtClean="0">
                <a:solidFill>
                  <a:schemeClr val="folHlink"/>
                </a:solidFill>
                <a:latin typeface="Courier New" panose="02070309020205020404" pitchFamily="49" charset="0"/>
              </a:rPr>
              <a:t>//a billion ints</a:t>
            </a:r>
          </a:p>
        </p:txBody>
      </p:sp>
    </p:spTree>
    <p:extLst>
      <p:ext uri="{BB962C8B-B14F-4D97-AF65-F5344CB8AC3E}">
        <p14:creationId xmlns:p14="http://schemas.microsoft.com/office/powerpoint/2010/main" val="352836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Practice Problem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525157"/>
              </p:ext>
            </p:extLst>
          </p:nvPr>
        </p:nvGraphicFramePr>
        <p:xfrm>
          <a:off x="1414462" y="1988840"/>
          <a:ext cx="7348538" cy="292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Document" r:id="rId3" imgW="6623145" imgH="2681377" progId="Word.Document.12">
                  <p:embed/>
                </p:oleObj>
              </mc:Choice>
              <mc:Fallback>
                <p:oleObj name="Document" r:id="rId3" imgW="6623145" imgH="26813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4462" y="1988840"/>
                        <a:ext cx="7348538" cy="2925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235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2D24BF2-477C-49AC-8C70-9A26A36C64DF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Two-dimensional Arrays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A two-dimensional array consists of both rows and columns of elements. It is essentially a matrix.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To declare a two-dimensional array, we merely use two sets of square brackets.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The first contains the number of rows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The second contains the number of columns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//Creates a 2D array with 3 rows and 4 columns</a:t>
            </a:r>
            <a:endParaRPr lang="en-US" altLang="en-US" sz="2400" b="1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vals</a:t>
            </a:r>
            <a:r>
              <a:rPr lang="en-US" alt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[3][4];</a:t>
            </a:r>
          </a:p>
        </p:txBody>
      </p:sp>
    </p:spTree>
    <p:extLst>
      <p:ext uri="{BB962C8B-B14F-4D97-AF65-F5344CB8AC3E}">
        <p14:creationId xmlns:p14="http://schemas.microsoft.com/office/powerpoint/2010/main" val="221423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78E8C03-B610-45E7-B21C-C698B0B94C41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Indices in 2D arrays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980728"/>
            <a:ext cx="8229600" cy="472440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Assume that the two dimensional array called </a:t>
            </a:r>
            <a:r>
              <a:rPr lang="en-US" altLang="en-US" sz="2800" b="1" dirty="0" err="1" smtClean="0">
                <a:solidFill>
                  <a:schemeClr val="hlink"/>
                </a:solidFill>
                <a:latin typeface="Courier New" panose="02070309020205020404" pitchFamily="49" charset="0"/>
              </a:rPr>
              <a:t>val</a:t>
            </a:r>
            <a:r>
              <a:rPr lang="en-US" altLang="en-US" sz="2800" dirty="0" smtClean="0"/>
              <a:t> is declared and looks like the following:</a:t>
            </a:r>
          </a:p>
          <a:p>
            <a:pPr eaLnBrk="1" hangingPunct="1"/>
            <a:endParaRPr lang="en-US" altLang="en-US" sz="2800" dirty="0" smtClean="0"/>
          </a:p>
          <a:p>
            <a:pPr eaLnBrk="1" hangingPunct="1"/>
            <a:endParaRPr lang="en-US" altLang="en-US" sz="2800" dirty="0" smtClean="0"/>
          </a:p>
          <a:p>
            <a:pPr eaLnBrk="1" hangingPunct="1"/>
            <a:endParaRPr lang="en-US" altLang="en-US" sz="2800" dirty="0" smtClean="0"/>
          </a:p>
          <a:p>
            <a:pPr eaLnBrk="1" hangingPunct="1"/>
            <a:endParaRPr lang="en-US" altLang="en-US" sz="2800" dirty="0" smtClean="0"/>
          </a:p>
          <a:p>
            <a:pPr eaLnBrk="1" hangingPunct="1"/>
            <a:endParaRPr lang="en-US" altLang="en-US" sz="2800" dirty="0" smtClean="0"/>
          </a:p>
          <a:p>
            <a:pPr eaLnBrk="1" hangingPunct="1"/>
            <a:r>
              <a:rPr lang="en-US" altLang="en-US" sz="2800" dirty="0" smtClean="0"/>
              <a:t>To access the cell containing 6, we reference </a:t>
            </a:r>
            <a:r>
              <a:rPr lang="en-US" altLang="en-US" sz="2400" b="1" dirty="0" err="1" smtClean="0">
                <a:solidFill>
                  <a:schemeClr val="hlink"/>
                </a:solidFill>
                <a:latin typeface="Courier New" panose="02070309020205020404" pitchFamily="49" charset="0"/>
              </a:rPr>
              <a:t>val</a:t>
            </a:r>
            <a:r>
              <a:rPr lang="en-US" altLang="en-US" sz="2400" b="1" dirty="0" smtClean="0">
                <a:solidFill>
                  <a:schemeClr val="hlink"/>
                </a:solidFill>
                <a:latin typeface="Courier New" panose="02070309020205020404" pitchFamily="49" charset="0"/>
              </a:rPr>
              <a:t>[1][3]</a:t>
            </a:r>
            <a:r>
              <a:rPr lang="en-US" altLang="en-US" sz="2800" dirty="0" smtClean="0"/>
              <a:t>,</a:t>
            </a:r>
            <a:r>
              <a:rPr lang="en-US" altLang="en-US" sz="2800" b="1" dirty="0" smtClean="0"/>
              <a:t> </a:t>
            </a:r>
            <a:r>
              <a:rPr lang="en-US" altLang="en-US" sz="2800" dirty="0" smtClean="0"/>
              <a:t>that is, row 1, column 3.</a:t>
            </a:r>
            <a:endParaRPr lang="en-US" altLang="en-US" sz="2800" b="1" dirty="0" smtClean="0"/>
          </a:p>
        </p:txBody>
      </p:sp>
      <p:graphicFrame>
        <p:nvGraphicFramePr>
          <p:cNvPr id="46084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05575411"/>
              </p:ext>
            </p:extLst>
          </p:nvPr>
        </p:nvGraphicFramePr>
        <p:xfrm>
          <a:off x="2362200" y="2132856"/>
          <a:ext cx="4016375" cy="2057400"/>
        </p:xfrm>
        <a:graphic>
          <a:graphicData uri="http://schemas.openxmlformats.org/drawingml/2006/table">
            <a:tbl>
              <a:tblPr/>
              <a:tblGrid>
                <a:gridCol w="904875"/>
                <a:gridCol w="777875"/>
                <a:gridCol w="777875"/>
                <a:gridCol w="777875"/>
                <a:gridCol w="777875"/>
              </a:tblGrid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</a:rPr>
                        <a:t>val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Row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Row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Row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39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CSE202: Lecture 16</a:t>
            </a: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The Ohio State University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2FDC568-3E99-4EFE-9C0D-F6923A058E8B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2D arrays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Just like 1D arrays, once you have specified the index, you are just working with a single variable of the given data type.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Assignments and usage is still the same: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000" b="1" i="1" dirty="0" smtClean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sumRow0 = </a:t>
            </a:r>
            <a:r>
              <a:rPr lang="en-US" alt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val</a:t>
            </a:r>
            <a:r>
              <a:rPr lang="en-US" alt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[0][0] + </a:t>
            </a:r>
            <a:r>
              <a:rPr lang="en-US" alt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val</a:t>
            </a:r>
            <a:r>
              <a:rPr lang="en-US" alt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[0][1] + </a:t>
            </a:r>
            <a:r>
              <a:rPr lang="en-US" alt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val</a:t>
            </a:r>
            <a:r>
              <a:rPr lang="en-US" alt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[0][2] + 		    </a:t>
            </a:r>
            <a:r>
              <a:rPr lang="en-US" alt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val</a:t>
            </a:r>
            <a:r>
              <a:rPr lang="en-US" alt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[0][3];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000" b="1" dirty="0" smtClean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//assigns 72 to cell at row 2, column 3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val</a:t>
            </a:r>
            <a:r>
              <a:rPr lang="en-US" alt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[2][3] = 72;</a:t>
            </a:r>
          </a:p>
        </p:txBody>
      </p:sp>
    </p:spTree>
    <p:extLst>
      <p:ext uri="{BB962C8B-B14F-4D97-AF65-F5344CB8AC3E}">
        <p14:creationId xmlns:p14="http://schemas.microsoft.com/office/powerpoint/2010/main" val="1878154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D583FAF-7EB7-443F-8C35-342C590DE228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Initializing 2D arrays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You can use additional braces to indicate when rows start and end, but you don’t have to do that.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err="1" smtClean="0">
                <a:solidFill>
                  <a:srgbClr val="C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 smtClean="0">
                <a:solidFill>
                  <a:srgbClr val="C00000"/>
                </a:solidFill>
                <a:latin typeface="Courier New" panose="02070309020205020404" pitchFamily="49" charset="0"/>
              </a:rPr>
              <a:t>val</a:t>
            </a:r>
            <a:r>
              <a:rPr lang="en-US" alt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[3][4] = { {8,16,9,52},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			  	   {3,15,27,6},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		               {14,25,2,10}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				 };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Or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err="1" smtClean="0">
                <a:solidFill>
                  <a:srgbClr val="C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 smtClean="0">
                <a:solidFill>
                  <a:srgbClr val="C00000"/>
                </a:solidFill>
                <a:latin typeface="Courier New" panose="02070309020205020404" pitchFamily="49" charset="0"/>
              </a:rPr>
              <a:t>val</a:t>
            </a:r>
            <a:r>
              <a:rPr lang="en-US" alt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[3][4] = {8,16,9,52,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			 	  3,15,27,6,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			 	  14,25,2,10};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Or (correct, but not as clear as the first two):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err="1" smtClean="0">
                <a:solidFill>
                  <a:srgbClr val="C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 smtClean="0">
                <a:solidFill>
                  <a:srgbClr val="C00000"/>
                </a:solidFill>
                <a:latin typeface="Courier New" panose="02070309020205020404" pitchFamily="49" charset="0"/>
              </a:rPr>
              <a:t>val</a:t>
            </a:r>
            <a:r>
              <a:rPr lang="en-US" alt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[3][4] = {8,16,9,52,3,15,27,6,14,25,2,10};</a:t>
            </a:r>
          </a:p>
        </p:txBody>
      </p:sp>
    </p:spTree>
    <p:extLst>
      <p:ext uri="{BB962C8B-B14F-4D97-AF65-F5344CB8AC3E}">
        <p14:creationId xmlns:p14="http://schemas.microsoft.com/office/powerpoint/2010/main" val="2926451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8060D2A-6E87-478E-BFA7-2FC1766CB7F3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 on 2D arrays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Initialization of 2D arrays is done in </a:t>
            </a:r>
            <a:r>
              <a:rPr lang="en-US" altLang="en-US" b="1" i="1" smtClean="0"/>
              <a:t>row order</a:t>
            </a:r>
            <a:r>
              <a:rPr lang="en-US" altLang="en-US" smtClean="0"/>
              <a:t>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2D arrays work well with (for) loops like 1D arrays. However, to access all elements, typically you will need nested loops for 2D arrays. Can you see why?</a:t>
            </a:r>
            <a:endParaRPr lang="en-US" altLang="en-US" b="1" smtClean="0"/>
          </a:p>
        </p:txBody>
      </p:sp>
    </p:spTree>
    <p:extLst>
      <p:ext uri="{BB962C8B-B14F-4D97-AF65-F5344CB8AC3E}">
        <p14:creationId xmlns:p14="http://schemas.microsoft.com/office/powerpoint/2010/main" val="3971173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2F8FDF5-5682-4C69-8BD3-72D3A267AEFF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Program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	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NUM_ROW = 3;</a:t>
            </a:r>
            <a:endParaRPr lang="en-US" altLang="en-US" sz="18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	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NUM_COL = 4;</a:t>
            </a:r>
            <a:endParaRPr lang="en-US" altLang="en-US" sz="18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</a:t>
            </a:r>
            <a:r>
              <a:rPr lang="en-US" altLang="en-US" sz="1800" dirty="0" smtClean="0">
                <a:latin typeface="Courier New" panose="02070309020205020404" pitchFamily="49" charset="0"/>
              </a:rPr>
              <a:t>	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vals</a:t>
            </a:r>
            <a:r>
              <a:rPr lang="en-US" altLang="en-US" sz="1800" dirty="0" smtClean="0">
                <a:latin typeface="Courier New" panose="02070309020205020404" pitchFamily="49" charset="0"/>
              </a:rPr>
              <a:t>[NUM_ROW][NUM_COL] = { {11, 12, 13, 14},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                         {21, 22, 23, 24},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                         {31, 32, 33, 34} 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// output the array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for (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row = 0; row &lt; NUM_ROW; row++)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for (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col = 0; col &lt; NUM_COL; col++)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 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printf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(“%d “,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vals</a:t>
            </a:r>
            <a:r>
              <a:rPr lang="en-US" altLang="en-US" sz="1800" dirty="0" smtClean="0">
                <a:latin typeface="Courier New" panose="02070309020205020404" pitchFamily="49" charset="0"/>
              </a:rPr>
              <a:t>[row][col</a:t>
            </a:r>
            <a:r>
              <a:rPr lang="en-US" altLang="en-US" sz="1800" dirty="0" smtClean="0">
                <a:latin typeface="Courier New" panose="02070309020205020404" pitchFamily="49" charset="0"/>
              </a:rPr>
              <a:t>]); </a:t>
            </a:r>
            <a:endParaRPr lang="en-US" altLang="en-US" sz="18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</a:t>
            </a:r>
            <a:r>
              <a:rPr lang="en-US" altLang="en-US" sz="1800" dirty="0" smtClean="0">
                <a:latin typeface="Courier New" panose="02070309020205020404" pitchFamily="49" charset="0"/>
              </a:rPr>
              <a:t>	  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printf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(“\n“);</a:t>
            </a:r>
            <a:endParaRPr lang="en-US" altLang="en-US" sz="18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solidFill>
                  <a:srgbClr val="C00000"/>
                </a:solidFill>
              </a:rPr>
              <a:t>What will be the output?</a:t>
            </a:r>
            <a:endParaRPr lang="en-US" altLang="en-US" dirty="0" smtClean="0">
              <a:solidFill>
                <a:srgbClr val="C0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dirty="0" smtClean="0">
              <a:solidFill>
                <a:schemeClr val="hlink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95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1680230-343D-441E-BC7A-BAADC10475E7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Program (2)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2" y="980728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	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urier New" panose="02070309020205020404" pitchFamily="49" charset="0"/>
              </a:rPr>
              <a:t>NUM_ROW = 3;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	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urier New" panose="02070309020205020404" pitchFamily="49" charset="0"/>
              </a:rPr>
              <a:t>NUM_COL = 4;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	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vals</a:t>
            </a:r>
            <a:r>
              <a:rPr lang="en-US" altLang="en-US" sz="1800" dirty="0" smtClean="0">
                <a:latin typeface="Courier New" panose="02070309020205020404" pitchFamily="49" charset="0"/>
              </a:rPr>
              <a:t>[NUM_ROW][NUM_COL] = { {11, 12, 13, 14},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                         {21, 22, 23, 24},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                         {31, 32, 33, 34} 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</a:t>
            </a:r>
            <a:r>
              <a:rPr lang="en-US" altLang="en-US" sz="1800" dirty="0" smtClean="0">
                <a:latin typeface="Courier New" panose="02070309020205020404" pitchFamily="49" charset="0"/>
              </a:rPr>
              <a:t>	// </a:t>
            </a:r>
            <a:r>
              <a:rPr lang="en-US" altLang="en-US" sz="1800" dirty="0" smtClean="0">
                <a:latin typeface="Courier New" panose="02070309020205020404" pitchFamily="49" charset="0"/>
              </a:rPr>
              <a:t>output the transpose of the array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for (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col = 0; col &lt; NUM_COL; col++)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for (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row = 0; row &lt; NUM_ROW; row++)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		  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printf</a:t>
            </a:r>
            <a:r>
              <a:rPr lang="en-US" altLang="en-US" sz="1800" dirty="0">
                <a:latin typeface="Courier New" panose="02070309020205020404" pitchFamily="49" charset="0"/>
              </a:rPr>
              <a:t>(“%d “, </a:t>
            </a:r>
            <a:r>
              <a:rPr lang="en-US" altLang="en-US" sz="1800" dirty="0" err="1">
                <a:latin typeface="Courier New" panose="02070309020205020404" pitchFamily="49" charset="0"/>
              </a:rPr>
              <a:t>vals</a:t>
            </a:r>
            <a:r>
              <a:rPr lang="en-US" altLang="en-US" sz="1800" dirty="0">
                <a:latin typeface="Courier New" panose="02070309020205020404" pitchFamily="49" charset="0"/>
              </a:rPr>
              <a:t>[row][col]);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1800" dirty="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</a:t>
            </a:r>
            <a:r>
              <a:rPr lang="en-US" altLang="en-US" sz="1800" dirty="0" err="1">
                <a:latin typeface="Courier New" panose="02070309020205020404" pitchFamily="49" charset="0"/>
              </a:rPr>
              <a:t>printf</a:t>
            </a:r>
            <a:r>
              <a:rPr lang="en-US" altLang="en-US" sz="1800" dirty="0">
                <a:latin typeface="Courier New" panose="02070309020205020404" pitchFamily="49" charset="0"/>
              </a:rPr>
              <a:t>(“\n“);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1800" dirty="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dirty="0" smtClean="0">
              <a:solidFill>
                <a:schemeClr val="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17201" y="5373216"/>
            <a:ext cx="3470823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What will be the output?</a:t>
            </a:r>
          </a:p>
        </p:txBody>
      </p:sp>
    </p:spTree>
    <p:extLst>
      <p:ext uri="{BB962C8B-B14F-4D97-AF65-F5344CB8AC3E}">
        <p14:creationId xmlns:p14="http://schemas.microsoft.com/office/powerpoint/2010/main" val="4187196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A5DE07A-8D77-415F-8DB7-5DE5D2044FD6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Matrix Addition Algorithm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9328" y="1052736"/>
            <a:ext cx="8458200" cy="45259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Add two n x m matrices A, B;</a:t>
            </a:r>
          </a:p>
          <a:p>
            <a:pPr marL="0" indent="0" eaLnBrk="1" hangingPunct="1">
              <a:buNone/>
            </a:pP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each row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A do</a:t>
            </a:r>
          </a:p>
          <a:p>
            <a:pPr marL="457200" lvl="1" indent="0" eaLnBrk="1" hangingPunct="1"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each column j of A do</a:t>
            </a:r>
          </a:p>
          <a:p>
            <a:pPr marL="914400" lvl="2" indent="0" eaLnBrk="1" hangingPunct="1"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C[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][j] = A[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][j] + B[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][j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914400" lvl="2" indent="0" eaLnBrk="1" hangingPunct="1">
              <a:buNone/>
            </a:pP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 smtClean="0"/>
              <a:t>Output matrices A, B and C.</a:t>
            </a:r>
          </a:p>
        </p:txBody>
      </p:sp>
    </p:spTree>
    <p:extLst>
      <p:ext uri="{BB962C8B-B14F-4D97-AF65-F5344CB8AC3E}">
        <p14:creationId xmlns:p14="http://schemas.microsoft.com/office/powerpoint/2010/main" val="1533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6CA9145-A3C4-4022-B990-A03E3B455E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12463</TotalTime>
  <Words>573</Words>
  <Application>Microsoft Office PowerPoint</Application>
  <PresentationFormat>On-screen Show (4:3)</PresentationFormat>
  <Paragraphs>153</Paragraphs>
  <Slides>12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Default Design</vt:lpstr>
      <vt:lpstr>1_Custom Design</vt:lpstr>
      <vt:lpstr>2_Custom Design</vt:lpstr>
      <vt:lpstr>Microsoft Word Document</vt:lpstr>
      <vt:lpstr>CSI 121: Structured Programming Language 2D Arrays Salekul Islam United International University</vt:lpstr>
      <vt:lpstr>Two-dimensional Arrays</vt:lpstr>
      <vt:lpstr>Indices in 2D arrays</vt:lpstr>
      <vt:lpstr>Using 2D arrays</vt:lpstr>
      <vt:lpstr>Initializing 2D arrays</vt:lpstr>
      <vt:lpstr>More on 2D arrays</vt:lpstr>
      <vt:lpstr>Example Program</vt:lpstr>
      <vt:lpstr>Example Program (2)</vt:lpstr>
      <vt:lpstr>Matrix Addition Algorithm</vt:lpstr>
      <vt:lpstr>Matrix Addition</vt:lpstr>
      <vt:lpstr>Multi-Dimensional Arrays</vt:lpstr>
      <vt:lpstr>Practice Problem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Crystal Winter</dc:title>
  <dc:creator>Salekul</dc:creator>
  <cp:lastModifiedBy>Salekul</cp:lastModifiedBy>
  <cp:revision>345</cp:revision>
  <dcterms:modified xsi:type="dcterms:W3CDTF">2015-04-10T17:24:41Z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TC025753819991</vt:lpwstr>
  </property>
</Properties>
</file>