
<file path=[Content_Types].xml><?xml version="1.0" encoding="utf-8"?>
<Types xmlns="http://schemas.openxmlformats.org/package/2006/content-types">
  <Default Extension="bin" ContentType="application/vnd.ms-office.activeX"/>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
    <p:sldMasterId id="2147483651" r:id="rId3"/>
    <p:sldMasterId id="2147483652" r:id="rId4"/>
  </p:sldMasterIdLst>
  <p:notesMasterIdLst>
    <p:notesMasterId r:id="rId25"/>
  </p:notesMasterIdLst>
  <p:handoutMasterIdLst>
    <p:handoutMasterId r:id="rId26"/>
  </p:handoutMasterIdLst>
  <p:sldIdLst>
    <p:sldId id="261" r:id="rId5"/>
    <p:sldId id="375" r:id="rId6"/>
    <p:sldId id="376" r:id="rId7"/>
    <p:sldId id="377" r:id="rId8"/>
    <p:sldId id="378" r:id="rId9"/>
    <p:sldId id="379" r:id="rId10"/>
    <p:sldId id="396" r:id="rId11"/>
    <p:sldId id="380" r:id="rId12"/>
    <p:sldId id="381" r:id="rId13"/>
    <p:sldId id="382" r:id="rId14"/>
    <p:sldId id="383" r:id="rId15"/>
    <p:sldId id="384" r:id="rId16"/>
    <p:sldId id="385" r:id="rId17"/>
    <p:sldId id="386" r:id="rId18"/>
    <p:sldId id="387" r:id="rId19"/>
    <p:sldId id="388" r:id="rId20"/>
    <p:sldId id="397" r:id="rId21"/>
    <p:sldId id="389" r:id="rId22"/>
    <p:sldId id="393" r:id="rId23"/>
    <p:sldId id="394" r:id="rId24"/>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A2D1F1"/>
    <a:srgbClr val="292929"/>
    <a:srgbClr val="993300"/>
    <a:srgbClr val="0066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7" autoAdjust="0"/>
  </p:normalViewPr>
  <p:slideViewPr>
    <p:cSldViewPr>
      <p:cViewPr varScale="1">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59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7D44D0C-B02A-4C62-A03B-23C0670E435A}" type="slidenum">
              <a:rPr lang="en-US"/>
              <a:pPr/>
              <a:t>‹#›</a:t>
            </a:fld>
            <a:endParaRPr lang="en-US"/>
          </a:p>
        </p:txBody>
      </p:sp>
    </p:spTree>
    <p:extLst>
      <p:ext uri="{BB962C8B-B14F-4D97-AF65-F5344CB8AC3E}">
        <p14:creationId xmlns:p14="http://schemas.microsoft.com/office/powerpoint/2010/main" val="1877340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CE50-9E7D-4CDF-8C8F-3321AEA25267}" type="datetimeFigureOut">
              <a:rPr lang="en-US" smtClean="0"/>
              <a:pPr/>
              <a:t>4/19/2015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39459B-34B6-4CDA-B945-5A2462D19951}" type="slidenum">
              <a:rPr lang="en-CA" smtClean="0"/>
              <a:pPr/>
              <a:t>‹#›</a:t>
            </a:fld>
            <a:endParaRPr lang="en-CA"/>
          </a:p>
        </p:txBody>
      </p:sp>
    </p:spTree>
    <p:extLst>
      <p:ext uri="{BB962C8B-B14F-4D97-AF65-F5344CB8AC3E}">
        <p14:creationId xmlns:p14="http://schemas.microsoft.com/office/powerpoint/2010/main" val="267709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990600" y="2797175"/>
            <a:ext cx="7239000" cy="1470025"/>
          </a:xfrm>
        </p:spPr>
        <p:txBody>
          <a:bodyPr/>
          <a:lstStyle>
            <a:lvl1pPr>
              <a:defRPr baseline="0"/>
            </a:lvl1pPr>
          </a:lstStyle>
          <a:p>
            <a:pPr lvl="0"/>
            <a:r>
              <a:rPr lang="en-US" noProof="0" dirty="0" smtClean="0"/>
              <a:t>Your </a:t>
            </a:r>
          </a:p>
        </p:txBody>
      </p:sp>
      <p:sp>
        <p:nvSpPr>
          <p:cNvPr id="3075" name="Rectangle 3"/>
          <p:cNvSpPr>
            <a:spLocks noGrp="1" noChangeArrowheads="1"/>
          </p:cNvSpPr>
          <p:nvPr>
            <p:ph type="subTitle" idx="1"/>
          </p:nvPr>
        </p:nvSpPr>
        <p:spPr>
          <a:xfrm>
            <a:off x="1752600" y="4267200"/>
            <a:ext cx="6019800" cy="1752600"/>
          </a:xfrm>
        </p:spPr>
        <p:txBody>
          <a:bodyPr/>
          <a:lstStyle>
            <a:lvl1pPr marL="0" indent="0">
              <a:buFontTx/>
              <a:buNone/>
              <a:defRPr sz="1400"/>
            </a:lvl1pPr>
          </a:lstStyle>
          <a:p>
            <a:pPr lvl="0"/>
            <a:r>
              <a:rPr lang="en-US" noProof="0" smtClean="0"/>
              <a:t>Sub Title</a:t>
            </a:r>
          </a:p>
        </p:txBody>
      </p:sp>
      <p:sp>
        <p:nvSpPr>
          <p:cNvPr id="3076" name="Rectangle 4"/>
          <p:cNvSpPr>
            <a:spLocks noGrp="1" noChangeArrowheads="1"/>
          </p:cNvSpPr>
          <p:nvPr>
            <p:ph type="dt" sz="half" idx="2"/>
          </p:nvPr>
        </p:nvSpPr>
        <p:spPr/>
        <p:txBody>
          <a:bodyPr/>
          <a:lstStyle>
            <a:lvl1pPr>
              <a:defRPr/>
            </a:lvl1pPr>
          </a:lstStyle>
          <a:p>
            <a:fld id="{A75EE78C-35AD-4809-B0EF-2F30548A824A}" type="datetime5">
              <a:rPr lang="en-US" smtClean="0"/>
              <a:pPr/>
              <a:t>19-Apr-15</a:t>
            </a:fld>
            <a:endParaRPr lang="en-US"/>
          </a:p>
        </p:txBody>
      </p:sp>
      <p:sp>
        <p:nvSpPr>
          <p:cNvPr id="3077" name="Rectangle 5"/>
          <p:cNvSpPr>
            <a:spLocks noGrp="1" noChangeArrowheads="1"/>
          </p:cNvSpPr>
          <p:nvPr>
            <p:ph type="ftr" sz="quarter" idx="3"/>
          </p:nvPr>
        </p:nvSpPr>
        <p:spPr/>
        <p:txBody>
          <a:bodyPr/>
          <a:lstStyle>
            <a:lvl1pPr>
              <a:defRPr/>
            </a:lvl1pPr>
          </a:lstStyle>
          <a:p>
            <a:r>
              <a:rPr lang="en-US" smtClean="0"/>
              <a:t>CSE 225: Digital Logic Design</a:t>
            </a:r>
            <a:endParaRPr lang="en-US"/>
          </a:p>
        </p:txBody>
      </p:sp>
      <p:sp>
        <p:nvSpPr>
          <p:cNvPr id="3078" name="Rectangle 6"/>
          <p:cNvSpPr>
            <a:spLocks noGrp="1" noChangeArrowheads="1"/>
          </p:cNvSpPr>
          <p:nvPr>
            <p:ph type="sldNum" sz="quarter" idx="4"/>
          </p:nvPr>
        </p:nvSpPr>
        <p:spPr/>
        <p:txBody>
          <a:bodyPr/>
          <a:lstStyle>
            <a:lvl1pPr>
              <a:defRPr/>
            </a:lvl1pPr>
          </a:lstStyle>
          <a:p>
            <a:fld id="{4B4629A1-273F-4E06-ACDC-D3805787C543}" type="slidenum">
              <a:rPr lang="en-US"/>
              <a:pPr/>
              <a:t>‹#›</a:t>
            </a:fld>
            <a:endParaRPr lang="en-US"/>
          </a:p>
        </p:txBody>
      </p:sp>
      <p:pic>
        <p:nvPicPr>
          <p:cNvPr id="11" name="Picture 10" descr="800px-UIU_Campus_3582FAB2.jpg"/>
          <p:cNvPicPr>
            <a:picLocks noChangeAspect="1"/>
          </p:cNvPicPr>
          <p:nvPr userDrawn="1"/>
        </p:nvPicPr>
        <p:blipFill>
          <a:blip r:embed="rId3" cstate="print"/>
          <a:srcRect b="12509"/>
          <a:stretch>
            <a:fillRect/>
          </a:stretch>
        </p:blipFill>
        <p:spPr>
          <a:xfrm>
            <a:off x="4953000" y="0"/>
            <a:ext cx="4191000" cy="2438400"/>
          </a:xfrm>
          <a:prstGeom prst="rect">
            <a:avLst/>
          </a:prstGeom>
          <a:ln>
            <a:noFill/>
          </a:ln>
          <a:effectLst>
            <a:outerShdw blurRad="292100" dist="139700" dir="2700000" algn="tl" rotWithShape="0">
              <a:srgbClr val="333333">
                <a:alpha val="65000"/>
              </a:srgbClr>
            </a:outerShdw>
          </a:effectLst>
        </p:spPr>
      </p:pic>
      <p:pic>
        <p:nvPicPr>
          <p:cNvPr id="10" name="Picture 9" descr="UIU_Logo.gif"/>
          <p:cNvPicPr>
            <a:picLocks noChangeAspect="1"/>
          </p:cNvPicPr>
          <p:nvPr userDrawn="1"/>
        </p:nvPicPr>
        <p:blipFill>
          <a:blip r:embed="rId4" cstate="print"/>
          <a:srcRect r="3379"/>
          <a:stretch>
            <a:fillRect/>
          </a:stretch>
        </p:blipFill>
        <p:spPr>
          <a:xfrm>
            <a:off x="0" y="381000"/>
            <a:ext cx="4876799" cy="100632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2DBE5AC-08E7-4B0C-83E4-6FEECE542350}"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D0CE48AE-F3F0-426D-94A9-C7CF15689FE5}" type="slidenum">
              <a:rPr lang="en-US"/>
              <a:pPr/>
              <a:t>‹#›</a:t>
            </a:fld>
            <a:endParaRPr lang="en-US"/>
          </a:p>
        </p:txBody>
      </p:sp>
    </p:spTree>
    <p:extLst>
      <p:ext uri="{BB962C8B-B14F-4D97-AF65-F5344CB8AC3E}">
        <p14:creationId xmlns:p14="http://schemas.microsoft.com/office/powerpoint/2010/main" val="399321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381000"/>
            <a:ext cx="19621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381000"/>
            <a:ext cx="57340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42922B6-37D1-4AAD-B85C-D4767C0D0C98}"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0F383741-8A21-4434-937A-618F9D9BE920}" type="slidenum">
              <a:rPr lang="en-US"/>
              <a:pPr/>
              <a:t>‹#›</a:t>
            </a:fld>
            <a:endParaRPr lang="en-US"/>
          </a:p>
        </p:txBody>
      </p:sp>
    </p:spTree>
    <p:extLst>
      <p:ext uri="{BB962C8B-B14F-4D97-AF65-F5344CB8AC3E}">
        <p14:creationId xmlns:p14="http://schemas.microsoft.com/office/powerpoint/2010/main" val="92373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2E1C737-3614-4BBC-9DCF-DDB74A7C5AF9}"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BFBD332D-5F35-4D57-BE33-A3E062B219D3}" type="slidenum">
              <a:rPr lang="en-US"/>
              <a:pPr/>
              <a:t>‹#›</a:t>
            </a:fld>
            <a:endParaRPr lang="en-US"/>
          </a:p>
        </p:txBody>
      </p:sp>
    </p:spTree>
    <p:extLst>
      <p:ext uri="{BB962C8B-B14F-4D97-AF65-F5344CB8AC3E}">
        <p14:creationId xmlns:p14="http://schemas.microsoft.com/office/powerpoint/2010/main" val="181450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328848" cy="6096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143000" y="1066800"/>
            <a:ext cx="7772400" cy="5029200"/>
          </a:xfrm>
        </p:spPr>
        <p:txBody>
          <a:bodyPr/>
          <a:lstStyle>
            <a:lvl1pPr>
              <a:buSzPct val="115000"/>
              <a:buFont typeface="Arial" pitchFamily="34" charset="0"/>
              <a:buChar char="•"/>
              <a:defRPr sz="2400"/>
            </a:lvl1pPr>
            <a:lvl2pPr>
              <a:buSzPct val="80000"/>
              <a:buFont typeface="Courier New" pitchFamily="49" charset="0"/>
              <a:buChar char="o"/>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1896"/>
            <a:ext cx="2133600" cy="476250"/>
          </a:xfrm>
        </p:spPr>
        <p:txBody>
          <a:bodyPr/>
          <a:lstStyle>
            <a:lvl1pPr>
              <a:defRPr/>
            </a:lvl1pPr>
          </a:lstStyle>
          <a:p>
            <a:fld id="{C496562B-8786-4769-A4C9-F5F316D27C5E}" type="datetime5">
              <a:rPr lang="en-US" smtClean="0"/>
              <a:pPr/>
              <a:t>19-Apr-15</a:t>
            </a:fld>
            <a:endParaRPr lang="en-US"/>
          </a:p>
        </p:txBody>
      </p:sp>
      <p:sp>
        <p:nvSpPr>
          <p:cNvPr id="5" name="Footer Placeholder 4"/>
          <p:cNvSpPr>
            <a:spLocks noGrp="1"/>
          </p:cNvSpPr>
          <p:nvPr>
            <p:ph type="ftr" sz="quarter" idx="11"/>
          </p:nvPr>
        </p:nvSpPr>
        <p:spPr>
          <a:xfrm>
            <a:off x="2743200" y="6324600"/>
            <a:ext cx="3657600" cy="476250"/>
          </a:xfrm>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a:xfrm>
            <a:off x="6629400" y="6324600"/>
            <a:ext cx="2133600" cy="476250"/>
          </a:xfrm>
        </p:spPr>
        <p:txBody>
          <a:bodyPr/>
          <a:lstStyle>
            <a:lvl1pPr>
              <a:defRPr/>
            </a:lvl1pPr>
          </a:lstStyle>
          <a:p>
            <a:fld id="{15CD6780-CDB5-4341-BE76-A36E52D8C546}" type="slidenum">
              <a:rPr lang="en-US"/>
              <a:pPr/>
              <a:t>‹#›</a:t>
            </a:fld>
            <a:endParaRPr lang="en-US"/>
          </a:p>
        </p:txBody>
      </p:sp>
    </p:spTree>
    <p:extLst>
      <p:ext uri="{BB962C8B-B14F-4D97-AF65-F5344CB8AC3E}">
        <p14:creationId xmlns:p14="http://schemas.microsoft.com/office/powerpoint/2010/main" val="409751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7ACDD07-EA10-415D-9526-07B4700A3967}"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44A615FD-BD52-4B9B-BE83-317E843D90D9}" type="slidenum">
              <a:rPr lang="en-US"/>
              <a:pPr/>
              <a:t>‹#›</a:t>
            </a:fld>
            <a:endParaRPr lang="en-US"/>
          </a:p>
        </p:txBody>
      </p:sp>
    </p:spTree>
    <p:extLst>
      <p:ext uri="{BB962C8B-B14F-4D97-AF65-F5344CB8AC3E}">
        <p14:creationId xmlns:p14="http://schemas.microsoft.com/office/powerpoint/2010/main" val="2998887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1265238"/>
            <a:ext cx="3638550" cy="4221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2550" y="1265238"/>
            <a:ext cx="3638550" cy="4221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FFB2A95-AFD3-472D-A317-C0D72E55E34E}" type="datetime5">
              <a:rPr lang="en-US" smtClean="0"/>
              <a:pPr/>
              <a:t>19-Apr-15</a:t>
            </a:fld>
            <a:endParaRPr lang="en-US"/>
          </a:p>
        </p:txBody>
      </p:sp>
      <p:sp>
        <p:nvSpPr>
          <p:cNvPr id="6" name="Footer Placeholder 5"/>
          <p:cNvSpPr>
            <a:spLocks noGrp="1"/>
          </p:cNvSpPr>
          <p:nvPr>
            <p:ph type="ftr" sz="quarter" idx="11"/>
          </p:nvPr>
        </p:nvSpPr>
        <p:spPr/>
        <p:txBody>
          <a:bodyPr/>
          <a:lstStyle>
            <a:lvl1pPr>
              <a:defRPr/>
            </a:lvl1pPr>
          </a:lstStyle>
          <a:p>
            <a:r>
              <a:rPr lang="en-US" smtClean="0"/>
              <a:t>CSE 225: Digital Logic Design</a:t>
            </a:r>
            <a:endParaRPr lang="en-US"/>
          </a:p>
        </p:txBody>
      </p:sp>
      <p:sp>
        <p:nvSpPr>
          <p:cNvPr id="7" name="Slide Number Placeholder 6"/>
          <p:cNvSpPr>
            <a:spLocks noGrp="1"/>
          </p:cNvSpPr>
          <p:nvPr>
            <p:ph type="sldNum" sz="quarter" idx="12"/>
          </p:nvPr>
        </p:nvSpPr>
        <p:spPr/>
        <p:txBody>
          <a:bodyPr/>
          <a:lstStyle>
            <a:lvl1pPr>
              <a:defRPr/>
            </a:lvl1pPr>
          </a:lstStyle>
          <a:p>
            <a:fld id="{52DA3C12-3926-4EB4-B88B-CFFED6CCD503}" type="slidenum">
              <a:rPr lang="en-US"/>
              <a:pPr/>
              <a:t>‹#›</a:t>
            </a:fld>
            <a:endParaRPr lang="en-US"/>
          </a:p>
        </p:txBody>
      </p:sp>
    </p:spTree>
    <p:extLst>
      <p:ext uri="{BB962C8B-B14F-4D97-AF65-F5344CB8AC3E}">
        <p14:creationId xmlns:p14="http://schemas.microsoft.com/office/powerpoint/2010/main" val="1342783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A3E21A1-3E2A-43FF-AF80-3E8A8C7199D5}" type="datetime5">
              <a:rPr lang="en-US" smtClean="0"/>
              <a:pPr/>
              <a:t>19-Apr-15</a:t>
            </a:fld>
            <a:endParaRPr lang="en-US"/>
          </a:p>
        </p:txBody>
      </p:sp>
      <p:sp>
        <p:nvSpPr>
          <p:cNvPr id="8" name="Footer Placeholder 7"/>
          <p:cNvSpPr>
            <a:spLocks noGrp="1"/>
          </p:cNvSpPr>
          <p:nvPr>
            <p:ph type="ftr" sz="quarter" idx="11"/>
          </p:nvPr>
        </p:nvSpPr>
        <p:spPr/>
        <p:txBody>
          <a:bodyPr/>
          <a:lstStyle>
            <a:lvl1pPr>
              <a:defRPr/>
            </a:lvl1pPr>
          </a:lstStyle>
          <a:p>
            <a:r>
              <a:rPr lang="en-US" smtClean="0"/>
              <a:t>CSE 225: Digital Logic Design</a:t>
            </a:r>
            <a:endParaRPr lang="en-US"/>
          </a:p>
        </p:txBody>
      </p:sp>
      <p:sp>
        <p:nvSpPr>
          <p:cNvPr id="9" name="Slide Number Placeholder 8"/>
          <p:cNvSpPr>
            <a:spLocks noGrp="1"/>
          </p:cNvSpPr>
          <p:nvPr>
            <p:ph type="sldNum" sz="quarter" idx="12"/>
          </p:nvPr>
        </p:nvSpPr>
        <p:spPr/>
        <p:txBody>
          <a:bodyPr/>
          <a:lstStyle>
            <a:lvl1pPr>
              <a:defRPr/>
            </a:lvl1pPr>
          </a:lstStyle>
          <a:p>
            <a:fld id="{30F47421-0CDC-478E-A7CA-01DA3B1837FB}" type="slidenum">
              <a:rPr lang="en-US"/>
              <a:pPr/>
              <a:t>‹#›</a:t>
            </a:fld>
            <a:endParaRPr lang="en-US"/>
          </a:p>
        </p:txBody>
      </p:sp>
    </p:spTree>
    <p:extLst>
      <p:ext uri="{BB962C8B-B14F-4D97-AF65-F5344CB8AC3E}">
        <p14:creationId xmlns:p14="http://schemas.microsoft.com/office/powerpoint/2010/main" val="3204924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4E92149-7AC7-4794-AB42-3762BC5B38F7}" type="datetime5">
              <a:rPr lang="en-US" smtClean="0"/>
              <a:pPr/>
              <a:t>19-Apr-15</a:t>
            </a:fld>
            <a:endParaRPr lang="en-US"/>
          </a:p>
        </p:txBody>
      </p:sp>
      <p:sp>
        <p:nvSpPr>
          <p:cNvPr id="4" name="Footer Placeholder 3"/>
          <p:cNvSpPr>
            <a:spLocks noGrp="1"/>
          </p:cNvSpPr>
          <p:nvPr>
            <p:ph type="ftr" sz="quarter" idx="11"/>
          </p:nvPr>
        </p:nvSpPr>
        <p:spPr/>
        <p:txBody>
          <a:bodyPr/>
          <a:lstStyle>
            <a:lvl1pPr>
              <a:defRPr/>
            </a:lvl1pPr>
          </a:lstStyle>
          <a:p>
            <a:r>
              <a:rPr lang="en-US" smtClean="0"/>
              <a:t>CSE 225: Digital Logic Design</a:t>
            </a:r>
            <a:endParaRPr lang="en-US"/>
          </a:p>
        </p:txBody>
      </p:sp>
      <p:sp>
        <p:nvSpPr>
          <p:cNvPr id="5" name="Slide Number Placeholder 4"/>
          <p:cNvSpPr>
            <a:spLocks noGrp="1"/>
          </p:cNvSpPr>
          <p:nvPr>
            <p:ph type="sldNum" sz="quarter" idx="12"/>
          </p:nvPr>
        </p:nvSpPr>
        <p:spPr/>
        <p:txBody>
          <a:bodyPr/>
          <a:lstStyle>
            <a:lvl1pPr>
              <a:defRPr/>
            </a:lvl1pPr>
          </a:lstStyle>
          <a:p>
            <a:fld id="{E4500C6D-0BCF-4C30-982F-97586F9E6415}" type="slidenum">
              <a:rPr lang="en-US"/>
              <a:pPr/>
              <a:t>‹#›</a:t>
            </a:fld>
            <a:endParaRPr lang="en-US"/>
          </a:p>
        </p:txBody>
      </p:sp>
    </p:spTree>
    <p:extLst>
      <p:ext uri="{BB962C8B-B14F-4D97-AF65-F5344CB8AC3E}">
        <p14:creationId xmlns:p14="http://schemas.microsoft.com/office/powerpoint/2010/main" val="2455677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1BB12EA-6002-4B86-8696-DF9860CADDA1}" type="datetime5">
              <a:rPr lang="en-US" smtClean="0"/>
              <a:pPr/>
              <a:t>19-Apr-15</a:t>
            </a:fld>
            <a:endParaRPr lang="en-US"/>
          </a:p>
        </p:txBody>
      </p:sp>
      <p:sp>
        <p:nvSpPr>
          <p:cNvPr id="3" name="Footer Placeholder 2"/>
          <p:cNvSpPr>
            <a:spLocks noGrp="1"/>
          </p:cNvSpPr>
          <p:nvPr>
            <p:ph type="ftr" sz="quarter" idx="11"/>
          </p:nvPr>
        </p:nvSpPr>
        <p:spPr/>
        <p:txBody>
          <a:bodyPr/>
          <a:lstStyle>
            <a:lvl1pPr>
              <a:defRPr/>
            </a:lvl1pPr>
          </a:lstStyle>
          <a:p>
            <a:r>
              <a:rPr lang="en-US" smtClean="0"/>
              <a:t>CSE 225: Digital Logic Design</a:t>
            </a:r>
            <a:endParaRPr lang="en-US"/>
          </a:p>
        </p:txBody>
      </p:sp>
      <p:sp>
        <p:nvSpPr>
          <p:cNvPr id="4" name="Slide Number Placeholder 3"/>
          <p:cNvSpPr>
            <a:spLocks noGrp="1"/>
          </p:cNvSpPr>
          <p:nvPr>
            <p:ph type="sldNum" sz="quarter" idx="12"/>
          </p:nvPr>
        </p:nvSpPr>
        <p:spPr/>
        <p:txBody>
          <a:bodyPr/>
          <a:lstStyle>
            <a:lvl1pPr>
              <a:defRPr/>
            </a:lvl1pPr>
          </a:lstStyle>
          <a:p>
            <a:fld id="{56CE49BA-5AA6-4557-AA0E-BB7E1350362E}" type="slidenum">
              <a:rPr lang="en-US"/>
              <a:pPr/>
              <a:t>‹#›</a:t>
            </a:fld>
            <a:endParaRPr lang="en-US"/>
          </a:p>
        </p:txBody>
      </p:sp>
    </p:spTree>
    <p:extLst>
      <p:ext uri="{BB962C8B-B14F-4D97-AF65-F5344CB8AC3E}">
        <p14:creationId xmlns:p14="http://schemas.microsoft.com/office/powerpoint/2010/main" val="1330792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3D3501B-E948-46FB-ACF6-697236CBF662}" type="datetime5">
              <a:rPr lang="en-US" smtClean="0"/>
              <a:pPr/>
              <a:t>19-Apr-15</a:t>
            </a:fld>
            <a:endParaRPr lang="en-US"/>
          </a:p>
        </p:txBody>
      </p:sp>
      <p:sp>
        <p:nvSpPr>
          <p:cNvPr id="6" name="Footer Placeholder 5"/>
          <p:cNvSpPr>
            <a:spLocks noGrp="1"/>
          </p:cNvSpPr>
          <p:nvPr>
            <p:ph type="ftr" sz="quarter" idx="11"/>
          </p:nvPr>
        </p:nvSpPr>
        <p:spPr/>
        <p:txBody>
          <a:bodyPr/>
          <a:lstStyle>
            <a:lvl1pPr>
              <a:defRPr/>
            </a:lvl1pPr>
          </a:lstStyle>
          <a:p>
            <a:r>
              <a:rPr lang="en-US" smtClean="0"/>
              <a:t>CSE 225: Digital Logic Design</a:t>
            </a:r>
            <a:endParaRPr lang="en-US"/>
          </a:p>
        </p:txBody>
      </p:sp>
      <p:sp>
        <p:nvSpPr>
          <p:cNvPr id="7" name="Slide Number Placeholder 6"/>
          <p:cNvSpPr>
            <a:spLocks noGrp="1"/>
          </p:cNvSpPr>
          <p:nvPr>
            <p:ph type="sldNum" sz="quarter" idx="12"/>
          </p:nvPr>
        </p:nvSpPr>
        <p:spPr/>
        <p:txBody>
          <a:bodyPr/>
          <a:lstStyle>
            <a:lvl1pPr>
              <a:defRPr/>
            </a:lvl1pPr>
          </a:lstStyle>
          <a:p>
            <a:fld id="{E275D357-93F4-4CA6-9F27-64659B73E243}" type="slidenum">
              <a:rPr lang="en-US"/>
              <a:pPr/>
              <a:t>‹#›</a:t>
            </a:fld>
            <a:endParaRPr lang="en-US"/>
          </a:p>
        </p:txBody>
      </p:sp>
    </p:spTree>
    <p:extLst>
      <p:ext uri="{BB962C8B-B14F-4D97-AF65-F5344CB8AC3E}">
        <p14:creationId xmlns:p14="http://schemas.microsoft.com/office/powerpoint/2010/main" val="385253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93B0D4F-04A9-453B-B0A6-531991C794BD}"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35A8121A-BC65-4240-8B49-A7031E02F99B}" type="slidenum">
              <a:rPr lang="en-US"/>
              <a:pPr/>
              <a:t>‹#›</a:t>
            </a:fld>
            <a:endParaRPr lang="en-US"/>
          </a:p>
        </p:txBody>
      </p:sp>
    </p:spTree>
    <p:extLst>
      <p:ext uri="{BB962C8B-B14F-4D97-AF65-F5344CB8AC3E}">
        <p14:creationId xmlns:p14="http://schemas.microsoft.com/office/powerpoint/2010/main" val="722052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B2EA741-CF20-4EE4-AEC9-091E61EAF560}" type="datetime5">
              <a:rPr lang="en-US" smtClean="0"/>
              <a:pPr/>
              <a:t>19-Apr-15</a:t>
            </a:fld>
            <a:endParaRPr lang="en-US"/>
          </a:p>
        </p:txBody>
      </p:sp>
      <p:sp>
        <p:nvSpPr>
          <p:cNvPr id="6" name="Footer Placeholder 5"/>
          <p:cNvSpPr>
            <a:spLocks noGrp="1"/>
          </p:cNvSpPr>
          <p:nvPr>
            <p:ph type="ftr" sz="quarter" idx="11"/>
          </p:nvPr>
        </p:nvSpPr>
        <p:spPr/>
        <p:txBody>
          <a:bodyPr/>
          <a:lstStyle>
            <a:lvl1pPr>
              <a:defRPr/>
            </a:lvl1pPr>
          </a:lstStyle>
          <a:p>
            <a:r>
              <a:rPr lang="en-US" smtClean="0"/>
              <a:t>CSE 225: Digital Logic Design</a:t>
            </a:r>
            <a:endParaRPr lang="en-US"/>
          </a:p>
        </p:txBody>
      </p:sp>
      <p:sp>
        <p:nvSpPr>
          <p:cNvPr id="7" name="Slide Number Placeholder 6"/>
          <p:cNvSpPr>
            <a:spLocks noGrp="1"/>
          </p:cNvSpPr>
          <p:nvPr>
            <p:ph type="sldNum" sz="quarter" idx="12"/>
          </p:nvPr>
        </p:nvSpPr>
        <p:spPr/>
        <p:txBody>
          <a:bodyPr/>
          <a:lstStyle>
            <a:lvl1pPr>
              <a:defRPr/>
            </a:lvl1pPr>
          </a:lstStyle>
          <a:p>
            <a:fld id="{7EE7CDFA-D5E7-4007-A74C-A6327031F828}" type="slidenum">
              <a:rPr lang="en-US"/>
              <a:pPr/>
              <a:t>‹#›</a:t>
            </a:fld>
            <a:endParaRPr lang="en-US"/>
          </a:p>
        </p:txBody>
      </p:sp>
    </p:spTree>
    <p:extLst>
      <p:ext uri="{BB962C8B-B14F-4D97-AF65-F5344CB8AC3E}">
        <p14:creationId xmlns:p14="http://schemas.microsoft.com/office/powerpoint/2010/main" val="2189287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5B03394-8F23-4A3D-B78D-0C8BB768227E}"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40138A0F-CAAE-4810-B698-E489650DF558}" type="slidenum">
              <a:rPr lang="en-US"/>
              <a:pPr/>
              <a:t>‹#›</a:t>
            </a:fld>
            <a:endParaRPr lang="en-US"/>
          </a:p>
        </p:txBody>
      </p:sp>
    </p:spTree>
    <p:extLst>
      <p:ext uri="{BB962C8B-B14F-4D97-AF65-F5344CB8AC3E}">
        <p14:creationId xmlns:p14="http://schemas.microsoft.com/office/powerpoint/2010/main" val="3885463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43725" y="304800"/>
            <a:ext cx="1857375"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304800"/>
            <a:ext cx="5419725"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F83002B-4904-4A4A-83EB-3C8B696DD87F}"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8272A598-8ECE-4E7D-A8FF-D64CAB157013}" type="slidenum">
              <a:rPr lang="en-US"/>
              <a:pPr/>
              <a:t>‹#›</a:t>
            </a:fld>
            <a:endParaRPr lang="en-US"/>
          </a:p>
        </p:txBody>
      </p:sp>
    </p:spTree>
    <p:extLst>
      <p:ext uri="{BB962C8B-B14F-4D97-AF65-F5344CB8AC3E}">
        <p14:creationId xmlns:p14="http://schemas.microsoft.com/office/powerpoint/2010/main" val="3466477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FE2403C-36F8-4677-97DB-F41E1950E06F}"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BA63523B-164A-4974-895C-9D01DC8A9D21}" type="slidenum">
              <a:rPr lang="en-US"/>
              <a:pPr/>
              <a:t>‹#›</a:t>
            </a:fld>
            <a:endParaRPr lang="en-US"/>
          </a:p>
        </p:txBody>
      </p:sp>
    </p:spTree>
    <p:extLst>
      <p:ext uri="{BB962C8B-B14F-4D97-AF65-F5344CB8AC3E}">
        <p14:creationId xmlns:p14="http://schemas.microsoft.com/office/powerpoint/2010/main" val="3648132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3CB7C2B-32CC-476F-A052-37E276BD8C63}"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50F965A1-26AD-430E-9B51-C914CDF63693}" type="slidenum">
              <a:rPr lang="en-US"/>
              <a:pPr/>
              <a:t>‹#›</a:t>
            </a:fld>
            <a:endParaRPr lang="en-US"/>
          </a:p>
        </p:txBody>
      </p:sp>
    </p:spTree>
    <p:extLst>
      <p:ext uri="{BB962C8B-B14F-4D97-AF65-F5344CB8AC3E}">
        <p14:creationId xmlns:p14="http://schemas.microsoft.com/office/powerpoint/2010/main" val="1533744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B319B46-836C-41F9-A279-147D69DCFA57}"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160E1D77-A370-4F8E-B650-88F5BB2C0630}" type="slidenum">
              <a:rPr lang="en-US"/>
              <a:pPr/>
              <a:t>‹#›</a:t>
            </a:fld>
            <a:endParaRPr lang="en-US"/>
          </a:p>
        </p:txBody>
      </p:sp>
    </p:spTree>
    <p:extLst>
      <p:ext uri="{BB962C8B-B14F-4D97-AF65-F5344CB8AC3E}">
        <p14:creationId xmlns:p14="http://schemas.microsoft.com/office/powerpoint/2010/main" val="1107014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295400"/>
            <a:ext cx="356235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38750" y="1295400"/>
            <a:ext cx="356235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BFC0DBAC-7109-4EC7-91F9-D9C64A2D47BA}" type="datetime5">
              <a:rPr lang="en-US" smtClean="0"/>
              <a:pPr/>
              <a:t>19-Apr-15</a:t>
            </a:fld>
            <a:endParaRPr lang="en-US"/>
          </a:p>
        </p:txBody>
      </p:sp>
      <p:sp>
        <p:nvSpPr>
          <p:cNvPr id="6" name="Footer Placeholder 5"/>
          <p:cNvSpPr>
            <a:spLocks noGrp="1"/>
          </p:cNvSpPr>
          <p:nvPr>
            <p:ph type="ftr" sz="quarter" idx="11"/>
          </p:nvPr>
        </p:nvSpPr>
        <p:spPr/>
        <p:txBody>
          <a:bodyPr/>
          <a:lstStyle>
            <a:lvl1pPr>
              <a:defRPr/>
            </a:lvl1pPr>
          </a:lstStyle>
          <a:p>
            <a:r>
              <a:rPr lang="en-US" smtClean="0"/>
              <a:t>CSE 225: Digital Logic Design</a:t>
            </a:r>
            <a:endParaRPr lang="en-US"/>
          </a:p>
        </p:txBody>
      </p:sp>
      <p:sp>
        <p:nvSpPr>
          <p:cNvPr id="7" name="Slide Number Placeholder 6"/>
          <p:cNvSpPr>
            <a:spLocks noGrp="1"/>
          </p:cNvSpPr>
          <p:nvPr>
            <p:ph type="sldNum" sz="quarter" idx="12"/>
          </p:nvPr>
        </p:nvSpPr>
        <p:spPr/>
        <p:txBody>
          <a:bodyPr/>
          <a:lstStyle>
            <a:lvl1pPr>
              <a:defRPr/>
            </a:lvl1pPr>
          </a:lstStyle>
          <a:p>
            <a:fld id="{A7DFCA12-3969-4A8B-A338-97F0776FC12C}" type="slidenum">
              <a:rPr lang="en-US"/>
              <a:pPr/>
              <a:t>‹#›</a:t>
            </a:fld>
            <a:endParaRPr lang="en-US"/>
          </a:p>
        </p:txBody>
      </p:sp>
    </p:spTree>
    <p:extLst>
      <p:ext uri="{BB962C8B-B14F-4D97-AF65-F5344CB8AC3E}">
        <p14:creationId xmlns:p14="http://schemas.microsoft.com/office/powerpoint/2010/main" val="2199983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ECDF8FE-9F05-488B-B802-72A934F9F64C}" type="datetime5">
              <a:rPr lang="en-US" smtClean="0"/>
              <a:pPr/>
              <a:t>19-Apr-15</a:t>
            </a:fld>
            <a:endParaRPr lang="en-US"/>
          </a:p>
        </p:txBody>
      </p:sp>
      <p:sp>
        <p:nvSpPr>
          <p:cNvPr id="8" name="Footer Placeholder 7"/>
          <p:cNvSpPr>
            <a:spLocks noGrp="1"/>
          </p:cNvSpPr>
          <p:nvPr>
            <p:ph type="ftr" sz="quarter" idx="11"/>
          </p:nvPr>
        </p:nvSpPr>
        <p:spPr/>
        <p:txBody>
          <a:bodyPr/>
          <a:lstStyle>
            <a:lvl1pPr>
              <a:defRPr/>
            </a:lvl1pPr>
          </a:lstStyle>
          <a:p>
            <a:r>
              <a:rPr lang="en-US" smtClean="0"/>
              <a:t>CSE 225: Digital Logic Design</a:t>
            </a:r>
            <a:endParaRPr lang="en-US"/>
          </a:p>
        </p:txBody>
      </p:sp>
      <p:sp>
        <p:nvSpPr>
          <p:cNvPr id="9" name="Slide Number Placeholder 8"/>
          <p:cNvSpPr>
            <a:spLocks noGrp="1"/>
          </p:cNvSpPr>
          <p:nvPr>
            <p:ph type="sldNum" sz="quarter" idx="12"/>
          </p:nvPr>
        </p:nvSpPr>
        <p:spPr/>
        <p:txBody>
          <a:bodyPr/>
          <a:lstStyle>
            <a:lvl1pPr>
              <a:defRPr/>
            </a:lvl1pPr>
          </a:lstStyle>
          <a:p>
            <a:fld id="{C6A57B6F-5ACE-4161-8153-A1A0C388F9DD}" type="slidenum">
              <a:rPr lang="en-US"/>
              <a:pPr/>
              <a:t>‹#›</a:t>
            </a:fld>
            <a:endParaRPr lang="en-US"/>
          </a:p>
        </p:txBody>
      </p:sp>
    </p:spTree>
    <p:extLst>
      <p:ext uri="{BB962C8B-B14F-4D97-AF65-F5344CB8AC3E}">
        <p14:creationId xmlns:p14="http://schemas.microsoft.com/office/powerpoint/2010/main" val="637656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01CC4E7F-AF6C-48CC-9676-473E8FE77D8F}" type="datetime5">
              <a:rPr lang="en-US" smtClean="0"/>
              <a:pPr/>
              <a:t>19-Apr-15</a:t>
            </a:fld>
            <a:endParaRPr lang="en-US"/>
          </a:p>
        </p:txBody>
      </p:sp>
      <p:sp>
        <p:nvSpPr>
          <p:cNvPr id="4" name="Footer Placeholder 3"/>
          <p:cNvSpPr>
            <a:spLocks noGrp="1"/>
          </p:cNvSpPr>
          <p:nvPr>
            <p:ph type="ftr" sz="quarter" idx="11"/>
          </p:nvPr>
        </p:nvSpPr>
        <p:spPr/>
        <p:txBody>
          <a:bodyPr/>
          <a:lstStyle>
            <a:lvl1pPr>
              <a:defRPr/>
            </a:lvl1pPr>
          </a:lstStyle>
          <a:p>
            <a:r>
              <a:rPr lang="en-US" smtClean="0"/>
              <a:t>CSE 225: Digital Logic Design</a:t>
            </a:r>
            <a:endParaRPr lang="en-US"/>
          </a:p>
        </p:txBody>
      </p:sp>
      <p:sp>
        <p:nvSpPr>
          <p:cNvPr id="5" name="Slide Number Placeholder 4"/>
          <p:cNvSpPr>
            <a:spLocks noGrp="1"/>
          </p:cNvSpPr>
          <p:nvPr>
            <p:ph type="sldNum" sz="quarter" idx="12"/>
          </p:nvPr>
        </p:nvSpPr>
        <p:spPr/>
        <p:txBody>
          <a:bodyPr/>
          <a:lstStyle>
            <a:lvl1pPr>
              <a:defRPr/>
            </a:lvl1pPr>
          </a:lstStyle>
          <a:p>
            <a:fld id="{8E81F89E-158F-4393-AF3B-5A399655EA5C}" type="slidenum">
              <a:rPr lang="en-US"/>
              <a:pPr/>
              <a:t>‹#›</a:t>
            </a:fld>
            <a:endParaRPr lang="en-US"/>
          </a:p>
        </p:txBody>
      </p:sp>
    </p:spTree>
    <p:extLst>
      <p:ext uri="{BB962C8B-B14F-4D97-AF65-F5344CB8AC3E}">
        <p14:creationId xmlns:p14="http://schemas.microsoft.com/office/powerpoint/2010/main" val="3178133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2F2E0E2-6AC4-411A-AFDC-14B6F9426ABC}" type="datetime5">
              <a:rPr lang="en-US" smtClean="0"/>
              <a:pPr/>
              <a:t>19-Apr-15</a:t>
            </a:fld>
            <a:endParaRPr lang="en-US"/>
          </a:p>
        </p:txBody>
      </p:sp>
      <p:sp>
        <p:nvSpPr>
          <p:cNvPr id="3" name="Footer Placeholder 2"/>
          <p:cNvSpPr>
            <a:spLocks noGrp="1"/>
          </p:cNvSpPr>
          <p:nvPr>
            <p:ph type="ftr" sz="quarter" idx="11"/>
          </p:nvPr>
        </p:nvSpPr>
        <p:spPr/>
        <p:txBody>
          <a:bodyPr/>
          <a:lstStyle>
            <a:lvl1pPr>
              <a:defRPr/>
            </a:lvl1pPr>
          </a:lstStyle>
          <a:p>
            <a:r>
              <a:rPr lang="en-US" smtClean="0"/>
              <a:t>CSE 225: Digital Logic Design</a:t>
            </a:r>
            <a:endParaRPr lang="en-US"/>
          </a:p>
        </p:txBody>
      </p:sp>
      <p:sp>
        <p:nvSpPr>
          <p:cNvPr id="4" name="Slide Number Placeholder 3"/>
          <p:cNvSpPr>
            <a:spLocks noGrp="1"/>
          </p:cNvSpPr>
          <p:nvPr>
            <p:ph type="sldNum" sz="quarter" idx="12"/>
          </p:nvPr>
        </p:nvSpPr>
        <p:spPr/>
        <p:txBody>
          <a:bodyPr/>
          <a:lstStyle>
            <a:lvl1pPr>
              <a:defRPr/>
            </a:lvl1pPr>
          </a:lstStyle>
          <a:p>
            <a:fld id="{1A714129-4A18-4E51-B258-4C5FA284E402}" type="slidenum">
              <a:rPr lang="en-US"/>
              <a:pPr/>
              <a:t>‹#›</a:t>
            </a:fld>
            <a:endParaRPr lang="en-US"/>
          </a:p>
        </p:txBody>
      </p:sp>
    </p:spTree>
    <p:extLst>
      <p:ext uri="{BB962C8B-B14F-4D97-AF65-F5344CB8AC3E}">
        <p14:creationId xmlns:p14="http://schemas.microsoft.com/office/powerpoint/2010/main" val="136854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87B0EF3-DDE0-4548-A810-E5DE2D925974}"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E56020CF-1514-496E-BC35-A2974E3467EB}" type="slidenum">
              <a:rPr lang="en-US"/>
              <a:pPr/>
              <a:t>‹#›</a:t>
            </a:fld>
            <a:endParaRPr lang="en-US"/>
          </a:p>
        </p:txBody>
      </p:sp>
    </p:spTree>
    <p:extLst>
      <p:ext uri="{BB962C8B-B14F-4D97-AF65-F5344CB8AC3E}">
        <p14:creationId xmlns:p14="http://schemas.microsoft.com/office/powerpoint/2010/main" val="22298540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429CD6D-B501-4BBE-821F-E90EFD9A0B42}" type="datetime5">
              <a:rPr lang="en-US" smtClean="0"/>
              <a:pPr/>
              <a:t>19-Apr-15</a:t>
            </a:fld>
            <a:endParaRPr lang="en-US"/>
          </a:p>
        </p:txBody>
      </p:sp>
      <p:sp>
        <p:nvSpPr>
          <p:cNvPr id="6" name="Footer Placeholder 5"/>
          <p:cNvSpPr>
            <a:spLocks noGrp="1"/>
          </p:cNvSpPr>
          <p:nvPr>
            <p:ph type="ftr" sz="quarter" idx="11"/>
          </p:nvPr>
        </p:nvSpPr>
        <p:spPr/>
        <p:txBody>
          <a:bodyPr/>
          <a:lstStyle>
            <a:lvl1pPr>
              <a:defRPr/>
            </a:lvl1pPr>
          </a:lstStyle>
          <a:p>
            <a:r>
              <a:rPr lang="en-US" smtClean="0"/>
              <a:t>CSE 225: Digital Logic Design</a:t>
            </a:r>
            <a:endParaRPr lang="en-US"/>
          </a:p>
        </p:txBody>
      </p:sp>
      <p:sp>
        <p:nvSpPr>
          <p:cNvPr id="7" name="Slide Number Placeholder 6"/>
          <p:cNvSpPr>
            <a:spLocks noGrp="1"/>
          </p:cNvSpPr>
          <p:nvPr>
            <p:ph type="sldNum" sz="quarter" idx="12"/>
          </p:nvPr>
        </p:nvSpPr>
        <p:spPr/>
        <p:txBody>
          <a:bodyPr/>
          <a:lstStyle>
            <a:lvl1pPr>
              <a:defRPr/>
            </a:lvl1pPr>
          </a:lstStyle>
          <a:p>
            <a:fld id="{23927A20-7129-481E-AF6D-B62E8E0F2FB9}" type="slidenum">
              <a:rPr lang="en-US"/>
              <a:pPr/>
              <a:t>‹#›</a:t>
            </a:fld>
            <a:endParaRPr lang="en-US"/>
          </a:p>
        </p:txBody>
      </p:sp>
    </p:spTree>
    <p:extLst>
      <p:ext uri="{BB962C8B-B14F-4D97-AF65-F5344CB8AC3E}">
        <p14:creationId xmlns:p14="http://schemas.microsoft.com/office/powerpoint/2010/main" val="23892628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B238757-B99B-41C5-8FAC-75534CC7D4C8}" type="datetime5">
              <a:rPr lang="en-US" smtClean="0"/>
              <a:pPr/>
              <a:t>19-Apr-15</a:t>
            </a:fld>
            <a:endParaRPr lang="en-US"/>
          </a:p>
        </p:txBody>
      </p:sp>
      <p:sp>
        <p:nvSpPr>
          <p:cNvPr id="6" name="Footer Placeholder 5"/>
          <p:cNvSpPr>
            <a:spLocks noGrp="1"/>
          </p:cNvSpPr>
          <p:nvPr>
            <p:ph type="ftr" sz="quarter" idx="11"/>
          </p:nvPr>
        </p:nvSpPr>
        <p:spPr/>
        <p:txBody>
          <a:bodyPr/>
          <a:lstStyle>
            <a:lvl1pPr>
              <a:defRPr/>
            </a:lvl1pPr>
          </a:lstStyle>
          <a:p>
            <a:r>
              <a:rPr lang="en-US" smtClean="0"/>
              <a:t>CSE 225: Digital Logic Design</a:t>
            </a:r>
            <a:endParaRPr lang="en-US"/>
          </a:p>
        </p:txBody>
      </p:sp>
      <p:sp>
        <p:nvSpPr>
          <p:cNvPr id="7" name="Slide Number Placeholder 6"/>
          <p:cNvSpPr>
            <a:spLocks noGrp="1"/>
          </p:cNvSpPr>
          <p:nvPr>
            <p:ph type="sldNum" sz="quarter" idx="12"/>
          </p:nvPr>
        </p:nvSpPr>
        <p:spPr/>
        <p:txBody>
          <a:bodyPr/>
          <a:lstStyle>
            <a:lvl1pPr>
              <a:defRPr/>
            </a:lvl1pPr>
          </a:lstStyle>
          <a:p>
            <a:fld id="{008400C7-CDF5-4255-9DC6-E3589ADD0252}" type="slidenum">
              <a:rPr lang="en-US"/>
              <a:pPr/>
              <a:t>‹#›</a:t>
            </a:fld>
            <a:endParaRPr lang="en-US"/>
          </a:p>
        </p:txBody>
      </p:sp>
    </p:spTree>
    <p:extLst>
      <p:ext uri="{BB962C8B-B14F-4D97-AF65-F5344CB8AC3E}">
        <p14:creationId xmlns:p14="http://schemas.microsoft.com/office/powerpoint/2010/main" val="7996109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6A336D7-5721-4A79-AE5A-22AE9FC54946}"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7A69EAF3-2CB3-4C9C-9BDB-BDF22AA1DF6B}" type="slidenum">
              <a:rPr lang="en-US"/>
              <a:pPr/>
              <a:t>‹#›</a:t>
            </a:fld>
            <a:endParaRPr lang="en-US"/>
          </a:p>
        </p:txBody>
      </p:sp>
    </p:spTree>
    <p:extLst>
      <p:ext uri="{BB962C8B-B14F-4D97-AF65-F5344CB8AC3E}">
        <p14:creationId xmlns:p14="http://schemas.microsoft.com/office/powerpoint/2010/main" val="17610025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1825" y="304800"/>
            <a:ext cx="1819275"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304800"/>
            <a:ext cx="5305425"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E8A2D3-F615-46D4-A616-6F8749879B91}" type="datetime5">
              <a:rPr lang="en-US" smtClean="0"/>
              <a:pPr/>
              <a:t>19-Apr-15</a:t>
            </a:fld>
            <a:endParaRPr lang="en-US"/>
          </a:p>
        </p:txBody>
      </p:sp>
      <p:sp>
        <p:nvSpPr>
          <p:cNvPr id="5" name="Footer Placeholder 4"/>
          <p:cNvSpPr>
            <a:spLocks noGrp="1"/>
          </p:cNvSpPr>
          <p:nvPr>
            <p:ph type="ftr" sz="quarter" idx="11"/>
          </p:nvPr>
        </p:nvSpPr>
        <p:spPr/>
        <p:txBody>
          <a:bodyPr/>
          <a:lstStyle>
            <a:lvl1pPr>
              <a:defRPr/>
            </a:lvl1pPr>
          </a:lstStyle>
          <a:p>
            <a:r>
              <a:rPr lang="en-US" smtClean="0"/>
              <a:t>CSE 225: Digital Logic Design</a:t>
            </a:r>
            <a:endParaRPr lang="en-US"/>
          </a:p>
        </p:txBody>
      </p:sp>
      <p:sp>
        <p:nvSpPr>
          <p:cNvPr id="6" name="Slide Number Placeholder 5"/>
          <p:cNvSpPr>
            <a:spLocks noGrp="1"/>
          </p:cNvSpPr>
          <p:nvPr>
            <p:ph type="sldNum" sz="quarter" idx="12"/>
          </p:nvPr>
        </p:nvSpPr>
        <p:spPr/>
        <p:txBody>
          <a:bodyPr/>
          <a:lstStyle>
            <a:lvl1pPr>
              <a:defRPr/>
            </a:lvl1pPr>
          </a:lstStyle>
          <a:p>
            <a:fld id="{F7DA548F-7792-41F3-89E2-5E25412E156F}" type="slidenum">
              <a:rPr lang="en-US"/>
              <a:pPr/>
              <a:t>‹#›</a:t>
            </a:fld>
            <a:endParaRPr lang="en-US"/>
          </a:p>
        </p:txBody>
      </p:sp>
    </p:spTree>
    <p:extLst>
      <p:ext uri="{BB962C8B-B14F-4D97-AF65-F5344CB8AC3E}">
        <p14:creationId xmlns:p14="http://schemas.microsoft.com/office/powerpoint/2010/main" val="27023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295400"/>
            <a:ext cx="3848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5900" y="1295400"/>
            <a:ext cx="3848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2D091FA-F5FE-4D1F-A4A1-F545AF11A4AC}" type="datetime5">
              <a:rPr lang="en-US" smtClean="0"/>
              <a:pPr/>
              <a:t>19-Apr-15</a:t>
            </a:fld>
            <a:endParaRPr lang="en-US"/>
          </a:p>
        </p:txBody>
      </p:sp>
      <p:sp>
        <p:nvSpPr>
          <p:cNvPr id="6" name="Footer Placeholder 5"/>
          <p:cNvSpPr>
            <a:spLocks noGrp="1"/>
          </p:cNvSpPr>
          <p:nvPr>
            <p:ph type="ftr" sz="quarter" idx="11"/>
          </p:nvPr>
        </p:nvSpPr>
        <p:spPr/>
        <p:txBody>
          <a:bodyPr/>
          <a:lstStyle>
            <a:lvl1pPr>
              <a:defRPr/>
            </a:lvl1pPr>
          </a:lstStyle>
          <a:p>
            <a:r>
              <a:rPr lang="en-US" smtClean="0"/>
              <a:t>CSE 225: Digital Logic Design</a:t>
            </a:r>
            <a:endParaRPr lang="en-US"/>
          </a:p>
        </p:txBody>
      </p:sp>
      <p:sp>
        <p:nvSpPr>
          <p:cNvPr id="7" name="Slide Number Placeholder 6"/>
          <p:cNvSpPr>
            <a:spLocks noGrp="1"/>
          </p:cNvSpPr>
          <p:nvPr>
            <p:ph type="sldNum" sz="quarter" idx="12"/>
          </p:nvPr>
        </p:nvSpPr>
        <p:spPr/>
        <p:txBody>
          <a:bodyPr/>
          <a:lstStyle>
            <a:lvl1pPr>
              <a:defRPr/>
            </a:lvl1pPr>
          </a:lstStyle>
          <a:p>
            <a:fld id="{F5C6EE28-BF58-4997-98BA-7F06E3B9AD70}" type="slidenum">
              <a:rPr lang="en-US"/>
              <a:pPr/>
              <a:t>‹#›</a:t>
            </a:fld>
            <a:endParaRPr lang="en-US"/>
          </a:p>
        </p:txBody>
      </p:sp>
    </p:spTree>
    <p:extLst>
      <p:ext uri="{BB962C8B-B14F-4D97-AF65-F5344CB8AC3E}">
        <p14:creationId xmlns:p14="http://schemas.microsoft.com/office/powerpoint/2010/main" val="260455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1014E47-405C-4154-A0F4-A6EEC5EA70BA}" type="datetime5">
              <a:rPr lang="en-US" smtClean="0"/>
              <a:pPr/>
              <a:t>19-Apr-15</a:t>
            </a:fld>
            <a:endParaRPr lang="en-US"/>
          </a:p>
        </p:txBody>
      </p:sp>
      <p:sp>
        <p:nvSpPr>
          <p:cNvPr id="8" name="Footer Placeholder 7"/>
          <p:cNvSpPr>
            <a:spLocks noGrp="1"/>
          </p:cNvSpPr>
          <p:nvPr>
            <p:ph type="ftr" sz="quarter" idx="11"/>
          </p:nvPr>
        </p:nvSpPr>
        <p:spPr/>
        <p:txBody>
          <a:bodyPr/>
          <a:lstStyle>
            <a:lvl1pPr>
              <a:defRPr/>
            </a:lvl1pPr>
          </a:lstStyle>
          <a:p>
            <a:r>
              <a:rPr lang="en-US" smtClean="0"/>
              <a:t>CSE 225: Digital Logic Design</a:t>
            </a:r>
            <a:endParaRPr lang="en-US"/>
          </a:p>
        </p:txBody>
      </p:sp>
      <p:sp>
        <p:nvSpPr>
          <p:cNvPr id="9" name="Slide Number Placeholder 8"/>
          <p:cNvSpPr>
            <a:spLocks noGrp="1"/>
          </p:cNvSpPr>
          <p:nvPr>
            <p:ph type="sldNum" sz="quarter" idx="12"/>
          </p:nvPr>
        </p:nvSpPr>
        <p:spPr/>
        <p:txBody>
          <a:bodyPr/>
          <a:lstStyle>
            <a:lvl1pPr>
              <a:defRPr/>
            </a:lvl1pPr>
          </a:lstStyle>
          <a:p>
            <a:fld id="{C894A99C-875E-4529-A60E-BCD06F1B8E17}" type="slidenum">
              <a:rPr lang="en-US"/>
              <a:pPr/>
              <a:t>‹#›</a:t>
            </a:fld>
            <a:endParaRPr lang="en-US"/>
          </a:p>
        </p:txBody>
      </p:sp>
    </p:spTree>
    <p:extLst>
      <p:ext uri="{BB962C8B-B14F-4D97-AF65-F5344CB8AC3E}">
        <p14:creationId xmlns:p14="http://schemas.microsoft.com/office/powerpoint/2010/main" val="236622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8B65AA0-FAE8-4438-84D9-5B7723565DBE}" type="datetime5">
              <a:rPr lang="en-US" smtClean="0"/>
              <a:pPr/>
              <a:t>19-Apr-15</a:t>
            </a:fld>
            <a:endParaRPr lang="en-US"/>
          </a:p>
        </p:txBody>
      </p:sp>
      <p:sp>
        <p:nvSpPr>
          <p:cNvPr id="4" name="Footer Placeholder 3"/>
          <p:cNvSpPr>
            <a:spLocks noGrp="1"/>
          </p:cNvSpPr>
          <p:nvPr>
            <p:ph type="ftr" sz="quarter" idx="11"/>
          </p:nvPr>
        </p:nvSpPr>
        <p:spPr/>
        <p:txBody>
          <a:bodyPr/>
          <a:lstStyle>
            <a:lvl1pPr>
              <a:defRPr/>
            </a:lvl1pPr>
          </a:lstStyle>
          <a:p>
            <a:r>
              <a:rPr lang="en-US" smtClean="0"/>
              <a:t>CSE 225: Digital Logic Design</a:t>
            </a:r>
            <a:endParaRPr lang="en-US"/>
          </a:p>
        </p:txBody>
      </p:sp>
      <p:sp>
        <p:nvSpPr>
          <p:cNvPr id="5" name="Slide Number Placeholder 4"/>
          <p:cNvSpPr>
            <a:spLocks noGrp="1"/>
          </p:cNvSpPr>
          <p:nvPr>
            <p:ph type="sldNum" sz="quarter" idx="12"/>
          </p:nvPr>
        </p:nvSpPr>
        <p:spPr/>
        <p:txBody>
          <a:bodyPr/>
          <a:lstStyle>
            <a:lvl1pPr>
              <a:defRPr/>
            </a:lvl1pPr>
          </a:lstStyle>
          <a:p>
            <a:fld id="{CB1796DF-E0FE-4E7A-9D2A-718C847D3509}" type="slidenum">
              <a:rPr lang="en-US"/>
              <a:pPr/>
              <a:t>‹#›</a:t>
            </a:fld>
            <a:endParaRPr lang="en-US"/>
          </a:p>
        </p:txBody>
      </p:sp>
    </p:spTree>
    <p:extLst>
      <p:ext uri="{BB962C8B-B14F-4D97-AF65-F5344CB8AC3E}">
        <p14:creationId xmlns:p14="http://schemas.microsoft.com/office/powerpoint/2010/main" val="302889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73C3098-4D94-4BDF-9008-0523DE0BA4B9}" type="datetime5">
              <a:rPr lang="en-US" smtClean="0"/>
              <a:pPr/>
              <a:t>19-Apr-15</a:t>
            </a:fld>
            <a:endParaRPr lang="en-US"/>
          </a:p>
        </p:txBody>
      </p:sp>
      <p:sp>
        <p:nvSpPr>
          <p:cNvPr id="3" name="Footer Placeholder 2"/>
          <p:cNvSpPr>
            <a:spLocks noGrp="1"/>
          </p:cNvSpPr>
          <p:nvPr>
            <p:ph type="ftr" sz="quarter" idx="11"/>
          </p:nvPr>
        </p:nvSpPr>
        <p:spPr/>
        <p:txBody>
          <a:bodyPr/>
          <a:lstStyle>
            <a:lvl1pPr>
              <a:defRPr/>
            </a:lvl1pPr>
          </a:lstStyle>
          <a:p>
            <a:r>
              <a:rPr lang="en-US" smtClean="0"/>
              <a:t>CSE 225: Digital Logic Design</a:t>
            </a:r>
            <a:endParaRPr lang="en-US"/>
          </a:p>
        </p:txBody>
      </p:sp>
      <p:sp>
        <p:nvSpPr>
          <p:cNvPr id="4" name="Slide Number Placeholder 3"/>
          <p:cNvSpPr>
            <a:spLocks noGrp="1"/>
          </p:cNvSpPr>
          <p:nvPr>
            <p:ph type="sldNum" sz="quarter" idx="12"/>
          </p:nvPr>
        </p:nvSpPr>
        <p:spPr/>
        <p:txBody>
          <a:bodyPr/>
          <a:lstStyle>
            <a:lvl1pPr>
              <a:defRPr/>
            </a:lvl1pPr>
          </a:lstStyle>
          <a:p>
            <a:fld id="{1AD0AA0F-4CB8-41BA-B282-8EBF3BEB1937}" type="slidenum">
              <a:rPr lang="en-US"/>
              <a:pPr/>
              <a:t>‹#›</a:t>
            </a:fld>
            <a:endParaRPr lang="en-US"/>
          </a:p>
        </p:txBody>
      </p:sp>
    </p:spTree>
    <p:extLst>
      <p:ext uri="{BB962C8B-B14F-4D97-AF65-F5344CB8AC3E}">
        <p14:creationId xmlns:p14="http://schemas.microsoft.com/office/powerpoint/2010/main" val="297798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196E36D-A6E8-4C11-A43D-355ED785C9F0}" type="datetime5">
              <a:rPr lang="en-US" smtClean="0"/>
              <a:pPr/>
              <a:t>19-Apr-15</a:t>
            </a:fld>
            <a:endParaRPr lang="en-US"/>
          </a:p>
        </p:txBody>
      </p:sp>
      <p:sp>
        <p:nvSpPr>
          <p:cNvPr id="6" name="Footer Placeholder 5"/>
          <p:cNvSpPr>
            <a:spLocks noGrp="1"/>
          </p:cNvSpPr>
          <p:nvPr>
            <p:ph type="ftr" sz="quarter" idx="11"/>
          </p:nvPr>
        </p:nvSpPr>
        <p:spPr/>
        <p:txBody>
          <a:bodyPr/>
          <a:lstStyle>
            <a:lvl1pPr>
              <a:defRPr/>
            </a:lvl1pPr>
          </a:lstStyle>
          <a:p>
            <a:r>
              <a:rPr lang="en-US" smtClean="0"/>
              <a:t>CSE 225: Digital Logic Design</a:t>
            </a:r>
            <a:endParaRPr lang="en-US"/>
          </a:p>
        </p:txBody>
      </p:sp>
      <p:sp>
        <p:nvSpPr>
          <p:cNvPr id="7" name="Slide Number Placeholder 6"/>
          <p:cNvSpPr>
            <a:spLocks noGrp="1"/>
          </p:cNvSpPr>
          <p:nvPr>
            <p:ph type="sldNum" sz="quarter" idx="12"/>
          </p:nvPr>
        </p:nvSpPr>
        <p:spPr/>
        <p:txBody>
          <a:bodyPr/>
          <a:lstStyle>
            <a:lvl1pPr>
              <a:defRPr/>
            </a:lvl1pPr>
          </a:lstStyle>
          <a:p>
            <a:fld id="{E22EBD2E-2ED0-477B-8430-90466F94013E}" type="slidenum">
              <a:rPr lang="en-US"/>
              <a:pPr/>
              <a:t>‹#›</a:t>
            </a:fld>
            <a:endParaRPr lang="en-US"/>
          </a:p>
        </p:txBody>
      </p:sp>
    </p:spTree>
    <p:extLst>
      <p:ext uri="{BB962C8B-B14F-4D97-AF65-F5344CB8AC3E}">
        <p14:creationId xmlns:p14="http://schemas.microsoft.com/office/powerpoint/2010/main" val="95708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52706C2-7D13-40C5-BEF6-8C1213806C70}" type="datetime5">
              <a:rPr lang="en-US" smtClean="0"/>
              <a:pPr/>
              <a:t>19-Apr-15</a:t>
            </a:fld>
            <a:endParaRPr lang="en-US"/>
          </a:p>
        </p:txBody>
      </p:sp>
      <p:sp>
        <p:nvSpPr>
          <p:cNvPr id="6" name="Footer Placeholder 5"/>
          <p:cNvSpPr>
            <a:spLocks noGrp="1"/>
          </p:cNvSpPr>
          <p:nvPr>
            <p:ph type="ftr" sz="quarter" idx="11"/>
          </p:nvPr>
        </p:nvSpPr>
        <p:spPr/>
        <p:txBody>
          <a:bodyPr/>
          <a:lstStyle>
            <a:lvl1pPr>
              <a:defRPr/>
            </a:lvl1pPr>
          </a:lstStyle>
          <a:p>
            <a:r>
              <a:rPr lang="en-US" smtClean="0"/>
              <a:t>CSE 225: Digital Logic Design</a:t>
            </a:r>
            <a:endParaRPr lang="en-US"/>
          </a:p>
        </p:txBody>
      </p:sp>
      <p:sp>
        <p:nvSpPr>
          <p:cNvPr id="7" name="Slide Number Placeholder 6"/>
          <p:cNvSpPr>
            <a:spLocks noGrp="1"/>
          </p:cNvSpPr>
          <p:nvPr>
            <p:ph type="sldNum" sz="quarter" idx="12"/>
          </p:nvPr>
        </p:nvSpPr>
        <p:spPr/>
        <p:txBody>
          <a:bodyPr/>
          <a:lstStyle>
            <a:lvl1pPr>
              <a:defRPr/>
            </a:lvl1pPr>
          </a:lstStyle>
          <a:p>
            <a:fld id="{62971FB5-C5F6-4D05-BB8A-8A7E3DE8E00E}" type="slidenum">
              <a:rPr lang="en-US"/>
              <a:pPr/>
              <a:t>‹#›</a:t>
            </a:fld>
            <a:endParaRPr lang="en-US"/>
          </a:p>
        </p:txBody>
      </p:sp>
    </p:spTree>
    <p:extLst>
      <p:ext uri="{BB962C8B-B14F-4D97-AF65-F5344CB8AC3E}">
        <p14:creationId xmlns:p14="http://schemas.microsoft.com/office/powerpoint/2010/main" val="245978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7.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D1F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95400" y="381000"/>
            <a:ext cx="7010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95400" y="1295400"/>
            <a:ext cx="7848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82B08AF5-BFF6-4EC2-AED8-CBB85B2F2CDF}" type="datetime5">
              <a:rPr lang="en-US" smtClean="0"/>
              <a:pPr/>
              <a:t>19-Apr-15</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CSE 225: Digital Logic Design</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F15CF9D-E97D-46B1-94CC-E4BB91AFD052}" type="slidenum">
              <a:rPr lang="en-US"/>
              <a:pPr/>
              <a:t>‹#›</a:t>
            </a:fld>
            <a:endParaRPr lang="en-US"/>
          </a:p>
        </p:txBody>
      </p:sp>
    </p:spTree>
    <p:controls>
      <mc:AlternateContent xmlns:mc="http://schemas.openxmlformats.org/markup-compatibility/2006">
        <mc:Choice xmlns:v="urn:schemas-microsoft-com:vml" Requires="v">
          <p:control spid="1045" name="ShockwaveFlash2" r:id="rId14" imgW="1828800" imgH="1828800"/>
        </mc:Choice>
        <mc:Fallback>
          <p:control name="ShockwaveFlash2" r:id="rId14" imgW="1828800" imgH="1828800">
            <p:pic>
              <p:nvPicPr>
                <p:cNvPr id="0" name="ShockwaveFlash2"/>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295400" cy="68580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lvl1pPr algn="l" rtl="0" fontAlgn="base">
        <a:spcBef>
          <a:spcPct val="0"/>
        </a:spcBef>
        <a:spcAft>
          <a:spcPct val="0"/>
        </a:spcAft>
        <a:defRPr sz="2800" b="1">
          <a:solidFill>
            <a:srgbClr val="003399"/>
          </a:solidFill>
          <a:latin typeface="+mj-lt"/>
          <a:ea typeface="+mj-ea"/>
          <a:cs typeface="+mj-cs"/>
        </a:defRPr>
      </a:lvl1pPr>
      <a:lvl2pPr algn="l" rtl="0" fontAlgn="base">
        <a:spcBef>
          <a:spcPct val="0"/>
        </a:spcBef>
        <a:spcAft>
          <a:spcPct val="0"/>
        </a:spcAft>
        <a:defRPr sz="2800" b="1">
          <a:solidFill>
            <a:srgbClr val="003399"/>
          </a:solidFill>
          <a:latin typeface="Arial" charset="0"/>
        </a:defRPr>
      </a:lvl2pPr>
      <a:lvl3pPr algn="l" rtl="0" fontAlgn="base">
        <a:spcBef>
          <a:spcPct val="0"/>
        </a:spcBef>
        <a:spcAft>
          <a:spcPct val="0"/>
        </a:spcAft>
        <a:defRPr sz="2800" b="1">
          <a:solidFill>
            <a:srgbClr val="003399"/>
          </a:solidFill>
          <a:latin typeface="Arial" charset="0"/>
        </a:defRPr>
      </a:lvl3pPr>
      <a:lvl4pPr algn="l" rtl="0" fontAlgn="base">
        <a:spcBef>
          <a:spcPct val="0"/>
        </a:spcBef>
        <a:spcAft>
          <a:spcPct val="0"/>
        </a:spcAft>
        <a:defRPr sz="2800" b="1">
          <a:solidFill>
            <a:srgbClr val="003399"/>
          </a:solidFill>
          <a:latin typeface="Arial" charset="0"/>
        </a:defRPr>
      </a:lvl4pPr>
      <a:lvl5pPr algn="l" rtl="0" fontAlgn="base">
        <a:spcBef>
          <a:spcPct val="0"/>
        </a:spcBef>
        <a:spcAft>
          <a:spcPct val="0"/>
        </a:spcAft>
        <a:defRPr sz="2800" b="1">
          <a:solidFill>
            <a:srgbClr val="003399"/>
          </a:solidFill>
          <a:latin typeface="Arial" charset="0"/>
        </a:defRPr>
      </a:lvl5pPr>
      <a:lvl6pPr marL="457200" algn="l" rtl="0" fontAlgn="base">
        <a:spcBef>
          <a:spcPct val="0"/>
        </a:spcBef>
        <a:spcAft>
          <a:spcPct val="0"/>
        </a:spcAft>
        <a:defRPr sz="2800" b="1">
          <a:solidFill>
            <a:srgbClr val="003399"/>
          </a:solidFill>
          <a:latin typeface="Arial" charset="0"/>
        </a:defRPr>
      </a:lvl6pPr>
      <a:lvl7pPr marL="914400" algn="l" rtl="0" fontAlgn="base">
        <a:spcBef>
          <a:spcPct val="0"/>
        </a:spcBef>
        <a:spcAft>
          <a:spcPct val="0"/>
        </a:spcAft>
        <a:defRPr sz="2800" b="1">
          <a:solidFill>
            <a:srgbClr val="003399"/>
          </a:solidFill>
          <a:latin typeface="Arial" charset="0"/>
        </a:defRPr>
      </a:lvl7pPr>
      <a:lvl8pPr marL="1371600" algn="l" rtl="0" fontAlgn="base">
        <a:spcBef>
          <a:spcPct val="0"/>
        </a:spcBef>
        <a:spcAft>
          <a:spcPct val="0"/>
        </a:spcAft>
        <a:defRPr sz="2800" b="1">
          <a:solidFill>
            <a:srgbClr val="003399"/>
          </a:solidFill>
          <a:latin typeface="Arial" charset="0"/>
        </a:defRPr>
      </a:lvl8pPr>
      <a:lvl9pPr marL="1828800" algn="l" rtl="0" fontAlgn="base">
        <a:spcBef>
          <a:spcPct val="0"/>
        </a:spcBef>
        <a:spcAft>
          <a:spcPct val="0"/>
        </a:spcAft>
        <a:defRPr sz="2800" b="1">
          <a:solidFill>
            <a:srgbClr val="003399"/>
          </a:solidFill>
          <a:latin typeface="Arial" charset="0"/>
        </a:defRPr>
      </a:lvl9pPr>
    </p:titleStyle>
    <p:bodyStyle>
      <a:lvl1pPr marL="342900" indent="-342900" algn="l" rtl="0" fontAlgn="base">
        <a:spcBef>
          <a:spcPct val="20000"/>
        </a:spcBef>
        <a:spcAft>
          <a:spcPct val="0"/>
        </a:spcAft>
        <a:buChar char="•"/>
        <a:defRPr sz="2400">
          <a:solidFill>
            <a:srgbClr val="003399"/>
          </a:solidFill>
          <a:latin typeface="+mn-lt"/>
          <a:ea typeface="+mn-ea"/>
          <a:cs typeface="+mn-cs"/>
        </a:defRPr>
      </a:lvl1pPr>
      <a:lvl2pPr marL="742950" indent="-285750" algn="l" rtl="0" fontAlgn="base">
        <a:spcBef>
          <a:spcPct val="20000"/>
        </a:spcBef>
        <a:spcAft>
          <a:spcPct val="0"/>
        </a:spcAft>
        <a:buChar char="–"/>
        <a:defRPr sz="2400">
          <a:solidFill>
            <a:srgbClr val="003399"/>
          </a:solidFill>
          <a:latin typeface="+mn-lt"/>
        </a:defRPr>
      </a:lvl2pPr>
      <a:lvl3pPr marL="1143000" indent="-228600" algn="l" rtl="0" fontAlgn="base">
        <a:spcBef>
          <a:spcPct val="20000"/>
        </a:spcBef>
        <a:spcAft>
          <a:spcPct val="0"/>
        </a:spcAft>
        <a:buChar char="•"/>
        <a:defRPr sz="2000">
          <a:solidFill>
            <a:srgbClr val="003399"/>
          </a:solidFill>
          <a:latin typeface="+mn-lt"/>
        </a:defRPr>
      </a:lvl3pPr>
      <a:lvl4pPr marL="1600200" indent="-228600" algn="l" rtl="0" fontAlgn="base">
        <a:spcBef>
          <a:spcPct val="20000"/>
        </a:spcBef>
        <a:spcAft>
          <a:spcPct val="0"/>
        </a:spcAft>
        <a:buChar char="–"/>
        <a:defRPr>
          <a:solidFill>
            <a:srgbClr val="003399"/>
          </a:solidFill>
          <a:latin typeface="+mn-lt"/>
        </a:defRPr>
      </a:lvl4pPr>
      <a:lvl5pPr marL="2057400" indent="-228600" algn="l" rtl="0" fontAlgn="base">
        <a:spcBef>
          <a:spcPct val="20000"/>
        </a:spcBef>
        <a:spcAft>
          <a:spcPct val="0"/>
        </a:spcAft>
        <a:buChar char="»"/>
        <a:defRPr sz="1600">
          <a:solidFill>
            <a:srgbClr val="003399"/>
          </a:solidFill>
          <a:latin typeface="+mn-lt"/>
        </a:defRPr>
      </a:lvl5pPr>
      <a:lvl6pPr marL="2514600" indent="-228600" algn="l" rtl="0" fontAlgn="base">
        <a:spcBef>
          <a:spcPct val="20000"/>
        </a:spcBef>
        <a:spcAft>
          <a:spcPct val="0"/>
        </a:spcAft>
        <a:buChar char="»"/>
        <a:defRPr sz="1600">
          <a:solidFill>
            <a:srgbClr val="003399"/>
          </a:solidFill>
          <a:latin typeface="+mn-lt"/>
        </a:defRPr>
      </a:lvl6pPr>
      <a:lvl7pPr marL="2971800" indent="-228600" algn="l" rtl="0" fontAlgn="base">
        <a:spcBef>
          <a:spcPct val="20000"/>
        </a:spcBef>
        <a:spcAft>
          <a:spcPct val="0"/>
        </a:spcAft>
        <a:buChar char="»"/>
        <a:defRPr sz="1600">
          <a:solidFill>
            <a:srgbClr val="003399"/>
          </a:solidFill>
          <a:latin typeface="+mn-lt"/>
        </a:defRPr>
      </a:lvl7pPr>
      <a:lvl8pPr marL="3429000" indent="-228600" algn="l" rtl="0" fontAlgn="base">
        <a:spcBef>
          <a:spcPct val="20000"/>
        </a:spcBef>
        <a:spcAft>
          <a:spcPct val="0"/>
        </a:spcAft>
        <a:buChar char="»"/>
        <a:defRPr sz="1600">
          <a:solidFill>
            <a:srgbClr val="003399"/>
          </a:solidFill>
          <a:latin typeface="+mn-lt"/>
        </a:defRPr>
      </a:lvl8pPr>
      <a:lvl9pPr marL="3886200" indent="-228600" algn="l" rtl="0" fontAlgn="base">
        <a:spcBef>
          <a:spcPct val="20000"/>
        </a:spcBef>
        <a:spcAft>
          <a:spcPct val="0"/>
        </a:spcAft>
        <a:buChar char="»"/>
        <a:defRPr sz="16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1371600" y="304800"/>
            <a:ext cx="7239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4035" name="Rectangle 3"/>
          <p:cNvSpPr>
            <a:spLocks noGrp="1" noChangeArrowheads="1"/>
          </p:cNvSpPr>
          <p:nvPr>
            <p:ph type="body" idx="1"/>
          </p:nvPr>
        </p:nvSpPr>
        <p:spPr bwMode="auto">
          <a:xfrm>
            <a:off x="1371600" y="1265238"/>
            <a:ext cx="7429500" cy="467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D089BFAE-4929-44E0-8ED2-642AE4406193}" type="datetime5">
              <a:rPr lang="en-US" smtClean="0"/>
              <a:pPr/>
              <a:t>19-Apr-15</a:t>
            </a:fld>
            <a:endParaRPr lang="en-US"/>
          </a:p>
        </p:txBody>
      </p:sp>
      <p:sp>
        <p:nvSpPr>
          <p:cNvPr id="440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CSE 225: Digital Logic Design</a:t>
            </a:r>
            <a:endParaRPr lang="en-US"/>
          </a:p>
        </p:txBody>
      </p:sp>
      <p:sp>
        <p:nvSpPr>
          <p:cNvPr id="440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3DAFE89-861D-4E86-8071-574D17232F99}" type="slidenum">
              <a:rPr lang="en-US"/>
              <a:pPr/>
              <a:t>‹#›</a:t>
            </a:fld>
            <a:endParaRPr lang="en-US"/>
          </a:p>
        </p:txBody>
      </p:sp>
      <p:sp>
        <p:nvSpPr>
          <p:cNvPr id="7" name="Rectangle 6"/>
          <p:cNvSpPr/>
          <p:nvPr userDrawn="1"/>
        </p:nvSpPr>
        <p:spPr>
          <a:xfrm>
            <a:off x="1" y="914400"/>
            <a:ext cx="990600" cy="2590801"/>
          </a:xfrm>
          <a:prstGeom prst="rect">
            <a:avLst/>
          </a:prstGeom>
          <a:noFill/>
        </p:spPr>
        <p:txBody>
          <a:bodyPr wrap="squar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U</a:t>
            </a:r>
          </a:p>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I</a:t>
            </a:r>
          </a:p>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U</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1524000" y="304800"/>
            <a:ext cx="708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4515" name="Rectangle 3"/>
          <p:cNvSpPr>
            <a:spLocks noGrp="1" noChangeArrowheads="1"/>
          </p:cNvSpPr>
          <p:nvPr>
            <p:ph type="body" idx="1"/>
          </p:nvPr>
        </p:nvSpPr>
        <p:spPr bwMode="auto">
          <a:xfrm>
            <a:off x="1524000" y="1295400"/>
            <a:ext cx="7277100"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1DB5029F-BFA3-4462-9757-6842DBB07225}" type="datetime5">
              <a:rPr lang="en-US" smtClean="0"/>
              <a:pPr/>
              <a:t>19-Apr-15</a:t>
            </a:fld>
            <a:endParaRPr lang="en-US"/>
          </a:p>
        </p:txBody>
      </p:sp>
      <p:sp>
        <p:nvSpPr>
          <p:cNvPr id="6451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CSE 225: Digital Logic Design</a:t>
            </a:r>
            <a:endParaRPr lang="en-US"/>
          </a:p>
        </p:txBody>
      </p:sp>
      <p:sp>
        <p:nvSpPr>
          <p:cNvPr id="6451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3193279-FB8B-470F-A7A9-DD33211868A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rtl="0" fontAlgn="base">
        <a:spcBef>
          <a:spcPct val="0"/>
        </a:spcBef>
        <a:spcAft>
          <a:spcPct val="0"/>
        </a:spcAft>
        <a:defRPr sz="2800" b="1">
          <a:solidFill>
            <a:srgbClr val="003399"/>
          </a:solidFill>
          <a:latin typeface="+mj-lt"/>
          <a:ea typeface="+mj-ea"/>
          <a:cs typeface="+mj-cs"/>
        </a:defRPr>
      </a:lvl1pPr>
      <a:lvl2pPr algn="l" rtl="0" fontAlgn="base">
        <a:spcBef>
          <a:spcPct val="0"/>
        </a:spcBef>
        <a:spcAft>
          <a:spcPct val="0"/>
        </a:spcAft>
        <a:defRPr sz="2800" b="1">
          <a:solidFill>
            <a:srgbClr val="003399"/>
          </a:solidFill>
          <a:latin typeface="Arial" charset="0"/>
        </a:defRPr>
      </a:lvl2pPr>
      <a:lvl3pPr algn="l" rtl="0" fontAlgn="base">
        <a:spcBef>
          <a:spcPct val="0"/>
        </a:spcBef>
        <a:spcAft>
          <a:spcPct val="0"/>
        </a:spcAft>
        <a:defRPr sz="2800" b="1">
          <a:solidFill>
            <a:srgbClr val="003399"/>
          </a:solidFill>
          <a:latin typeface="Arial" charset="0"/>
        </a:defRPr>
      </a:lvl3pPr>
      <a:lvl4pPr algn="l" rtl="0" fontAlgn="base">
        <a:spcBef>
          <a:spcPct val="0"/>
        </a:spcBef>
        <a:spcAft>
          <a:spcPct val="0"/>
        </a:spcAft>
        <a:defRPr sz="2800" b="1">
          <a:solidFill>
            <a:srgbClr val="003399"/>
          </a:solidFill>
          <a:latin typeface="Arial" charset="0"/>
        </a:defRPr>
      </a:lvl4pPr>
      <a:lvl5pPr algn="l" rtl="0" fontAlgn="base">
        <a:spcBef>
          <a:spcPct val="0"/>
        </a:spcBef>
        <a:spcAft>
          <a:spcPct val="0"/>
        </a:spcAft>
        <a:defRPr sz="2800" b="1">
          <a:solidFill>
            <a:srgbClr val="003399"/>
          </a:solidFill>
          <a:latin typeface="Arial" charset="0"/>
        </a:defRPr>
      </a:lvl5pPr>
      <a:lvl6pPr marL="457200" algn="l" rtl="0" fontAlgn="base">
        <a:spcBef>
          <a:spcPct val="0"/>
        </a:spcBef>
        <a:spcAft>
          <a:spcPct val="0"/>
        </a:spcAft>
        <a:defRPr sz="2800" b="1">
          <a:solidFill>
            <a:srgbClr val="003399"/>
          </a:solidFill>
          <a:latin typeface="Arial" charset="0"/>
        </a:defRPr>
      </a:lvl6pPr>
      <a:lvl7pPr marL="914400" algn="l" rtl="0" fontAlgn="base">
        <a:spcBef>
          <a:spcPct val="0"/>
        </a:spcBef>
        <a:spcAft>
          <a:spcPct val="0"/>
        </a:spcAft>
        <a:defRPr sz="2800" b="1">
          <a:solidFill>
            <a:srgbClr val="003399"/>
          </a:solidFill>
          <a:latin typeface="Arial" charset="0"/>
        </a:defRPr>
      </a:lvl7pPr>
      <a:lvl8pPr marL="1371600" algn="l" rtl="0" fontAlgn="base">
        <a:spcBef>
          <a:spcPct val="0"/>
        </a:spcBef>
        <a:spcAft>
          <a:spcPct val="0"/>
        </a:spcAft>
        <a:defRPr sz="2800" b="1">
          <a:solidFill>
            <a:srgbClr val="003399"/>
          </a:solidFill>
          <a:latin typeface="Arial" charset="0"/>
        </a:defRPr>
      </a:lvl8pPr>
      <a:lvl9pPr marL="1828800" algn="l" rtl="0" fontAlgn="base">
        <a:spcBef>
          <a:spcPct val="0"/>
        </a:spcBef>
        <a:spcAft>
          <a:spcPct val="0"/>
        </a:spcAft>
        <a:defRPr sz="2800" b="1">
          <a:solidFill>
            <a:srgbClr val="003399"/>
          </a:solidFill>
          <a:latin typeface="Arial" charset="0"/>
        </a:defRPr>
      </a:lvl9pPr>
    </p:titleStyle>
    <p:bodyStyle>
      <a:lvl1pPr marL="342900" indent="-342900" algn="l" rtl="0" fontAlgn="base">
        <a:spcBef>
          <a:spcPct val="20000"/>
        </a:spcBef>
        <a:spcAft>
          <a:spcPct val="0"/>
        </a:spcAft>
        <a:buChar char="•"/>
        <a:defRPr sz="2800">
          <a:solidFill>
            <a:srgbClr val="003399"/>
          </a:solidFill>
          <a:latin typeface="+mn-lt"/>
          <a:ea typeface="+mn-ea"/>
          <a:cs typeface="+mn-cs"/>
        </a:defRPr>
      </a:lvl1pPr>
      <a:lvl2pPr marL="742950" indent="-285750" algn="l" rtl="0" fontAlgn="base">
        <a:spcBef>
          <a:spcPct val="20000"/>
        </a:spcBef>
        <a:spcAft>
          <a:spcPct val="0"/>
        </a:spcAft>
        <a:buChar char="–"/>
        <a:defRPr sz="2800">
          <a:solidFill>
            <a:srgbClr val="003399"/>
          </a:solidFill>
          <a:latin typeface="+mn-lt"/>
        </a:defRPr>
      </a:lvl2pPr>
      <a:lvl3pPr marL="1143000" indent="-228600" algn="l" rtl="0" fontAlgn="base">
        <a:spcBef>
          <a:spcPct val="20000"/>
        </a:spcBef>
        <a:spcAft>
          <a:spcPct val="0"/>
        </a:spcAft>
        <a:buChar char="•"/>
        <a:defRPr sz="2400">
          <a:solidFill>
            <a:srgbClr val="003399"/>
          </a:solidFill>
          <a:latin typeface="+mn-lt"/>
        </a:defRPr>
      </a:lvl3pPr>
      <a:lvl4pPr marL="1600200" indent="-228600" algn="l" rtl="0" fontAlgn="base">
        <a:spcBef>
          <a:spcPct val="20000"/>
        </a:spcBef>
        <a:spcAft>
          <a:spcPct val="0"/>
        </a:spcAft>
        <a:buChar char="–"/>
        <a:defRPr sz="2000">
          <a:solidFill>
            <a:srgbClr val="003399"/>
          </a:solidFill>
          <a:latin typeface="+mn-lt"/>
        </a:defRPr>
      </a:lvl4pPr>
      <a:lvl5pPr marL="2057400" indent="-228600" algn="l" rtl="0" fontAlgn="base">
        <a:spcBef>
          <a:spcPct val="20000"/>
        </a:spcBef>
        <a:spcAft>
          <a:spcPct val="0"/>
        </a:spcAft>
        <a:buChar char="»"/>
        <a:defRPr sz="2000">
          <a:solidFill>
            <a:srgbClr val="003399"/>
          </a:solidFill>
          <a:latin typeface="+mn-lt"/>
        </a:defRPr>
      </a:lvl5pPr>
      <a:lvl6pPr marL="2514600" indent="-228600" algn="l" rtl="0" fontAlgn="base">
        <a:spcBef>
          <a:spcPct val="20000"/>
        </a:spcBef>
        <a:spcAft>
          <a:spcPct val="0"/>
        </a:spcAft>
        <a:buChar char="»"/>
        <a:defRPr sz="2000">
          <a:solidFill>
            <a:srgbClr val="003399"/>
          </a:solidFill>
          <a:latin typeface="+mn-lt"/>
        </a:defRPr>
      </a:lvl6pPr>
      <a:lvl7pPr marL="2971800" indent="-228600" algn="l" rtl="0" fontAlgn="base">
        <a:spcBef>
          <a:spcPct val="20000"/>
        </a:spcBef>
        <a:spcAft>
          <a:spcPct val="0"/>
        </a:spcAft>
        <a:buChar char="»"/>
        <a:defRPr sz="2000">
          <a:solidFill>
            <a:srgbClr val="003399"/>
          </a:solidFill>
          <a:latin typeface="+mn-lt"/>
        </a:defRPr>
      </a:lvl7pPr>
      <a:lvl8pPr marL="3429000" indent="-228600" algn="l" rtl="0" fontAlgn="base">
        <a:spcBef>
          <a:spcPct val="20000"/>
        </a:spcBef>
        <a:spcAft>
          <a:spcPct val="0"/>
        </a:spcAft>
        <a:buChar char="»"/>
        <a:defRPr sz="2000">
          <a:solidFill>
            <a:srgbClr val="003399"/>
          </a:solidFill>
          <a:latin typeface="+mn-lt"/>
        </a:defRPr>
      </a:lvl8pPr>
      <a:lvl9pPr marL="3886200" indent="-228600" algn="l" rtl="0" fontAlgn="base">
        <a:spcBef>
          <a:spcPct val="20000"/>
        </a:spcBef>
        <a:spcAft>
          <a:spcPct val="0"/>
        </a:spcAft>
        <a:buChar char="»"/>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package" Target="../embeddings/Microsoft_Word_Document2.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package" Target="../embeddings/Microsoft_Word_Document1.doc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ctrTitle"/>
          </p:nvPr>
        </p:nvSpPr>
        <p:spPr/>
        <p:txBody>
          <a:bodyPr/>
          <a:lstStyle/>
          <a:p>
            <a:pPr algn="ctr"/>
            <a:r>
              <a:rPr lang="en-US"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CSI 121</a:t>
            </a:r>
            <a:r>
              <a:rPr lang="en-US" spc="100" dirty="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 </a:t>
            </a:r>
            <a:r>
              <a:rPr lang="en-US"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Structured Programming Language</a:t>
            </a:r>
            <a:br>
              <a:rPr lang="en-US"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br>
            <a:r>
              <a:rPr lang="en-CA"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Arrays</a:t>
            </a:r>
            <a:r>
              <a:rPr lang="en-US"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
            </a:r>
            <a:br>
              <a:rPr lang="en-US"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br>
            <a:r>
              <a:rPr lang="en-US" sz="2400"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Salekul Islam</a:t>
            </a:r>
            <a:br>
              <a:rPr lang="en-US" sz="2400"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br>
            <a:r>
              <a:rPr lang="en-US" sz="2400"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United International University</a:t>
            </a:r>
            <a:endParaRPr lang="en-US" sz="2400" spc="100" dirty="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Exercise</a:t>
            </a:r>
          </a:p>
        </p:txBody>
      </p:sp>
      <p:sp>
        <p:nvSpPr>
          <p:cNvPr id="89091" name="Rectangle 3"/>
          <p:cNvSpPr>
            <a:spLocks noGrp="1" noChangeArrowheads="1"/>
          </p:cNvSpPr>
          <p:nvPr>
            <p:ph type="body" idx="1"/>
          </p:nvPr>
        </p:nvSpPr>
        <p:spPr>
          <a:xfrm>
            <a:off x="914400" y="980728"/>
            <a:ext cx="8050088" cy="3200400"/>
          </a:xfrm>
        </p:spPr>
        <p:txBody>
          <a:bodyPr/>
          <a:lstStyle/>
          <a:p>
            <a:pPr>
              <a:lnSpc>
                <a:spcPct val="95000"/>
              </a:lnSpc>
            </a:pPr>
            <a:r>
              <a:rPr lang="en-US" altLang="en-US" dirty="0"/>
              <a:t>Suppose you took a survey to discover how people felt about a particular television show and you asked each respondent to rate the show on a scale from 1 to 10, inclusive. After interviewing 5,000 people, you accumulated a list of 5,000 numbers. Now, you want to analyze the results. </a:t>
            </a:r>
          </a:p>
          <a:p>
            <a:pPr>
              <a:lnSpc>
                <a:spcPct val="95000"/>
              </a:lnSpc>
            </a:pPr>
            <a:r>
              <a:rPr lang="en-US" altLang="en-US" dirty="0"/>
              <a:t>One of the first pieces of data you want to gather is a table showing the distribution of the ratings: you want to know how many people rated the show a 1, how many rated it a 2, and so on up to 10.</a:t>
            </a:r>
          </a:p>
          <a:p>
            <a:pPr>
              <a:lnSpc>
                <a:spcPct val="95000"/>
              </a:lnSpc>
            </a:pPr>
            <a:r>
              <a:rPr lang="en-US" altLang="en-US" dirty="0"/>
              <a:t>Develop a program to count the number of responses for each rating.</a:t>
            </a:r>
          </a:p>
          <a:p>
            <a:pPr>
              <a:lnSpc>
                <a:spcPct val="95000"/>
              </a:lnSpc>
            </a:pPr>
            <a:endParaRPr lang="en-US" altLang="en-US" dirty="0"/>
          </a:p>
        </p:txBody>
      </p:sp>
    </p:spTree>
    <p:extLst>
      <p:ext uri="{BB962C8B-B14F-4D97-AF65-F5344CB8AC3E}">
        <p14:creationId xmlns:p14="http://schemas.microsoft.com/office/powerpoint/2010/main" val="3462748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Exercise: Array of counters</a:t>
            </a:r>
          </a:p>
        </p:txBody>
      </p:sp>
      <p:sp>
        <p:nvSpPr>
          <p:cNvPr id="104452" name="Rectangle 4"/>
          <p:cNvSpPr>
            <a:spLocks noChangeArrowheads="1"/>
          </p:cNvSpPr>
          <p:nvPr/>
        </p:nvSpPr>
        <p:spPr bwMode="auto">
          <a:xfrm>
            <a:off x="1289124" y="2012281"/>
            <a:ext cx="6858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p>
        </p:txBody>
      </p:sp>
      <p:sp>
        <p:nvSpPr>
          <p:cNvPr id="104453" name="Line 5"/>
          <p:cNvSpPr>
            <a:spLocks noChangeShapeType="1"/>
          </p:cNvSpPr>
          <p:nvPr/>
        </p:nvSpPr>
        <p:spPr bwMode="auto">
          <a:xfrm>
            <a:off x="50229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54" name="Line 6"/>
          <p:cNvSpPr>
            <a:spLocks noChangeShapeType="1"/>
          </p:cNvSpPr>
          <p:nvPr/>
        </p:nvSpPr>
        <p:spPr bwMode="auto">
          <a:xfrm>
            <a:off x="25083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55" name="Line 7"/>
          <p:cNvSpPr>
            <a:spLocks noChangeShapeType="1"/>
          </p:cNvSpPr>
          <p:nvPr/>
        </p:nvSpPr>
        <p:spPr bwMode="auto">
          <a:xfrm>
            <a:off x="31179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56" name="Line 8"/>
          <p:cNvSpPr>
            <a:spLocks noChangeShapeType="1"/>
          </p:cNvSpPr>
          <p:nvPr/>
        </p:nvSpPr>
        <p:spPr bwMode="auto">
          <a:xfrm>
            <a:off x="37275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57" name="Line 9"/>
          <p:cNvSpPr>
            <a:spLocks noChangeShapeType="1"/>
          </p:cNvSpPr>
          <p:nvPr/>
        </p:nvSpPr>
        <p:spPr bwMode="auto">
          <a:xfrm>
            <a:off x="43371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58" name="Line 10"/>
          <p:cNvSpPr>
            <a:spLocks noChangeShapeType="1"/>
          </p:cNvSpPr>
          <p:nvPr/>
        </p:nvSpPr>
        <p:spPr bwMode="auto">
          <a:xfrm>
            <a:off x="57087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59" name="Line 11"/>
          <p:cNvSpPr>
            <a:spLocks noChangeShapeType="1"/>
          </p:cNvSpPr>
          <p:nvPr/>
        </p:nvSpPr>
        <p:spPr bwMode="auto">
          <a:xfrm>
            <a:off x="63945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60" name="Line 12"/>
          <p:cNvSpPr>
            <a:spLocks noChangeShapeType="1"/>
          </p:cNvSpPr>
          <p:nvPr/>
        </p:nvSpPr>
        <p:spPr bwMode="auto">
          <a:xfrm>
            <a:off x="70041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61" name="Line 13"/>
          <p:cNvSpPr>
            <a:spLocks noChangeShapeType="1"/>
          </p:cNvSpPr>
          <p:nvPr/>
        </p:nvSpPr>
        <p:spPr bwMode="auto">
          <a:xfrm>
            <a:off x="76137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62" name="Text Box 14"/>
          <p:cNvSpPr txBox="1">
            <a:spLocks noChangeArrowheads="1"/>
          </p:cNvSpPr>
          <p:nvPr/>
        </p:nvSpPr>
        <p:spPr bwMode="auto">
          <a:xfrm>
            <a:off x="618048" y="1612231"/>
            <a:ext cx="23391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latin typeface="Courier New" panose="02070309020205020404" pitchFamily="49" charset="0"/>
              </a:rPr>
              <a:t>ratingCounters</a:t>
            </a:r>
          </a:p>
        </p:txBody>
      </p:sp>
      <p:sp>
        <p:nvSpPr>
          <p:cNvPr id="104463" name="Line 15"/>
          <p:cNvSpPr>
            <a:spLocks noChangeShapeType="1"/>
          </p:cNvSpPr>
          <p:nvPr/>
        </p:nvSpPr>
        <p:spPr bwMode="auto">
          <a:xfrm>
            <a:off x="1898724" y="2012281"/>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64" name="Text Box 16"/>
          <p:cNvSpPr txBox="1">
            <a:spLocks noChangeArrowheads="1"/>
          </p:cNvSpPr>
          <p:nvPr/>
        </p:nvSpPr>
        <p:spPr bwMode="auto">
          <a:xfrm>
            <a:off x="1417557" y="27123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t>0</a:t>
            </a:r>
          </a:p>
        </p:txBody>
      </p:sp>
      <p:sp>
        <p:nvSpPr>
          <p:cNvPr id="104465" name="Text Box 17"/>
          <p:cNvSpPr txBox="1">
            <a:spLocks noChangeArrowheads="1"/>
          </p:cNvSpPr>
          <p:nvPr/>
        </p:nvSpPr>
        <p:spPr bwMode="auto">
          <a:xfrm>
            <a:off x="1960482" y="27123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t>1</a:t>
            </a:r>
          </a:p>
        </p:txBody>
      </p:sp>
      <p:sp>
        <p:nvSpPr>
          <p:cNvPr id="104466" name="Text Box 18"/>
          <p:cNvSpPr txBox="1">
            <a:spLocks noChangeArrowheads="1"/>
          </p:cNvSpPr>
          <p:nvPr/>
        </p:nvSpPr>
        <p:spPr bwMode="auto">
          <a:xfrm>
            <a:off x="2646282" y="27123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t>2</a:t>
            </a:r>
          </a:p>
        </p:txBody>
      </p:sp>
      <p:sp>
        <p:nvSpPr>
          <p:cNvPr id="104467" name="Text Box 19"/>
          <p:cNvSpPr txBox="1">
            <a:spLocks noChangeArrowheads="1"/>
          </p:cNvSpPr>
          <p:nvPr/>
        </p:nvSpPr>
        <p:spPr bwMode="auto">
          <a:xfrm>
            <a:off x="7142082" y="27123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t>9</a:t>
            </a:r>
          </a:p>
        </p:txBody>
      </p:sp>
      <p:sp>
        <p:nvSpPr>
          <p:cNvPr id="104468" name="Text Box 20"/>
          <p:cNvSpPr txBox="1">
            <a:spLocks noChangeArrowheads="1"/>
          </p:cNvSpPr>
          <p:nvPr/>
        </p:nvSpPr>
        <p:spPr bwMode="auto">
          <a:xfrm>
            <a:off x="7667649" y="2712368"/>
            <a:ext cx="470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t>10</a:t>
            </a:r>
          </a:p>
        </p:txBody>
      </p:sp>
      <p:sp>
        <p:nvSpPr>
          <p:cNvPr id="104469" name="Line 21"/>
          <p:cNvSpPr>
            <a:spLocks noChangeShapeType="1"/>
          </p:cNvSpPr>
          <p:nvPr/>
        </p:nvSpPr>
        <p:spPr bwMode="auto">
          <a:xfrm>
            <a:off x="5251524" y="1402681"/>
            <a:ext cx="0" cy="53340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
        <p:nvSpPr>
          <p:cNvPr id="104470" name="Text Box 22"/>
          <p:cNvSpPr txBox="1">
            <a:spLocks noChangeArrowheads="1"/>
          </p:cNvSpPr>
          <p:nvPr/>
        </p:nvSpPr>
        <p:spPr bwMode="auto">
          <a:xfrm>
            <a:off x="4932040" y="1084674"/>
            <a:ext cx="14157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dirty="0">
                <a:solidFill>
                  <a:srgbClr val="FF0000"/>
                </a:solidFill>
                <a:latin typeface="Courier New" panose="02070309020205020404" pitchFamily="49" charset="0"/>
              </a:rPr>
              <a:t>response</a:t>
            </a:r>
          </a:p>
        </p:txBody>
      </p:sp>
      <p:sp>
        <p:nvSpPr>
          <p:cNvPr id="104471" name="Text Box 23"/>
          <p:cNvSpPr txBox="1">
            <a:spLocks noChangeArrowheads="1"/>
          </p:cNvSpPr>
          <p:nvPr/>
        </p:nvSpPr>
        <p:spPr bwMode="auto">
          <a:xfrm>
            <a:off x="5089487" y="2164681"/>
            <a:ext cx="482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solidFill>
                  <a:srgbClr val="FF0000"/>
                </a:solidFill>
              </a:rPr>
              <a:t>++</a:t>
            </a:r>
          </a:p>
        </p:txBody>
      </p:sp>
      <p:sp>
        <p:nvSpPr>
          <p:cNvPr id="104472" name="Text Box 24"/>
          <p:cNvSpPr txBox="1">
            <a:spLocks noChangeArrowheads="1"/>
          </p:cNvSpPr>
          <p:nvPr/>
        </p:nvSpPr>
        <p:spPr bwMode="auto">
          <a:xfrm>
            <a:off x="747727" y="3284984"/>
            <a:ext cx="7547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latin typeface="Courier New" panose="02070309020205020404" pitchFamily="49" charset="0"/>
                <a:cs typeface="Courier New" panose="02070309020205020404" pitchFamily="49" charset="0"/>
              </a:rPr>
              <a:t>ratingCounters</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r>
              <a:rPr lang="en-US" altLang="en-US" sz="2000" dirty="0"/>
              <a:t> = how many persons rated the show an </a:t>
            </a:r>
            <a:r>
              <a:rPr lang="en-US" altLang="en-US" sz="2000" dirty="0" err="1"/>
              <a:t>i</a:t>
            </a:r>
            <a:r>
              <a:rPr lang="en-US" altLang="en-US" sz="2000" dirty="0"/>
              <a:t> </a:t>
            </a:r>
          </a:p>
        </p:txBody>
      </p:sp>
      <p:sp>
        <p:nvSpPr>
          <p:cNvPr id="104473" name="Line 25"/>
          <p:cNvSpPr>
            <a:spLocks noChangeShapeType="1"/>
          </p:cNvSpPr>
          <p:nvPr/>
        </p:nvSpPr>
        <p:spPr bwMode="auto">
          <a:xfrm>
            <a:off x="1365324" y="2026568"/>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2000"/>
          </a:p>
        </p:txBody>
      </p:sp>
    </p:spTree>
    <p:extLst>
      <p:ext uri="{BB962C8B-B14F-4D97-AF65-F5344CB8AC3E}">
        <p14:creationId xmlns:p14="http://schemas.microsoft.com/office/powerpoint/2010/main" val="998183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4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9" grpId="0" animBg="1"/>
      <p:bldP spid="104470" grpId="0"/>
      <p:bldP spid="1044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Exercise: Array of counters </a:t>
            </a:r>
          </a:p>
        </p:txBody>
      </p:sp>
      <p:sp>
        <p:nvSpPr>
          <p:cNvPr id="78852" name="Text Box 4"/>
          <p:cNvSpPr txBox="1">
            <a:spLocks noChangeArrowheads="1"/>
          </p:cNvSpPr>
          <p:nvPr/>
        </p:nvSpPr>
        <p:spPr bwMode="auto">
          <a:xfrm>
            <a:off x="1187624" y="980728"/>
            <a:ext cx="7473950" cy="531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0" dirty="0">
                <a:latin typeface="Courier New" panose="02070309020205020404" pitchFamily="49" charset="0"/>
              </a:rPr>
              <a:t>#include &lt;</a:t>
            </a:r>
            <a:r>
              <a:rPr lang="en-US" altLang="en-US" b="0" dirty="0" err="1">
                <a:latin typeface="Courier New" panose="02070309020205020404" pitchFamily="49" charset="0"/>
              </a:rPr>
              <a:t>stdio.h</a:t>
            </a:r>
            <a:r>
              <a:rPr lang="en-US" altLang="en-US" b="0" dirty="0">
                <a:latin typeface="Courier New" panose="02070309020205020404" pitchFamily="49" charset="0"/>
              </a:rPr>
              <a:t>&gt;</a:t>
            </a:r>
          </a:p>
          <a:p>
            <a:pPr algn="l"/>
            <a:r>
              <a:rPr lang="en-US" altLang="en-US" b="0" dirty="0" err="1">
                <a:latin typeface="Courier New" panose="02070309020205020404" pitchFamily="49" charset="0"/>
              </a:rPr>
              <a:t>int</a:t>
            </a:r>
            <a:r>
              <a:rPr lang="en-US" altLang="en-US" b="0" dirty="0">
                <a:latin typeface="Courier New" panose="02070309020205020404" pitchFamily="49" charset="0"/>
              </a:rPr>
              <a:t> main (void)  {</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a:t>
            </a:r>
            <a:r>
              <a:rPr lang="en-US" altLang="en-US" b="0" dirty="0" err="1">
                <a:latin typeface="Courier New" panose="02070309020205020404" pitchFamily="49" charset="0"/>
              </a:rPr>
              <a:t>ratingCounters</a:t>
            </a:r>
            <a:r>
              <a:rPr lang="en-US" altLang="en-US" b="0" dirty="0">
                <a:latin typeface="Courier New" panose="02070309020205020404" pitchFamily="49" charset="0"/>
              </a:rPr>
              <a:t>[11], </a:t>
            </a:r>
            <a:r>
              <a:rPr lang="en-US" altLang="en-US" b="0" dirty="0" err="1">
                <a:latin typeface="Courier New" panose="02070309020205020404" pitchFamily="49" charset="0"/>
              </a:rPr>
              <a:t>i</a:t>
            </a:r>
            <a:r>
              <a:rPr lang="en-US" altLang="en-US" b="0" dirty="0">
                <a:latin typeface="Courier New" panose="02070309020205020404" pitchFamily="49" charset="0"/>
              </a:rPr>
              <a:t>, response;</a:t>
            </a:r>
          </a:p>
          <a:p>
            <a:pPr lvl="1" algn="l"/>
            <a:r>
              <a:rPr lang="en-US" altLang="en-US" b="0" dirty="0">
                <a:latin typeface="Courier New" panose="02070309020205020404" pitchFamily="49" charset="0"/>
              </a:rPr>
              <a:t>for ( </a:t>
            </a:r>
            <a:r>
              <a:rPr lang="en-US" altLang="en-US" b="0" dirty="0" err="1">
                <a:latin typeface="Courier New" panose="02070309020205020404" pitchFamily="49" charset="0"/>
              </a:rPr>
              <a:t>i</a:t>
            </a:r>
            <a:r>
              <a:rPr lang="en-US" altLang="en-US" b="0" dirty="0">
                <a:latin typeface="Courier New" panose="02070309020205020404" pitchFamily="49" charset="0"/>
              </a:rPr>
              <a:t> = 1; </a:t>
            </a:r>
            <a:r>
              <a:rPr lang="en-US" altLang="en-US" b="0" dirty="0" err="1">
                <a:latin typeface="Courier New" panose="02070309020205020404" pitchFamily="49" charset="0"/>
              </a:rPr>
              <a:t>i</a:t>
            </a:r>
            <a:r>
              <a:rPr lang="en-US" altLang="en-US" b="0" dirty="0">
                <a:latin typeface="Courier New" panose="02070309020205020404" pitchFamily="49" charset="0"/>
              </a:rPr>
              <a:t> &lt;= 10; ++</a:t>
            </a:r>
            <a:r>
              <a:rPr lang="en-US" altLang="en-US" b="0" dirty="0" err="1">
                <a:latin typeface="Courier New" panose="02070309020205020404" pitchFamily="49" charset="0"/>
              </a:rPr>
              <a:t>i</a:t>
            </a:r>
            <a:r>
              <a:rPr lang="en-US" altLang="en-US" b="0" dirty="0">
                <a:latin typeface="Courier New" panose="02070309020205020404" pitchFamily="49" charset="0"/>
              </a:rPr>
              <a:t>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ratingCounters</a:t>
            </a:r>
            <a:r>
              <a:rPr lang="en-US" altLang="en-US" b="0" dirty="0">
                <a:latin typeface="Courier New" panose="02070309020205020404" pitchFamily="49" charset="0"/>
              </a:rPr>
              <a:t>[</a:t>
            </a:r>
            <a:r>
              <a:rPr lang="en-US" altLang="en-US" b="0" dirty="0" err="1">
                <a:latin typeface="Courier New" panose="02070309020205020404" pitchFamily="49" charset="0"/>
              </a:rPr>
              <a:t>i</a:t>
            </a:r>
            <a:r>
              <a:rPr lang="en-US" altLang="en-US" b="0" dirty="0">
                <a:latin typeface="Courier New" panose="02070309020205020404" pitchFamily="49" charset="0"/>
              </a:rPr>
              <a:t>] = 0;</a:t>
            </a:r>
          </a:p>
          <a:p>
            <a:pPr lvl="1" algn="l"/>
            <a:r>
              <a:rPr lang="en-US" altLang="en-US" b="0" dirty="0" err="1">
                <a:latin typeface="Courier New" panose="02070309020205020404" pitchFamily="49" charset="0"/>
              </a:rPr>
              <a:t>printf</a:t>
            </a:r>
            <a:r>
              <a:rPr lang="en-US" altLang="en-US" b="0" dirty="0">
                <a:latin typeface="Courier New" panose="02070309020205020404" pitchFamily="49" charset="0"/>
              </a:rPr>
              <a:t> ("Enter your responses\n");</a:t>
            </a:r>
          </a:p>
          <a:p>
            <a:pPr lvl="1" algn="l"/>
            <a:r>
              <a:rPr lang="en-US" altLang="en-US" b="0" dirty="0">
                <a:latin typeface="Courier New" panose="02070309020205020404" pitchFamily="49" charset="0"/>
              </a:rPr>
              <a:t>for ( </a:t>
            </a:r>
            <a:r>
              <a:rPr lang="en-US" altLang="en-US" b="0" dirty="0" err="1">
                <a:latin typeface="Courier New" panose="02070309020205020404" pitchFamily="49" charset="0"/>
              </a:rPr>
              <a:t>i</a:t>
            </a:r>
            <a:r>
              <a:rPr lang="en-US" altLang="en-US" b="0" dirty="0">
                <a:latin typeface="Courier New" panose="02070309020205020404" pitchFamily="49" charset="0"/>
              </a:rPr>
              <a:t> = 1; </a:t>
            </a:r>
            <a:r>
              <a:rPr lang="en-US" altLang="en-US" b="0" dirty="0" err="1">
                <a:latin typeface="Courier New" panose="02070309020205020404" pitchFamily="49" charset="0"/>
              </a:rPr>
              <a:t>i</a:t>
            </a:r>
            <a:r>
              <a:rPr lang="en-US" altLang="en-US" b="0" dirty="0">
                <a:latin typeface="Courier New" panose="02070309020205020404" pitchFamily="49" charset="0"/>
              </a:rPr>
              <a:t> &lt;= 20; ++</a:t>
            </a:r>
            <a:r>
              <a:rPr lang="en-US" altLang="en-US" b="0" dirty="0" err="1">
                <a:latin typeface="Courier New" panose="02070309020205020404" pitchFamily="49" charset="0"/>
              </a:rPr>
              <a:t>i</a:t>
            </a:r>
            <a:r>
              <a:rPr lang="en-US" altLang="en-US" b="0" dirty="0">
                <a:latin typeface="Courier New" panose="02070309020205020404" pitchFamily="49" charset="0"/>
              </a:rPr>
              <a:t> )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scanf</a:t>
            </a:r>
            <a:r>
              <a:rPr lang="en-US" altLang="en-US" b="0" dirty="0">
                <a:latin typeface="Courier New" panose="02070309020205020404" pitchFamily="49" charset="0"/>
              </a:rPr>
              <a:t> ("%</a:t>
            </a:r>
            <a:r>
              <a:rPr lang="en-US" altLang="en-US" b="0" dirty="0" err="1">
                <a:latin typeface="Courier New" panose="02070309020205020404" pitchFamily="49" charset="0"/>
              </a:rPr>
              <a:t>i</a:t>
            </a:r>
            <a:r>
              <a:rPr lang="en-US" altLang="en-US" b="0" dirty="0">
                <a:latin typeface="Courier New" panose="02070309020205020404" pitchFamily="49" charset="0"/>
              </a:rPr>
              <a:t>", &amp;response);</a:t>
            </a:r>
          </a:p>
          <a:p>
            <a:pPr lvl="1" algn="l"/>
            <a:r>
              <a:rPr lang="en-US" altLang="en-US" b="0" dirty="0">
                <a:latin typeface="Courier New" panose="02070309020205020404" pitchFamily="49" charset="0"/>
              </a:rPr>
              <a:t>	if ( response &lt; 1 || response &gt; 10 )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 ("Bad response: %</a:t>
            </a:r>
            <a:r>
              <a:rPr lang="en-US" altLang="en-US" b="0" dirty="0" err="1">
                <a:latin typeface="Courier New" panose="02070309020205020404" pitchFamily="49" charset="0"/>
              </a:rPr>
              <a:t>i</a:t>
            </a:r>
            <a:r>
              <a:rPr lang="en-US" altLang="en-US" b="0" dirty="0">
                <a:latin typeface="Courier New" panose="02070309020205020404" pitchFamily="49" charset="0"/>
              </a:rPr>
              <a:t>\n", response);</a:t>
            </a:r>
          </a:p>
          <a:p>
            <a:pPr lvl="1" algn="l"/>
            <a:r>
              <a:rPr lang="en-US" altLang="en-US" b="0" dirty="0">
                <a:latin typeface="Courier New" panose="02070309020205020404" pitchFamily="49" charset="0"/>
              </a:rPr>
              <a:t>	else</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ratingCounters</a:t>
            </a:r>
            <a:r>
              <a:rPr lang="en-US" altLang="en-US" b="0" dirty="0">
                <a:latin typeface="Courier New" panose="02070309020205020404" pitchFamily="49" charset="0"/>
              </a:rPr>
              <a:t>[response];</a:t>
            </a:r>
          </a:p>
          <a:p>
            <a:pPr lvl="1" algn="l"/>
            <a:r>
              <a:rPr lang="en-US" altLang="en-US" b="0" dirty="0">
                <a:latin typeface="Courier New" panose="02070309020205020404" pitchFamily="49" charset="0"/>
              </a:rPr>
              <a:t>}</a:t>
            </a:r>
          </a:p>
          <a:p>
            <a:pPr lvl="1" algn="l"/>
            <a:r>
              <a:rPr lang="en-US" altLang="en-US" b="0" dirty="0" err="1">
                <a:latin typeface="Courier New" panose="02070309020205020404" pitchFamily="49" charset="0"/>
              </a:rPr>
              <a:t>printf</a:t>
            </a:r>
            <a:r>
              <a:rPr lang="en-US" altLang="en-US" b="0" dirty="0">
                <a:latin typeface="Courier New" panose="02070309020205020404" pitchFamily="49" charset="0"/>
              </a:rPr>
              <a:t> ("\n\</a:t>
            </a:r>
            <a:r>
              <a:rPr lang="en-US" altLang="en-US" b="0" dirty="0" err="1">
                <a:latin typeface="Courier New" panose="02070309020205020404" pitchFamily="49" charset="0"/>
              </a:rPr>
              <a:t>nRating</a:t>
            </a:r>
            <a:r>
              <a:rPr lang="en-US" altLang="en-US" b="0" dirty="0">
                <a:latin typeface="Courier New" panose="02070309020205020404" pitchFamily="49" charset="0"/>
              </a:rPr>
              <a:t> Number of Responses\n");</a:t>
            </a:r>
          </a:p>
          <a:p>
            <a:pPr lvl="1" algn="l"/>
            <a:r>
              <a:rPr lang="en-US" altLang="en-US" b="0" dirty="0" err="1">
                <a:latin typeface="Courier New" panose="02070309020205020404" pitchFamily="49" charset="0"/>
              </a:rPr>
              <a:t>printf</a:t>
            </a:r>
            <a:r>
              <a:rPr lang="en-US" altLang="en-US" b="0" dirty="0">
                <a:latin typeface="Courier New" panose="02070309020205020404" pitchFamily="49" charset="0"/>
              </a:rPr>
              <a:t> ("------ -------------------\n");</a:t>
            </a:r>
          </a:p>
          <a:p>
            <a:pPr lvl="1" algn="l"/>
            <a:r>
              <a:rPr lang="en-US" altLang="en-US" b="0" dirty="0">
                <a:latin typeface="Courier New" panose="02070309020205020404" pitchFamily="49" charset="0"/>
              </a:rPr>
              <a:t>for ( </a:t>
            </a:r>
            <a:r>
              <a:rPr lang="en-US" altLang="en-US" b="0" dirty="0" err="1">
                <a:latin typeface="Courier New" panose="02070309020205020404" pitchFamily="49" charset="0"/>
              </a:rPr>
              <a:t>i</a:t>
            </a:r>
            <a:r>
              <a:rPr lang="en-US" altLang="en-US" b="0" dirty="0">
                <a:latin typeface="Courier New" panose="02070309020205020404" pitchFamily="49" charset="0"/>
              </a:rPr>
              <a:t> = 1; </a:t>
            </a:r>
            <a:r>
              <a:rPr lang="en-US" altLang="en-US" b="0" dirty="0" err="1">
                <a:latin typeface="Courier New" panose="02070309020205020404" pitchFamily="49" charset="0"/>
              </a:rPr>
              <a:t>i</a:t>
            </a:r>
            <a:r>
              <a:rPr lang="en-US" altLang="en-US" b="0" dirty="0">
                <a:latin typeface="Courier New" panose="02070309020205020404" pitchFamily="49" charset="0"/>
              </a:rPr>
              <a:t> &lt;= 10; ++</a:t>
            </a:r>
            <a:r>
              <a:rPr lang="en-US" altLang="en-US" b="0" dirty="0" err="1">
                <a:latin typeface="Courier New" panose="02070309020205020404" pitchFamily="49" charset="0"/>
              </a:rPr>
              <a:t>i</a:t>
            </a:r>
            <a:r>
              <a:rPr lang="en-US" altLang="en-US" b="0" dirty="0">
                <a:latin typeface="Courier New" panose="02070309020205020404" pitchFamily="49" charset="0"/>
              </a:rPr>
              <a:t>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 ("%4i%14i\n", </a:t>
            </a:r>
            <a:r>
              <a:rPr lang="en-US" altLang="en-US" b="0" dirty="0" err="1">
                <a:latin typeface="Courier New" panose="02070309020205020404" pitchFamily="49" charset="0"/>
              </a:rPr>
              <a:t>i</a:t>
            </a:r>
            <a:r>
              <a:rPr lang="en-US" altLang="en-US" b="0" dirty="0">
                <a:latin typeface="Courier New" panose="02070309020205020404" pitchFamily="49" charset="0"/>
              </a:rPr>
              <a:t>, </a:t>
            </a:r>
            <a:r>
              <a:rPr lang="en-US" altLang="en-US" b="0" dirty="0" err="1">
                <a:latin typeface="Courier New" panose="02070309020205020404" pitchFamily="49" charset="0"/>
              </a:rPr>
              <a:t>ratingCounters</a:t>
            </a:r>
            <a:r>
              <a:rPr lang="en-US" altLang="en-US" b="0" dirty="0">
                <a:latin typeface="Courier New" panose="02070309020205020404" pitchFamily="49" charset="0"/>
              </a:rPr>
              <a:t>[</a:t>
            </a:r>
            <a:r>
              <a:rPr lang="en-US" altLang="en-US" b="0" dirty="0" err="1">
                <a:latin typeface="Courier New" panose="02070309020205020404" pitchFamily="49" charset="0"/>
              </a:rPr>
              <a:t>i</a:t>
            </a:r>
            <a:r>
              <a:rPr lang="en-US" altLang="en-US" b="0" dirty="0">
                <a:latin typeface="Courier New" panose="02070309020205020404" pitchFamily="49" charset="0"/>
              </a:rPr>
              <a:t>]);</a:t>
            </a:r>
          </a:p>
          <a:p>
            <a:pPr lvl="1" algn="l"/>
            <a:r>
              <a:rPr lang="en-US" altLang="en-US" b="0" dirty="0">
                <a:latin typeface="Courier New" panose="02070309020205020404" pitchFamily="49" charset="0"/>
              </a:rPr>
              <a:t>return 0;</a:t>
            </a:r>
          </a:p>
          <a:p>
            <a:pPr algn="l"/>
            <a:r>
              <a:rPr lang="en-US" altLang="en-US" b="0" dirty="0">
                <a:latin typeface="Courier New" panose="02070309020205020404" pitchFamily="49" charset="0"/>
              </a:rPr>
              <a:t>}</a:t>
            </a:r>
          </a:p>
        </p:txBody>
      </p:sp>
    </p:spTree>
    <p:extLst>
      <p:ext uri="{BB962C8B-B14F-4D97-AF65-F5344CB8AC3E}">
        <p14:creationId xmlns:p14="http://schemas.microsoft.com/office/powerpoint/2010/main" val="259552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Exercise: Fibonacci numbers </a:t>
            </a:r>
          </a:p>
        </p:txBody>
      </p:sp>
      <p:sp>
        <p:nvSpPr>
          <p:cNvPr id="79876" name="Text Box 4"/>
          <p:cNvSpPr txBox="1">
            <a:spLocks noChangeArrowheads="1"/>
          </p:cNvSpPr>
          <p:nvPr/>
        </p:nvSpPr>
        <p:spPr bwMode="auto">
          <a:xfrm>
            <a:off x="1161231" y="1124744"/>
            <a:ext cx="751522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0" dirty="0">
                <a:latin typeface="Courier New" panose="02070309020205020404" pitchFamily="49" charset="0"/>
              </a:rPr>
              <a:t>// Program to generate the first 15 Fibonacci numbers</a:t>
            </a:r>
          </a:p>
          <a:p>
            <a:pPr algn="l"/>
            <a:r>
              <a:rPr lang="en-US" altLang="en-US" b="0" dirty="0">
                <a:latin typeface="Courier New" panose="02070309020205020404" pitchFamily="49" charset="0"/>
              </a:rPr>
              <a:t>#include &lt;</a:t>
            </a:r>
            <a:r>
              <a:rPr lang="en-US" altLang="en-US" b="0" dirty="0" err="1">
                <a:latin typeface="Courier New" panose="02070309020205020404" pitchFamily="49" charset="0"/>
              </a:rPr>
              <a:t>stdio.h</a:t>
            </a:r>
            <a:r>
              <a:rPr lang="en-US" altLang="en-US" b="0" dirty="0">
                <a:latin typeface="Courier New" panose="02070309020205020404" pitchFamily="49" charset="0"/>
              </a:rPr>
              <a:t>&gt;</a:t>
            </a:r>
          </a:p>
          <a:p>
            <a:pPr algn="l"/>
            <a:r>
              <a:rPr lang="en-US" altLang="en-US" b="0" dirty="0" err="1">
                <a:latin typeface="Courier New" panose="02070309020205020404" pitchFamily="49" charset="0"/>
              </a:rPr>
              <a:t>int</a:t>
            </a:r>
            <a:r>
              <a:rPr lang="en-US" altLang="en-US" b="0" dirty="0">
                <a:latin typeface="Courier New" panose="02070309020205020404" pitchFamily="49" charset="0"/>
              </a:rPr>
              <a:t> main (void)</a:t>
            </a:r>
          </a:p>
          <a:p>
            <a:pPr algn="l"/>
            <a:r>
              <a:rPr lang="en-US" altLang="en-US" b="0" dirty="0">
                <a:latin typeface="Courier New" panose="02070309020205020404" pitchFamily="49" charset="0"/>
              </a:rPr>
              <a:t>{</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Fibonacci[15], </a:t>
            </a:r>
            <a:r>
              <a:rPr lang="en-US" altLang="en-US" b="0" dirty="0" err="1">
                <a:latin typeface="Courier New" panose="02070309020205020404" pitchFamily="49" charset="0"/>
              </a:rPr>
              <a:t>i</a:t>
            </a:r>
            <a:r>
              <a:rPr lang="en-US" altLang="en-US" b="0" dirty="0">
                <a:latin typeface="Courier New" panose="02070309020205020404" pitchFamily="49" charset="0"/>
              </a:rPr>
              <a:t>;</a:t>
            </a:r>
          </a:p>
          <a:p>
            <a:pPr lvl="1" algn="l"/>
            <a:r>
              <a:rPr lang="en-US" altLang="en-US" b="0" dirty="0">
                <a:latin typeface="Courier New" panose="02070309020205020404" pitchFamily="49" charset="0"/>
              </a:rPr>
              <a:t>Fibonacci[0] = 0; // by definition</a:t>
            </a:r>
          </a:p>
          <a:p>
            <a:pPr lvl="1" algn="l"/>
            <a:r>
              <a:rPr lang="en-US" altLang="en-US" b="0" dirty="0">
                <a:latin typeface="Courier New" panose="02070309020205020404" pitchFamily="49" charset="0"/>
              </a:rPr>
              <a:t>Fibonacci[1] = 1; // ditto</a:t>
            </a:r>
          </a:p>
          <a:p>
            <a:pPr lvl="1" algn="l"/>
            <a:r>
              <a:rPr lang="en-US" altLang="en-US" b="0" dirty="0">
                <a:latin typeface="Courier New" panose="02070309020205020404" pitchFamily="49" charset="0"/>
              </a:rPr>
              <a:t>for ( </a:t>
            </a:r>
            <a:r>
              <a:rPr lang="en-US" altLang="en-US" b="0" dirty="0" err="1">
                <a:latin typeface="Courier New" panose="02070309020205020404" pitchFamily="49" charset="0"/>
              </a:rPr>
              <a:t>i</a:t>
            </a:r>
            <a:r>
              <a:rPr lang="en-US" altLang="en-US" b="0" dirty="0">
                <a:latin typeface="Courier New" panose="02070309020205020404" pitchFamily="49" charset="0"/>
              </a:rPr>
              <a:t> = 2; </a:t>
            </a:r>
            <a:r>
              <a:rPr lang="en-US" altLang="en-US" b="0" dirty="0" err="1">
                <a:latin typeface="Courier New" panose="02070309020205020404" pitchFamily="49" charset="0"/>
              </a:rPr>
              <a:t>i</a:t>
            </a:r>
            <a:r>
              <a:rPr lang="en-US" altLang="en-US" b="0" dirty="0">
                <a:latin typeface="Courier New" panose="02070309020205020404" pitchFamily="49" charset="0"/>
              </a:rPr>
              <a:t> &lt; 15; ++</a:t>
            </a:r>
            <a:r>
              <a:rPr lang="en-US" altLang="en-US" b="0" dirty="0" err="1">
                <a:latin typeface="Courier New" panose="02070309020205020404" pitchFamily="49" charset="0"/>
              </a:rPr>
              <a:t>i</a:t>
            </a:r>
            <a:r>
              <a:rPr lang="en-US" altLang="en-US" b="0" dirty="0">
                <a:latin typeface="Courier New" panose="02070309020205020404" pitchFamily="49" charset="0"/>
              </a:rPr>
              <a:t> )</a:t>
            </a:r>
          </a:p>
          <a:p>
            <a:pPr lvl="1" algn="l"/>
            <a:r>
              <a:rPr lang="en-US" altLang="en-US" b="0" dirty="0">
                <a:latin typeface="Courier New" panose="02070309020205020404" pitchFamily="49" charset="0"/>
              </a:rPr>
              <a:t>	Fibonacci[</a:t>
            </a:r>
            <a:r>
              <a:rPr lang="en-US" altLang="en-US" b="0" dirty="0" err="1">
                <a:latin typeface="Courier New" panose="02070309020205020404" pitchFamily="49" charset="0"/>
              </a:rPr>
              <a:t>i</a:t>
            </a:r>
            <a:r>
              <a:rPr lang="en-US" altLang="en-US" b="0" dirty="0">
                <a:latin typeface="Courier New" panose="02070309020205020404" pitchFamily="49" charset="0"/>
              </a:rPr>
              <a:t>] = Fibonacci[i-2] + Fibonacci[i-1];</a:t>
            </a:r>
          </a:p>
          <a:p>
            <a:pPr lvl="1" algn="l"/>
            <a:r>
              <a:rPr lang="en-US" altLang="en-US" b="0" dirty="0">
                <a:latin typeface="Courier New" panose="02070309020205020404" pitchFamily="49" charset="0"/>
              </a:rPr>
              <a:t>for ( </a:t>
            </a:r>
            <a:r>
              <a:rPr lang="en-US" altLang="en-US" b="0" dirty="0" err="1">
                <a:latin typeface="Courier New" panose="02070309020205020404" pitchFamily="49" charset="0"/>
              </a:rPr>
              <a:t>i</a:t>
            </a:r>
            <a:r>
              <a:rPr lang="en-US" altLang="en-US" b="0" dirty="0">
                <a:latin typeface="Courier New" panose="02070309020205020404" pitchFamily="49" charset="0"/>
              </a:rPr>
              <a:t> = 0; </a:t>
            </a:r>
            <a:r>
              <a:rPr lang="en-US" altLang="en-US" b="0" dirty="0" err="1">
                <a:latin typeface="Courier New" panose="02070309020205020404" pitchFamily="49" charset="0"/>
              </a:rPr>
              <a:t>i</a:t>
            </a:r>
            <a:r>
              <a:rPr lang="en-US" altLang="en-US" b="0" dirty="0">
                <a:latin typeface="Courier New" panose="02070309020205020404" pitchFamily="49" charset="0"/>
              </a:rPr>
              <a:t> &lt; 15; ++</a:t>
            </a:r>
            <a:r>
              <a:rPr lang="en-US" altLang="en-US" b="0" dirty="0" err="1">
                <a:latin typeface="Courier New" panose="02070309020205020404" pitchFamily="49" charset="0"/>
              </a:rPr>
              <a:t>i</a:t>
            </a:r>
            <a:r>
              <a:rPr lang="en-US" altLang="en-US" b="0" dirty="0">
                <a:latin typeface="Courier New" panose="02070309020205020404" pitchFamily="49" charset="0"/>
              </a:rPr>
              <a:t>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 ("%</a:t>
            </a:r>
            <a:r>
              <a:rPr lang="en-US" altLang="en-US" b="0" dirty="0" err="1">
                <a:latin typeface="Courier New" panose="02070309020205020404" pitchFamily="49" charset="0"/>
              </a:rPr>
              <a:t>i</a:t>
            </a:r>
            <a:r>
              <a:rPr lang="en-US" altLang="en-US" b="0" dirty="0">
                <a:latin typeface="Courier New" panose="02070309020205020404" pitchFamily="49" charset="0"/>
              </a:rPr>
              <a:t>\n", Fibonacci[</a:t>
            </a:r>
            <a:r>
              <a:rPr lang="en-US" altLang="en-US" b="0" dirty="0" err="1">
                <a:latin typeface="Courier New" panose="02070309020205020404" pitchFamily="49" charset="0"/>
              </a:rPr>
              <a:t>i</a:t>
            </a:r>
            <a:r>
              <a:rPr lang="en-US" altLang="en-US" b="0" dirty="0">
                <a:latin typeface="Courier New" panose="02070309020205020404" pitchFamily="49" charset="0"/>
              </a:rPr>
              <a:t>]);</a:t>
            </a:r>
          </a:p>
          <a:p>
            <a:pPr lvl="1" algn="l"/>
            <a:r>
              <a:rPr lang="en-US" altLang="en-US" b="0" dirty="0">
                <a:latin typeface="Courier New" panose="02070309020205020404" pitchFamily="49" charset="0"/>
              </a:rPr>
              <a:t>return 0;</a:t>
            </a:r>
          </a:p>
          <a:p>
            <a:pPr algn="l"/>
            <a:r>
              <a:rPr lang="en-US" altLang="en-US" b="0" dirty="0">
                <a:latin typeface="Courier New" panose="02070309020205020404" pitchFamily="49" charset="0"/>
              </a:rPr>
              <a:t>}</a:t>
            </a:r>
          </a:p>
        </p:txBody>
      </p:sp>
    </p:spTree>
    <p:extLst>
      <p:ext uri="{BB962C8B-B14F-4D97-AF65-F5344CB8AC3E}">
        <p14:creationId xmlns:p14="http://schemas.microsoft.com/office/powerpoint/2010/main" val="241748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dirty="0" smtClean="0"/>
              <a:t>Difficult Exercise</a:t>
            </a:r>
            <a:r>
              <a:rPr lang="en-US" altLang="en-US" dirty="0"/>
              <a:t>: Prime numbers</a:t>
            </a:r>
          </a:p>
        </p:txBody>
      </p:sp>
      <p:sp>
        <p:nvSpPr>
          <p:cNvPr id="90115" name="Rectangle 3"/>
          <p:cNvSpPr>
            <a:spLocks noGrp="1" noChangeArrowheads="1"/>
          </p:cNvSpPr>
          <p:nvPr>
            <p:ph type="body" idx="1"/>
          </p:nvPr>
        </p:nvSpPr>
        <p:spPr>
          <a:xfrm>
            <a:off x="899592" y="920080"/>
            <a:ext cx="7772400" cy="5029200"/>
          </a:xfrm>
        </p:spPr>
        <p:txBody>
          <a:bodyPr/>
          <a:lstStyle/>
          <a:p>
            <a:r>
              <a:rPr lang="en-US" altLang="en-US" sz="1800" dirty="0"/>
              <a:t>An improved method for generating prime numbers involves the notion that a number p is prime if it is not evenly divisible by any other prime number</a:t>
            </a:r>
          </a:p>
          <a:p>
            <a:r>
              <a:rPr lang="en-US" altLang="en-US" sz="1800" dirty="0"/>
              <a:t>Another improvement: a number p is prime if there is no prime number smaller than its square root, so that it is evenly divisible by it</a:t>
            </a:r>
          </a:p>
          <a:p>
            <a:endParaRPr lang="en-US" altLang="en-US" sz="1800" dirty="0"/>
          </a:p>
        </p:txBody>
      </p:sp>
      <p:sp>
        <p:nvSpPr>
          <p:cNvPr id="90116" name="Rectangle 4"/>
          <p:cNvSpPr>
            <a:spLocks noChangeArrowheads="1"/>
          </p:cNvSpPr>
          <p:nvPr/>
        </p:nvSpPr>
        <p:spPr bwMode="auto">
          <a:xfrm>
            <a:off x="1232843" y="4546104"/>
            <a:ext cx="6858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0117" name="Line 5"/>
          <p:cNvSpPr>
            <a:spLocks noChangeShapeType="1"/>
          </p:cNvSpPr>
          <p:nvPr/>
        </p:nvSpPr>
        <p:spPr bwMode="auto">
          <a:xfrm>
            <a:off x="49666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18" name="Line 6"/>
          <p:cNvSpPr>
            <a:spLocks noChangeShapeType="1"/>
          </p:cNvSpPr>
          <p:nvPr/>
        </p:nvSpPr>
        <p:spPr bwMode="auto">
          <a:xfrm>
            <a:off x="24520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19" name="Line 7"/>
          <p:cNvSpPr>
            <a:spLocks noChangeShapeType="1"/>
          </p:cNvSpPr>
          <p:nvPr/>
        </p:nvSpPr>
        <p:spPr bwMode="auto">
          <a:xfrm>
            <a:off x="30616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20" name="Line 8"/>
          <p:cNvSpPr>
            <a:spLocks noChangeShapeType="1"/>
          </p:cNvSpPr>
          <p:nvPr/>
        </p:nvSpPr>
        <p:spPr bwMode="auto">
          <a:xfrm>
            <a:off x="36712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21" name="Line 9"/>
          <p:cNvSpPr>
            <a:spLocks noChangeShapeType="1"/>
          </p:cNvSpPr>
          <p:nvPr/>
        </p:nvSpPr>
        <p:spPr bwMode="auto">
          <a:xfrm>
            <a:off x="42808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22" name="Line 10"/>
          <p:cNvSpPr>
            <a:spLocks noChangeShapeType="1"/>
          </p:cNvSpPr>
          <p:nvPr/>
        </p:nvSpPr>
        <p:spPr bwMode="auto">
          <a:xfrm>
            <a:off x="56524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23" name="Line 11"/>
          <p:cNvSpPr>
            <a:spLocks noChangeShapeType="1"/>
          </p:cNvSpPr>
          <p:nvPr/>
        </p:nvSpPr>
        <p:spPr bwMode="auto">
          <a:xfrm>
            <a:off x="63382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24" name="Line 12"/>
          <p:cNvSpPr>
            <a:spLocks noChangeShapeType="1"/>
          </p:cNvSpPr>
          <p:nvPr/>
        </p:nvSpPr>
        <p:spPr bwMode="auto">
          <a:xfrm>
            <a:off x="69478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25" name="Line 13"/>
          <p:cNvSpPr>
            <a:spLocks noChangeShapeType="1"/>
          </p:cNvSpPr>
          <p:nvPr/>
        </p:nvSpPr>
        <p:spPr bwMode="auto">
          <a:xfrm>
            <a:off x="75574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26" name="Text Box 14"/>
          <p:cNvSpPr txBox="1">
            <a:spLocks noChangeArrowheads="1"/>
          </p:cNvSpPr>
          <p:nvPr/>
        </p:nvSpPr>
        <p:spPr bwMode="auto">
          <a:xfrm>
            <a:off x="683568" y="4146054"/>
            <a:ext cx="1003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Courier New" panose="02070309020205020404" pitchFamily="49" charset="0"/>
              </a:rPr>
              <a:t>primes</a:t>
            </a:r>
          </a:p>
        </p:txBody>
      </p:sp>
      <p:sp>
        <p:nvSpPr>
          <p:cNvPr id="90127" name="Line 15"/>
          <p:cNvSpPr>
            <a:spLocks noChangeShapeType="1"/>
          </p:cNvSpPr>
          <p:nvPr/>
        </p:nvSpPr>
        <p:spPr bwMode="auto">
          <a:xfrm>
            <a:off x="1842443" y="45461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28" name="Text Box 16"/>
          <p:cNvSpPr txBox="1">
            <a:spLocks noChangeArrowheads="1"/>
          </p:cNvSpPr>
          <p:nvPr/>
        </p:nvSpPr>
        <p:spPr bwMode="auto">
          <a:xfrm>
            <a:off x="1369368" y="5246192"/>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a:t>
            </a:r>
          </a:p>
        </p:txBody>
      </p:sp>
      <p:sp>
        <p:nvSpPr>
          <p:cNvPr id="90129" name="Text Box 17"/>
          <p:cNvSpPr txBox="1">
            <a:spLocks noChangeArrowheads="1"/>
          </p:cNvSpPr>
          <p:nvPr/>
        </p:nvSpPr>
        <p:spPr bwMode="auto">
          <a:xfrm>
            <a:off x="1912293" y="5246192"/>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a:t>
            </a:r>
          </a:p>
        </p:txBody>
      </p:sp>
      <p:sp>
        <p:nvSpPr>
          <p:cNvPr id="90130" name="Text Box 18"/>
          <p:cNvSpPr txBox="1">
            <a:spLocks noChangeArrowheads="1"/>
          </p:cNvSpPr>
          <p:nvPr/>
        </p:nvSpPr>
        <p:spPr bwMode="auto">
          <a:xfrm>
            <a:off x="2598093" y="5246192"/>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a:t>
            </a:r>
          </a:p>
        </p:txBody>
      </p:sp>
      <p:sp>
        <p:nvSpPr>
          <p:cNvPr id="90133" name="Text Box 21"/>
          <p:cNvSpPr txBox="1">
            <a:spLocks noChangeArrowheads="1"/>
          </p:cNvSpPr>
          <p:nvPr/>
        </p:nvSpPr>
        <p:spPr bwMode="auto">
          <a:xfrm>
            <a:off x="1369368" y="4735017"/>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sp>
        <p:nvSpPr>
          <p:cNvPr id="90134" name="Text Box 22"/>
          <p:cNvSpPr txBox="1">
            <a:spLocks noChangeArrowheads="1"/>
          </p:cNvSpPr>
          <p:nvPr/>
        </p:nvSpPr>
        <p:spPr bwMode="auto">
          <a:xfrm>
            <a:off x="1988493" y="469850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p>
        </p:txBody>
      </p:sp>
      <p:sp>
        <p:nvSpPr>
          <p:cNvPr id="90135" name="Text Box 23"/>
          <p:cNvSpPr txBox="1">
            <a:spLocks noChangeArrowheads="1"/>
          </p:cNvSpPr>
          <p:nvPr/>
        </p:nvSpPr>
        <p:spPr bwMode="auto">
          <a:xfrm>
            <a:off x="2521893" y="469850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a:t>
            </a:r>
          </a:p>
        </p:txBody>
      </p:sp>
      <p:sp>
        <p:nvSpPr>
          <p:cNvPr id="90136" name="Text Box 24"/>
          <p:cNvSpPr txBox="1">
            <a:spLocks noChangeArrowheads="1"/>
          </p:cNvSpPr>
          <p:nvPr/>
        </p:nvSpPr>
        <p:spPr bwMode="auto">
          <a:xfrm>
            <a:off x="3207693" y="469850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a:t>
            </a:r>
          </a:p>
        </p:txBody>
      </p:sp>
      <p:sp>
        <p:nvSpPr>
          <p:cNvPr id="90137" name="Text Box 25"/>
          <p:cNvSpPr txBox="1">
            <a:spLocks noChangeArrowheads="1"/>
          </p:cNvSpPr>
          <p:nvPr/>
        </p:nvSpPr>
        <p:spPr bwMode="auto">
          <a:xfrm>
            <a:off x="3817293" y="4698504"/>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11</a:t>
            </a:r>
          </a:p>
        </p:txBody>
      </p:sp>
      <p:sp>
        <p:nvSpPr>
          <p:cNvPr id="90138" name="Text Box 26"/>
          <p:cNvSpPr txBox="1">
            <a:spLocks noChangeArrowheads="1"/>
          </p:cNvSpPr>
          <p:nvPr/>
        </p:nvSpPr>
        <p:spPr bwMode="auto">
          <a:xfrm>
            <a:off x="4426893" y="5308104"/>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b="0"/>
          </a:p>
        </p:txBody>
      </p:sp>
      <p:sp>
        <p:nvSpPr>
          <p:cNvPr id="90139" name="Line 27"/>
          <p:cNvSpPr>
            <a:spLocks noChangeShapeType="1"/>
          </p:cNvSpPr>
          <p:nvPr/>
        </p:nvSpPr>
        <p:spPr bwMode="auto">
          <a:xfrm flipV="1">
            <a:off x="4585643" y="5231904"/>
            <a:ext cx="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0140" name="Text Box 28"/>
          <p:cNvSpPr txBox="1">
            <a:spLocks noChangeArrowheads="1"/>
          </p:cNvSpPr>
          <p:nvPr/>
        </p:nvSpPr>
        <p:spPr bwMode="auto">
          <a:xfrm>
            <a:off x="4496743" y="5855792"/>
            <a:ext cx="154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Courier New" panose="02070309020205020404" pitchFamily="49" charset="0"/>
              </a:rPr>
              <a:t>primeIndex</a:t>
            </a:r>
          </a:p>
        </p:txBody>
      </p:sp>
      <p:sp>
        <p:nvSpPr>
          <p:cNvPr id="90141" name="AutoShape 29"/>
          <p:cNvSpPr>
            <a:spLocks noChangeArrowheads="1"/>
          </p:cNvSpPr>
          <p:nvPr/>
        </p:nvSpPr>
        <p:spPr bwMode="auto">
          <a:xfrm>
            <a:off x="2833043" y="2945904"/>
            <a:ext cx="1981200" cy="990600"/>
          </a:xfrm>
          <a:prstGeom prst="wedgeRoundRectCallout">
            <a:avLst>
              <a:gd name="adj1" fmla="val 33333"/>
              <a:gd name="adj2" fmla="val 15160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b="0"/>
              <a:t>Is p the next prime number here ?</a:t>
            </a:r>
          </a:p>
        </p:txBody>
      </p:sp>
      <p:sp>
        <p:nvSpPr>
          <p:cNvPr id="90143" name="AutoShape 31"/>
          <p:cNvSpPr>
            <a:spLocks noChangeArrowheads="1"/>
          </p:cNvSpPr>
          <p:nvPr/>
        </p:nvSpPr>
        <p:spPr bwMode="auto">
          <a:xfrm>
            <a:off x="5728643" y="2564904"/>
            <a:ext cx="3200400" cy="1905000"/>
          </a:xfrm>
          <a:prstGeom prst="cloudCallout">
            <a:avLst>
              <a:gd name="adj1" fmla="val -90227"/>
              <a:gd name="adj2" fmla="val 8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b="0"/>
              <a:t>If you can find a primes[i] &lt; sqrt(p)  that divides evenly p, than p is not prime</a:t>
            </a:r>
          </a:p>
        </p:txBody>
      </p:sp>
    </p:spTree>
    <p:extLst>
      <p:ext uri="{BB962C8B-B14F-4D97-AF65-F5344CB8AC3E}">
        <p14:creationId xmlns:p14="http://schemas.microsoft.com/office/powerpoint/2010/main" val="3891817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t>Exercise: Prime numbers</a:t>
            </a:r>
          </a:p>
        </p:txBody>
      </p:sp>
      <p:sp>
        <p:nvSpPr>
          <p:cNvPr id="80900" name="Text Box 4"/>
          <p:cNvSpPr txBox="1">
            <a:spLocks noChangeArrowheads="1"/>
          </p:cNvSpPr>
          <p:nvPr/>
        </p:nvSpPr>
        <p:spPr bwMode="auto">
          <a:xfrm>
            <a:off x="1043608" y="836712"/>
            <a:ext cx="8143576"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dirty="0">
                <a:latin typeface="Courier New" panose="02070309020205020404" pitchFamily="49" charset="0"/>
              </a:rPr>
              <a:t>#include &lt;</a:t>
            </a:r>
            <a:r>
              <a:rPr lang="en-US" altLang="en-US" sz="1600" b="0" dirty="0" err="1">
                <a:latin typeface="Courier New" panose="02070309020205020404" pitchFamily="49" charset="0"/>
              </a:rPr>
              <a:t>stdio.h</a:t>
            </a:r>
            <a:r>
              <a:rPr lang="en-US" altLang="en-US" sz="1600" b="0" dirty="0">
                <a:latin typeface="Courier New" panose="02070309020205020404" pitchFamily="49" charset="0"/>
              </a:rPr>
              <a:t>&gt;</a:t>
            </a:r>
          </a:p>
          <a:p>
            <a:pPr algn="l"/>
            <a:r>
              <a:rPr lang="en-US" altLang="en-US" sz="1600" b="0" dirty="0">
                <a:latin typeface="Courier New" panose="02070309020205020404" pitchFamily="49" charset="0"/>
              </a:rPr>
              <a:t>#include &lt;</a:t>
            </a:r>
            <a:r>
              <a:rPr lang="en-US" altLang="en-US" sz="1600" b="0" dirty="0" err="1">
                <a:latin typeface="Courier New" panose="02070309020205020404" pitchFamily="49" charset="0"/>
              </a:rPr>
              <a:t>stdbool.h</a:t>
            </a:r>
            <a:r>
              <a:rPr lang="en-US" altLang="en-US" sz="1600" b="0" dirty="0">
                <a:latin typeface="Courier New" panose="02070309020205020404" pitchFamily="49" charset="0"/>
              </a:rPr>
              <a:t>&gt;</a:t>
            </a:r>
          </a:p>
          <a:p>
            <a:pPr algn="l"/>
            <a:r>
              <a:rPr lang="en-US" altLang="en-US" sz="1600" b="0" dirty="0">
                <a:latin typeface="Courier New" panose="02070309020205020404" pitchFamily="49" charset="0"/>
              </a:rPr>
              <a:t>// Modified program to generate prime numbers</a:t>
            </a:r>
          </a:p>
          <a:p>
            <a:pPr algn="l"/>
            <a:r>
              <a:rPr lang="en-US" altLang="en-US" sz="1600" b="0" dirty="0" err="1">
                <a:latin typeface="Courier New" panose="02070309020205020404" pitchFamily="49" charset="0"/>
              </a:rPr>
              <a:t>int</a:t>
            </a:r>
            <a:r>
              <a:rPr lang="en-US" altLang="en-US" sz="1600" b="0" dirty="0">
                <a:latin typeface="Courier New" panose="02070309020205020404" pitchFamily="49" charset="0"/>
              </a:rPr>
              <a:t> main (void)  {</a:t>
            </a:r>
          </a:p>
          <a:p>
            <a:pPr lvl="1" algn="l"/>
            <a:r>
              <a:rPr lang="en-US" altLang="en-US" sz="1600" b="0" dirty="0" err="1">
                <a:latin typeface="Courier New" panose="02070309020205020404" pitchFamily="49" charset="0"/>
              </a:rPr>
              <a:t>int</a:t>
            </a:r>
            <a:r>
              <a:rPr lang="en-US" altLang="en-US" sz="1600" b="0" dirty="0">
                <a:latin typeface="Courier New" panose="02070309020205020404" pitchFamily="49" charset="0"/>
              </a:rPr>
              <a:t> p, </a:t>
            </a:r>
            <a:r>
              <a:rPr lang="en-US" altLang="en-US" sz="1600" b="0" dirty="0" err="1">
                <a:latin typeface="Courier New" panose="02070309020205020404" pitchFamily="49" charset="0"/>
              </a:rPr>
              <a:t>i</a:t>
            </a:r>
            <a:r>
              <a:rPr lang="en-US" altLang="en-US" sz="1600" b="0" dirty="0">
                <a:latin typeface="Courier New" panose="02070309020205020404" pitchFamily="49" charset="0"/>
              </a:rPr>
              <a:t>, primes[50], </a:t>
            </a:r>
            <a:r>
              <a:rPr lang="en-US" altLang="en-US" sz="1600" b="0" dirty="0" err="1">
                <a:latin typeface="Courier New" panose="02070309020205020404" pitchFamily="49" charset="0"/>
              </a:rPr>
              <a:t>primeIndex</a:t>
            </a:r>
            <a:r>
              <a:rPr lang="en-US" altLang="en-US" sz="1600" b="0" dirty="0">
                <a:latin typeface="Courier New" panose="02070309020205020404" pitchFamily="49" charset="0"/>
              </a:rPr>
              <a:t> = 2;</a:t>
            </a:r>
          </a:p>
          <a:p>
            <a:pPr lvl="1" algn="l"/>
            <a:r>
              <a:rPr lang="en-US" altLang="en-US" sz="1600" b="0" dirty="0" err="1">
                <a:latin typeface="Courier New" panose="02070309020205020404" pitchFamily="49" charset="0"/>
              </a:rPr>
              <a:t>bool</a:t>
            </a:r>
            <a:r>
              <a:rPr lang="en-US" altLang="en-US" sz="1600" b="0" dirty="0">
                <a:latin typeface="Courier New" panose="02070309020205020404" pitchFamily="49" charset="0"/>
              </a:rPr>
              <a:t> </a:t>
            </a:r>
            <a:r>
              <a:rPr lang="en-US" altLang="en-US" sz="1600" b="0" dirty="0" err="1">
                <a:latin typeface="Courier New" panose="02070309020205020404" pitchFamily="49" charset="0"/>
              </a:rPr>
              <a:t>isPrime</a:t>
            </a:r>
            <a:r>
              <a:rPr lang="en-US" altLang="en-US" sz="1600" b="0" dirty="0">
                <a:latin typeface="Courier New" panose="02070309020205020404" pitchFamily="49" charset="0"/>
              </a:rPr>
              <a:t>;</a:t>
            </a:r>
          </a:p>
          <a:p>
            <a:pPr lvl="1" algn="l"/>
            <a:r>
              <a:rPr lang="en-US" altLang="en-US" sz="1600" b="0" dirty="0">
                <a:latin typeface="Courier New" panose="02070309020205020404" pitchFamily="49" charset="0"/>
              </a:rPr>
              <a:t>primes[0] = 2;</a:t>
            </a:r>
          </a:p>
          <a:p>
            <a:pPr lvl="1" algn="l"/>
            <a:r>
              <a:rPr lang="en-US" altLang="en-US" sz="1600" b="0" dirty="0">
                <a:latin typeface="Courier New" panose="02070309020205020404" pitchFamily="49" charset="0"/>
              </a:rPr>
              <a:t>primes[1] = 3;</a:t>
            </a:r>
          </a:p>
          <a:p>
            <a:pPr lvl="1" algn="l"/>
            <a:r>
              <a:rPr lang="en-US" altLang="en-US" sz="1600" b="0" dirty="0">
                <a:latin typeface="Courier New" panose="02070309020205020404" pitchFamily="49" charset="0"/>
              </a:rPr>
              <a:t>for ( p = 5; p &lt;= 50; p = p + 2 ) {</a:t>
            </a:r>
          </a:p>
          <a:p>
            <a:pPr lvl="1" algn="l"/>
            <a:r>
              <a:rPr lang="en-US" altLang="en-US" sz="1600" b="0" dirty="0">
                <a:latin typeface="Courier New" panose="02070309020205020404" pitchFamily="49" charset="0"/>
              </a:rPr>
              <a:t>	</a:t>
            </a:r>
            <a:r>
              <a:rPr lang="en-US" altLang="en-US" sz="1600" b="0" dirty="0" err="1">
                <a:latin typeface="Courier New" panose="02070309020205020404" pitchFamily="49" charset="0"/>
              </a:rPr>
              <a:t>isPrime</a:t>
            </a:r>
            <a:r>
              <a:rPr lang="en-US" altLang="en-US" sz="1600" b="0" dirty="0">
                <a:latin typeface="Courier New" panose="02070309020205020404" pitchFamily="49" charset="0"/>
              </a:rPr>
              <a:t> = true;</a:t>
            </a:r>
          </a:p>
          <a:p>
            <a:pPr lvl="1" algn="l"/>
            <a:r>
              <a:rPr lang="en-US" altLang="en-US" sz="1600" b="0" dirty="0">
                <a:latin typeface="Courier New" panose="02070309020205020404" pitchFamily="49" charset="0"/>
              </a:rPr>
              <a:t>	for ( </a:t>
            </a:r>
            <a:r>
              <a:rPr lang="en-US" altLang="en-US" sz="1600" b="0" dirty="0" err="1">
                <a:latin typeface="Courier New" panose="02070309020205020404" pitchFamily="49" charset="0"/>
              </a:rPr>
              <a:t>i</a:t>
            </a:r>
            <a:r>
              <a:rPr lang="en-US" altLang="en-US" sz="1600" b="0" dirty="0">
                <a:latin typeface="Courier New" panose="02070309020205020404" pitchFamily="49" charset="0"/>
              </a:rPr>
              <a:t> = 1; </a:t>
            </a:r>
            <a:r>
              <a:rPr lang="en-US" altLang="en-US" sz="1600" b="0" dirty="0" err="1">
                <a:latin typeface="Courier New" panose="02070309020205020404" pitchFamily="49" charset="0"/>
              </a:rPr>
              <a:t>isPrime</a:t>
            </a:r>
            <a:r>
              <a:rPr lang="en-US" altLang="en-US" sz="1600" b="0" dirty="0">
                <a:latin typeface="Courier New" panose="02070309020205020404" pitchFamily="49" charset="0"/>
              </a:rPr>
              <a:t> &amp;&amp; p / primes[</a:t>
            </a:r>
            <a:r>
              <a:rPr lang="en-US" altLang="en-US" sz="1600" b="0" dirty="0" err="1">
                <a:latin typeface="Courier New" panose="02070309020205020404" pitchFamily="49" charset="0"/>
              </a:rPr>
              <a:t>i</a:t>
            </a:r>
            <a:r>
              <a:rPr lang="en-US" altLang="en-US" sz="1600" b="0" dirty="0">
                <a:latin typeface="Courier New" panose="02070309020205020404" pitchFamily="49" charset="0"/>
              </a:rPr>
              <a:t>] &gt;= primes[</a:t>
            </a:r>
            <a:r>
              <a:rPr lang="en-US" altLang="en-US" sz="1600" b="0" dirty="0" err="1">
                <a:latin typeface="Courier New" panose="02070309020205020404" pitchFamily="49" charset="0"/>
              </a:rPr>
              <a:t>i</a:t>
            </a:r>
            <a:r>
              <a:rPr lang="en-US" altLang="en-US" sz="1600" b="0" dirty="0">
                <a:latin typeface="Courier New" panose="02070309020205020404" pitchFamily="49" charset="0"/>
              </a:rPr>
              <a:t>]; ++</a:t>
            </a:r>
            <a:r>
              <a:rPr lang="en-US" altLang="en-US" sz="1600" b="0" dirty="0" err="1">
                <a:latin typeface="Courier New" panose="02070309020205020404" pitchFamily="49" charset="0"/>
              </a:rPr>
              <a:t>i</a:t>
            </a:r>
            <a:r>
              <a:rPr lang="en-US" altLang="en-US" sz="1600" b="0" dirty="0">
                <a:latin typeface="Courier New" panose="02070309020205020404" pitchFamily="49" charset="0"/>
              </a:rPr>
              <a:t> )</a:t>
            </a:r>
          </a:p>
          <a:p>
            <a:pPr lvl="1" algn="l"/>
            <a:r>
              <a:rPr lang="en-US" altLang="en-US" sz="1600" b="0" dirty="0">
                <a:latin typeface="Courier New" panose="02070309020205020404" pitchFamily="49" charset="0"/>
              </a:rPr>
              <a:t>		if ( p % primes[</a:t>
            </a:r>
            <a:r>
              <a:rPr lang="en-US" altLang="en-US" sz="1600" b="0" dirty="0" err="1">
                <a:latin typeface="Courier New" panose="02070309020205020404" pitchFamily="49" charset="0"/>
              </a:rPr>
              <a:t>i</a:t>
            </a:r>
            <a:r>
              <a:rPr lang="en-US" altLang="en-US" sz="1600" b="0" dirty="0">
                <a:latin typeface="Courier New" panose="02070309020205020404" pitchFamily="49" charset="0"/>
              </a:rPr>
              <a:t>] == 0 )</a:t>
            </a:r>
          </a:p>
          <a:p>
            <a:pPr lvl="1" algn="l"/>
            <a:r>
              <a:rPr lang="en-US" altLang="en-US" sz="1600" b="0" dirty="0">
                <a:latin typeface="Courier New" panose="02070309020205020404" pitchFamily="49" charset="0"/>
              </a:rPr>
              <a:t>			</a:t>
            </a:r>
            <a:r>
              <a:rPr lang="en-US" altLang="en-US" sz="1600" b="0" dirty="0" err="1">
                <a:latin typeface="Courier New" panose="02070309020205020404" pitchFamily="49" charset="0"/>
              </a:rPr>
              <a:t>isPrime</a:t>
            </a:r>
            <a:r>
              <a:rPr lang="en-US" altLang="en-US" sz="1600" b="0" dirty="0">
                <a:latin typeface="Courier New" panose="02070309020205020404" pitchFamily="49" charset="0"/>
              </a:rPr>
              <a:t> = false;</a:t>
            </a:r>
          </a:p>
          <a:p>
            <a:pPr lvl="1" algn="l"/>
            <a:r>
              <a:rPr lang="en-US" altLang="en-US" sz="1600" b="0" dirty="0">
                <a:latin typeface="Courier New" panose="02070309020205020404" pitchFamily="49" charset="0"/>
              </a:rPr>
              <a:t>	if ( </a:t>
            </a:r>
            <a:r>
              <a:rPr lang="en-US" altLang="en-US" sz="1600" b="0" dirty="0" err="1">
                <a:latin typeface="Courier New" panose="02070309020205020404" pitchFamily="49" charset="0"/>
              </a:rPr>
              <a:t>isPrime</a:t>
            </a:r>
            <a:r>
              <a:rPr lang="en-US" altLang="en-US" sz="1600" b="0" dirty="0">
                <a:latin typeface="Courier New" panose="02070309020205020404" pitchFamily="49" charset="0"/>
              </a:rPr>
              <a:t> == true ) {</a:t>
            </a:r>
          </a:p>
          <a:p>
            <a:pPr lvl="1" algn="l"/>
            <a:r>
              <a:rPr lang="en-US" altLang="en-US" sz="1600" b="0" dirty="0">
                <a:latin typeface="Courier New" panose="02070309020205020404" pitchFamily="49" charset="0"/>
              </a:rPr>
              <a:t>		primes[</a:t>
            </a:r>
            <a:r>
              <a:rPr lang="en-US" altLang="en-US" sz="1600" b="0" dirty="0" err="1">
                <a:latin typeface="Courier New" panose="02070309020205020404" pitchFamily="49" charset="0"/>
              </a:rPr>
              <a:t>primeIndex</a:t>
            </a:r>
            <a:r>
              <a:rPr lang="en-US" altLang="en-US" sz="1600" b="0" dirty="0">
                <a:latin typeface="Courier New" panose="02070309020205020404" pitchFamily="49" charset="0"/>
              </a:rPr>
              <a:t>] = p;</a:t>
            </a:r>
          </a:p>
          <a:p>
            <a:pPr lvl="1" algn="l"/>
            <a:r>
              <a:rPr lang="en-US" altLang="en-US" sz="1600" b="0" dirty="0">
                <a:latin typeface="Courier New" panose="02070309020205020404" pitchFamily="49" charset="0"/>
              </a:rPr>
              <a:t>		++</a:t>
            </a:r>
            <a:r>
              <a:rPr lang="en-US" altLang="en-US" sz="1600" b="0" dirty="0" err="1">
                <a:latin typeface="Courier New" panose="02070309020205020404" pitchFamily="49" charset="0"/>
              </a:rPr>
              <a:t>primeIndex</a:t>
            </a:r>
            <a:r>
              <a:rPr lang="en-US" altLang="en-US" sz="1600" b="0" dirty="0">
                <a:latin typeface="Courier New" panose="02070309020205020404" pitchFamily="49" charset="0"/>
              </a:rPr>
              <a:t>;</a:t>
            </a:r>
          </a:p>
          <a:p>
            <a:pPr lvl="1" algn="l"/>
            <a:r>
              <a:rPr lang="en-US" altLang="en-US" sz="1600" b="0" dirty="0">
                <a:latin typeface="Courier New" panose="02070309020205020404" pitchFamily="49" charset="0"/>
              </a:rPr>
              <a:t>		}</a:t>
            </a:r>
          </a:p>
          <a:p>
            <a:pPr lvl="1" algn="l"/>
            <a:r>
              <a:rPr lang="en-US" altLang="en-US" sz="1600" b="0" dirty="0">
                <a:latin typeface="Courier New" panose="02070309020205020404" pitchFamily="49" charset="0"/>
              </a:rPr>
              <a:t>}</a:t>
            </a:r>
          </a:p>
          <a:p>
            <a:pPr lvl="1" algn="l"/>
            <a:r>
              <a:rPr lang="en-US" altLang="en-US" sz="1600" b="0" dirty="0">
                <a:latin typeface="Courier New" panose="02070309020205020404" pitchFamily="49" charset="0"/>
              </a:rPr>
              <a:t>for ( </a:t>
            </a:r>
            <a:r>
              <a:rPr lang="en-US" altLang="en-US" sz="1600" b="0" dirty="0" err="1">
                <a:latin typeface="Courier New" panose="02070309020205020404" pitchFamily="49" charset="0"/>
              </a:rPr>
              <a:t>i</a:t>
            </a:r>
            <a:r>
              <a:rPr lang="en-US" altLang="en-US" sz="1600" b="0" dirty="0">
                <a:latin typeface="Courier New" panose="02070309020205020404" pitchFamily="49" charset="0"/>
              </a:rPr>
              <a:t> = 0; </a:t>
            </a:r>
            <a:r>
              <a:rPr lang="en-US" altLang="en-US" sz="1600" b="0" dirty="0" err="1">
                <a:latin typeface="Courier New" panose="02070309020205020404" pitchFamily="49" charset="0"/>
              </a:rPr>
              <a:t>i</a:t>
            </a:r>
            <a:r>
              <a:rPr lang="en-US" altLang="en-US" sz="1600" b="0" dirty="0">
                <a:latin typeface="Courier New" panose="02070309020205020404" pitchFamily="49" charset="0"/>
              </a:rPr>
              <a:t> &lt; </a:t>
            </a:r>
            <a:r>
              <a:rPr lang="en-US" altLang="en-US" sz="1600" b="0" dirty="0" err="1">
                <a:latin typeface="Courier New" panose="02070309020205020404" pitchFamily="49" charset="0"/>
              </a:rPr>
              <a:t>primeIndex</a:t>
            </a:r>
            <a:r>
              <a:rPr lang="en-US" altLang="en-US" sz="1600" b="0" dirty="0">
                <a:latin typeface="Courier New" panose="02070309020205020404" pitchFamily="49" charset="0"/>
              </a:rPr>
              <a:t>; ++</a:t>
            </a:r>
            <a:r>
              <a:rPr lang="en-US" altLang="en-US" sz="1600" b="0" dirty="0" err="1">
                <a:latin typeface="Courier New" panose="02070309020205020404" pitchFamily="49" charset="0"/>
              </a:rPr>
              <a:t>i</a:t>
            </a:r>
            <a:r>
              <a:rPr lang="en-US" altLang="en-US" sz="1600" b="0" dirty="0">
                <a:latin typeface="Courier New" panose="02070309020205020404" pitchFamily="49" charset="0"/>
              </a:rPr>
              <a:t> )</a:t>
            </a:r>
          </a:p>
          <a:p>
            <a:pPr lvl="1" algn="l"/>
            <a:r>
              <a:rPr lang="en-US" altLang="en-US" sz="1600" b="0" dirty="0">
                <a:latin typeface="Courier New" panose="02070309020205020404" pitchFamily="49" charset="0"/>
              </a:rPr>
              <a:t>	</a:t>
            </a:r>
            <a:r>
              <a:rPr lang="en-US" altLang="en-US" sz="1600" b="0" dirty="0" err="1">
                <a:latin typeface="Courier New" panose="02070309020205020404" pitchFamily="49" charset="0"/>
              </a:rPr>
              <a:t>printf</a:t>
            </a:r>
            <a:r>
              <a:rPr lang="en-US" altLang="en-US" sz="1600" b="0" dirty="0">
                <a:latin typeface="Courier New" panose="02070309020205020404" pitchFamily="49" charset="0"/>
              </a:rPr>
              <a:t> ("%</a:t>
            </a:r>
            <a:r>
              <a:rPr lang="en-US" altLang="en-US" sz="1600" b="0" dirty="0" err="1">
                <a:latin typeface="Courier New" panose="02070309020205020404" pitchFamily="49" charset="0"/>
              </a:rPr>
              <a:t>i</a:t>
            </a:r>
            <a:r>
              <a:rPr lang="en-US" altLang="en-US" sz="1600" b="0" dirty="0">
                <a:latin typeface="Courier New" panose="02070309020205020404" pitchFamily="49" charset="0"/>
              </a:rPr>
              <a:t> ", primes[</a:t>
            </a:r>
            <a:r>
              <a:rPr lang="en-US" altLang="en-US" sz="1600" b="0" dirty="0" err="1">
                <a:latin typeface="Courier New" panose="02070309020205020404" pitchFamily="49" charset="0"/>
              </a:rPr>
              <a:t>i</a:t>
            </a:r>
            <a:r>
              <a:rPr lang="en-US" altLang="en-US" sz="1600" b="0" dirty="0">
                <a:latin typeface="Courier New" panose="02070309020205020404" pitchFamily="49" charset="0"/>
              </a:rPr>
              <a:t>]);</a:t>
            </a:r>
          </a:p>
          <a:p>
            <a:pPr lvl="1" algn="l"/>
            <a:r>
              <a:rPr lang="en-US" altLang="en-US" sz="1600" b="0" dirty="0" err="1">
                <a:latin typeface="Courier New" panose="02070309020205020404" pitchFamily="49" charset="0"/>
              </a:rPr>
              <a:t>printf</a:t>
            </a:r>
            <a:r>
              <a:rPr lang="en-US" altLang="en-US" sz="1600" b="0" dirty="0">
                <a:latin typeface="Courier New" panose="02070309020205020404" pitchFamily="49" charset="0"/>
              </a:rPr>
              <a:t> ("\n");</a:t>
            </a:r>
          </a:p>
          <a:p>
            <a:pPr lvl="1" algn="l"/>
            <a:r>
              <a:rPr lang="en-US" altLang="en-US" sz="1600" b="0" dirty="0">
                <a:latin typeface="Courier New" panose="02070309020205020404" pitchFamily="49" charset="0"/>
              </a:rPr>
              <a:t>return 0;</a:t>
            </a:r>
          </a:p>
          <a:p>
            <a:pPr algn="l"/>
            <a:r>
              <a:rPr lang="en-US" altLang="en-US" sz="1600" b="0" dirty="0">
                <a:latin typeface="Courier New" panose="02070309020205020404" pitchFamily="49" charset="0"/>
              </a:rPr>
              <a:t>}</a:t>
            </a:r>
          </a:p>
        </p:txBody>
      </p:sp>
    </p:spTree>
    <p:extLst>
      <p:ext uri="{BB962C8B-B14F-4D97-AF65-F5344CB8AC3E}">
        <p14:creationId xmlns:p14="http://schemas.microsoft.com/office/powerpoint/2010/main" val="1273586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t>Initializing arrays</a:t>
            </a:r>
          </a:p>
        </p:txBody>
      </p:sp>
      <p:sp>
        <p:nvSpPr>
          <p:cNvPr id="81923" name="Rectangle 3"/>
          <p:cNvSpPr>
            <a:spLocks noGrp="1" noChangeArrowheads="1"/>
          </p:cNvSpPr>
          <p:nvPr>
            <p:ph type="body" idx="1"/>
          </p:nvPr>
        </p:nvSpPr>
        <p:spPr/>
        <p:txBody>
          <a:bodyPr/>
          <a:lstStyle/>
          <a:p>
            <a:pPr marL="0" indent="0">
              <a:buNone/>
            </a:pPr>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counters[5] = { 0, 0, 0, 0, 0 };</a:t>
            </a:r>
          </a:p>
          <a:p>
            <a:pPr marL="0" indent="0">
              <a:buNone/>
            </a:pPr>
            <a:r>
              <a:rPr lang="en-US" altLang="en-US" sz="1800" dirty="0">
                <a:latin typeface="Courier New" panose="02070309020205020404" pitchFamily="49" charset="0"/>
                <a:cs typeface="Courier New" panose="02070309020205020404" pitchFamily="49" charset="0"/>
              </a:rPr>
              <a:t>char letters[5] = { 'a', 'b', 'c', 'd', 'e' };</a:t>
            </a:r>
          </a:p>
          <a:p>
            <a:pPr marL="0" indent="0">
              <a:buNone/>
            </a:pPr>
            <a:r>
              <a:rPr lang="en-US" altLang="en-US" sz="1800" dirty="0">
                <a:latin typeface="Courier New" panose="02070309020205020404" pitchFamily="49" charset="0"/>
                <a:cs typeface="Courier New" panose="02070309020205020404" pitchFamily="49" charset="0"/>
              </a:rPr>
              <a:t>float </a:t>
            </a:r>
            <a:r>
              <a:rPr lang="en-US" altLang="en-US" sz="1800" dirty="0" err="1">
                <a:latin typeface="Courier New" panose="02070309020205020404" pitchFamily="49" charset="0"/>
                <a:cs typeface="Courier New" panose="02070309020205020404" pitchFamily="49" charset="0"/>
              </a:rPr>
              <a:t>sample_data</a:t>
            </a:r>
            <a:r>
              <a:rPr lang="en-US" altLang="en-US" sz="1800" dirty="0">
                <a:latin typeface="Courier New" panose="02070309020205020404" pitchFamily="49" charset="0"/>
                <a:cs typeface="Courier New" panose="02070309020205020404" pitchFamily="49" charset="0"/>
              </a:rPr>
              <a:t>[500] = { 100.0, 300.0, 500.5 </a:t>
            </a:r>
            <a:r>
              <a:rPr lang="en-US" altLang="en-US" sz="1800" dirty="0" smtClean="0">
                <a:latin typeface="Courier New" panose="02070309020205020404" pitchFamily="49" charset="0"/>
                <a:cs typeface="Courier New" panose="02070309020205020404" pitchFamily="49" charset="0"/>
              </a:rPr>
              <a:t>};</a:t>
            </a:r>
          </a:p>
          <a:p>
            <a:pPr marL="0" indent="0">
              <a:buNone/>
            </a:pPr>
            <a:endParaRPr lang="en-US" altLang="en-US" sz="1800" dirty="0">
              <a:latin typeface="Courier New" panose="02070309020205020404" pitchFamily="49" charset="0"/>
              <a:cs typeface="Courier New" panose="02070309020205020404" pitchFamily="49" charset="0"/>
            </a:endParaRPr>
          </a:p>
          <a:p>
            <a:r>
              <a:rPr lang="en-US" altLang="en-US" sz="2000" dirty="0"/>
              <a:t>The C language allows you to define an array without specifying the number of elements. If this is done, the size of the array is determined automatically based on the number of initialization elements: </a:t>
            </a:r>
          </a:p>
          <a:p>
            <a:pPr marL="0" indent="0">
              <a:buNone/>
            </a:pPr>
            <a:r>
              <a:rPr lang="en-US" altLang="en-US" sz="2000" dirty="0" err="1" smtClean="0">
                <a:latin typeface="Courier New" panose="02070309020205020404" pitchFamily="49" charset="0"/>
                <a:cs typeface="Courier New" panose="02070309020205020404" pitchFamily="49" charset="0"/>
              </a:rPr>
              <a:t>int</a:t>
            </a:r>
            <a:r>
              <a:rPr lang="en-US" altLang="en-US" sz="2000" dirty="0" smtClean="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counters[] = { 0, 0, 0, 0, 0 };</a:t>
            </a:r>
          </a:p>
          <a:p>
            <a:endParaRPr lang="en-US" altLang="en-US" sz="2000" dirty="0"/>
          </a:p>
          <a:p>
            <a:endParaRPr lang="en-US" altLang="en-US" sz="2000" dirty="0"/>
          </a:p>
        </p:txBody>
      </p:sp>
    </p:spTree>
    <p:extLst>
      <p:ext uri="{BB962C8B-B14F-4D97-AF65-F5344CB8AC3E}">
        <p14:creationId xmlns:p14="http://schemas.microsoft.com/office/powerpoint/2010/main" val="2199862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Room Practice</a:t>
            </a:r>
            <a:endParaRPr lang="en-CA" dirty="0"/>
          </a:p>
        </p:txBody>
      </p:sp>
      <p:sp>
        <p:nvSpPr>
          <p:cNvPr id="4" name="Date Placeholder 3"/>
          <p:cNvSpPr>
            <a:spLocks noGrp="1"/>
          </p:cNvSpPr>
          <p:nvPr>
            <p:ph type="dt" sz="half" idx="10"/>
          </p:nvPr>
        </p:nvSpPr>
        <p:spPr/>
        <p:txBody>
          <a:bodyPr/>
          <a:lstStyle/>
          <a:p>
            <a:fld id="{C496562B-8786-4769-A4C9-F5F316D27C5E}" type="datetime5">
              <a:rPr lang="en-US" smtClean="0"/>
              <a:pPr/>
              <a:t>19-Apr-15</a:t>
            </a:fld>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17</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84279684"/>
              </p:ext>
            </p:extLst>
          </p:nvPr>
        </p:nvGraphicFramePr>
        <p:xfrm>
          <a:off x="1187624" y="1340768"/>
          <a:ext cx="7848228" cy="3489325"/>
        </p:xfrm>
        <a:graphic>
          <a:graphicData uri="http://schemas.openxmlformats.org/presentationml/2006/ole">
            <mc:AlternateContent xmlns:mc="http://schemas.openxmlformats.org/markup-compatibility/2006">
              <mc:Choice xmlns:v="urn:schemas-microsoft-com:vml" Requires="v">
                <p:oleObj spid="_x0000_s3075" name="Document" r:id="rId4" imgW="6861564" imgH="2811492" progId="Word.Document.12">
                  <p:embed/>
                </p:oleObj>
              </mc:Choice>
              <mc:Fallback>
                <p:oleObj name="Document" r:id="rId4" imgW="6861564" imgH="2811492" progId="Word.Document.12">
                  <p:embed/>
                  <p:pic>
                    <p:nvPicPr>
                      <p:cNvPr id="0" name=""/>
                      <p:cNvPicPr/>
                      <p:nvPr/>
                    </p:nvPicPr>
                    <p:blipFill>
                      <a:blip r:embed="rId5"/>
                      <a:stretch>
                        <a:fillRect/>
                      </a:stretch>
                    </p:blipFill>
                    <p:spPr>
                      <a:xfrm>
                        <a:off x="1187624" y="1340768"/>
                        <a:ext cx="7848228" cy="3489325"/>
                      </a:xfrm>
                      <a:prstGeom prst="rect">
                        <a:avLst/>
                      </a:prstGeom>
                    </p:spPr>
                  </p:pic>
                </p:oleObj>
              </mc:Fallback>
            </mc:AlternateContent>
          </a:graphicData>
        </a:graphic>
      </p:graphicFrame>
    </p:spTree>
    <p:extLst>
      <p:ext uri="{BB962C8B-B14F-4D97-AF65-F5344CB8AC3E}">
        <p14:creationId xmlns:p14="http://schemas.microsoft.com/office/powerpoint/2010/main" val="2384225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Character arrays</a:t>
            </a:r>
          </a:p>
        </p:txBody>
      </p:sp>
      <p:sp>
        <p:nvSpPr>
          <p:cNvPr id="82948" name="Text Box 4"/>
          <p:cNvSpPr txBox="1">
            <a:spLocks noChangeArrowheads="1"/>
          </p:cNvSpPr>
          <p:nvPr/>
        </p:nvSpPr>
        <p:spPr bwMode="auto">
          <a:xfrm>
            <a:off x="1171575" y="1130597"/>
            <a:ext cx="70580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0" dirty="0">
                <a:latin typeface="Courier New" panose="02070309020205020404" pitchFamily="49" charset="0"/>
              </a:rPr>
              <a:t>#include &lt;</a:t>
            </a:r>
            <a:r>
              <a:rPr lang="en-US" altLang="en-US" b="0" dirty="0" err="1">
                <a:latin typeface="Courier New" panose="02070309020205020404" pitchFamily="49" charset="0"/>
              </a:rPr>
              <a:t>stdio.h</a:t>
            </a:r>
            <a:r>
              <a:rPr lang="en-US" altLang="en-US" b="0" dirty="0">
                <a:latin typeface="Courier New" panose="02070309020205020404" pitchFamily="49" charset="0"/>
              </a:rPr>
              <a:t>&gt;</a:t>
            </a:r>
          </a:p>
          <a:p>
            <a:pPr algn="l"/>
            <a:r>
              <a:rPr lang="en-US" altLang="en-US" b="0" dirty="0" err="1">
                <a:latin typeface="Courier New" panose="02070309020205020404" pitchFamily="49" charset="0"/>
              </a:rPr>
              <a:t>int</a:t>
            </a:r>
            <a:r>
              <a:rPr lang="en-US" altLang="en-US" b="0" dirty="0">
                <a:latin typeface="Courier New" panose="02070309020205020404" pitchFamily="49" charset="0"/>
              </a:rPr>
              <a:t> main (void)</a:t>
            </a:r>
          </a:p>
          <a:p>
            <a:pPr algn="l"/>
            <a:r>
              <a:rPr lang="en-US" altLang="en-US" b="0" dirty="0">
                <a:latin typeface="Courier New" panose="02070309020205020404" pitchFamily="49" charset="0"/>
              </a:rPr>
              <a:t>{</a:t>
            </a:r>
          </a:p>
          <a:p>
            <a:pPr lvl="1" algn="l"/>
            <a:r>
              <a:rPr lang="en-US" altLang="en-US" b="0" dirty="0">
                <a:latin typeface="Courier New" panose="02070309020205020404" pitchFamily="49" charset="0"/>
              </a:rPr>
              <a:t>char word[] = { 'H', 'e', 'l', 'l', 'o', '!' };</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a:t>
            </a:r>
            <a:r>
              <a:rPr lang="en-US" altLang="en-US" b="0" dirty="0" err="1">
                <a:latin typeface="Courier New" panose="02070309020205020404" pitchFamily="49" charset="0"/>
              </a:rPr>
              <a:t>i</a:t>
            </a:r>
            <a:r>
              <a:rPr lang="en-US" altLang="en-US" b="0" dirty="0">
                <a:latin typeface="Courier New" panose="02070309020205020404" pitchFamily="49" charset="0"/>
              </a:rPr>
              <a:t>;</a:t>
            </a:r>
          </a:p>
          <a:p>
            <a:pPr lvl="1" algn="l"/>
            <a:r>
              <a:rPr lang="en-US" altLang="en-US" b="0" dirty="0">
                <a:latin typeface="Courier New" panose="02070309020205020404" pitchFamily="49" charset="0"/>
              </a:rPr>
              <a:t>for ( </a:t>
            </a:r>
            <a:r>
              <a:rPr lang="en-US" altLang="en-US" b="0" dirty="0" err="1">
                <a:latin typeface="Courier New" panose="02070309020205020404" pitchFamily="49" charset="0"/>
              </a:rPr>
              <a:t>i</a:t>
            </a:r>
            <a:r>
              <a:rPr lang="en-US" altLang="en-US" b="0" dirty="0">
                <a:latin typeface="Courier New" panose="02070309020205020404" pitchFamily="49" charset="0"/>
              </a:rPr>
              <a:t> = 0; </a:t>
            </a:r>
            <a:r>
              <a:rPr lang="en-US" altLang="en-US" b="0" dirty="0" err="1">
                <a:latin typeface="Courier New" panose="02070309020205020404" pitchFamily="49" charset="0"/>
              </a:rPr>
              <a:t>i</a:t>
            </a:r>
            <a:r>
              <a:rPr lang="en-US" altLang="en-US" b="0" dirty="0">
                <a:latin typeface="Courier New" panose="02070309020205020404" pitchFamily="49" charset="0"/>
              </a:rPr>
              <a:t> &lt; 6; ++</a:t>
            </a:r>
            <a:r>
              <a:rPr lang="en-US" altLang="en-US" b="0" dirty="0" err="1">
                <a:latin typeface="Courier New" panose="02070309020205020404" pitchFamily="49" charset="0"/>
              </a:rPr>
              <a:t>i</a:t>
            </a:r>
            <a:r>
              <a:rPr lang="en-US" altLang="en-US" b="0" dirty="0">
                <a:latin typeface="Courier New" panose="02070309020205020404" pitchFamily="49" charset="0"/>
              </a:rPr>
              <a:t>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 ("%c", word[</a:t>
            </a:r>
            <a:r>
              <a:rPr lang="en-US" altLang="en-US" b="0" dirty="0" err="1">
                <a:latin typeface="Courier New" panose="02070309020205020404" pitchFamily="49" charset="0"/>
              </a:rPr>
              <a:t>i</a:t>
            </a:r>
            <a:r>
              <a:rPr lang="en-US" altLang="en-US" b="0" dirty="0">
                <a:latin typeface="Courier New" panose="02070309020205020404" pitchFamily="49" charset="0"/>
              </a:rPr>
              <a:t>]);</a:t>
            </a:r>
          </a:p>
          <a:p>
            <a:pPr lvl="1" algn="l"/>
            <a:r>
              <a:rPr lang="en-US" altLang="en-US" b="0" dirty="0" err="1">
                <a:latin typeface="Courier New" panose="02070309020205020404" pitchFamily="49" charset="0"/>
              </a:rPr>
              <a:t>printf</a:t>
            </a:r>
            <a:r>
              <a:rPr lang="en-US" altLang="en-US" b="0" dirty="0">
                <a:latin typeface="Courier New" panose="02070309020205020404" pitchFamily="49" charset="0"/>
              </a:rPr>
              <a:t> ("\n");</a:t>
            </a:r>
          </a:p>
          <a:p>
            <a:pPr lvl="1" algn="l"/>
            <a:r>
              <a:rPr lang="en-US" altLang="en-US" b="0" dirty="0">
                <a:latin typeface="Courier New" panose="02070309020205020404" pitchFamily="49" charset="0"/>
              </a:rPr>
              <a:t>return 0;</a:t>
            </a:r>
          </a:p>
          <a:p>
            <a:pPr algn="l"/>
            <a:r>
              <a:rPr lang="en-US" altLang="en-US" b="0" dirty="0">
                <a:latin typeface="Courier New" panose="02070309020205020404" pitchFamily="49" charset="0"/>
              </a:rPr>
              <a:t>}</a:t>
            </a:r>
          </a:p>
        </p:txBody>
      </p:sp>
      <p:sp>
        <p:nvSpPr>
          <p:cNvPr id="82949" name="Text Box 5"/>
          <p:cNvSpPr txBox="1">
            <a:spLocks noChangeArrowheads="1"/>
          </p:cNvSpPr>
          <p:nvPr/>
        </p:nvSpPr>
        <p:spPr bwMode="auto">
          <a:xfrm>
            <a:off x="457200" y="4502447"/>
            <a:ext cx="8274050" cy="3667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a special case of character arrays:  the character</a:t>
            </a:r>
            <a:r>
              <a:rPr lang="en-US" altLang="en-US" b="0" i="1"/>
              <a:t> string</a:t>
            </a:r>
            <a:r>
              <a:rPr lang="en-US" altLang="en-US" b="0"/>
              <a:t> type =&gt;in a later chapter</a:t>
            </a:r>
          </a:p>
        </p:txBody>
      </p:sp>
    </p:spTree>
    <p:extLst>
      <p:ext uri="{BB962C8B-B14F-4D97-AF65-F5344CB8AC3E}">
        <p14:creationId xmlns:p14="http://schemas.microsoft.com/office/powerpoint/2010/main" val="1354449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t>Multidimensional arrays</a:t>
            </a:r>
          </a:p>
        </p:txBody>
      </p:sp>
      <p:sp>
        <p:nvSpPr>
          <p:cNvPr id="92163" name="Rectangle 3"/>
          <p:cNvSpPr>
            <a:spLocks noGrp="1" noChangeArrowheads="1"/>
          </p:cNvSpPr>
          <p:nvPr>
            <p:ph type="body" idx="1"/>
          </p:nvPr>
        </p:nvSpPr>
        <p:spPr>
          <a:xfrm>
            <a:off x="1043608" y="914400"/>
            <a:ext cx="8229600" cy="762000"/>
          </a:xfrm>
        </p:spPr>
        <p:txBody>
          <a:bodyPr/>
          <a:lstStyle/>
          <a:p>
            <a:pPr>
              <a:lnSpc>
                <a:spcPct val="80000"/>
              </a:lnSpc>
            </a:pPr>
            <a:r>
              <a:rPr lang="en-US" altLang="en-US" sz="1800" dirty="0"/>
              <a:t>C language allows arrays of any number of dimensions</a:t>
            </a:r>
          </a:p>
          <a:p>
            <a:pPr>
              <a:lnSpc>
                <a:spcPct val="80000"/>
              </a:lnSpc>
            </a:pPr>
            <a:r>
              <a:rPr lang="en-US" altLang="en-US" sz="1800" dirty="0"/>
              <a:t>Two-dimensional array: matrix</a:t>
            </a:r>
          </a:p>
          <a:p>
            <a:pPr>
              <a:lnSpc>
                <a:spcPct val="80000"/>
              </a:lnSpc>
              <a:buFontTx/>
              <a:buNone/>
            </a:pPr>
            <a:r>
              <a:rPr lang="en-US" altLang="en-US" sz="1000" dirty="0"/>
              <a:t>    </a:t>
            </a:r>
          </a:p>
        </p:txBody>
      </p:sp>
      <p:sp>
        <p:nvSpPr>
          <p:cNvPr id="92164" name="Rectangle 4"/>
          <p:cNvSpPr>
            <a:spLocks noChangeArrowheads="1"/>
          </p:cNvSpPr>
          <p:nvPr/>
        </p:nvSpPr>
        <p:spPr bwMode="auto">
          <a:xfrm>
            <a:off x="1303484" y="1844824"/>
            <a:ext cx="7709848" cy="330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l">
              <a:lnSpc>
                <a:spcPct val="90000"/>
              </a:lnSpc>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M[4][5]; // matrix, 4 rows, 5 columns</a:t>
            </a:r>
          </a:p>
          <a:p>
            <a:pPr algn="l">
              <a:lnSpc>
                <a:spcPct val="90000"/>
              </a:lnSpc>
              <a:buFontTx/>
              <a:buNone/>
            </a:pPr>
            <a:r>
              <a:rPr lang="en-US" altLang="en-US" sz="1800" b="0" dirty="0" smtClean="0">
                <a:latin typeface="Courier New" panose="02070309020205020404" pitchFamily="49" charset="0"/>
              </a:rPr>
              <a:t>             // M[</a:t>
            </a:r>
            <a:r>
              <a:rPr lang="en-US" altLang="en-US" sz="1800" b="0" dirty="0" err="1" smtClean="0">
                <a:latin typeface="Courier New" panose="02070309020205020404" pitchFamily="49" charset="0"/>
              </a:rPr>
              <a:t>i</a:t>
            </a:r>
            <a:r>
              <a:rPr lang="en-US" altLang="en-US" sz="1800" b="0" dirty="0">
                <a:latin typeface="Courier New" panose="02070309020205020404" pitchFamily="49" charset="0"/>
              </a:rPr>
              <a:t>][j] – element at row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column j</a:t>
            </a:r>
          </a:p>
          <a:p>
            <a:pPr algn="l">
              <a:lnSpc>
                <a:spcPct val="90000"/>
              </a:lnSpc>
              <a:buFontTx/>
              <a:buNone/>
            </a:pPr>
            <a:endParaRPr lang="en-US" altLang="en-US" sz="1800" b="0" dirty="0">
              <a:latin typeface="Courier New" panose="02070309020205020404" pitchFamily="49" charset="0"/>
            </a:endParaRPr>
          </a:p>
          <a:p>
            <a:pPr algn="l">
              <a:lnSpc>
                <a:spcPct val="90000"/>
              </a:lnSpc>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M[4][5] = {</a:t>
            </a:r>
          </a:p>
          <a:p>
            <a:pPr algn="l">
              <a:lnSpc>
                <a:spcPct val="90000"/>
              </a:lnSpc>
              <a:buFontTx/>
              <a:buNone/>
            </a:pPr>
            <a:r>
              <a:rPr lang="en-US" altLang="en-US" sz="1800" b="0" dirty="0">
                <a:latin typeface="Courier New" panose="02070309020205020404" pitchFamily="49" charset="0"/>
              </a:rPr>
              <a:t>	{ 10, 5, -3, 17, 82 },</a:t>
            </a:r>
          </a:p>
          <a:p>
            <a:pPr algn="l">
              <a:lnSpc>
                <a:spcPct val="90000"/>
              </a:lnSpc>
              <a:buFontTx/>
              <a:buNone/>
            </a:pPr>
            <a:r>
              <a:rPr lang="en-US" altLang="en-US" sz="1800" b="0" dirty="0">
                <a:latin typeface="Courier New" panose="02070309020205020404" pitchFamily="49" charset="0"/>
              </a:rPr>
              <a:t>	{ 9, 0, 0, 8, -7 },</a:t>
            </a:r>
          </a:p>
          <a:p>
            <a:pPr algn="l">
              <a:lnSpc>
                <a:spcPct val="90000"/>
              </a:lnSpc>
              <a:buFontTx/>
              <a:buNone/>
            </a:pPr>
            <a:r>
              <a:rPr lang="en-US" altLang="en-US" sz="1800" b="0" dirty="0">
                <a:latin typeface="Courier New" panose="02070309020205020404" pitchFamily="49" charset="0"/>
              </a:rPr>
              <a:t>	{ 32, 20, 1, 0, 14 },</a:t>
            </a:r>
          </a:p>
          <a:p>
            <a:pPr algn="l">
              <a:lnSpc>
                <a:spcPct val="90000"/>
              </a:lnSpc>
              <a:buFontTx/>
              <a:buNone/>
            </a:pPr>
            <a:r>
              <a:rPr lang="en-US" altLang="en-US" sz="1800" b="0" dirty="0">
                <a:latin typeface="Courier New" panose="02070309020205020404" pitchFamily="49" charset="0"/>
              </a:rPr>
              <a:t>	{ 0, 0, 8, 7, 6 }</a:t>
            </a:r>
          </a:p>
          <a:p>
            <a:pPr algn="l">
              <a:lnSpc>
                <a:spcPct val="90000"/>
              </a:lnSpc>
              <a:buFontTx/>
              <a:buNone/>
            </a:pPr>
            <a:r>
              <a:rPr lang="en-US" altLang="en-US" sz="1800" b="0" dirty="0">
                <a:latin typeface="Courier New" panose="02070309020205020404" pitchFamily="49" charset="0"/>
              </a:rPr>
              <a:t>};</a:t>
            </a:r>
          </a:p>
          <a:p>
            <a:pPr algn="l">
              <a:lnSpc>
                <a:spcPct val="90000"/>
              </a:lnSpc>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M[4][5] = { 10, 5, -3, 17, 82, 9, 0, 0, 8, -7, 32,20, 1, 0, 14, 0, 0, 8, 7, 6 };</a:t>
            </a:r>
          </a:p>
        </p:txBody>
      </p:sp>
    </p:spTree>
    <p:extLst>
      <p:ext uri="{BB962C8B-B14F-4D97-AF65-F5344CB8AC3E}">
        <p14:creationId xmlns:p14="http://schemas.microsoft.com/office/powerpoint/2010/main" val="141563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Outline</a:t>
            </a:r>
            <a:endParaRPr lang="en-US" altLang="en-US" dirty="0"/>
          </a:p>
        </p:txBody>
      </p:sp>
      <p:sp>
        <p:nvSpPr>
          <p:cNvPr id="3075" name="Rectangle 3"/>
          <p:cNvSpPr>
            <a:spLocks noGrp="1" noChangeArrowheads="1"/>
          </p:cNvSpPr>
          <p:nvPr>
            <p:ph type="body" idx="1"/>
          </p:nvPr>
        </p:nvSpPr>
        <p:spPr/>
        <p:txBody>
          <a:bodyPr/>
          <a:lstStyle/>
          <a:p>
            <a:r>
              <a:rPr lang="en-US" altLang="en-US" sz="2800" dirty="0"/>
              <a:t>Arrays </a:t>
            </a:r>
          </a:p>
          <a:p>
            <a:pPr lvl="1"/>
            <a:r>
              <a:rPr lang="en-US" altLang="en-US" sz="2400" dirty="0" smtClean="0"/>
              <a:t>The concept of array</a:t>
            </a:r>
          </a:p>
          <a:p>
            <a:pPr lvl="1"/>
            <a:r>
              <a:rPr lang="en-US" altLang="en-US" sz="2400" dirty="0" smtClean="0"/>
              <a:t>Defining </a:t>
            </a:r>
            <a:r>
              <a:rPr lang="en-US" altLang="en-US" sz="2400" dirty="0"/>
              <a:t>arrays</a:t>
            </a:r>
          </a:p>
          <a:p>
            <a:pPr lvl="1"/>
            <a:r>
              <a:rPr lang="en-US" altLang="en-US" sz="2400" dirty="0"/>
              <a:t>Initializing arrays</a:t>
            </a:r>
          </a:p>
          <a:p>
            <a:pPr lvl="1"/>
            <a:r>
              <a:rPr lang="en-US" altLang="en-US" sz="2400" dirty="0"/>
              <a:t>Character arrays</a:t>
            </a:r>
          </a:p>
          <a:p>
            <a:pPr lvl="1"/>
            <a:r>
              <a:rPr lang="en-US" altLang="en-US" sz="2400" dirty="0"/>
              <a:t>Multidimensional arrays</a:t>
            </a:r>
          </a:p>
          <a:p>
            <a:pPr lvl="1"/>
            <a:r>
              <a:rPr lang="en-US" altLang="en-US" sz="2400" dirty="0"/>
              <a:t>Variable length arrays</a:t>
            </a:r>
          </a:p>
        </p:txBody>
      </p:sp>
    </p:spTree>
    <p:extLst>
      <p:ext uri="{BB962C8B-B14F-4D97-AF65-F5344CB8AC3E}">
        <p14:creationId xmlns:p14="http://schemas.microsoft.com/office/powerpoint/2010/main" val="900537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dirty="0"/>
              <a:t>Example: Typical matrix processing</a:t>
            </a:r>
          </a:p>
        </p:txBody>
      </p:sp>
      <p:sp>
        <p:nvSpPr>
          <p:cNvPr id="87044" name="Text Box 4"/>
          <p:cNvSpPr txBox="1">
            <a:spLocks noChangeArrowheads="1"/>
          </p:cNvSpPr>
          <p:nvPr/>
        </p:nvSpPr>
        <p:spPr bwMode="auto">
          <a:xfrm>
            <a:off x="1115616" y="980728"/>
            <a:ext cx="66294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0" dirty="0">
                <a:latin typeface="Courier New" panose="02070309020205020404" pitchFamily="49" charset="0"/>
              </a:rPr>
              <a:t>#define N 3</a:t>
            </a:r>
          </a:p>
          <a:p>
            <a:pPr algn="l"/>
            <a:r>
              <a:rPr lang="en-US" altLang="en-US" b="0" dirty="0">
                <a:latin typeface="Courier New" panose="02070309020205020404" pitchFamily="49" charset="0"/>
              </a:rPr>
              <a:t>#define M 4</a:t>
            </a:r>
          </a:p>
          <a:p>
            <a:pPr algn="l"/>
            <a:r>
              <a:rPr lang="en-US" altLang="en-US" b="0" dirty="0" err="1">
                <a:latin typeface="Courier New" panose="02070309020205020404" pitchFamily="49" charset="0"/>
              </a:rPr>
              <a:t>int</a:t>
            </a:r>
            <a:r>
              <a:rPr lang="en-US" altLang="en-US" b="0" dirty="0">
                <a:latin typeface="Courier New" panose="02070309020205020404" pitchFamily="49" charset="0"/>
              </a:rPr>
              <a:t> main(void) {</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a[N][M];</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a:t>
            </a:r>
            <a:r>
              <a:rPr lang="en-US" altLang="en-US" b="0" dirty="0" err="1">
                <a:latin typeface="Courier New" panose="02070309020205020404" pitchFamily="49" charset="0"/>
              </a:rPr>
              <a:t>i,j</a:t>
            </a:r>
            <a:r>
              <a:rPr lang="en-US" altLang="en-US" b="0" dirty="0">
                <a:latin typeface="Courier New" panose="02070309020205020404" pitchFamily="49" charset="0"/>
              </a:rPr>
              <a:t>;</a:t>
            </a:r>
          </a:p>
          <a:p>
            <a:pPr lvl="1" algn="l"/>
            <a:r>
              <a:rPr lang="en-US" altLang="en-US" b="0" dirty="0">
                <a:latin typeface="Courier New" panose="02070309020205020404" pitchFamily="49" charset="0"/>
              </a:rPr>
              <a:t>/* read matrix elements */</a:t>
            </a:r>
          </a:p>
          <a:p>
            <a:pPr lvl="1" algn="l"/>
            <a:r>
              <a:rPr lang="en-US" altLang="en-US" b="0" dirty="0">
                <a:latin typeface="Courier New" panose="02070309020205020404" pitchFamily="49" charset="0"/>
              </a:rPr>
              <a:t>for(</a:t>
            </a:r>
            <a:r>
              <a:rPr lang="en-US" altLang="en-US" b="0" dirty="0" err="1">
                <a:latin typeface="Courier New" panose="02070309020205020404" pitchFamily="49" charset="0"/>
              </a:rPr>
              <a:t>i</a:t>
            </a:r>
            <a:r>
              <a:rPr lang="en-US" altLang="en-US" b="0" dirty="0">
                <a:latin typeface="Courier New" panose="02070309020205020404" pitchFamily="49" charset="0"/>
              </a:rPr>
              <a:t> = 0; </a:t>
            </a:r>
            <a:r>
              <a:rPr lang="en-US" altLang="en-US" b="0" dirty="0" err="1">
                <a:latin typeface="Courier New" panose="02070309020205020404" pitchFamily="49" charset="0"/>
              </a:rPr>
              <a:t>i</a:t>
            </a:r>
            <a:r>
              <a:rPr lang="en-US" altLang="en-US" b="0" dirty="0">
                <a:latin typeface="Courier New" panose="02070309020205020404" pitchFamily="49" charset="0"/>
              </a:rPr>
              <a:t> &lt; N; </a:t>
            </a:r>
            <a:r>
              <a:rPr lang="en-US" altLang="en-US" b="0" dirty="0" err="1">
                <a:latin typeface="Courier New" panose="02070309020205020404" pitchFamily="49" charset="0"/>
              </a:rPr>
              <a:t>i</a:t>
            </a:r>
            <a:r>
              <a:rPr lang="en-US" altLang="en-US" b="0" dirty="0">
                <a:latin typeface="Courier New" panose="02070309020205020404" pitchFamily="49" charset="0"/>
              </a:rPr>
              <a:t>++)</a:t>
            </a:r>
          </a:p>
          <a:p>
            <a:pPr lvl="1" algn="l"/>
            <a:r>
              <a:rPr lang="en-US" altLang="en-US" b="0" dirty="0">
                <a:latin typeface="Courier New" panose="02070309020205020404" pitchFamily="49" charset="0"/>
              </a:rPr>
              <a:t>      for(j = 0; j&lt; M; j++)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("a[%d][%d] = ", </a:t>
            </a:r>
            <a:r>
              <a:rPr lang="en-US" altLang="en-US" b="0" dirty="0" err="1">
                <a:latin typeface="Courier New" panose="02070309020205020404" pitchFamily="49" charset="0"/>
              </a:rPr>
              <a:t>i</a:t>
            </a:r>
            <a:r>
              <a:rPr lang="en-US" altLang="en-US" b="0" dirty="0">
                <a:latin typeface="Courier New" panose="02070309020205020404" pitchFamily="49" charset="0"/>
              </a:rPr>
              <a:t>, j);</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scanf</a:t>
            </a:r>
            <a:r>
              <a:rPr lang="en-US" altLang="en-US" b="0" dirty="0">
                <a:latin typeface="Courier New" panose="02070309020205020404" pitchFamily="49" charset="0"/>
              </a:rPr>
              <a:t>("%d", &amp;a[</a:t>
            </a:r>
            <a:r>
              <a:rPr lang="en-US" altLang="en-US" b="0" dirty="0" err="1">
                <a:latin typeface="Courier New" panose="02070309020205020404" pitchFamily="49" charset="0"/>
              </a:rPr>
              <a:t>i</a:t>
            </a:r>
            <a:r>
              <a:rPr lang="en-US" altLang="en-US" b="0" dirty="0">
                <a:latin typeface="Courier New" panose="02070309020205020404" pitchFamily="49" charset="0"/>
              </a:rPr>
              <a:t>][j]);</a:t>
            </a:r>
          </a:p>
          <a:p>
            <a:pPr lvl="1" algn="l"/>
            <a:r>
              <a:rPr lang="en-US" altLang="en-US" b="0" dirty="0">
                <a:latin typeface="Courier New" panose="02070309020205020404" pitchFamily="49" charset="0"/>
              </a:rPr>
              <a:t>            }</a:t>
            </a:r>
          </a:p>
          <a:p>
            <a:pPr lvl="1" algn="l"/>
            <a:r>
              <a:rPr lang="en-US" altLang="en-US" b="0" dirty="0">
                <a:latin typeface="Courier New" panose="02070309020205020404" pitchFamily="49" charset="0"/>
              </a:rPr>
              <a:t>/* print matrix elements */</a:t>
            </a:r>
          </a:p>
          <a:p>
            <a:pPr lvl="1" algn="l"/>
            <a:r>
              <a:rPr lang="en-US" altLang="en-US" b="0" dirty="0">
                <a:latin typeface="Courier New" panose="02070309020205020404" pitchFamily="49" charset="0"/>
              </a:rPr>
              <a:t>for(</a:t>
            </a:r>
            <a:r>
              <a:rPr lang="en-US" altLang="en-US" b="0" dirty="0" err="1">
                <a:latin typeface="Courier New" panose="02070309020205020404" pitchFamily="49" charset="0"/>
              </a:rPr>
              <a:t>i</a:t>
            </a:r>
            <a:r>
              <a:rPr lang="en-US" altLang="en-US" b="0" dirty="0">
                <a:latin typeface="Courier New" panose="02070309020205020404" pitchFamily="49" charset="0"/>
              </a:rPr>
              <a:t> = 0; </a:t>
            </a:r>
            <a:r>
              <a:rPr lang="en-US" altLang="en-US" b="0" dirty="0" err="1">
                <a:latin typeface="Courier New" panose="02070309020205020404" pitchFamily="49" charset="0"/>
              </a:rPr>
              <a:t>i</a:t>
            </a:r>
            <a:r>
              <a:rPr lang="en-US" altLang="en-US" b="0" dirty="0">
                <a:latin typeface="Courier New" panose="02070309020205020404" pitchFamily="49" charset="0"/>
              </a:rPr>
              <a:t> &lt; N; </a:t>
            </a:r>
            <a:r>
              <a:rPr lang="en-US" altLang="en-US" b="0" dirty="0" err="1">
                <a:latin typeface="Courier New" panose="02070309020205020404" pitchFamily="49" charset="0"/>
              </a:rPr>
              <a:t>i</a:t>
            </a:r>
            <a:r>
              <a:rPr lang="en-US" altLang="en-US" b="0" dirty="0">
                <a:latin typeface="Courier New" panose="02070309020205020404" pitchFamily="49" charset="0"/>
              </a:rPr>
              <a:t>++) {</a:t>
            </a:r>
          </a:p>
          <a:p>
            <a:pPr lvl="1" algn="l"/>
            <a:r>
              <a:rPr lang="en-US" altLang="en-US" b="0" dirty="0">
                <a:latin typeface="Courier New" panose="02070309020205020404" pitchFamily="49" charset="0"/>
              </a:rPr>
              <a:t>      for(j = 0; j&lt; M; j++)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("%5d", a[</a:t>
            </a:r>
            <a:r>
              <a:rPr lang="en-US" altLang="en-US" b="0" dirty="0" err="1">
                <a:latin typeface="Courier New" panose="02070309020205020404" pitchFamily="49" charset="0"/>
              </a:rPr>
              <a:t>i</a:t>
            </a:r>
            <a:r>
              <a:rPr lang="en-US" altLang="en-US" b="0" dirty="0">
                <a:latin typeface="Courier New" panose="02070309020205020404" pitchFamily="49" charset="0"/>
              </a:rPr>
              <a:t>][j]);</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("\n");</a:t>
            </a:r>
          </a:p>
          <a:p>
            <a:pPr lvl="1" algn="l"/>
            <a:r>
              <a:rPr lang="en-US" altLang="en-US" b="0" dirty="0">
                <a:latin typeface="Courier New" panose="02070309020205020404" pitchFamily="49" charset="0"/>
              </a:rPr>
              <a:t>      }</a:t>
            </a:r>
          </a:p>
          <a:p>
            <a:pPr lvl="1" algn="l"/>
            <a:r>
              <a:rPr lang="en-US" altLang="en-US" b="0" dirty="0">
                <a:latin typeface="Courier New" panose="02070309020205020404" pitchFamily="49" charset="0"/>
              </a:rPr>
              <a:t>return 0;</a:t>
            </a:r>
          </a:p>
          <a:p>
            <a:pPr lvl="1" algn="l"/>
            <a:r>
              <a:rPr lang="en-US" altLang="en-US" b="0" dirty="0">
                <a:latin typeface="Courier New" panose="02070309020205020404" pitchFamily="49" charset="0"/>
              </a:rPr>
              <a:t>}</a:t>
            </a:r>
          </a:p>
        </p:txBody>
      </p:sp>
    </p:spTree>
    <p:extLst>
      <p:ext uri="{BB962C8B-B14F-4D97-AF65-F5344CB8AC3E}">
        <p14:creationId xmlns:p14="http://schemas.microsoft.com/office/powerpoint/2010/main" val="280071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The concept of array</a:t>
            </a:r>
          </a:p>
        </p:txBody>
      </p:sp>
      <p:sp>
        <p:nvSpPr>
          <p:cNvPr id="75779" name="Rectangle 3"/>
          <p:cNvSpPr>
            <a:spLocks noGrp="1" noChangeArrowheads="1"/>
          </p:cNvSpPr>
          <p:nvPr>
            <p:ph type="body" idx="1"/>
          </p:nvPr>
        </p:nvSpPr>
        <p:spPr>
          <a:xfrm>
            <a:off x="1143000" y="1000472"/>
            <a:ext cx="7605464" cy="4876800"/>
          </a:xfrm>
        </p:spPr>
        <p:txBody>
          <a:bodyPr/>
          <a:lstStyle/>
          <a:p>
            <a:pPr>
              <a:lnSpc>
                <a:spcPct val="95000"/>
              </a:lnSpc>
            </a:pPr>
            <a:r>
              <a:rPr lang="en-US" altLang="en-US" dirty="0"/>
              <a:t>Array: a set of ordered data items</a:t>
            </a:r>
          </a:p>
          <a:p>
            <a:pPr>
              <a:lnSpc>
                <a:spcPct val="95000"/>
              </a:lnSpc>
            </a:pPr>
            <a:r>
              <a:rPr lang="en-US" altLang="en-US" dirty="0"/>
              <a:t>You can define a variable called x, which represents not a </a:t>
            </a:r>
            <a:r>
              <a:rPr lang="en-US" altLang="en-US" i="1" dirty="0"/>
              <a:t>single </a:t>
            </a:r>
            <a:r>
              <a:rPr lang="en-US" altLang="en-US" dirty="0"/>
              <a:t>value, but an entire </a:t>
            </a:r>
            <a:r>
              <a:rPr lang="en-US" altLang="en-US" i="1" dirty="0"/>
              <a:t>set of values</a:t>
            </a:r>
            <a:r>
              <a:rPr lang="en-US" altLang="en-US" dirty="0"/>
              <a:t>. </a:t>
            </a:r>
          </a:p>
          <a:p>
            <a:pPr>
              <a:lnSpc>
                <a:spcPct val="95000"/>
              </a:lnSpc>
            </a:pPr>
            <a:r>
              <a:rPr lang="en-US" altLang="en-US" dirty="0"/>
              <a:t>Each element of the set can then be referenced by means of a number called an </a:t>
            </a:r>
            <a:r>
              <a:rPr lang="en-US" altLang="en-US" i="1" dirty="0"/>
              <a:t>index </a:t>
            </a:r>
            <a:r>
              <a:rPr lang="en-US" altLang="en-US" dirty="0"/>
              <a:t>number or </a:t>
            </a:r>
            <a:r>
              <a:rPr lang="en-US" altLang="en-US" i="1" dirty="0"/>
              <a:t>subscript</a:t>
            </a:r>
            <a:r>
              <a:rPr lang="en-US" altLang="en-US" dirty="0"/>
              <a:t>. </a:t>
            </a:r>
          </a:p>
          <a:p>
            <a:pPr>
              <a:lnSpc>
                <a:spcPct val="95000"/>
              </a:lnSpc>
            </a:pPr>
            <a:r>
              <a:rPr lang="en-US" altLang="en-US" dirty="0"/>
              <a:t>Mathematics: a subscripted variable, </a:t>
            </a:r>
            <a:r>
              <a:rPr lang="en-US" altLang="en-US" i="1" dirty="0"/>
              <a:t>x</a:t>
            </a:r>
            <a:r>
              <a:rPr lang="en-US" altLang="en-US" i="1" baseline="-25000" dirty="0"/>
              <a:t>i</a:t>
            </a:r>
            <a:r>
              <a:rPr lang="en-US" altLang="en-US" dirty="0"/>
              <a:t>, refers to the </a:t>
            </a:r>
            <a:r>
              <a:rPr lang="en-US" altLang="en-US" i="1" dirty="0" err="1"/>
              <a:t>i</a:t>
            </a:r>
            <a:r>
              <a:rPr lang="en-US" altLang="en-US" dirty="0" err="1"/>
              <a:t>th</a:t>
            </a:r>
            <a:r>
              <a:rPr lang="en-US" altLang="en-US" dirty="0"/>
              <a:t> element </a:t>
            </a:r>
            <a:r>
              <a:rPr lang="en-US" altLang="en-US" i="1" dirty="0"/>
              <a:t>x </a:t>
            </a:r>
            <a:r>
              <a:rPr lang="en-US" altLang="en-US" dirty="0"/>
              <a:t>in a set</a:t>
            </a:r>
          </a:p>
          <a:p>
            <a:pPr>
              <a:lnSpc>
                <a:spcPct val="95000"/>
              </a:lnSpc>
            </a:pPr>
            <a:r>
              <a:rPr lang="en-US" altLang="en-US" dirty="0"/>
              <a:t>C programming:  the equivalent notation is x[</a:t>
            </a:r>
            <a:r>
              <a:rPr lang="en-US" altLang="en-US" dirty="0" err="1"/>
              <a:t>i</a:t>
            </a:r>
            <a:r>
              <a:rPr lang="en-US" altLang="en-US" dirty="0"/>
              <a:t>] </a:t>
            </a:r>
          </a:p>
        </p:txBody>
      </p:sp>
    </p:spTree>
    <p:extLst>
      <p:ext uri="{BB962C8B-B14F-4D97-AF65-F5344CB8AC3E}">
        <p14:creationId xmlns:p14="http://schemas.microsoft.com/office/powerpoint/2010/main" val="2510778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Declaring an array</a:t>
            </a:r>
          </a:p>
        </p:txBody>
      </p:sp>
      <p:sp>
        <p:nvSpPr>
          <p:cNvPr id="88067" name="Rectangle 3"/>
          <p:cNvSpPr>
            <a:spLocks noGrp="1" noChangeArrowheads="1"/>
          </p:cNvSpPr>
          <p:nvPr>
            <p:ph type="body" idx="1"/>
          </p:nvPr>
        </p:nvSpPr>
        <p:spPr>
          <a:xfrm>
            <a:off x="971600" y="1052736"/>
            <a:ext cx="7772400" cy="5029200"/>
          </a:xfrm>
        </p:spPr>
        <p:txBody>
          <a:bodyPr/>
          <a:lstStyle/>
          <a:p>
            <a:pPr>
              <a:lnSpc>
                <a:spcPct val="95000"/>
              </a:lnSpc>
            </a:pPr>
            <a:r>
              <a:rPr lang="en-US" altLang="en-US" dirty="0"/>
              <a:t>Declaring an array  variable: </a:t>
            </a:r>
          </a:p>
          <a:p>
            <a:pPr lvl="1">
              <a:lnSpc>
                <a:spcPct val="95000"/>
              </a:lnSpc>
            </a:pPr>
            <a:r>
              <a:rPr lang="en-US" altLang="en-US" dirty="0"/>
              <a:t>Declaring the </a:t>
            </a:r>
            <a:r>
              <a:rPr lang="en-US" altLang="en-US" b="1" dirty="0"/>
              <a:t>type of elements</a:t>
            </a:r>
            <a:r>
              <a:rPr lang="en-US" altLang="en-US" dirty="0"/>
              <a:t> that will be contained in the array—such as </a:t>
            </a:r>
            <a:r>
              <a:rPr lang="en-US" altLang="en-US" dirty="0" err="1"/>
              <a:t>int</a:t>
            </a:r>
            <a:r>
              <a:rPr lang="en-US" altLang="en-US" dirty="0"/>
              <a:t>, float, char, etc.</a:t>
            </a:r>
          </a:p>
          <a:p>
            <a:pPr lvl="1">
              <a:lnSpc>
                <a:spcPct val="95000"/>
              </a:lnSpc>
            </a:pPr>
            <a:r>
              <a:rPr lang="en-US" altLang="en-US" dirty="0"/>
              <a:t>Declaring the </a:t>
            </a:r>
            <a:r>
              <a:rPr lang="en-US" altLang="en-US" b="1" dirty="0"/>
              <a:t>maximum number of elements</a:t>
            </a:r>
            <a:r>
              <a:rPr lang="en-US" altLang="en-US" dirty="0"/>
              <a:t> that will be stored inside the array.</a:t>
            </a:r>
          </a:p>
          <a:p>
            <a:pPr lvl="2">
              <a:lnSpc>
                <a:spcPct val="95000"/>
              </a:lnSpc>
            </a:pPr>
            <a:r>
              <a:rPr lang="en-US" altLang="en-US" dirty="0"/>
              <a:t>The C compiler needs this information to determine how much memory space to reserve for the array.)</a:t>
            </a:r>
          </a:p>
          <a:p>
            <a:pPr lvl="2">
              <a:lnSpc>
                <a:spcPct val="95000"/>
              </a:lnSpc>
            </a:pPr>
            <a:r>
              <a:rPr lang="en-US" altLang="en-US" dirty="0"/>
              <a:t>This must be a </a:t>
            </a:r>
            <a:r>
              <a:rPr lang="en-US" altLang="en-US" b="1" dirty="0"/>
              <a:t>constant integer value</a:t>
            </a:r>
          </a:p>
          <a:p>
            <a:pPr>
              <a:lnSpc>
                <a:spcPct val="95000"/>
              </a:lnSpc>
            </a:pPr>
            <a:r>
              <a:rPr lang="en-US" altLang="en-US" dirty="0"/>
              <a:t>The range for valid index values in C: </a:t>
            </a:r>
          </a:p>
          <a:p>
            <a:pPr lvl="1">
              <a:lnSpc>
                <a:spcPct val="95000"/>
              </a:lnSpc>
            </a:pPr>
            <a:r>
              <a:rPr lang="en-US" altLang="en-US" dirty="0"/>
              <a:t>First element is at index 0</a:t>
            </a:r>
          </a:p>
          <a:p>
            <a:pPr lvl="1">
              <a:lnSpc>
                <a:spcPct val="95000"/>
              </a:lnSpc>
            </a:pPr>
            <a:r>
              <a:rPr lang="en-US" altLang="en-US" dirty="0"/>
              <a:t>Last element is at index [size-1] </a:t>
            </a:r>
          </a:p>
          <a:p>
            <a:pPr lvl="1">
              <a:lnSpc>
                <a:spcPct val="95000"/>
              </a:lnSpc>
            </a:pPr>
            <a:r>
              <a:rPr lang="en-US" altLang="en-US" dirty="0"/>
              <a:t>It is the task of the programmer to make sure that array elements are referred by indexes that are in the valid range ! The compiler cannot verify this, and it comes to severe runtime errors ! </a:t>
            </a:r>
          </a:p>
          <a:p>
            <a:pPr>
              <a:lnSpc>
                <a:spcPct val="80000"/>
              </a:lnSpc>
            </a:pPr>
            <a:endParaRPr lang="en-US" altLang="en-US" dirty="0"/>
          </a:p>
        </p:txBody>
      </p:sp>
    </p:spTree>
    <p:extLst>
      <p:ext uri="{BB962C8B-B14F-4D97-AF65-F5344CB8AC3E}">
        <p14:creationId xmlns:p14="http://schemas.microsoft.com/office/powerpoint/2010/main" val="2361688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836712"/>
            <a:ext cx="337604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2" name="Rectangle 2"/>
          <p:cNvSpPr>
            <a:spLocks noGrp="1" noChangeArrowheads="1"/>
          </p:cNvSpPr>
          <p:nvPr>
            <p:ph type="title"/>
          </p:nvPr>
        </p:nvSpPr>
        <p:spPr/>
        <p:txBody>
          <a:bodyPr/>
          <a:lstStyle/>
          <a:p>
            <a:r>
              <a:rPr lang="en-US" altLang="en-US"/>
              <a:t>Arrays - Example</a:t>
            </a:r>
          </a:p>
        </p:txBody>
      </p:sp>
      <p:sp>
        <p:nvSpPr>
          <p:cNvPr id="76803" name="Rectangle 3"/>
          <p:cNvSpPr>
            <a:spLocks noGrp="1" noChangeArrowheads="1"/>
          </p:cNvSpPr>
          <p:nvPr>
            <p:ph type="body" idx="1"/>
          </p:nvPr>
        </p:nvSpPr>
        <p:spPr/>
        <p:txBody>
          <a:bodyPr/>
          <a:lstStyle/>
          <a:p>
            <a:pPr>
              <a:lnSpc>
                <a:spcPct val="90000"/>
              </a:lnSpc>
              <a:buFontTx/>
              <a:buNone/>
            </a:pPr>
            <a:r>
              <a:rPr lang="en-US" altLang="en-US" sz="1800" dirty="0"/>
              <a:t>Example:</a:t>
            </a:r>
          </a:p>
          <a:p>
            <a:pPr>
              <a:lnSpc>
                <a:spcPct val="90000"/>
              </a:lnSpc>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values[10];</a:t>
            </a:r>
          </a:p>
          <a:p>
            <a:pPr>
              <a:lnSpc>
                <a:spcPct val="90000"/>
              </a:lnSpc>
              <a:buFontTx/>
              <a:buNone/>
            </a:pPr>
            <a:r>
              <a:rPr lang="en-US" altLang="en-US" sz="1800" dirty="0"/>
              <a:t>Declares an array of 10 elements of type </a:t>
            </a:r>
            <a:r>
              <a:rPr lang="en-US" altLang="en-US" sz="1800" dirty="0" err="1">
                <a:latin typeface="Courier New" panose="02070309020205020404" pitchFamily="49" charset="0"/>
              </a:rPr>
              <a:t>int</a:t>
            </a:r>
            <a:endParaRPr lang="en-US" altLang="en-US" sz="1800" dirty="0">
              <a:latin typeface="Courier New" panose="02070309020205020404" pitchFamily="49" charset="0"/>
            </a:endParaRPr>
          </a:p>
          <a:p>
            <a:pPr>
              <a:lnSpc>
                <a:spcPct val="90000"/>
              </a:lnSpc>
              <a:buFontTx/>
              <a:buNone/>
            </a:pPr>
            <a:r>
              <a:rPr lang="en-US" altLang="en-US" sz="1800" dirty="0"/>
              <a:t>Using Symbolic Constants for array size:</a:t>
            </a:r>
            <a:endParaRPr lang="en-US" altLang="en-US" sz="1800" dirty="0">
              <a:latin typeface="Courier New" panose="02070309020205020404" pitchFamily="49" charset="0"/>
            </a:endParaRPr>
          </a:p>
          <a:p>
            <a:pPr>
              <a:lnSpc>
                <a:spcPct val="90000"/>
              </a:lnSpc>
              <a:buFontTx/>
              <a:buNone/>
            </a:pPr>
            <a:r>
              <a:rPr lang="en-US" altLang="en-US" sz="1800" dirty="0">
                <a:latin typeface="Courier New" panose="02070309020205020404" pitchFamily="49" charset="0"/>
              </a:rPr>
              <a:t>#define N  10</a:t>
            </a:r>
          </a:p>
          <a:p>
            <a:pPr>
              <a:lnSpc>
                <a:spcPct val="90000"/>
              </a:lnSpc>
              <a:buFontTx/>
              <a:buNone/>
            </a:pPr>
            <a:r>
              <a:rPr lang="en-US" altLang="en-US" sz="1800" dirty="0">
                <a:latin typeface="Courier New" panose="02070309020205020404" pitchFamily="49" charset="0"/>
              </a:rPr>
              <a:t>…</a:t>
            </a:r>
          </a:p>
          <a:p>
            <a:pPr>
              <a:lnSpc>
                <a:spcPct val="90000"/>
              </a:lnSpc>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values[N];</a:t>
            </a:r>
          </a:p>
          <a:p>
            <a:pPr>
              <a:lnSpc>
                <a:spcPct val="90000"/>
              </a:lnSpc>
              <a:buFontTx/>
              <a:buNone/>
            </a:pPr>
            <a:endParaRPr lang="en-US" altLang="en-US" sz="1800" dirty="0">
              <a:latin typeface="Courier New" panose="02070309020205020404" pitchFamily="49" charset="0"/>
            </a:endParaRPr>
          </a:p>
          <a:p>
            <a:pPr>
              <a:lnSpc>
                <a:spcPct val="90000"/>
              </a:lnSpc>
              <a:buFontTx/>
              <a:buNone/>
            </a:pPr>
            <a:r>
              <a:rPr lang="en-US" altLang="en-US" sz="1800" dirty="0"/>
              <a:t>Valid indexes:</a:t>
            </a:r>
          </a:p>
          <a:p>
            <a:pPr>
              <a:lnSpc>
                <a:spcPct val="90000"/>
              </a:lnSpc>
              <a:buFontTx/>
              <a:buNone/>
            </a:pPr>
            <a:r>
              <a:rPr lang="en-US" altLang="en-US" sz="1800" dirty="0">
                <a:latin typeface="Courier New" panose="02070309020205020404" pitchFamily="49" charset="0"/>
              </a:rPr>
              <a:t>values[0]=5;</a:t>
            </a:r>
          </a:p>
          <a:p>
            <a:pPr>
              <a:lnSpc>
                <a:spcPct val="90000"/>
              </a:lnSpc>
              <a:buFontTx/>
              <a:buNone/>
            </a:pPr>
            <a:r>
              <a:rPr lang="en-US" altLang="en-US" sz="1800" dirty="0">
                <a:latin typeface="Courier New" panose="02070309020205020404" pitchFamily="49" charset="0"/>
              </a:rPr>
              <a:t>values[9]=7;</a:t>
            </a:r>
          </a:p>
          <a:p>
            <a:pPr>
              <a:lnSpc>
                <a:spcPct val="90000"/>
              </a:lnSpc>
              <a:buFontTx/>
              <a:buNone/>
            </a:pPr>
            <a:r>
              <a:rPr lang="en-US" altLang="en-US" sz="1800" dirty="0"/>
              <a:t>Invalid indexes:</a:t>
            </a:r>
          </a:p>
          <a:p>
            <a:pPr>
              <a:lnSpc>
                <a:spcPct val="90000"/>
              </a:lnSpc>
              <a:buFontTx/>
              <a:buNone/>
            </a:pPr>
            <a:r>
              <a:rPr lang="en-US" altLang="en-US" sz="1800" dirty="0">
                <a:latin typeface="Courier New" panose="02070309020205020404" pitchFamily="49" charset="0"/>
              </a:rPr>
              <a:t>values[10]=3;</a:t>
            </a:r>
          </a:p>
          <a:p>
            <a:pPr>
              <a:lnSpc>
                <a:spcPct val="90000"/>
              </a:lnSpc>
              <a:buFontTx/>
              <a:buNone/>
            </a:pPr>
            <a:r>
              <a:rPr lang="en-US" altLang="en-US" sz="1800" dirty="0">
                <a:latin typeface="Courier New" panose="02070309020205020404" pitchFamily="49" charset="0"/>
              </a:rPr>
              <a:t>values[-1]=6;</a:t>
            </a:r>
          </a:p>
          <a:p>
            <a:pPr>
              <a:lnSpc>
                <a:spcPct val="90000"/>
              </a:lnSpc>
              <a:buFontTx/>
              <a:buNone/>
            </a:pPr>
            <a:r>
              <a:rPr lang="en-US" altLang="en-US" sz="1800" dirty="0"/>
              <a:t>In memory: elements of an array are stored </a:t>
            </a:r>
          </a:p>
          <a:p>
            <a:pPr>
              <a:lnSpc>
                <a:spcPct val="90000"/>
              </a:lnSpc>
              <a:buFontTx/>
              <a:buNone/>
            </a:pPr>
            <a:r>
              <a:rPr lang="en-US" altLang="en-US" sz="1800" dirty="0"/>
              <a:t>at consecutive  locations</a:t>
            </a:r>
          </a:p>
          <a:p>
            <a:pPr>
              <a:lnSpc>
                <a:spcPct val="90000"/>
              </a:lnSpc>
              <a:buFontTx/>
              <a:buNone/>
            </a:pPr>
            <a:endParaRPr lang="en-US" altLang="en-US" sz="1800" dirty="0"/>
          </a:p>
        </p:txBody>
      </p:sp>
    </p:spTree>
    <p:extLst>
      <p:ext uri="{BB962C8B-B14F-4D97-AF65-F5344CB8AC3E}">
        <p14:creationId xmlns:p14="http://schemas.microsoft.com/office/powerpoint/2010/main" val="3232012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Arrays - Example</a:t>
            </a:r>
          </a:p>
        </p:txBody>
      </p:sp>
      <p:sp>
        <p:nvSpPr>
          <p:cNvPr id="77827" name="Rectangle 3"/>
          <p:cNvSpPr>
            <a:spLocks noGrp="1" noChangeArrowheads="1"/>
          </p:cNvSpPr>
          <p:nvPr>
            <p:ph type="body" idx="1"/>
          </p:nvPr>
        </p:nvSpPr>
        <p:spPr/>
        <p:txBody>
          <a:bodyPr/>
          <a:lstStyle/>
          <a:p>
            <a:pPr>
              <a:buFontTx/>
              <a:buNone/>
            </a:pPr>
            <a:r>
              <a:rPr lang="en-US" altLang="en-US" dirty="0"/>
              <a:t>   </a:t>
            </a:r>
          </a:p>
        </p:txBody>
      </p:sp>
      <p:sp>
        <p:nvSpPr>
          <p:cNvPr id="77828" name="Text Box 4"/>
          <p:cNvSpPr txBox="1">
            <a:spLocks noChangeArrowheads="1"/>
          </p:cNvSpPr>
          <p:nvPr/>
        </p:nvSpPr>
        <p:spPr bwMode="auto">
          <a:xfrm>
            <a:off x="1047179" y="1177007"/>
            <a:ext cx="7725192" cy="3970318"/>
          </a:xfrm>
          <a:prstGeom prst="rect">
            <a:avLst/>
          </a:prstGeom>
          <a:solidFill>
            <a:schemeClr val="bg1"/>
          </a:solidFill>
          <a:ln>
            <a:noFill/>
          </a:ln>
          <a:effectLst/>
          <a:extLst/>
        </p:spPr>
        <p:txBody>
          <a:bodyPr wrap="none">
            <a:spAutoFit/>
          </a:bodyPr>
          <a:lstStyle/>
          <a:p>
            <a:pPr algn="l"/>
            <a:r>
              <a:rPr lang="en-US" altLang="en-US" b="0" dirty="0">
                <a:latin typeface="Courier New" panose="02070309020205020404" pitchFamily="49" charset="0"/>
              </a:rPr>
              <a:t>#include &lt;</a:t>
            </a:r>
            <a:r>
              <a:rPr lang="en-US" altLang="en-US" b="0" dirty="0" err="1">
                <a:latin typeface="Courier New" panose="02070309020205020404" pitchFamily="49" charset="0"/>
              </a:rPr>
              <a:t>stdio.h</a:t>
            </a:r>
            <a:r>
              <a:rPr lang="en-US" altLang="en-US" b="0" dirty="0">
                <a:latin typeface="Courier New" panose="02070309020205020404" pitchFamily="49" charset="0"/>
              </a:rPr>
              <a:t>&gt;</a:t>
            </a:r>
          </a:p>
          <a:p>
            <a:pPr algn="l"/>
            <a:r>
              <a:rPr lang="en-US" altLang="en-US" b="0" dirty="0">
                <a:latin typeface="Courier New" panose="02070309020205020404" pitchFamily="49" charset="0"/>
              </a:rPr>
              <a:t>#define N  6</a:t>
            </a:r>
          </a:p>
          <a:p>
            <a:pPr algn="l"/>
            <a:r>
              <a:rPr lang="en-US" altLang="en-US" b="0" dirty="0" err="1">
                <a:latin typeface="Courier New" panose="02070309020205020404" pitchFamily="49" charset="0"/>
              </a:rPr>
              <a:t>int</a:t>
            </a:r>
            <a:r>
              <a:rPr lang="en-US" altLang="en-US" b="0" dirty="0">
                <a:latin typeface="Courier New" panose="02070309020205020404" pitchFamily="49" charset="0"/>
              </a:rPr>
              <a:t> main (void)</a:t>
            </a:r>
          </a:p>
          <a:p>
            <a:pPr algn="l"/>
            <a:r>
              <a:rPr lang="en-US" altLang="en-US" b="0" dirty="0">
                <a:latin typeface="Courier New" panose="02070309020205020404" pitchFamily="49" charset="0"/>
              </a:rPr>
              <a:t>{</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values[N];</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index;</a:t>
            </a:r>
          </a:p>
          <a:p>
            <a:pPr lvl="1" algn="l"/>
            <a:r>
              <a:rPr lang="en-US" altLang="en-US" b="0" dirty="0">
                <a:latin typeface="Courier New" panose="02070309020205020404" pitchFamily="49" charset="0"/>
              </a:rPr>
              <a:t>for ( index = 0; index &lt; N; ++index )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(“Enter value of element #%</a:t>
            </a:r>
            <a:r>
              <a:rPr lang="en-US" altLang="en-US" b="0" dirty="0" err="1">
                <a:latin typeface="Courier New" panose="02070309020205020404" pitchFamily="49" charset="0"/>
              </a:rPr>
              <a:t>i</a:t>
            </a:r>
            <a:r>
              <a:rPr lang="en-US" altLang="en-US" b="0" dirty="0">
                <a:latin typeface="Courier New" panose="02070309020205020404" pitchFamily="49" charset="0"/>
              </a:rPr>
              <a:t> \</a:t>
            </a:r>
            <a:r>
              <a:rPr lang="en-US" altLang="en-US" b="0" dirty="0" err="1">
                <a:latin typeface="Courier New" panose="02070309020205020404" pitchFamily="49" charset="0"/>
              </a:rPr>
              <a:t>n”,index</a:t>
            </a:r>
            <a:r>
              <a:rPr lang="en-US" altLang="en-US" b="0" dirty="0">
                <a:latin typeface="Courier New" panose="02070309020205020404" pitchFamily="49" charset="0"/>
              </a:rPr>
              <a:t>);</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scanf</a:t>
            </a:r>
            <a:r>
              <a:rPr lang="en-US" altLang="en-US" b="0" dirty="0">
                <a:latin typeface="Courier New" panose="02070309020205020404" pitchFamily="49" charset="0"/>
              </a:rPr>
              <a:t>(“%</a:t>
            </a:r>
            <a:r>
              <a:rPr lang="en-US" altLang="en-US" b="0" dirty="0" err="1">
                <a:latin typeface="Courier New" panose="02070309020205020404" pitchFamily="49" charset="0"/>
              </a:rPr>
              <a:t>i</a:t>
            </a:r>
            <a:r>
              <a:rPr lang="en-US" altLang="en-US" b="0" dirty="0">
                <a:latin typeface="Courier New" panose="02070309020205020404" pitchFamily="49" charset="0"/>
              </a:rPr>
              <a:t>”, &amp;values[index]);</a:t>
            </a:r>
          </a:p>
          <a:p>
            <a:pPr lvl="1" algn="l"/>
            <a:r>
              <a:rPr lang="en-US" altLang="en-US" b="0" dirty="0">
                <a:latin typeface="Courier New" panose="02070309020205020404" pitchFamily="49" charset="0"/>
              </a:rPr>
              <a:t>    }</a:t>
            </a:r>
          </a:p>
          <a:p>
            <a:pPr lvl="1" algn="l"/>
            <a:r>
              <a:rPr lang="en-US" altLang="en-US" b="0" dirty="0">
                <a:latin typeface="Courier New" panose="02070309020205020404" pitchFamily="49" charset="0"/>
              </a:rPr>
              <a:t>for ( index = 0; index &lt; N; ++index )</a:t>
            </a:r>
          </a:p>
          <a:p>
            <a:pPr lvl="1" algn="l"/>
            <a:r>
              <a:rPr lang="en-US" altLang="en-US" b="0" dirty="0">
                <a:latin typeface="Courier New" panose="02070309020205020404" pitchFamily="49" charset="0"/>
              </a:rPr>
              <a:t>	</a:t>
            </a:r>
            <a:r>
              <a:rPr lang="en-US" altLang="en-US" b="0" dirty="0" err="1" smtClean="0">
                <a:latin typeface="Courier New" panose="02070309020205020404" pitchFamily="49" charset="0"/>
              </a:rPr>
              <a:t>printf</a:t>
            </a:r>
            <a:r>
              <a:rPr lang="en-US" altLang="en-US" b="0" dirty="0" smtClean="0">
                <a:latin typeface="Courier New" panose="02070309020205020404" pitchFamily="49" charset="0"/>
              </a:rPr>
              <a:t>("</a:t>
            </a:r>
            <a:r>
              <a:rPr lang="en-US" altLang="en-US" b="0" dirty="0">
                <a:latin typeface="Courier New" panose="02070309020205020404" pitchFamily="49" charset="0"/>
              </a:rPr>
              <a:t>values[%</a:t>
            </a:r>
            <a:r>
              <a:rPr lang="en-US" altLang="en-US" b="0" dirty="0" err="1">
                <a:latin typeface="Courier New" panose="02070309020205020404" pitchFamily="49" charset="0"/>
              </a:rPr>
              <a:t>i</a:t>
            </a:r>
            <a:r>
              <a:rPr lang="en-US" altLang="en-US" b="0" dirty="0" smtClean="0">
                <a:latin typeface="Courier New" panose="02070309020205020404" pitchFamily="49" charset="0"/>
              </a:rPr>
              <a:t>]= </a:t>
            </a:r>
            <a:r>
              <a:rPr lang="en-US" altLang="en-US" b="0" dirty="0">
                <a:latin typeface="Courier New" panose="02070309020205020404" pitchFamily="49" charset="0"/>
              </a:rPr>
              <a:t>%</a:t>
            </a:r>
            <a:r>
              <a:rPr lang="en-US" altLang="en-US" b="0" dirty="0" err="1">
                <a:latin typeface="Courier New" panose="02070309020205020404" pitchFamily="49" charset="0"/>
              </a:rPr>
              <a:t>i</a:t>
            </a:r>
            <a:r>
              <a:rPr lang="en-US" altLang="en-US" b="0" dirty="0">
                <a:latin typeface="Courier New" panose="02070309020205020404" pitchFamily="49" charset="0"/>
              </a:rPr>
              <a:t>\</a:t>
            </a:r>
            <a:r>
              <a:rPr lang="en-US" altLang="en-US" b="0" dirty="0" err="1">
                <a:latin typeface="Courier New" panose="02070309020205020404" pitchFamily="49" charset="0"/>
              </a:rPr>
              <a:t>n</a:t>
            </a:r>
            <a:r>
              <a:rPr lang="en-US" altLang="en-US" b="0" dirty="0" err="1" smtClean="0">
                <a:latin typeface="Courier New" panose="02070309020205020404" pitchFamily="49" charset="0"/>
              </a:rPr>
              <a:t>",index</a:t>
            </a:r>
            <a:r>
              <a:rPr lang="en-US" altLang="en-US" b="0" dirty="0">
                <a:latin typeface="Courier New" panose="02070309020205020404" pitchFamily="49" charset="0"/>
              </a:rPr>
              <a:t>, values[index]);</a:t>
            </a:r>
          </a:p>
          <a:p>
            <a:pPr lvl="1" algn="l"/>
            <a:r>
              <a:rPr lang="en-US" altLang="en-US" b="0" dirty="0">
                <a:latin typeface="Courier New" panose="02070309020205020404" pitchFamily="49" charset="0"/>
              </a:rPr>
              <a:t>return 0;</a:t>
            </a:r>
          </a:p>
          <a:p>
            <a:pPr algn="l"/>
            <a:r>
              <a:rPr lang="en-US" altLang="en-US" b="0" dirty="0">
                <a:latin typeface="Courier New" panose="02070309020205020404" pitchFamily="49" charset="0"/>
              </a:rPr>
              <a:t>}</a:t>
            </a:r>
          </a:p>
        </p:txBody>
      </p:sp>
      <p:sp>
        <p:nvSpPr>
          <p:cNvPr id="77835" name="Text Box 11"/>
          <p:cNvSpPr txBox="1">
            <a:spLocks noChangeArrowheads="1"/>
          </p:cNvSpPr>
          <p:nvPr/>
        </p:nvSpPr>
        <p:spPr bwMode="auto">
          <a:xfrm>
            <a:off x="2860104" y="908720"/>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77837" name="AutoShape 13"/>
          <p:cNvSpPr>
            <a:spLocks noChangeArrowheads="1"/>
          </p:cNvSpPr>
          <p:nvPr/>
        </p:nvSpPr>
        <p:spPr bwMode="auto">
          <a:xfrm>
            <a:off x="4780979" y="1024607"/>
            <a:ext cx="3276600" cy="1447800"/>
          </a:xfrm>
          <a:prstGeom prst="cloudCallout">
            <a:avLst>
              <a:gd name="adj1" fmla="val -83528"/>
              <a:gd name="adj2" fmla="val 47806"/>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0"/>
              <a:t>Using symbolic constants for array size makes program more general</a:t>
            </a:r>
          </a:p>
        </p:txBody>
      </p:sp>
      <p:sp>
        <p:nvSpPr>
          <p:cNvPr id="77839" name="Freeform 15"/>
          <p:cNvSpPr>
            <a:spLocks/>
          </p:cNvSpPr>
          <p:nvPr/>
        </p:nvSpPr>
        <p:spPr bwMode="auto">
          <a:xfrm>
            <a:off x="1453579" y="3066132"/>
            <a:ext cx="5399088" cy="158750"/>
          </a:xfrm>
          <a:custGeom>
            <a:avLst/>
            <a:gdLst>
              <a:gd name="T0" fmla="*/ 0 w 3401"/>
              <a:gd name="T1" fmla="*/ 66 h 100"/>
              <a:gd name="T2" fmla="*/ 79 w 3401"/>
              <a:gd name="T3" fmla="*/ 97 h 100"/>
              <a:gd name="T4" fmla="*/ 150 w 3401"/>
              <a:gd name="T5" fmla="*/ 90 h 100"/>
              <a:gd name="T6" fmla="*/ 173 w 3401"/>
              <a:gd name="T7" fmla="*/ 74 h 100"/>
              <a:gd name="T8" fmla="*/ 221 w 3401"/>
              <a:gd name="T9" fmla="*/ 58 h 100"/>
              <a:gd name="T10" fmla="*/ 402 w 3401"/>
              <a:gd name="T11" fmla="*/ 50 h 100"/>
              <a:gd name="T12" fmla="*/ 678 w 3401"/>
              <a:gd name="T13" fmla="*/ 58 h 100"/>
              <a:gd name="T14" fmla="*/ 1073 w 3401"/>
              <a:gd name="T15" fmla="*/ 50 h 100"/>
              <a:gd name="T16" fmla="*/ 1144 w 3401"/>
              <a:gd name="T17" fmla="*/ 26 h 100"/>
              <a:gd name="T18" fmla="*/ 2178 w 3401"/>
              <a:gd name="T19" fmla="*/ 58 h 100"/>
              <a:gd name="T20" fmla="*/ 2327 w 3401"/>
              <a:gd name="T21" fmla="*/ 97 h 100"/>
              <a:gd name="T22" fmla="*/ 2485 w 3401"/>
              <a:gd name="T23" fmla="*/ 90 h 100"/>
              <a:gd name="T24" fmla="*/ 2533 w 3401"/>
              <a:gd name="T25" fmla="*/ 58 h 100"/>
              <a:gd name="T26" fmla="*/ 2627 w 3401"/>
              <a:gd name="T27" fmla="*/ 26 h 100"/>
              <a:gd name="T28" fmla="*/ 2832 w 3401"/>
              <a:gd name="T29" fmla="*/ 19 h 100"/>
              <a:gd name="T30" fmla="*/ 2990 w 3401"/>
              <a:gd name="T31" fmla="*/ 11 h 100"/>
              <a:gd name="T32" fmla="*/ 3251 w 3401"/>
              <a:gd name="T33" fmla="*/ 26 h 100"/>
              <a:gd name="T34" fmla="*/ 3401 w 3401"/>
              <a:gd name="T35" fmla="*/ 3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7840" name="Freeform 16"/>
          <p:cNvSpPr>
            <a:spLocks/>
          </p:cNvSpPr>
          <p:nvPr/>
        </p:nvSpPr>
        <p:spPr bwMode="auto">
          <a:xfrm>
            <a:off x="1580579" y="4148807"/>
            <a:ext cx="5399088" cy="158750"/>
          </a:xfrm>
          <a:custGeom>
            <a:avLst/>
            <a:gdLst>
              <a:gd name="T0" fmla="*/ 0 w 3401"/>
              <a:gd name="T1" fmla="*/ 66 h 100"/>
              <a:gd name="T2" fmla="*/ 79 w 3401"/>
              <a:gd name="T3" fmla="*/ 97 h 100"/>
              <a:gd name="T4" fmla="*/ 150 w 3401"/>
              <a:gd name="T5" fmla="*/ 90 h 100"/>
              <a:gd name="T6" fmla="*/ 173 w 3401"/>
              <a:gd name="T7" fmla="*/ 74 h 100"/>
              <a:gd name="T8" fmla="*/ 221 w 3401"/>
              <a:gd name="T9" fmla="*/ 58 h 100"/>
              <a:gd name="T10" fmla="*/ 402 w 3401"/>
              <a:gd name="T11" fmla="*/ 50 h 100"/>
              <a:gd name="T12" fmla="*/ 678 w 3401"/>
              <a:gd name="T13" fmla="*/ 58 h 100"/>
              <a:gd name="T14" fmla="*/ 1073 w 3401"/>
              <a:gd name="T15" fmla="*/ 50 h 100"/>
              <a:gd name="T16" fmla="*/ 1144 w 3401"/>
              <a:gd name="T17" fmla="*/ 26 h 100"/>
              <a:gd name="T18" fmla="*/ 2178 w 3401"/>
              <a:gd name="T19" fmla="*/ 58 h 100"/>
              <a:gd name="T20" fmla="*/ 2327 w 3401"/>
              <a:gd name="T21" fmla="*/ 97 h 100"/>
              <a:gd name="T22" fmla="*/ 2485 w 3401"/>
              <a:gd name="T23" fmla="*/ 90 h 100"/>
              <a:gd name="T24" fmla="*/ 2533 w 3401"/>
              <a:gd name="T25" fmla="*/ 58 h 100"/>
              <a:gd name="T26" fmla="*/ 2627 w 3401"/>
              <a:gd name="T27" fmla="*/ 26 h 100"/>
              <a:gd name="T28" fmla="*/ 2832 w 3401"/>
              <a:gd name="T29" fmla="*/ 19 h 100"/>
              <a:gd name="T30" fmla="*/ 2990 w 3401"/>
              <a:gd name="T31" fmla="*/ 11 h 100"/>
              <a:gd name="T32" fmla="*/ 3251 w 3401"/>
              <a:gd name="T33" fmla="*/ 26 h 100"/>
              <a:gd name="T34" fmla="*/ 3401 w 3401"/>
              <a:gd name="T35" fmla="*/ 3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7841" name="AutoShape 17"/>
          <p:cNvSpPr>
            <a:spLocks noChangeArrowheads="1"/>
          </p:cNvSpPr>
          <p:nvPr/>
        </p:nvSpPr>
        <p:spPr bwMode="auto">
          <a:xfrm>
            <a:off x="4933379" y="4682207"/>
            <a:ext cx="3276600" cy="1447800"/>
          </a:xfrm>
          <a:prstGeom prst="cloudCallout">
            <a:avLst>
              <a:gd name="adj1" fmla="val -107606"/>
              <a:gd name="adj2" fmla="val -7072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0"/>
              <a:t>Typical loop for processing all elements of an array</a:t>
            </a:r>
          </a:p>
        </p:txBody>
      </p:sp>
      <p:sp>
        <p:nvSpPr>
          <p:cNvPr id="77842" name="Freeform 18"/>
          <p:cNvSpPr>
            <a:spLocks/>
          </p:cNvSpPr>
          <p:nvPr/>
        </p:nvSpPr>
        <p:spPr bwMode="auto">
          <a:xfrm>
            <a:off x="2993454" y="2256507"/>
            <a:ext cx="415925" cy="393700"/>
          </a:xfrm>
          <a:custGeom>
            <a:avLst/>
            <a:gdLst>
              <a:gd name="T0" fmla="*/ 150 w 262"/>
              <a:gd name="T1" fmla="*/ 0 h 248"/>
              <a:gd name="T2" fmla="*/ 237 w 262"/>
              <a:gd name="T3" fmla="*/ 55 h 248"/>
              <a:gd name="T4" fmla="*/ 87 w 262"/>
              <a:gd name="T5" fmla="*/ 205 h 248"/>
              <a:gd name="T6" fmla="*/ 0 w 262"/>
              <a:gd name="T7" fmla="*/ 173 h 248"/>
              <a:gd name="T8" fmla="*/ 8 w 262"/>
              <a:gd name="T9" fmla="*/ 87 h 248"/>
              <a:gd name="T10" fmla="*/ 150 w 262"/>
              <a:gd name="T11" fmla="*/ 0 h 248"/>
            </a:gdLst>
            <a:ahLst/>
            <a:cxnLst>
              <a:cxn ang="0">
                <a:pos x="T0" y="T1"/>
              </a:cxn>
              <a:cxn ang="0">
                <a:pos x="T2" y="T3"/>
              </a:cxn>
              <a:cxn ang="0">
                <a:pos x="T4" y="T5"/>
              </a:cxn>
              <a:cxn ang="0">
                <a:pos x="T6" y="T7"/>
              </a:cxn>
              <a:cxn ang="0">
                <a:pos x="T8" y="T9"/>
              </a:cxn>
              <a:cxn ang="0">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7843" name="Freeform 19"/>
          <p:cNvSpPr>
            <a:spLocks/>
          </p:cNvSpPr>
          <p:nvPr/>
        </p:nvSpPr>
        <p:spPr bwMode="auto">
          <a:xfrm>
            <a:off x="4898454" y="2840707"/>
            <a:ext cx="415925" cy="393700"/>
          </a:xfrm>
          <a:custGeom>
            <a:avLst/>
            <a:gdLst>
              <a:gd name="T0" fmla="*/ 150 w 262"/>
              <a:gd name="T1" fmla="*/ 0 h 248"/>
              <a:gd name="T2" fmla="*/ 237 w 262"/>
              <a:gd name="T3" fmla="*/ 55 h 248"/>
              <a:gd name="T4" fmla="*/ 87 w 262"/>
              <a:gd name="T5" fmla="*/ 205 h 248"/>
              <a:gd name="T6" fmla="*/ 0 w 262"/>
              <a:gd name="T7" fmla="*/ 173 h 248"/>
              <a:gd name="T8" fmla="*/ 8 w 262"/>
              <a:gd name="T9" fmla="*/ 87 h 248"/>
              <a:gd name="T10" fmla="*/ 150 w 262"/>
              <a:gd name="T11" fmla="*/ 0 h 248"/>
            </a:gdLst>
            <a:ahLst/>
            <a:cxnLst>
              <a:cxn ang="0">
                <a:pos x="T0" y="T1"/>
              </a:cxn>
              <a:cxn ang="0">
                <a:pos x="T2" y="T3"/>
              </a:cxn>
              <a:cxn ang="0">
                <a:pos x="T4" y="T5"/>
              </a:cxn>
              <a:cxn ang="0">
                <a:pos x="T6" y="T7"/>
              </a:cxn>
              <a:cxn ang="0">
                <a:pos x="T8" y="T9"/>
              </a:cxn>
              <a:cxn ang="0">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7844" name="Freeform 20"/>
          <p:cNvSpPr>
            <a:spLocks/>
          </p:cNvSpPr>
          <p:nvPr/>
        </p:nvSpPr>
        <p:spPr bwMode="auto">
          <a:xfrm>
            <a:off x="4933379" y="3920207"/>
            <a:ext cx="415925" cy="393700"/>
          </a:xfrm>
          <a:custGeom>
            <a:avLst/>
            <a:gdLst>
              <a:gd name="T0" fmla="*/ 150 w 262"/>
              <a:gd name="T1" fmla="*/ 0 h 248"/>
              <a:gd name="T2" fmla="*/ 237 w 262"/>
              <a:gd name="T3" fmla="*/ 55 h 248"/>
              <a:gd name="T4" fmla="*/ 87 w 262"/>
              <a:gd name="T5" fmla="*/ 205 h 248"/>
              <a:gd name="T6" fmla="*/ 0 w 262"/>
              <a:gd name="T7" fmla="*/ 173 h 248"/>
              <a:gd name="T8" fmla="*/ 8 w 262"/>
              <a:gd name="T9" fmla="*/ 87 h 248"/>
              <a:gd name="T10" fmla="*/ 150 w 262"/>
              <a:gd name="T11" fmla="*/ 0 h 248"/>
            </a:gdLst>
            <a:ahLst/>
            <a:cxnLst>
              <a:cxn ang="0">
                <a:pos x="T0" y="T1"/>
              </a:cxn>
              <a:cxn ang="0">
                <a:pos x="T2" y="T3"/>
              </a:cxn>
              <a:cxn ang="0">
                <a:pos x="T4" y="T5"/>
              </a:cxn>
              <a:cxn ang="0">
                <a:pos x="T6" y="T7"/>
              </a:cxn>
              <a:cxn ang="0">
                <a:pos x="T8" y="T9"/>
              </a:cxn>
              <a:cxn ang="0">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328901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Room Practice</a:t>
            </a:r>
            <a:endParaRPr lang="en-CA" dirty="0"/>
          </a:p>
        </p:txBody>
      </p:sp>
      <p:sp>
        <p:nvSpPr>
          <p:cNvPr id="4" name="Date Placeholder 3"/>
          <p:cNvSpPr>
            <a:spLocks noGrp="1"/>
          </p:cNvSpPr>
          <p:nvPr>
            <p:ph type="dt" sz="half" idx="10"/>
          </p:nvPr>
        </p:nvSpPr>
        <p:spPr/>
        <p:txBody>
          <a:bodyPr/>
          <a:lstStyle/>
          <a:p>
            <a:fld id="{C496562B-8786-4769-A4C9-F5F316D27C5E}" type="datetime5">
              <a:rPr lang="en-US" smtClean="0"/>
              <a:pPr/>
              <a:t>19-Apr-15</a:t>
            </a:fld>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7</a:t>
            </a:fld>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596776712"/>
              </p:ext>
            </p:extLst>
          </p:nvPr>
        </p:nvGraphicFramePr>
        <p:xfrm>
          <a:off x="1139825" y="1340768"/>
          <a:ext cx="8805863" cy="3305175"/>
        </p:xfrm>
        <a:graphic>
          <a:graphicData uri="http://schemas.openxmlformats.org/presentationml/2006/ole">
            <mc:AlternateContent xmlns:mc="http://schemas.openxmlformats.org/markup-compatibility/2006">
              <mc:Choice xmlns:v="urn:schemas-microsoft-com:vml" Requires="v">
                <p:oleObj spid="_x0000_s2052" name="Document" r:id="rId4" imgW="6861564" imgH="2576782" progId="Word.Document.12">
                  <p:embed/>
                </p:oleObj>
              </mc:Choice>
              <mc:Fallback>
                <p:oleObj name="Document" r:id="rId4" imgW="6861564" imgH="2576782" progId="Word.Document.12">
                  <p:embed/>
                  <p:pic>
                    <p:nvPicPr>
                      <p:cNvPr id="0" name=""/>
                      <p:cNvPicPr/>
                      <p:nvPr/>
                    </p:nvPicPr>
                    <p:blipFill>
                      <a:blip r:embed="rId5"/>
                      <a:stretch>
                        <a:fillRect/>
                      </a:stretch>
                    </p:blipFill>
                    <p:spPr>
                      <a:xfrm>
                        <a:off x="1139825" y="1340768"/>
                        <a:ext cx="8805863" cy="3305175"/>
                      </a:xfrm>
                      <a:prstGeom prst="rect">
                        <a:avLst/>
                      </a:prstGeom>
                    </p:spPr>
                  </p:pic>
                </p:oleObj>
              </mc:Fallback>
            </mc:AlternateContent>
          </a:graphicData>
        </a:graphic>
      </p:graphicFrame>
    </p:spTree>
    <p:extLst>
      <p:ext uri="{BB962C8B-B14F-4D97-AF65-F5344CB8AC3E}">
        <p14:creationId xmlns:p14="http://schemas.microsoft.com/office/powerpoint/2010/main" val="2506511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304800"/>
            <a:ext cx="8507288" cy="1143000"/>
          </a:xfrm>
        </p:spPr>
        <p:txBody>
          <a:bodyPr/>
          <a:lstStyle/>
          <a:p>
            <a:r>
              <a:rPr lang="en-US" altLang="en-US" sz="2800" dirty="0"/>
              <a:t>What goes wrong if an index goes out of range ? </a:t>
            </a:r>
          </a:p>
        </p:txBody>
      </p:sp>
      <p:sp>
        <p:nvSpPr>
          <p:cNvPr id="97284" name="Text Box 4"/>
          <p:cNvSpPr txBox="1">
            <a:spLocks noChangeArrowheads="1"/>
          </p:cNvSpPr>
          <p:nvPr/>
        </p:nvSpPr>
        <p:spPr bwMode="auto">
          <a:xfrm>
            <a:off x="1151061" y="836712"/>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97285" name="Text Box 5"/>
          <p:cNvSpPr txBox="1">
            <a:spLocks noChangeArrowheads="1"/>
          </p:cNvSpPr>
          <p:nvPr/>
        </p:nvSpPr>
        <p:spPr bwMode="auto">
          <a:xfrm>
            <a:off x="1395536" y="855762"/>
            <a:ext cx="8001000" cy="5584825"/>
          </a:xfrm>
          <a:prstGeom prst="rect">
            <a:avLst/>
          </a:prstGeom>
          <a:solidFill>
            <a:schemeClr val="bg1"/>
          </a:solidFill>
          <a:ln>
            <a:noFill/>
          </a:ln>
          <a:effectLst/>
          <a:extLst/>
        </p:spPr>
        <p:txBody>
          <a:bodyPr>
            <a:spAutoFit/>
          </a:bodyPr>
          <a:lstStyle/>
          <a:p>
            <a:pPr algn="l"/>
            <a:r>
              <a:rPr lang="en-US" altLang="en-US" b="0" dirty="0">
                <a:latin typeface="Courier New" panose="02070309020205020404" pitchFamily="49" charset="0"/>
              </a:rPr>
              <a:t>#include &lt;</a:t>
            </a:r>
            <a:r>
              <a:rPr lang="en-US" altLang="en-US" b="0" dirty="0" err="1">
                <a:latin typeface="Courier New" panose="02070309020205020404" pitchFamily="49" charset="0"/>
              </a:rPr>
              <a:t>stdio.h</a:t>
            </a:r>
            <a:r>
              <a:rPr lang="en-US" altLang="en-US" b="0" dirty="0">
                <a:latin typeface="Courier New" panose="02070309020205020404" pitchFamily="49" charset="0"/>
              </a:rPr>
              <a:t>&gt;</a:t>
            </a:r>
          </a:p>
          <a:p>
            <a:pPr algn="l"/>
            <a:r>
              <a:rPr lang="en-US" altLang="en-US" b="0" dirty="0">
                <a:latin typeface="Courier New" panose="02070309020205020404" pitchFamily="49" charset="0"/>
              </a:rPr>
              <a:t>#define NA   4</a:t>
            </a:r>
          </a:p>
          <a:p>
            <a:pPr algn="l"/>
            <a:r>
              <a:rPr lang="en-US" altLang="en-US" b="0" dirty="0">
                <a:latin typeface="Courier New" panose="02070309020205020404" pitchFamily="49" charset="0"/>
              </a:rPr>
              <a:t>#define NB   7 </a:t>
            </a:r>
          </a:p>
          <a:p>
            <a:pPr algn="l"/>
            <a:r>
              <a:rPr lang="en-US" altLang="en-US" b="0" dirty="0" err="1">
                <a:latin typeface="Courier New" panose="02070309020205020404" pitchFamily="49" charset="0"/>
              </a:rPr>
              <a:t>int</a:t>
            </a:r>
            <a:r>
              <a:rPr lang="en-US" altLang="en-US" b="0" dirty="0">
                <a:latin typeface="Courier New" panose="02070309020205020404" pitchFamily="49" charset="0"/>
              </a:rPr>
              <a:t> main (void)  {</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b[NB],a[NA];</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index;</a:t>
            </a:r>
          </a:p>
          <a:p>
            <a:pPr lvl="1" algn="l"/>
            <a:r>
              <a:rPr lang="en-US" altLang="en-US" b="0" dirty="0">
                <a:latin typeface="Courier New" panose="02070309020205020404" pitchFamily="49" charset="0"/>
              </a:rPr>
              <a:t>for ( index = 0; index &lt; NB; ++index ) </a:t>
            </a:r>
          </a:p>
          <a:p>
            <a:pPr lvl="1" algn="l"/>
            <a:r>
              <a:rPr lang="en-US" altLang="en-US" b="0" dirty="0">
                <a:latin typeface="Courier New" panose="02070309020205020404" pitchFamily="49" charset="0"/>
              </a:rPr>
              <a:t>    b[index]=10+index;</a:t>
            </a:r>
          </a:p>
          <a:p>
            <a:pPr lvl="1" algn="l"/>
            <a:r>
              <a:rPr lang="en-US" altLang="en-US" b="0" dirty="0">
                <a:latin typeface="Courier New" panose="02070309020205020404" pitchFamily="49" charset="0"/>
              </a:rPr>
              <a:t>for ( index = 0; index &lt; NA+2; ++index )  </a:t>
            </a:r>
          </a:p>
          <a:p>
            <a:pPr lvl="1" algn="l"/>
            <a:r>
              <a:rPr lang="en-US" altLang="en-US" b="0" dirty="0">
                <a:latin typeface="Courier New" panose="02070309020205020404" pitchFamily="49" charset="0"/>
              </a:rPr>
              <a:t>    a[index]=index;</a:t>
            </a:r>
          </a:p>
          <a:p>
            <a:pPr lvl="1" algn="l"/>
            <a:r>
              <a:rPr lang="en-US" altLang="en-US" b="0" dirty="0">
                <a:latin typeface="Courier New" panose="02070309020205020404" pitchFamily="49" charset="0"/>
              </a:rPr>
              <a:t>    </a:t>
            </a:r>
          </a:p>
          <a:p>
            <a:pPr lvl="1" algn="l"/>
            <a:r>
              <a:rPr lang="en-US" altLang="en-US" b="0" dirty="0">
                <a:latin typeface="Courier New" panose="02070309020205020404" pitchFamily="49" charset="0"/>
              </a:rPr>
              <a:t>for ( index = 0; index &lt; NA+2; ++index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 ("a[%</a:t>
            </a:r>
            <a:r>
              <a:rPr lang="en-US" altLang="en-US" b="0" dirty="0" err="1">
                <a:latin typeface="Courier New" panose="02070309020205020404" pitchFamily="49" charset="0"/>
              </a:rPr>
              <a:t>i</a:t>
            </a:r>
            <a:r>
              <a:rPr lang="en-US" altLang="en-US" b="0" dirty="0">
                <a:latin typeface="Courier New" panose="02070309020205020404" pitchFamily="49" charset="0"/>
              </a:rPr>
              <a:t>] = %</a:t>
            </a:r>
            <a:r>
              <a:rPr lang="en-US" altLang="en-US" b="0" dirty="0" err="1">
                <a:latin typeface="Courier New" panose="02070309020205020404" pitchFamily="49" charset="0"/>
              </a:rPr>
              <a:t>i</a:t>
            </a:r>
            <a:r>
              <a:rPr lang="en-US" altLang="en-US" b="0" dirty="0">
                <a:latin typeface="Courier New" panose="02070309020205020404" pitchFamily="49" charset="0"/>
              </a:rPr>
              <a:t> ", index, a[index]);   </a:t>
            </a:r>
          </a:p>
          <a:p>
            <a:pPr lvl="1" algn="l"/>
            <a:r>
              <a:rPr lang="en-US" altLang="en-US" b="0" dirty="0" err="1">
                <a:latin typeface="Courier New" panose="02070309020205020404" pitchFamily="49" charset="0"/>
              </a:rPr>
              <a:t>printf</a:t>
            </a:r>
            <a:r>
              <a:rPr lang="en-US" altLang="en-US" b="0" dirty="0">
                <a:latin typeface="Courier New" panose="02070309020205020404" pitchFamily="49" charset="0"/>
              </a:rPr>
              <a:t>("\n");</a:t>
            </a:r>
          </a:p>
          <a:p>
            <a:pPr lvl="1" algn="l"/>
            <a:r>
              <a:rPr lang="en-US" altLang="en-US" b="0" dirty="0">
                <a:latin typeface="Courier New" panose="02070309020205020404" pitchFamily="49" charset="0"/>
              </a:rPr>
              <a:t>for ( index = 0; index &lt; NB; ++index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 ("b[%</a:t>
            </a:r>
            <a:r>
              <a:rPr lang="en-US" altLang="en-US" b="0" dirty="0" err="1">
                <a:latin typeface="Courier New" panose="02070309020205020404" pitchFamily="49" charset="0"/>
              </a:rPr>
              <a:t>i</a:t>
            </a:r>
            <a:r>
              <a:rPr lang="en-US" altLang="en-US" b="0" dirty="0">
                <a:latin typeface="Courier New" panose="02070309020205020404" pitchFamily="49" charset="0"/>
              </a:rPr>
              <a:t>] = %</a:t>
            </a:r>
            <a:r>
              <a:rPr lang="en-US" altLang="en-US" b="0" dirty="0" err="1">
                <a:latin typeface="Courier New" panose="02070309020205020404" pitchFamily="49" charset="0"/>
              </a:rPr>
              <a:t>i</a:t>
            </a:r>
            <a:r>
              <a:rPr lang="en-US" altLang="en-US" b="0" dirty="0">
                <a:latin typeface="Courier New" panose="02070309020205020404" pitchFamily="49" charset="0"/>
              </a:rPr>
              <a:t> ", index, b[index]);</a:t>
            </a:r>
          </a:p>
          <a:p>
            <a:pPr lvl="1" algn="l"/>
            <a:r>
              <a:rPr lang="en-US" altLang="en-US" b="0" dirty="0" err="1">
                <a:latin typeface="Courier New" panose="02070309020205020404" pitchFamily="49" charset="0"/>
              </a:rPr>
              <a:t>printf</a:t>
            </a:r>
            <a:r>
              <a:rPr lang="en-US" altLang="en-US" b="0" dirty="0">
                <a:latin typeface="Courier New" panose="02070309020205020404" pitchFamily="49" charset="0"/>
              </a:rPr>
              <a:t>("\n");</a:t>
            </a:r>
          </a:p>
          <a:p>
            <a:pPr lvl="1" algn="l"/>
            <a:r>
              <a:rPr lang="en-US" altLang="en-US" b="0" dirty="0">
                <a:latin typeface="Courier New" panose="02070309020205020404" pitchFamily="49" charset="0"/>
              </a:rPr>
              <a:t>return 0;</a:t>
            </a:r>
          </a:p>
          <a:p>
            <a:pPr algn="l"/>
            <a:r>
              <a:rPr lang="en-US" altLang="en-US" b="0" dirty="0">
                <a:latin typeface="Courier New" panose="02070309020205020404" pitchFamily="49" charset="0"/>
              </a:rPr>
              <a:t>}</a:t>
            </a:r>
          </a:p>
          <a:p>
            <a:pPr algn="l"/>
            <a:endParaRPr lang="en-US" altLang="en-US" b="0" dirty="0">
              <a:latin typeface="Courier New" panose="02070309020205020404" pitchFamily="49" charset="0"/>
            </a:endParaRPr>
          </a:p>
        </p:txBody>
      </p:sp>
      <p:sp>
        <p:nvSpPr>
          <p:cNvPr id="97286" name="Freeform 6"/>
          <p:cNvSpPr>
            <a:spLocks/>
          </p:cNvSpPr>
          <p:nvPr/>
        </p:nvSpPr>
        <p:spPr bwMode="auto">
          <a:xfrm>
            <a:off x="5281736" y="2968724"/>
            <a:ext cx="914400" cy="422275"/>
          </a:xfrm>
          <a:custGeom>
            <a:avLst/>
            <a:gdLst>
              <a:gd name="T0" fmla="*/ 107 w 308"/>
              <a:gd name="T1" fmla="*/ 0 h 348"/>
              <a:gd name="T2" fmla="*/ 210 w 308"/>
              <a:gd name="T3" fmla="*/ 71 h 348"/>
              <a:gd name="T4" fmla="*/ 107 w 308"/>
              <a:gd name="T5" fmla="*/ 348 h 348"/>
              <a:gd name="T6" fmla="*/ 28 w 308"/>
              <a:gd name="T7" fmla="*/ 277 h 348"/>
              <a:gd name="T8" fmla="*/ 20 w 308"/>
              <a:gd name="T9" fmla="*/ 56 h 348"/>
              <a:gd name="T10" fmla="*/ 107 w 308"/>
              <a:gd name="T11" fmla="*/ 0 h 348"/>
            </a:gdLst>
            <a:ahLst/>
            <a:cxnLst>
              <a:cxn ang="0">
                <a:pos x="T0" y="T1"/>
              </a:cxn>
              <a:cxn ang="0">
                <a:pos x="T2" y="T3"/>
              </a:cxn>
              <a:cxn ang="0">
                <a:pos x="T4" y="T5"/>
              </a:cxn>
              <a:cxn ang="0">
                <a:pos x="T6" y="T7"/>
              </a:cxn>
              <a:cxn ang="0">
                <a:pos x="T8" y="T9"/>
              </a:cxn>
              <a:cxn ang="0">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7287" name="Freeform 7"/>
          <p:cNvSpPr>
            <a:spLocks/>
          </p:cNvSpPr>
          <p:nvPr/>
        </p:nvSpPr>
        <p:spPr bwMode="auto">
          <a:xfrm>
            <a:off x="5281736" y="3806924"/>
            <a:ext cx="914400" cy="422275"/>
          </a:xfrm>
          <a:custGeom>
            <a:avLst/>
            <a:gdLst>
              <a:gd name="T0" fmla="*/ 107 w 308"/>
              <a:gd name="T1" fmla="*/ 0 h 348"/>
              <a:gd name="T2" fmla="*/ 210 w 308"/>
              <a:gd name="T3" fmla="*/ 71 h 348"/>
              <a:gd name="T4" fmla="*/ 107 w 308"/>
              <a:gd name="T5" fmla="*/ 348 h 348"/>
              <a:gd name="T6" fmla="*/ 28 w 308"/>
              <a:gd name="T7" fmla="*/ 277 h 348"/>
              <a:gd name="T8" fmla="*/ 20 w 308"/>
              <a:gd name="T9" fmla="*/ 56 h 348"/>
              <a:gd name="T10" fmla="*/ 107 w 308"/>
              <a:gd name="T11" fmla="*/ 0 h 348"/>
            </a:gdLst>
            <a:ahLst/>
            <a:cxnLst>
              <a:cxn ang="0">
                <a:pos x="T0" y="T1"/>
              </a:cxn>
              <a:cxn ang="0">
                <a:pos x="T2" y="T3"/>
              </a:cxn>
              <a:cxn ang="0">
                <a:pos x="T4" y="T5"/>
              </a:cxn>
              <a:cxn ang="0">
                <a:pos x="T6" y="T7"/>
              </a:cxn>
              <a:cxn ang="0">
                <a:pos x="T8" y="T9"/>
              </a:cxn>
              <a:cxn ang="0">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843803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304800"/>
            <a:ext cx="8229600" cy="1143000"/>
          </a:xfrm>
        </p:spPr>
        <p:txBody>
          <a:bodyPr/>
          <a:lstStyle/>
          <a:p>
            <a:r>
              <a:rPr lang="en-US" altLang="en-US" sz="4000"/>
              <a:t>What goes wrong if an index goes out of range ? </a:t>
            </a:r>
          </a:p>
        </p:txBody>
      </p:sp>
      <p:sp>
        <p:nvSpPr>
          <p:cNvPr id="101379" name="Text Box 3"/>
          <p:cNvSpPr txBox="1">
            <a:spLocks noChangeArrowheads="1"/>
          </p:cNvSpPr>
          <p:nvPr/>
        </p:nvSpPr>
        <p:spPr bwMode="auto">
          <a:xfrm>
            <a:off x="288925" y="1636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1380" name="Text Box 4"/>
          <p:cNvSpPr txBox="1">
            <a:spLocks noChangeArrowheads="1"/>
          </p:cNvSpPr>
          <p:nvPr/>
        </p:nvSpPr>
        <p:spPr bwMode="auto">
          <a:xfrm>
            <a:off x="533400" y="1655763"/>
            <a:ext cx="800100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0" dirty="0">
                <a:latin typeface="Courier New" panose="02070309020205020404" pitchFamily="49" charset="0"/>
              </a:rPr>
              <a:t>#include &lt;</a:t>
            </a:r>
            <a:r>
              <a:rPr lang="en-US" altLang="en-US" b="0" dirty="0" err="1">
                <a:latin typeface="Courier New" panose="02070309020205020404" pitchFamily="49" charset="0"/>
              </a:rPr>
              <a:t>stdio.h</a:t>
            </a:r>
            <a:r>
              <a:rPr lang="en-US" altLang="en-US" b="0" dirty="0">
                <a:latin typeface="Courier New" panose="02070309020205020404" pitchFamily="49" charset="0"/>
              </a:rPr>
              <a:t>&gt;</a:t>
            </a:r>
          </a:p>
          <a:p>
            <a:pPr algn="l"/>
            <a:r>
              <a:rPr lang="en-US" altLang="en-US" b="0" dirty="0">
                <a:latin typeface="Courier New" panose="02070309020205020404" pitchFamily="49" charset="0"/>
              </a:rPr>
              <a:t>#define NA   4</a:t>
            </a:r>
          </a:p>
          <a:p>
            <a:pPr algn="l"/>
            <a:r>
              <a:rPr lang="en-US" altLang="en-US" b="0" dirty="0">
                <a:latin typeface="Courier New" panose="02070309020205020404" pitchFamily="49" charset="0"/>
              </a:rPr>
              <a:t>#define NB   7 </a:t>
            </a:r>
          </a:p>
          <a:p>
            <a:pPr algn="l"/>
            <a:r>
              <a:rPr lang="en-US" altLang="en-US" b="0" dirty="0" err="1">
                <a:latin typeface="Courier New" panose="02070309020205020404" pitchFamily="49" charset="0"/>
              </a:rPr>
              <a:t>int</a:t>
            </a:r>
            <a:r>
              <a:rPr lang="en-US" altLang="en-US" b="0" dirty="0">
                <a:latin typeface="Courier New" panose="02070309020205020404" pitchFamily="49" charset="0"/>
              </a:rPr>
              <a:t> main (void)  {</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b[NB],a[NA];</a:t>
            </a:r>
          </a:p>
          <a:p>
            <a:pPr lvl="1" algn="l"/>
            <a:r>
              <a:rPr lang="en-US" altLang="en-US" b="0" dirty="0" err="1">
                <a:latin typeface="Courier New" panose="02070309020205020404" pitchFamily="49" charset="0"/>
              </a:rPr>
              <a:t>int</a:t>
            </a:r>
            <a:r>
              <a:rPr lang="en-US" altLang="en-US" b="0" dirty="0">
                <a:latin typeface="Courier New" panose="02070309020205020404" pitchFamily="49" charset="0"/>
              </a:rPr>
              <a:t> index;</a:t>
            </a:r>
          </a:p>
          <a:p>
            <a:pPr lvl="1" algn="l"/>
            <a:r>
              <a:rPr lang="en-US" altLang="en-US" b="0" dirty="0">
                <a:latin typeface="Courier New" panose="02070309020205020404" pitchFamily="49" charset="0"/>
              </a:rPr>
              <a:t>for ( index = 0; index &lt; NB; ++index ) </a:t>
            </a:r>
          </a:p>
          <a:p>
            <a:pPr lvl="1" algn="l"/>
            <a:r>
              <a:rPr lang="en-US" altLang="en-US" b="0" dirty="0">
                <a:latin typeface="Courier New" panose="02070309020205020404" pitchFamily="49" charset="0"/>
              </a:rPr>
              <a:t>    b[index]=10+index;</a:t>
            </a:r>
          </a:p>
          <a:p>
            <a:pPr lvl="1" algn="l"/>
            <a:r>
              <a:rPr lang="en-US" altLang="en-US" b="0" dirty="0">
                <a:latin typeface="Courier New" panose="02070309020205020404" pitchFamily="49" charset="0"/>
              </a:rPr>
              <a:t>for ( index = 0; index &lt; NA+2; ++index )  </a:t>
            </a:r>
          </a:p>
          <a:p>
            <a:pPr lvl="1" algn="l"/>
            <a:r>
              <a:rPr lang="en-US" altLang="en-US" b="0" dirty="0">
                <a:latin typeface="Courier New" panose="02070309020205020404" pitchFamily="49" charset="0"/>
              </a:rPr>
              <a:t>    a[index]=index;</a:t>
            </a:r>
          </a:p>
          <a:p>
            <a:pPr lvl="1" algn="l"/>
            <a:r>
              <a:rPr lang="en-US" altLang="en-US" b="0" dirty="0">
                <a:latin typeface="Courier New" panose="02070309020205020404" pitchFamily="49" charset="0"/>
              </a:rPr>
              <a:t>    </a:t>
            </a:r>
          </a:p>
          <a:p>
            <a:pPr lvl="1" algn="l"/>
            <a:r>
              <a:rPr lang="en-US" altLang="en-US" b="0" dirty="0">
                <a:latin typeface="Courier New" panose="02070309020205020404" pitchFamily="49" charset="0"/>
              </a:rPr>
              <a:t>for ( index = 0; index &lt; NA+2; ++index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 ("a[%</a:t>
            </a:r>
            <a:r>
              <a:rPr lang="en-US" altLang="en-US" b="0" dirty="0" err="1">
                <a:latin typeface="Courier New" panose="02070309020205020404" pitchFamily="49" charset="0"/>
              </a:rPr>
              <a:t>i</a:t>
            </a:r>
            <a:r>
              <a:rPr lang="en-US" altLang="en-US" b="0" dirty="0">
                <a:latin typeface="Courier New" panose="02070309020205020404" pitchFamily="49" charset="0"/>
              </a:rPr>
              <a:t>] = %</a:t>
            </a:r>
            <a:r>
              <a:rPr lang="en-US" altLang="en-US" b="0" dirty="0" err="1">
                <a:latin typeface="Courier New" panose="02070309020205020404" pitchFamily="49" charset="0"/>
              </a:rPr>
              <a:t>i</a:t>
            </a:r>
            <a:r>
              <a:rPr lang="en-US" altLang="en-US" b="0" dirty="0">
                <a:latin typeface="Courier New" panose="02070309020205020404" pitchFamily="49" charset="0"/>
              </a:rPr>
              <a:t> ", index, a[index]);   </a:t>
            </a:r>
          </a:p>
          <a:p>
            <a:pPr lvl="1" algn="l"/>
            <a:r>
              <a:rPr lang="en-US" altLang="en-US" b="0" dirty="0" err="1">
                <a:latin typeface="Courier New" panose="02070309020205020404" pitchFamily="49" charset="0"/>
              </a:rPr>
              <a:t>printf</a:t>
            </a:r>
            <a:r>
              <a:rPr lang="en-US" altLang="en-US" b="0" dirty="0">
                <a:latin typeface="Courier New" panose="02070309020205020404" pitchFamily="49" charset="0"/>
              </a:rPr>
              <a:t>("\n");</a:t>
            </a:r>
          </a:p>
          <a:p>
            <a:pPr lvl="1" algn="l"/>
            <a:r>
              <a:rPr lang="en-US" altLang="en-US" b="0" dirty="0">
                <a:latin typeface="Courier New" panose="02070309020205020404" pitchFamily="49" charset="0"/>
              </a:rPr>
              <a:t>for ( index = 0; index &lt; NB; ++index )</a:t>
            </a:r>
          </a:p>
          <a:p>
            <a:pPr lvl="1" algn="l"/>
            <a:r>
              <a:rPr lang="en-US" altLang="en-US" b="0" dirty="0">
                <a:latin typeface="Courier New" panose="02070309020205020404" pitchFamily="49" charset="0"/>
              </a:rPr>
              <a:t>	</a:t>
            </a:r>
            <a:r>
              <a:rPr lang="en-US" altLang="en-US" b="0" dirty="0" err="1">
                <a:latin typeface="Courier New" panose="02070309020205020404" pitchFamily="49" charset="0"/>
              </a:rPr>
              <a:t>printf</a:t>
            </a:r>
            <a:r>
              <a:rPr lang="en-US" altLang="en-US" b="0" dirty="0">
                <a:latin typeface="Courier New" panose="02070309020205020404" pitchFamily="49" charset="0"/>
              </a:rPr>
              <a:t> ("b[%</a:t>
            </a:r>
            <a:r>
              <a:rPr lang="en-US" altLang="en-US" b="0" dirty="0" err="1">
                <a:latin typeface="Courier New" panose="02070309020205020404" pitchFamily="49" charset="0"/>
              </a:rPr>
              <a:t>i</a:t>
            </a:r>
            <a:r>
              <a:rPr lang="en-US" altLang="en-US" b="0" dirty="0">
                <a:latin typeface="Courier New" panose="02070309020205020404" pitchFamily="49" charset="0"/>
              </a:rPr>
              <a:t>] = %</a:t>
            </a:r>
            <a:r>
              <a:rPr lang="en-US" altLang="en-US" b="0" dirty="0" err="1">
                <a:latin typeface="Courier New" panose="02070309020205020404" pitchFamily="49" charset="0"/>
              </a:rPr>
              <a:t>i</a:t>
            </a:r>
            <a:r>
              <a:rPr lang="en-US" altLang="en-US" b="0" dirty="0">
                <a:latin typeface="Courier New" panose="02070309020205020404" pitchFamily="49" charset="0"/>
              </a:rPr>
              <a:t> ", index, b[index]);</a:t>
            </a:r>
          </a:p>
          <a:p>
            <a:pPr lvl="1" algn="l"/>
            <a:r>
              <a:rPr lang="en-US" altLang="en-US" b="0" dirty="0" err="1">
                <a:latin typeface="Courier New" panose="02070309020205020404" pitchFamily="49" charset="0"/>
              </a:rPr>
              <a:t>printf</a:t>
            </a:r>
            <a:r>
              <a:rPr lang="en-US" altLang="en-US" b="0" dirty="0">
                <a:latin typeface="Courier New" panose="02070309020205020404" pitchFamily="49" charset="0"/>
              </a:rPr>
              <a:t>("\n");</a:t>
            </a:r>
          </a:p>
          <a:p>
            <a:pPr lvl="1" algn="l"/>
            <a:r>
              <a:rPr lang="en-US" altLang="en-US" b="0" dirty="0">
                <a:latin typeface="Courier New" panose="02070309020205020404" pitchFamily="49" charset="0"/>
              </a:rPr>
              <a:t>return 0;</a:t>
            </a:r>
          </a:p>
          <a:p>
            <a:pPr algn="l"/>
            <a:r>
              <a:rPr lang="en-US" altLang="en-US" b="0" dirty="0">
                <a:latin typeface="Courier New" panose="02070309020205020404" pitchFamily="49" charset="0"/>
              </a:rPr>
              <a:t>}</a:t>
            </a:r>
          </a:p>
          <a:p>
            <a:pPr algn="l"/>
            <a:endParaRPr lang="en-US" altLang="en-US" b="0" dirty="0">
              <a:latin typeface="Courier New" panose="02070309020205020404" pitchFamily="49" charset="0"/>
            </a:endParaRPr>
          </a:p>
        </p:txBody>
      </p:sp>
      <p:sp>
        <p:nvSpPr>
          <p:cNvPr id="101381" name="Freeform 5"/>
          <p:cNvSpPr>
            <a:spLocks/>
          </p:cNvSpPr>
          <p:nvPr/>
        </p:nvSpPr>
        <p:spPr bwMode="auto">
          <a:xfrm>
            <a:off x="4419600" y="3768725"/>
            <a:ext cx="914400" cy="422275"/>
          </a:xfrm>
          <a:custGeom>
            <a:avLst/>
            <a:gdLst>
              <a:gd name="T0" fmla="*/ 107 w 308"/>
              <a:gd name="T1" fmla="*/ 0 h 348"/>
              <a:gd name="T2" fmla="*/ 210 w 308"/>
              <a:gd name="T3" fmla="*/ 71 h 348"/>
              <a:gd name="T4" fmla="*/ 107 w 308"/>
              <a:gd name="T5" fmla="*/ 348 h 348"/>
              <a:gd name="T6" fmla="*/ 28 w 308"/>
              <a:gd name="T7" fmla="*/ 277 h 348"/>
              <a:gd name="T8" fmla="*/ 20 w 308"/>
              <a:gd name="T9" fmla="*/ 56 h 348"/>
              <a:gd name="T10" fmla="*/ 107 w 308"/>
              <a:gd name="T11" fmla="*/ 0 h 348"/>
            </a:gdLst>
            <a:ahLst/>
            <a:cxnLst>
              <a:cxn ang="0">
                <a:pos x="T0" y="T1"/>
              </a:cxn>
              <a:cxn ang="0">
                <a:pos x="T2" y="T3"/>
              </a:cxn>
              <a:cxn ang="0">
                <a:pos x="T4" y="T5"/>
              </a:cxn>
              <a:cxn ang="0">
                <a:pos x="T6" y="T7"/>
              </a:cxn>
              <a:cxn ang="0">
                <a:pos x="T8" y="T9"/>
              </a:cxn>
              <a:cxn ang="0">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1382" name="Freeform 6"/>
          <p:cNvSpPr>
            <a:spLocks/>
          </p:cNvSpPr>
          <p:nvPr/>
        </p:nvSpPr>
        <p:spPr bwMode="auto">
          <a:xfrm>
            <a:off x="4419600" y="4606925"/>
            <a:ext cx="914400" cy="422275"/>
          </a:xfrm>
          <a:custGeom>
            <a:avLst/>
            <a:gdLst>
              <a:gd name="T0" fmla="*/ 107 w 308"/>
              <a:gd name="T1" fmla="*/ 0 h 348"/>
              <a:gd name="T2" fmla="*/ 210 w 308"/>
              <a:gd name="T3" fmla="*/ 71 h 348"/>
              <a:gd name="T4" fmla="*/ 107 w 308"/>
              <a:gd name="T5" fmla="*/ 348 h 348"/>
              <a:gd name="T6" fmla="*/ 28 w 308"/>
              <a:gd name="T7" fmla="*/ 277 h 348"/>
              <a:gd name="T8" fmla="*/ 20 w 308"/>
              <a:gd name="T9" fmla="*/ 56 h 348"/>
              <a:gd name="T10" fmla="*/ 107 w 308"/>
              <a:gd name="T11" fmla="*/ 0 h 348"/>
            </a:gdLst>
            <a:ahLst/>
            <a:cxnLst>
              <a:cxn ang="0">
                <a:pos x="T0" y="T1"/>
              </a:cxn>
              <a:cxn ang="0">
                <a:pos x="T2" y="T3"/>
              </a:cxn>
              <a:cxn ang="0">
                <a:pos x="T4" y="T5"/>
              </a:cxn>
              <a:cxn ang="0">
                <a:pos x="T6" y="T7"/>
              </a:cxn>
              <a:cxn ang="0">
                <a:pos x="T8" y="T9"/>
              </a:cxn>
              <a:cxn ang="0">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1383" name="Text Box 7"/>
          <p:cNvSpPr txBox="1">
            <a:spLocks noChangeArrowheads="1"/>
          </p:cNvSpPr>
          <p:nvPr/>
        </p:nvSpPr>
        <p:spPr bwMode="auto">
          <a:xfrm>
            <a:off x="441325" y="3084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1384" name="Text Box 8"/>
          <p:cNvSpPr txBox="1">
            <a:spLocks noChangeArrowheads="1"/>
          </p:cNvSpPr>
          <p:nvPr/>
        </p:nvSpPr>
        <p:spPr bwMode="auto">
          <a:xfrm>
            <a:off x="669925" y="3084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pic>
        <p:nvPicPr>
          <p:cNvPr id="101386" name="Picture 10"/>
          <p:cNvPicPr>
            <a:picLocks noChangeAspect="1" noChangeArrowheads="1"/>
          </p:cNvPicPr>
          <p:nvPr/>
        </p:nvPicPr>
        <p:blipFill>
          <a:blip r:embed="rId2">
            <a:extLst>
              <a:ext uri="{28A0092B-C50C-407E-A947-70E740481C1C}">
                <a14:useLocalDpi xmlns:a14="http://schemas.microsoft.com/office/drawing/2010/main" val="0"/>
              </a:ext>
            </a:extLst>
          </a:blip>
          <a:srcRect l="5626" t="6401" r="34692" b="64008"/>
          <a:stretch>
            <a:fillRect/>
          </a:stretch>
        </p:blipFill>
        <p:spPr bwMode="auto">
          <a:xfrm>
            <a:off x="838200" y="2895600"/>
            <a:ext cx="795655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87" name="WordArt 11"/>
          <p:cNvSpPr>
            <a:spLocks noChangeArrowheads="1" noChangeShapeType="1" noTextEdit="1"/>
          </p:cNvSpPr>
          <p:nvPr/>
        </p:nvSpPr>
        <p:spPr bwMode="auto">
          <a:xfrm>
            <a:off x="3962400" y="4305300"/>
            <a:ext cx="914400"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CA"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a:t>
            </a:r>
          </a:p>
        </p:txBody>
      </p:sp>
    </p:spTree>
    <p:extLst>
      <p:ext uri="{BB962C8B-B14F-4D97-AF65-F5344CB8AC3E}">
        <p14:creationId xmlns:p14="http://schemas.microsoft.com/office/powerpoint/2010/main" val="165358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6CA9145-A3C4-4022-B990-A03E3B455E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12361</TotalTime>
  <Words>1318</Words>
  <Application>Microsoft Office PowerPoint</Application>
  <PresentationFormat>On-screen Show (4:3)</PresentationFormat>
  <Paragraphs>247</Paragraphs>
  <Slides>20</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24" baseType="lpstr">
      <vt:lpstr>Default Design</vt:lpstr>
      <vt:lpstr>1_Custom Design</vt:lpstr>
      <vt:lpstr>2_Custom Design</vt:lpstr>
      <vt:lpstr>Document</vt:lpstr>
      <vt:lpstr>CSI 121: Structured Programming Language Arrays Salekul Islam United International University</vt:lpstr>
      <vt:lpstr>Outline</vt:lpstr>
      <vt:lpstr>The concept of array</vt:lpstr>
      <vt:lpstr>Declaring an array</vt:lpstr>
      <vt:lpstr>Arrays - Example</vt:lpstr>
      <vt:lpstr>Arrays - Example</vt:lpstr>
      <vt:lpstr>Class Room Practice</vt:lpstr>
      <vt:lpstr>What goes wrong if an index goes out of range ? </vt:lpstr>
      <vt:lpstr>What goes wrong if an index goes out of range ? </vt:lpstr>
      <vt:lpstr>Exercise</vt:lpstr>
      <vt:lpstr>Exercise: Array of counters</vt:lpstr>
      <vt:lpstr>Exercise: Array of counters </vt:lpstr>
      <vt:lpstr>Exercise: Fibonacci numbers </vt:lpstr>
      <vt:lpstr>Difficult Exercise: Prime numbers</vt:lpstr>
      <vt:lpstr>Exercise: Prime numbers</vt:lpstr>
      <vt:lpstr>Initializing arrays</vt:lpstr>
      <vt:lpstr>Class Room Practice</vt:lpstr>
      <vt:lpstr>Character arrays</vt:lpstr>
      <vt:lpstr>Multidimensional arrays</vt:lpstr>
      <vt:lpstr>Example: Typical matrix processing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Crystal Winter</dc:title>
  <dc:creator>Salekul</dc:creator>
  <cp:lastModifiedBy>Dr. Mamun</cp:lastModifiedBy>
  <cp:revision>341</cp:revision>
  <dcterms:modified xsi:type="dcterms:W3CDTF">2015-04-19T04:31:33Z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TC025753819991</vt:lpwstr>
  </property>
</Properties>
</file>