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7" r:id="rId6"/>
    <p:sldId id="260" r:id="rId7"/>
    <p:sldId id="261" r:id="rId8"/>
    <p:sldId id="262" r:id="rId9"/>
    <p:sldId id="264" r:id="rId10"/>
    <p:sldId id="265" r:id="rId11"/>
    <p:sldId id="263" r:id="rId12"/>
    <p:sldId id="268" r:id="rId13"/>
    <p:sldId id="266" r:id="rId14"/>
  </p:sldIdLst>
  <p:sldSz cx="14630400" cy="8229600"/>
  <p:notesSz cx="8229600" cy="14630400"/>
  <p:embeddedFontLst>
    <p:embeddedFont>
      <p:font typeface="Open Sans" panose="020B0606030504020204" pitchFamily="34"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3" d="100"/>
          <a:sy n="73" d="100"/>
        </p:scale>
        <p:origin x="485"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59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9.jpeg"/><Relationship Id="rId5" Type="http://schemas.openxmlformats.org/officeDocument/2006/relationships/image" Target="../media/image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63865" y="1331232"/>
            <a:ext cx="9479763" cy="2805285"/>
          </a:xfrm>
          <a:prstGeom prst="rect">
            <a:avLst/>
          </a:prstGeom>
          <a:noFill/>
          <a:ln/>
        </p:spPr>
        <p:txBody>
          <a:bodyPr wrap="square" lIns="0" tIns="0" rIns="0" bIns="0" rtlCol="0" anchor="t"/>
          <a:lstStyle/>
          <a:p>
            <a:pPr marL="0" indent="0">
              <a:lnSpc>
                <a:spcPct val="150000"/>
              </a:lnSpc>
              <a:buNone/>
            </a:pPr>
            <a:r>
              <a:rPr lang="en-US" sz="4400" b="1" dirty="0">
                <a:latin typeface="Open Sans" panose="020B0606030504020204" pitchFamily="34" charset="0"/>
                <a:ea typeface="Open Sans" panose="020B0606030504020204" pitchFamily="34" charset="0"/>
                <a:cs typeface="Open Sans" panose="020B0606030504020204" pitchFamily="34" charset="0"/>
              </a:rPr>
              <a:t>MindCare: Web Portal For Screening Possible Mental Health Issues </a:t>
            </a:r>
            <a:r>
              <a:rPr lang="en-IN" sz="4400" b="1" dirty="0">
                <a:latin typeface="Open Sans" panose="020B0606030504020204" pitchFamily="34" charset="0"/>
                <a:ea typeface="Open Sans" panose="020B0606030504020204" pitchFamily="34" charset="0"/>
                <a:cs typeface="Open Sans" panose="020B0606030504020204" pitchFamily="34" charset="0"/>
              </a:rPr>
              <a:t>in Adolescents</a:t>
            </a:r>
            <a:endParaRPr lang="en-US" sz="4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 1"/>
          <p:cNvSpPr/>
          <p:nvPr/>
        </p:nvSpPr>
        <p:spPr>
          <a:xfrm>
            <a:off x="763865" y="4236864"/>
            <a:ext cx="8374567" cy="1416246"/>
          </a:xfrm>
          <a:prstGeom prst="rect">
            <a:avLst/>
          </a:prstGeom>
          <a:noFill/>
          <a:ln/>
        </p:spPr>
        <p:txBody>
          <a:bodyPr wrap="square" lIns="0" tIns="0" rIns="0" bIns="0" rtlCol="0" anchor="t"/>
          <a:lstStyle/>
          <a:p>
            <a:pPr marL="0" indent="0">
              <a:lnSpc>
                <a:spcPct val="150000"/>
              </a:lnSpc>
              <a:buNone/>
            </a:pPr>
            <a:r>
              <a:rPr lang="en-US" sz="1400" dirty="0">
                <a:latin typeface="Arial" panose="020B0604020202020204" pitchFamily="34" charset="0"/>
                <a:cs typeface="Arial" panose="020B0604020202020204" pitchFamily="34" charset="0"/>
              </a:rPr>
              <a:t>MindCare is an AI-powered mental health web application that analyzes user emotions using natural language processing. It predicts potential mental health conditions and offers personalized support through resources like content and articles. Built with the MERN stack, it integrates a fine-tuned Hugging Face model for accurate sentiment analysis.</a:t>
            </a:r>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5" name="Shape 2"/>
          <p:cNvSpPr/>
          <p:nvPr/>
        </p:nvSpPr>
        <p:spPr>
          <a:xfrm>
            <a:off x="793790" y="5753457"/>
            <a:ext cx="362903" cy="362903"/>
          </a:xfrm>
          <a:prstGeom prst="roundRect">
            <a:avLst>
              <a:gd name="adj" fmla="val 25194296"/>
            </a:avLst>
          </a:prstGeom>
          <a:noFill/>
          <a:ln w="7620">
            <a:solidFill>
              <a:srgbClr val="FFFFFF"/>
            </a:solidFill>
            <a:prstDash val="solid"/>
          </a:ln>
        </p:spPr>
      </p:sp>
      <p:sp>
        <p:nvSpPr>
          <p:cNvPr id="7" name="Text 3"/>
          <p:cNvSpPr/>
          <p:nvPr/>
        </p:nvSpPr>
        <p:spPr>
          <a:xfrm>
            <a:off x="793790" y="5835044"/>
            <a:ext cx="2796897" cy="396835"/>
          </a:xfrm>
          <a:prstGeom prst="rect">
            <a:avLst/>
          </a:prstGeom>
          <a:noFill/>
          <a:ln/>
        </p:spPr>
        <p:txBody>
          <a:bodyPr wrap="none" lIns="0" tIns="0" rIns="0" bIns="0" rtlCol="0" anchor="t"/>
          <a:lstStyle/>
          <a:p>
            <a:pPr marL="0" indent="0" algn="l">
              <a:lnSpc>
                <a:spcPts val="3100"/>
              </a:lnSpc>
              <a:buNone/>
            </a:pPr>
            <a:r>
              <a:rPr lang="en-US" sz="22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Mentor – Ms. Shivani (Assistant Professor)</a:t>
            </a:r>
          </a:p>
          <a:p>
            <a:pPr marL="0" indent="0" algn="l">
              <a:lnSpc>
                <a:spcPts val="3100"/>
              </a:lnSpc>
              <a:buNone/>
            </a:pPr>
            <a:r>
              <a:rPr lang="en-US" sz="1600" dirty="0">
                <a:solidFill>
                  <a:srgbClr val="39393C"/>
                </a:solidFill>
                <a:latin typeface="Open Sans" panose="020B0606030504020204" pitchFamily="34" charset="0"/>
                <a:ea typeface="Open Sans" panose="020B0606030504020204" pitchFamily="34" charset="0"/>
                <a:cs typeface="Open Sans" panose="020B0606030504020204" pitchFamily="34" charset="0"/>
              </a:rPr>
              <a:t>Akanksha Gupta 2100290120022 (CS)</a:t>
            </a:r>
          </a:p>
          <a:p>
            <a:pPr marL="0" indent="0" algn="l">
              <a:lnSpc>
                <a:spcPts val="3100"/>
              </a:lnSpc>
              <a:buNone/>
            </a:pPr>
            <a:r>
              <a:rPr lang="en-US" sz="1600" dirty="0">
                <a:solidFill>
                  <a:srgbClr val="39393C"/>
                </a:solidFill>
                <a:latin typeface="Open Sans" panose="020B0606030504020204" pitchFamily="34" charset="0"/>
                <a:ea typeface="Open Sans" panose="020B0606030504020204" pitchFamily="34" charset="0"/>
                <a:cs typeface="Open Sans" panose="020B0606030504020204" pitchFamily="34" charset="0"/>
              </a:rPr>
              <a:t>Anushree Ghosh 2100290120041 (CS)</a:t>
            </a:r>
          </a:p>
          <a:p>
            <a:pPr marL="0" indent="0" algn="l">
              <a:lnSpc>
                <a:spcPts val="3100"/>
              </a:lnSpc>
              <a:buNone/>
            </a:pPr>
            <a:r>
              <a:rPr lang="en-US" sz="1600" dirty="0">
                <a:solidFill>
                  <a:srgbClr val="39393C"/>
                </a:solidFill>
                <a:latin typeface="Open Sans" panose="020B0606030504020204" pitchFamily="34" charset="0"/>
                <a:ea typeface="Open Sans" panose="020B0606030504020204" pitchFamily="34" charset="0"/>
                <a:cs typeface="Open Sans" panose="020B0606030504020204" pitchFamily="34" charset="0"/>
              </a:rPr>
              <a:t>Shifa  2100290130158 (IT)</a:t>
            </a:r>
          </a:p>
          <a:p>
            <a:pPr marL="0" indent="0" algn="l">
              <a:lnSpc>
                <a:spcPts val="3100"/>
              </a:lnSpc>
              <a:buNone/>
            </a:pP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C80EBE70-F680-B538-BA17-305EE39B1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 y="-109686"/>
            <a:ext cx="1520269" cy="1520269"/>
          </a:xfrm>
          <a:prstGeom prst="rect">
            <a:avLst/>
          </a:prstGeom>
        </p:spPr>
      </p:pic>
      <p:pic>
        <p:nvPicPr>
          <p:cNvPr id="1030" name="Picture 6" descr="6 tips to improve mental health | STEPS Group Australia">
            <a:extLst>
              <a:ext uri="{FF2B5EF4-FFF2-40B4-BE49-F238E27FC236}">
                <a16:creationId xmlns:a16="http://schemas.microsoft.com/office/drawing/2014/main" id="{F1BFC646-30D0-C09D-F661-873941454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3628" y="0"/>
            <a:ext cx="4383040"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FE21B6-F2AB-974F-DC82-37E65E0B2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 y="-109685"/>
            <a:ext cx="1136580" cy="1136580"/>
          </a:xfrm>
          <a:prstGeom prst="rect">
            <a:avLst/>
          </a:prstGeom>
        </p:spPr>
      </p:pic>
      <p:sp>
        <p:nvSpPr>
          <p:cNvPr id="4" name="TextBox 3">
            <a:extLst>
              <a:ext uri="{FF2B5EF4-FFF2-40B4-BE49-F238E27FC236}">
                <a16:creationId xmlns:a16="http://schemas.microsoft.com/office/drawing/2014/main" id="{E3DAA079-7C86-1B0B-B830-7786394A851C}"/>
              </a:ext>
            </a:extLst>
          </p:cNvPr>
          <p:cNvSpPr txBox="1"/>
          <p:nvPr/>
        </p:nvSpPr>
        <p:spPr>
          <a:xfrm>
            <a:off x="1409253" y="146633"/>
            <a:ext cx="7315200" cy="778226"/>
          </a:xfrm>
          <a:prstGeom prst="rect">
            <a:avLst/>
          </a:prstGeom>
          <a:noFill/>
        </p:spPr>
        <p:txBody>
          <a:bodyPr wrap="square">
            <a:spAutoFit/>
          </a:bodyPr>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Patent Status</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17AAD69A-9AE4-D494-2C6B-E7FE1D0DA8CC}"/>
              </a:ext>
            </a:extLst>
          </p:cNvPr>
          <p:cNvPicPr>
            <a:picLocks noChangeAspect="1"/>
          </p:cNvPicPr>
          <p:nvPr/>
        </p:nvPicPr>
        <p:blipFill>
          <a:blip r:embed="rId3"/>
          <a:stretch>
            <a:fillRect/>
          </a:stretch>
        </p:blipFill>
        <p:spPr>
          <a:xfrm>
            <a:off x="12763239" y="7219809"/>
            <a:ext cx="1867161" cy="1009791"/>
          </a:xfrm>
          <a:prstGeom prst="rect">
            <a:avLst/>
          </a:prstGeom>
        </p:spPr>
      </p:pic>
      <p:pic>
        <p:nvPicPr>
          <p:cNvPr id="5" name="Picture 4">
            <a:extLst>
              <a:ext uri="{FF2B5EF4-FFF2-40B4-BE49-F238E27FC236}">
                <a16:creationId xmlns:a16="http://schemas.microsoft.com/office/drawing/2014/main" id="{447EA1EA-B8C5-B9A9-DA0C-F8DAE63C31E5}"/>
              </a:ext>
            </a:extLst>
          </p:cNvPr>
          <p:cNvPicPr>
            <a:picLocks noChangeAspect="1"/>
          </p:cNvPicPr>
          <p:nvPr/>
        </p:nvPicPr>
        <p:blipFill>
          <a:blip r:embed="rId4"/>
          <a:stretch>
            <a:fillRect/>
          </a:stretch>
        </p:blipFill>
        <p:spPr>
          <a:xfrm>
            <a:off x="2468171" y="917877"/>
            <a:ext cx="10493086" cy="7315122"/>
          </a:xfrm>
          <a:prstGeom prst="rect">
            <a:avLst/>
          </a:prstGeom>
        </p:spPr>
      </p:pic>
    </p:spTree>
    <p:extLst>
      <p:ext uri="{BB962C8B-B14F-4D97-AF65-F5344CB8AC3E}">
        <p14:creationId xmlns:p14="http://schemas.microsoft.com/office/powerpoint/2010/main" val="387309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938911"/>
            <a:ext cx="5023413" cy="7290689"/>
          </a:xfrm>
          <a:prstGeom prst="rect">
            <a:avLst/>
          </a:prstGeom>
        </p:spPr>
      </p:pic>
      <p:sp>
        <p:nvSpPr>
          <p:cNvPr id="3" name="Text 0"/>
          <p:cNvSpPr/>
          <p:nvPr/>
        </p:nvSpPr>
        <p:spPr>
          <a:xfrm>
            <a:off x="5851926" y="938911"/>
            <a:ext cx="6946583"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Next Steps</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5941933" y="2063861"/>
            <a:ext cx="510302" cy="510302"/>
          </a:xfrm>
          <a:prstGeom prst="roundRect">
            <a:avLst>
              <a:gd name="adj" fmla="val 6667"/>
            </a:avLst>
          </a:prstGeom>
          <a:solidFill>
            <a:srgbClr val="E0E0EC"/>
          </a:solidFill>
          <a:ln/>
        </p:spPr>
      </p:sp>
      <p:sp>
        <p:nvSpPr>
          <p:cNvPr id="5" name="Text 2"/>
          <p:cNvSpPr/>
          <p:nvPr/>
        </p:nvSpPr>
        <p:spPr>
          <a:xfrm>
            <a:off x="6131897" y="2148871"/>
            <a:ext cx="130373"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1</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3"/>
          <p:cNvSpPr/>
          <p:nvPr/>
        </p:nvSpPr>
        <p:spPr>
          <a:xfrm>
            <a:off x="6618327" y="1971706"/>
            <a:ext cx="3112814" cy="708778"/>
          </a:xfrm>
          <a:prstGeom prst="rect">
            <a:avLst/>
          </a:prstGeom>
          <a:noFill/>
          <a:ln/>
        </p:spPr>
        <p:txBody>
          <a:bodyPr wrap="none" lIns="0" tIns="0" rIns="0" bIns="0" rtlCol="0" anchor="t"/>
          <a:lstStyle/>
          <a:p>
            <a:pPr marL="0" indent="0">
              <a:lnSpc>
                <a:spcPts val="2750"/>
              </a:lnSpc>
              <a:buNone/>
            </a:pPr>
            <a:r>
              <a:rPr lang="en-IN" sz="2800" b="1" dirty="0"/>
              <a:t>Multilingual Support</a:t>
            </a: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4"/>
          <p:cNvSpPr/>
          <p:nvPr/>
        </p:nvSpPr>
        <p:spPr>
          <a:xfrm>
            <a:off x="6572071" y="2816573"/>
            <a:ext cx="3370582" cy="1945941"/>
          </a:xfrm>
          <a:prstGeom prst="rect">
            <a:avLst/>
          </a:prstGeom>
          <a:noFill/>
          <a:ln/>
        </p:spPr>
        <p:txBody>
          <a:bodyPr wrap="square" lIns="0" tIns="0" rIns="0" bIns="0" rtlCol="0" anchor="t"/>
          <a:lstStyle/>
          <a:p>
            <a:pPr marL="0" indent="0">
              <a:lnSpc>
                <a:spcPts val="2850"/>
              </a:lnSpc>
              <a:buNone/>
            </a:pPr>
            <a:r>
              <a:rPr lang="en-US" dirty="0"/>
              <a:t>Integrate language translation capabilities to cater to users from diverse linguistic backgrounds, making mental health support more inclusive.</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Shape 5"/>
          <p:cNvSpPr/>
          <p:nvPr/>
        </p:nvSpPr>
        <p:spPr>
          <a:xfrm>
            <a:off x="10337959" y="2050228"/>
            <a:ext cx="510302" cy="510302"/>
          </a:xfrm>
          <a:prstGeom prst="roundRect">
            <a:avLst>
              <a:gd name="adj" fmla="val 6667"/>
            </a:avLst>
          </a:prstGeom>
          <a:solidFill>
            <a:srgbClr val="E0E0EC"/>
          </a:solidFill>
          <a:ln/>
        </p:spPr>
      </p:sp>
      <p:sp>
        <p:nvSpPr>
          <p:cNvPr id="9" name="Text 6"/>
          <p:cNvSpPr/>
          <p:nvPr/>
        </p:nvSpPr>
        <p:spPr>
          <a:xfrm>
            <a:off x="10504111" y="2155895"/>
            <a:ext cx="177998"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2</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7"/>
          <p:cNvSpPr/>
          <p:nvPr/>
        </p:nvSpPr>
        <p:spPr>
          <a:xfrm>
            <a:off x="11048476" y="1964680"/>
            <a:ext cx="3196913" cy="781585"/>
          </a:xfrm>
          <a:prstGeom prst="rect">
            <a:avLst/>
          </a:prstGeom>
          <a:noFill/>
          <a:ln/>
        </p:spPr>
        <p:txBody>
          <a:bodyPr wrap="none" lIns="0" tIns="0" rIns="0" bIns="0" rtlCol="0" anchor="t"/>
          <a:lstStyle/>
          <a:p>
            <a:pPr marL="0" indent="0">
              <a:lnSpc>
                <a:spcPts val="2750"/>
              </a:lnSpc>
              <a:buNone/>
            </a:pPr>
            <a:r>
              <a:rPr lang="en-IN" sz="2400" b="1" dirty="0"/>
              <a:t>Voice and Chatbot </a:t>
            </a:r>
          </a:p>
          <a:p>
            <a:pPr marL="0" indent="0">
              <a:lnSpc>
                <a:spcPts val="2750"/>
              </a:lnSpc>
              <a:buNone/>
            </a:pPr>
            <a:r>
              <a:rPr lang="en-IN" sz="2400" b="1" dirty="0"/>
              <a:t>Integration</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8"/>
          <p:cNvSpPr/>
          <p:nvPr/>
        </p:nvSpPr>
        <p:spPr>
          <a:xfrm>
            <a:off x="10908983" y="2963068"/>
            <a:ext cx="3640394" cy="1971549"/>
          </a:xfrm>
          <a:prstGeom prst="rect">
            <a:avLst/>
          </a:prstGeom>
          <a:noFill/>
          <a:ln/>
        </p:spPr>
        <p:txBody>
          <a:bodyPr wrap="square" lIns="0" tIns="0" rIns="0" bIns="0" rtlCol="0" anchor="t"/>
          <a:lstStyle/>
          <a:p>
            <a:pPr marL="0" indent="0">
              <a:lnSpc>
                <a:spcPts val="2850"/>
              </a:lnSpc>
              <a:buNone/>
            </a:pPr>
            <a:r>
              <a:rPr lang="en-US" sz="2000" dirty="0"/>
              <a:t>Implement AI-powered voice and chatbot features for real-time emotional support and seamless user interaction.</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Shape 9"/>
          <p:cNvSpPr/>
          <p:nvPr/>
        </p:nvSpPr>
        <p:spPr>
          <a:xfrm>
            <a:off x="6280190" y="5370671"/>
            <a:ext cx="510302" cy="510302"/>
          </a:xfrm>
          <a:prstGeom prst="roundRect">
            <a:avLst>
              <a:gd name="adj" fmla="val 6667"/>
            </a:avLst>
          </a:prstGeom>
          <a:solidFill>
            <a:srgbClr val="E0E0EC"/>
          </a:solidFill>
          <a:ln/>
        </p:spPr>
      </p:sp>
      <p:sp>
        <p:nvSpPr>
          <p:cNvPr id="13" name="Text 10"/>
          <p:cNvSpPr/>
          <p:nvPr/>
        </p:nvSpPr>
        <p:spPr>
          <a:xfrm>
            <a:off x="6452235" y="5455682"/>
            <a:ext cx="166092"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3</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7017306" y="5370671"/>
            <a:ext cx="4244252" cy="354330"/>
          </a:xfrm>
          <a:prstGeom prst="rect">
            <a:avLst/>
          </a:prstGeom>
          <a:noFill/>
          <a:ln/>
        </p:spPr>
        <p:txBody>
          <a:bodyPr wrap="none" lIns="0" tIns="0" rIns="0" bIns="0" rtlCol="0" anchor="t"/>
          <a:lstStyle/>
          <a:p>
            <a:pPr marL="0" indent="0">
              <a:lnSpc>
                <a:spcPts val="2750"/>
              </a:lnSpc>
              <a:buNone/>
            </a:pPr>
            <a:r>
              <a:rPr lang="en-IN" sz="2400" b="1" dirty="0"/>
              <a:t>Mobile Application Development</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12"/>
          <p:cNvSpPr/>
          <p:nvPr/>
        </p:nvSpPr>
        <p:spPr>
          <a:xfrm>
            <a:off x="7017306" y="5861090"/>
            <a:ext cx="6819305" cy="905470"/>
          </a:xfrm>
          <a:prstGeom prst="rect">
            <a:avLst/>
          </a:prstGeom>
          <a:noFill/>
          <a:ln/>
        </p:spPr>
        <p:txBody>
          <a:bodyPr wrap="square" lIns="0" tIns="0" rIns="0" bIns="0" rtlCol="0" anchor="t"/>
          <a:lstStyle/>
          <a:p>
            <a:pPr marL="0" indent="0">
              <a:lnSpc>
                <a:spcPts val="2850"/>
              </a:lnSpc>
              <a:buNone/>
            </a:pPr>
            <a:r>
              <a:rPr lang="en-US" dirty="0"/>
              <a:t>Launch a dedicated mobile app to enhance accessibility and provide mental health support on the go.</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16" name="Picture 15">
            <a:extLst>
              <a:ext uri="{FF2B5EF4-FFF2-40B4-BE49-F238E27FC236}">
                <a16:creationId xmlns:a16="http://schemas.microsoft.com/office/drawing/2014/main" id="{5EAC81A8-6925-073C-08C3-BBF9B3D836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 y="-109686"/>
            <a:ext cx="1201125" cy="1201125"/>
          </a:xfrm>
          <a:prstGeom prst="rect">
            <a:avLst/>
          </a:prstGeom>
        </p:spPr>
      </p:pic>
      <p:pic>
        <p:nvPicPr>
          <p:cNvPr id="18" name="Picture 17">
            <a:extLst>
              <a:ext uri="{FF2B5EF4-FFF2-40B4-BE49-F238E27FC236}">
                <a16:creationId xmlns:a16="http://schemas.microsoft.com/office/drawing/2014/main" id="{BB9681AE-66C2-C6D4-10AC-05E6042DE8F7}"/>
              </a:ext>
            </a:extLst>
          </p:cNvPr>
          <p:cNvPicPr>
            <a:picLocks noChangeAspect="1"/>
          </p:cNvPicPr>
          <p:nvPr/>
        </p:nvPicPr>
        <p:blipFill>
          <a:blip r:embed="rId5"/>
          <a:stretch>
            <a:fillRect/>
          </a:stretch>
        </p:blipFill>
        <p:spPr>
          <a:xfrm>
            <a:off x="12615532" y="7685471"/>
            <a:ext cx="1933845" cy="4858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58BC6E-2868-5AEA-FC5F-F961668C7A0F}"/>
              </a:ext>
            </a:extLst>
          </p:cNvPr>
          <p:cNvSpPr txBox="1"/>
          <p:nvPr/>
        </p:nvSpPr>
        <p:spPr>
          <a:xfrm>
            <a:off x="1817077" y="314303"/>
            <a:ext cx="7315200" cy="777136"/>
          </a:xfrm>
          <a:prstGeom prst="rect">
            <a:avLst/>
          </a:prstGeom>
          <a:noFill/>
        </p:spPr>
        <p:txBody>
          <a:bodyPr wrap="square">
            <a:spAutoFit/>
          </a:bodyPr>
          <a:lstStyle/>
          <a:p>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Reference</a:t>
            </a:r>
            <a:endParaRPr lang="en-IN" sz="4450" dirty="0"/>
          </a:p>
        </p:txBody>
      </p:sp>
      <p:pic>
        <p:nvPicPr>
          <p:cNvPr id="4" name="Picture 3">
            <a:extLst>
              <a:ext uri="{FF2B5EF4-FFF2-40B4-BE49-F238E27FC236}">
                <a16:creationId xmlns:a16="http://schemas.microsoft.com/office/drawing/2014/main" id="{7064B688-177D-EEB2-1C5C-699B813DB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 y="-109686"/>
            <a:ext cx="1201125" cy="1201125"/>
          </a:xfrm>
          <a:prstGeom prst="rect">
            <a:avLst/>
          </a:prstGeom>
        </p:spPr>
      </p:pic>
      <p:sp>
        <p:nvSpPr>
          <p:cNvPr id="6" name="TextBox 5">
            <a:extLst>
              <a:ext uri="{FF2B5EF4-FFF2-40B4-BE49-F238E27FC236}">
                <a16:creationId xmlns:a16="http://schemas.microsoft.com/office/drawing/2014/main" id="{9F438617-1DD7-975A-5821-25B42C35ED45}"/>
              </a:ext>
            </a:extLst>
          </p:cNvPr>
          <p:cNvSpPr txBox="1"/>
          <p:nvPr/>
        </p:nvSpPr>
        <p:spPr>
          <a:xfrm>
            <a:off x="1817077" y="1637437"/>
            <a:ext cx="11019692" cy="1477328"/>
          </a:xfrm>
          <a:prstGeom prst="rect">
            <a:avLst/>
          </a:prstGeom>
          <a:noFill/>
        </p:spPr>
        <p:txBody>
          <a:bodyPr wrap="square">
            <a:spAutoFit/>
          </a:bodyPr>
          <a:lstStyle/>
          <a:p>
            <a:pPr algn="just"/>
            <a:r>
              <a:rPr lang="en-IN" dirty="0"/>
              <a:t>[1] </a:t>
            </a:r>
            <a:r>
              <a:rPr lang="en-US" dirty="0"/>
              <a:t>A. </a:t>
            </a:r>
            <a:r>
              <a:rPr lang="en-US" dirty="0" err="1"/>
              <a:t>Pourkeyvan</a:t>
            </a:r>
            <a:r>
              <a:rPr lang="en-US" dirty="0"/>
              <a:t>, R. Safa, and A. </a:t>
            </a:r>
            <a:r>
              <a:rPr lang="en-US" dirty="0" err="1"/>
              <a:t>Sorourkhah</a:t>
            </a:r>
            <a:r>
              <a:rPr lang="en-US" dirty="0"/>
              <a:t>, "Harnessing the Power of Hugging Face Transformers for Predicting Mental Health Disorders in Social Networks," IEEE Access, vol. 12, pp. 28025–28035, 2024. </a:t>
            </a:r>
            <a:endParaRPr lang="en-IN" dirty="0"/>
          </a:p>
          <a:p>
            <a:pPr algn="just"/>
            <a:endParaRPr lang="en-IN" dirty="0"/>
          </a:p>
          <a:p>
            <a:pPr algn="just"/>
            <a:r>
              <a:rPr lang="en-IN" dirty="0"/>
              <a:t>[2] S. Ji et al., "</a:t>
            </a:r>
            <a:r>
              <a:rPr lang="en-IN" dirty="0" err="1"/>
              <a:t>MentalBERT</a:t>
            </a:r>
            <a:r>
              <a:rPr lang="en-IN" dirty="0"/>
              <a:t>: Publicly Available Pretrained Language Models for Mental Healthcare," </a:t>
            </a:r>
            <a:r>
              <a:rPr lang="en-IN" dirty="0" err="1"/>
              <a:t>arXiv</a:t>
            </a:r>
            <a:r>
              <a:rPr lang="en-IN" dirty="0"/>
              <a:t> preprint arXiv:2110.15621, 2021.</a:t>
            </a:r>
          </a:p>
        </p:txBody>
      </p:sp>
      <p:pic>
        <p:nvPicPr>
          <p:cNvPr id="8" name="Picture 7">
            <a:extLst>
              <a:ext uri="{FF2B5EF4-FFF2-40B4-BE49-F238E27FC236}">
                <a16:creationId xmlns:a16="http://schemas.microsoft.com/office/drawing/2014/main" id="{4B4CB401-4DB2-806B-4440-B25454BAF0DB}"/>
              </a:ext>
            </a:extLst>
          </p:cNvPr>
          <p:cNvPicPr>
            <a:picLocks noChangeAspect="1"/>
          </p:cNvPicPr>
          <p:nvPr/>
        </p:nvPicPr>
        <p:blipFill>
          <a:blip r:embed="rId3"/>
          <a:stretch>
            <a:fillRect/>
          </a:stretch>
        </p:blipFill>
        <p:spPr>
          <a:xfrm>
            <a:off x="11587689" y="7524652"/>
            <a:ext cx="2943636" cy="704948"/>
          </a:xfrm>
          <a:prstGeom prst="rect">
            <a:avLst/>
          </a:prstGeom>
        </p:spPr>
      </p:pic>
    </p:spTree>
    <p:extLst>
      <p:ext uri="{BB962C8B-B14F-4D97-AF65-F5344CB8AC3E}">
        <p14:creationId xmlns:p14="http://schemas.microsoft.com/office/powerpoint/2010/main" val="355808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F06BD-F1BF-7573-A21A-0A28E7A4A7F0}"/>
              </a:ext>
            </a:extLst>
          </p:cNvPr>
          <p:cNvSpPr txBox="1"/>
          <p:nvPr/>
        </p:nvSpPr>
        <p:spPr>
          <a:xfrm>
            <a:off x="5882481" y="1082496"/>
            <a:ext cx="3724508" cy="778675"/>
          </a:xfrm>
          <a:prstGeom prst="rect">
            <a:avLst/>
          </a:prstGeom>
          <a:noFill/>
        </p:spPr>
        <p:txBody>
          <a:bodyPr wrap="square">
            <a:spAutoFit/>
          </a:bodyPr>
          <a:lstStyle/>
          <a:p>
            <a:r>
              <a:rPr lang="en-US" sz="4460" b="1" dirty="0">
                <a:solidFill>
                  <a:srgbClr val="101014"/>
                </a:solidFill>
                <a:latin typeface="Open Sans" panose="020B0606030504020204" pitchFamily="34" charset="0"/>
                <a:ea typeface="Open Sans" panose="020B0606030504020204" pitchFamily="34" charset="0"/>
                <a:cs typeface="Open Sans" panose="020B0606030504020204" pitchFamily="34" charset="0"/>
              </a:rPr>
              <a:t>Conclusion</a:t>
            </a:r>
            <a:endParaRPr lang="en-IN" sz="4460" dirty="0"/>
          </a:p>
        </p:txBody>
      </p:sp>
      <p:pic>
        <p:nvPicPr>
          <p:cNvPr id="4" name="Picture 3">
            <a:extLst>
              <a:ext uri="{FF2B5EF4-FFF2-40B4-BE49-F238E27FC236}">
                <a16:creationId xmlns:a16="http://schemas.microsoft.com/office/drawing/2014/main" id="{BC72AA9F-5A2B-4AE9-8D36-CB6892187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 y="-109686"/>
            <a:ext cx="1201125" cy="1201125"/>
          </a:xfrm>
          <a:prstGeom prst="rect">
            <a:avLst/>
          </a:prstGeom>
        </p:spPr>
      </p:pic>
      <p:sp>
        <p:nvSpPr>
          <p:cNvPr id="8" name="TextBox 7">
            <a:extLst>
              <a:ext uri="{FF2B5EF4-FFF2-40B4-BE49-F238E27FC236}">
                <a16:creationId xmlns:a16="http://schemas.microsoft.com/office/drawing/2014/main" id="{CC0C203D-ADB7-14EE-54E4-9AF6DD64D277}"/>
              </a:ext>
            </a:extLst>
          </p:cNvPr>
          <p:cNvSpPr txBox="1"/>
          <p:nvPr/>
        </p:nvSpPr>
        <p:spPr>
          <a:xfrm>
            <a:off x="5932875" y="1894677"/>
            <a:ext cx="7916940" cy="3416320"/>
          </a:xfrm>
          <a:prstGeom prst="rect">
            <a:avLst/>
          </a:prstGeom>
          <a:noFill/>
        </p:spPr>
        <p:txBody>
          <a:bodyPr wrap="square">
            <a:spAutoFit/>
          </a:bodyPr>
          <a:lstStyle/>
          <a:p>
            <a:pPr>
              <a:buNone/>
            </a:pPr>
            <a:r>
              <a:rPr lang="en-US" sz="2400" dirty="0"/>
              <a:t>In conclusion, MindCare is a comprehensive AI-driven platform designed to promote mental well-being through early detection, personalized support, and accessible care. By leveraging advanced NLP models like Hugging Face BERT and a responsive MERN stack interface, it offers a reliable solution for identifying and addressing mental health concerns. With its scalable features and future expansion plans, MindCare holds great potential in transforming digital mental health support and creating greater awareness globally.</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Image 0" descr="preencoded.png">
            <a:extLst>
              <a:ext uri="{FF2B5EF4-FFF2-40B4-BE49-F238E27FC236}">
                <a16:creationId xmlns:a16="http://schemas.microsoft.com/office/drawing/2014/main" id="{9FB75722-BDF1-E078-91A0-218789E709D4}"/>
              </a:ext>
            </a:extLst>
          </p:cNvPr>
          <p:cNvPicPr>
            <a:picLocks noChangeAspect="1"/>
          </p:cNvPicPr>
          <p:nvPr/>
        </p:nvPicPr>
        <p:blipFill>
          <a:blip r:embed="rId3"/>
          <a:stretch>
            <a:fillRect/>
          </a:stretch>
        </p:blipFill>
        <p:spPr>
          <a:xfrm>
            <a:off x="0" y="938911"/>
            <a:ext cx="5023413" cy="7290689"/>
          </a:xfrm>
          <a:prstGeom prst="rect">
            <a:avLst/>
          </a:prstGeom>
        </p:spPr>
      </p:pic>
      <p:pic>
        <p:nvPicPr>
          <p:cNvPr id="11" name="Picture 10">
            <a:extLst>
              <a:ext uri="{FF2B5EF4-FFF2-40B4-BE49-F238E27FC236}">
                <a16:creationId xmlns:a16="http://schemas.microsoft.com/office/drawing/2014/main" id="{656E3AA5-8708-7FEA-7446-8A6A9608804D}"/>
              </a:ext>
            </a:extLst>
          </p:cNvPr>
          <p:cNvPicPr>
            <a:picLocks noChangeAspect="1"/>
          </p:cNvPicPr>
          <p:nvPr/>
        </p:nvPicPr>
        <p:blipFill>
          <a:blip r:embed="rId4"/>
          <a:stretch>
            <a:fillRect/>
          </a:stretch>
        </p:blipFill>
        <p:spPr>
          <a:xfrm>
            <a:off x="11618088" y="7486546"/>
            <a:ext cx="2924583" cy="743054"/>
          </a:xfrm>
          <a:prstGeom prst="rect">
            <a:avLst/>
          </a:prstGeom>
        </p:spPr>
      </p:pic>
    </p:spTree>
    <p:extLst>
      <p:ext uri="{BB962C8B-B14F-4D97-AF65-F5344CB8AC3E}">
        <p14:creationId xmlns:p14="http://schemas.microsoft.com/office/powerpoint/2010/main" val="155156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30" y="1503287"/>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Project Abstract</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 1"/>
          <p:cNvSpPr/>
          <p:nvPr/>
        </p:nvSpPr>
        <p:spPr>
          <a:xfrm>
            <a:off x="826961" y="282482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Overview</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 2"/>
          <p:cNvSpPr/>
          <p:nvPr/>
        </p:nvSpPr>
        <p:spPr>
          <a:xfrm>
            <a:off x="763865" y="3450925"/>
            <a:ext cx="3978116" cy="4049836"/>
          </a:xfrm>
          <a:prstGeom prst="rect">
            <a:avLst/>
          </a:prstGeom>
          <a:noFill/>
          <a:ln/>
        </p:spPr>
        <p:txBody>
          <a:bodyPr wrap="square" lIns="0" tIns="0" rIns="0" bIns="0" rtlCol="0" anchor="t"/>
          <a:lstStyle/>
          <a:p>
            <a:pPr marL="0" indent="0">
              <a:lnSpc>
                <a:spcPts val="2850"/>
              </a:lnSpc>
              <a:buNone/>
            </a:pPr>
            <a:r>
              <a:rPr lang="en-US" sz="2000" dirty="0"/>
              <a:t>MindCare is an AI-powered mental health web application designed to analyze user emotions using natural language processing. It predicts potential mental health conditions and offers personalized support through resources like videos and articles. Built with the MERN stack, it integrates a fine-tuned Hugging Face model for accurate sentiment analysis.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 3"/>
          <p:cNvSpPr/>
          <p:nvPr/>
        </p:nvSpPr>
        <p:spPr>
          <a:xfrm>
            <a:off x="5332928" y="285512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Key Objectives</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4"/>
          <p:cNvSpPr/>
          <p:nvPr/>
        </p:nvSpPr>
        <p:spPr>
          <a:xfrm>
            <a:off x="5316913" y="3450925"/>
            <a:ext cx="3978116" cy="2519419"/>
          </a:xfrm>
          <a:prstGeom prst="rect">
            <a:avLst/>
          </a:prstGeom>
          <a:noFill/>
          <a:ln/>
        </p:spPr>
        <p:txBody>
          <a:bodyPr wrap="square" lIns="0" tIns="0" rIns="0" bIns="0" rtlCol="0" anchor="t"/>
          <a:lstStyle/>
          <a:p>
            <a:pPr marL="0" indent="0">
              <a:lnSpc>
                <a:spcPts val="2850"/>
              </a:lnSpc>
              <a:buNone/>
            </a:pPr>
            <a:r>
              <a:rPr lang="en-US" sz="2000" dirty="0"/>
              <a:t>The key objectives of the MindCare project are to detect mental health issues through emotional analysis, provide accurate predictions using AI models, and offer personalized support resources to promote mental well-being and early intervention.</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5"/>
          <p:cNvSpPr/>
          <p:nvPr/>
        </p:nvSpPr>
        <p:spPr>
          <a:xfrm>
            <a:off x="9872067" y="285512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Approach</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 6"/>
          <p:cNvSpPr/>
          <p:nvPr/>
        </p:nvSpPr>
        <p:spPr>
          <a:xfrm>
            <a:off x="9888421" y="3450925"/>
            <a:ext cx="3978116" cy="2721550"/>
          </a:xfrm>
          <a:prstGeom prst="rect">
            <a:avLst/>
          </a:prstGeom>
          <a:noFill/>
          <a:ln/>
        </p:spPr>
        <p:txBody>
          <a:bodyPr wrap="square" lIns="0" tIns="0" rIns="0" bIns="0" rtlCol="0" anchor="t"/>
          <a:lstStyle/>
          <a:p>
            <a:pPr marL="0" indent="0">
              <a:lnSpc>
                <a:spcPts val="2850"/>
              </a:lnSpc>
              <a:buNone/>
            </a:pPr>
            <a:r>
              <a:rPr lang="en-US" sz="2000" dirty="0"/>
              <a:t>MindCare uses NLP to analyze user input, applies a fine-tuned Hugging Face model for mental health prediction, and delivers personalized support through resources all built on the MERN stack architecture.</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7EEB5493-FC15-F5C6-04A6-2B8D12299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 y="-109686"/>
            <a:ext cx="1520269" cy="1520269"/>
          </a:xfrm>
          <a:prstGeom prst="rect">
            <a:avLst/>
          </a:prstGeom>
        </p:spPr>
      </p:pic>
      <p:pic>
        <p:nvPicPr>
          <p:cNvPr id="11" name="Picture 10">
            <a:extLst>
              <a:ext uri="{FF2B5EF4-FFF2-40B4-BE49-F238E27FC236}">
                <a16:creationId xmlns:a16="http://schemas.microsoft.com/office/drawing/2014/main" id="{86E41B72-9AD8-336F-7565-FB0DAE76462C}"/>
              </a:ext>
            </a:extLst>
          </p:cNvPr>
          <p:cNvPicPr>
            <a:picLocks noChangeAspect="1"/>
          </p:cNvPicPr>
          <p:nvPr/>
        </p:nvPicPr>
        <p:blipFill>
          <a:blip r:embed="rId4"/>
          <a:stretch>
            <a:fillRect/>
          </a:stretch>
        </p:blipFill>
        <p:spPr>
          <a:xfrm>
            <a:off x="12609228" y="7658570"/>
            <a:ext cx="1933845" cy="4858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34364"/>
          </a:xfrm>
          <a:prstGeom prst="rect">
            <a:avLst/>
          </a:prstGeom>
        </p:spPr>
      </p:pic>
      <p:sp>
        <p:nvSpPr>
          <p:cNvPr id="3" name="Text 0"/>
          <p:cNvSpPr/>
          <p:nvPr/>
        </p:nvSpPr>
        <p:spPr>
          <a:xfrm>
            <a:off x="709613" y="3139202"/>
            <a:ext cx="6649403" cy="633532"/>
          </a:xfrm>
          <a:prstGeom prst="rect">
            <a:avLst/>
          </a:prstGeom>
          <a:noFill/>
          <a:ln/>
        </p:spPr>
        <p:txBody>
          <a:bodyPr wrap="none" lIns="0" tIns="0" rIns="0" bIns="0" rtlCol="0" anchor="t"/>
          <a:lstStyle/>
          <a:p>
            <a:pPr marL="0" indent="0">
              <a:lnSpc>
                <a:spcPts val="4950"/>
              </a:lnSpc>
              <a:buNone/>
            </a:pPr>
            <a:r>
              <a:rPr lang="en-US" sz="39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Project Goals and Objectives</a:t>
            </a:r>
            <a:endParaRPr lang="en-US" sz="395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7303770" y="4076819"/>
            <a:ext cx="22860" cy="3547943"/>
          </a:xfrm>
          <a:prstGeom prst="roundRect">
            <a:avLst>
              <a:gd name="adj" fmla="val 133041"/>
            </a:avLst>
          </a:prstGeom>
          <a:solidFill>
            <a:srgbClr val="C6C6D2"/>
          </a:solidFill>
          <a:ln/>
        </p:spPr>
      </p:sp>
      <p:sp>
        <p:nvSpPr>
          <p:cNvPr id="5" name="Shape 2"/>
          <p:cNvSpPr/>
          <p:nvPr/>
        </p:nvSpPr>
        <p:spPr>
          <a:xfrm>
            <a:off x="6400383" y="4521398"/>
            <a:ext cx="709613" cy="22860"/>
          </a:xfrm>
          <a:prstGeom prst="roundRect">
            <a:avLst>
              <a:gd name="adj" fmla="val 133041"/>
            </a:avLst>
          </a:prstGeom>
          <a:solidFill>
            <a:srgbClr val="C6C6D2"/>
          </a:solidFill>
          <a:ln/>
        </p:spPr>
      </p:sp>
      <p:sp>
        <p:nvSpPr>
          <p:cNvPr id="6" name="Shape 3"/>
          <p:cNvSpPr/>
          <p:nvPr/>
        </p:nvSpPr>
        <p:spPr>
          <a:xfrm>
            <a:off x="7087136" y="4304824"/>
            <a:ext cx="456128" cy="456128"/>
          </a:xfrm>
          <a:prstGeom prst="roundRect">
            <a:avLst>
              <a:gd name="adj" fmla="val 6668"/>
            </a:avLst>
          </a:prstGeom>
          <a:solidFill>
            <a:srgbClr val="E0E0EC"/>
          </a:solidFill>
          <a:ln/>
        </p:spPr>
      </p:sp>
      <p:sp>
        <p:nvSpPr>
          <p:cNvPr id="7" name="Text 4"/>
          <p:cNvSpPr/>
          <p:nvPr/>
        </p:nvSpPr>
        <p:spPr>
          <a:xfrm>
            <a:off x="7256919" y="4380786"/>
            <a:ext cx="116562"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1</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 5"/>
          <p:cNvSpPr/>
          <p:nvPr/>
        </p:nvSpPr>
        <p:spPr>
          <a:xfrm>
            <a:off x="3665696" y="4279463"/>
            <a:ext cx="2534364" cy="316825"/>
          </a:xfrm>
          <a:prstGeom prst="rect">
            <a:avLst/>
          </a:prstGeom>
          <a:noFill/>
          <a:ln/>
        </p:spPr>
        <p:txBody>
          <a:bodyPr wrap="none" lIns="0" tIns="0" rIns="0" bIns="0" rtlCol="0" anchor="t"/>
          <a:lstStyle/>
          <a:p>
            <a:pPr marL="0" indent="0" algn="r">
              <a:lnSpc>
                <a:spcPts val="2450"/>
              </a:lnSpc>
              <a:buNone/>
            </a:pP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6"/>
          <p:cNvSpPr/>
          <p:nvPr/>
        </p:nvSpPr>
        <p:spPr>
          <a:xfrm>
            <a:off x="920472" y="4121110"/>
            <a:ext cx="5701709" cy="1089541"/>
          </a:xfrm>
          <a:prstGeom prst="rect">
            <a:avLst/>
          </a:prstGeom>
          <a:noFill/>
          <a:ln/>
        </p:spPr>
        <p:txBody>
          <a:bodyPr wrap="square" lIns="0" tIns="0" rIns="0" bIns="0" rtlCol="0" anchor="t"/>
          <a:lstStyle/>
          <a:p>
            <a:pPr marL="0" indent="0" eaLnBrk="1" hangingPunct="1">
              <a:buFont typeface="Arial" panose="020B0604020202020204" pitchFamily="34" charset="0"/>
              <a:buNone/>
            </a:pPr>
            <a:r>
              <a:rPr lang="en-US" b="1" dirty="0"/>
              <a:t>Early Detection of Mental Health Issues</a:t>
            </a:r>
            <a:br>
              <a:rPr lang="en-US" dirty="0"/>
            </a:br>
            <a:r>
              <a:rPr lang="en-US" dirty="0"/>
              <a:t>Utilize Natural Language Processing (NLP) and machine learning models to analyze user input and identify potential mental health conditions like anxiety, depression, or stress.</a:t>
            </a:r>
            <a:endParaRPr lang="en-IN" alt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Shape 7"/>
          <p:cNvSpPr/>
          <p:nvPr/>
        </p:nvSpPr>
        <p:spPr>
          <a:xfrm>
            <a:off x="7520404" y="5534978"/>
            <a:ext cx="709613" cy="22860"/>
          </a:xfrm>
          <a:prstGeom prst="roundRect">
            <a:avLst>
              <a:gd name="adj" fmla="val 133041"/>
            </a:avLst>
          </a:prstGeom>
          <a:solidFill>
            <a:srgbClr val="C6C6D2"/>
          </a:solidFill>
          <a:ln/>
        </p:spPr>
      </p:sp>
      <p:sp>
        <p:nvSpPr>
          <p:cNvPr id="11" name="Shape 8"/>
          <p:cNvSpPr/>
          <p:nvPr/>
        </p:nvSpPr>
        <p:spPr>
          <a:xfrm>
            <a:off x="7087136" y="5318403"/>
            <a:ext cx="456128" cy="456128"/>
          </a:xfrm>
          <a:prstGeom prst="roundRect">
            <a:avLst>
              <a:gd name="adj" fmla="val 6668"/>
            </a:avLst>
          </a:prstGeom>
          <a:solidFill>
            <a:srgbClr val="E0E0EC"/>
          </a:solidFill>
          <a:ln/>
        </p:spPr>
      </p:sp>
      <p:sp>
        <p:nvSpPr>
          <p:cNvPr id="12" name="Text 9"/>
          <p:cNvSpPr/>
          <p:nvPr/>
        </p:nvSpPr>
        <p:spPr>
          <a:xfrm>
            <a:off x="7235607" y="5394365"/>
            <a:ext cx="159068"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2</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 10"/>
          <p:cNvSpPr/>
          <p:nvPr/>
        </p:nvSpPr>
        <p:spPr>
          <a:xfrm>
            <a:off x="8430339" y="5293043"/>
            <a:ext cx="2534364" cy="316825"/>
          </a:xfrm>
          <a:prstGeom prst="rect">
            <a:avLst/>
          </a:prstGeom>
          <a:noFill/>
          <a:ln/>
        </p:spPr>
        <p:txBody>
          <a:bodyPr wrap="none" lIns="0" tIns="0" rIns="0" bIns="0" rtlCol="0" anchor="t"/>
          <a:lstStyle/>
          <a:p>
            <a:pPr marL="0" indent="0" algn="l">
              <a:lnSpc>
                <a:spcPts val="2450"/>
              </a:lnSpc>
              <a:buNone/>
            </a:pP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8287526" y="5210651"/>
            <a:ext cx="5633262" cy="971788"/>
          </a:xfrm>
          <a:prstGeom prst="rect">
            <a:avLst/>
          </a:prstGeom>
          <a:noFill/>
          <a:ln/>
        </p:spPr>
        <p:txBody>
          <a:bodyPr wrap="square" lIns="0" tIns="0" rIns="0" bIns="0" rtlCol="0" anchor="t"/>
          <a:lstStyle/>
          <a:p>
            <a:pPr marL="0" indent="0" eaLnBrk="1" hangingPunct="1">
              <a:buFont typeface="Arial" panose="020B0604020202020204" pitchFamily="34" charset="0"/>
              <a:buNone/>
            </a:pPr>
            <a:r>
              <a:rPr lang="en-US" b="1" dirty="0"/>
              <a:t>Personalized Support and Recommendations</a:t>
            </a:r>
            <a:br>
              <a:rPr lang="en-US" dirty="0"/>
            </a:br>
            <a:r>
              <a:rPr lang="en-US" dirty="0"/>
              <a:t>Offer customized resources such as videos, mental wellness tips, and relevant articles based on the user’s emotional state and predicted condition.</a:t>
            </a:r>
            <a:endParaRPr lang="en-US" alt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Shape 12"/>
          <p:cNvSpPr/>
          <p:nvPr/>
        </p:nvSpPr>
        <p:spPr>
          <a:xfrm>
            <a:off x="6400383" y="6447234"/>
            <a:ext cx="709613" cy="22860"/>
          </a:xfrm>
          <a:prstGeom prst="roundRect">
            <a:avLst>
              <a:gd name="adj" fmla="val 133041"/>
            </a:avLst>
          </a:prstGeom>
          <a:solidFill>
            <a:srgbClr val="C6C6D2"/>
          </a:solidFill>
          <a:ln/>
        </p:spPr>
      </p:sp>
      <p:sp>
        <p:nvSpPr>
          <p:cNvPr id="16" name="Shape 13"/>
          <p:cNvSpPr/>
          <p:nvPr/>
        </p:nvSpPr>
        <p:spPr>
          <a:xfrm>
            <a:off x="7087136" y="6230660"/>
            <a:ext cx="456128" cy="456128"/>
          </a:xfrm>
          <a:prstGeom prst="roundRect">
            <a:avLst>
              <a:gd name="adj" fmla="val 6668"/>
            </a:avLst>
          </a:prstGeom>
          <a:solidFill>
            <a:srgbClr val="E0E0EC"/>
          </a:solidFill>
          <a:ln/>
        </p:spPr>
      </p:sp>
      <p:sp>
        <p:nvSpPr>
          <p:cNvPr id="17" name="Text 14"/>
          <p:cNvSpPr/>
          <p:nvPr/>
        </p:nvSpPr>
        <p:spPr>
          <a:xfrm>
            <a:off x="7240965" y="6306622"/>
            <a:ext cx="148471"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3</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Text 15"/>
          <p:cNvSpPr/>
          <p:nvPr/>
        </p:nvSpPr>
        <p:spPr>
          <a:xfrm>
            <a:off x="3312438" y="6205299"/>
            <a:ext cx="2887623" cy="316825"/>
          </a:xfrm>
          <a:prstGeom prst="rect">
            <a:avLst/>
          </a:prstGeom>
          <a:noFill/>
          <a:ln/>
        </p:spPr>
        <p:txBody>
          <a:bodyPr wrap="none" lIns="0" tIns="0" rIns="0" bIns="0" rtlCol="0" anchor="t"/>
          <a:lstStyle/>
          <a:p>
            <a:pPr marL="0" indent="0" algn="r">
              <a:lnSpc>
                <a:spcPts val="2450"/>
              </a:lnSpc>
              <a:buNone/>
            </a:pP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 16"/>
          <p:cNvSpPr/>
          <p:nvPr/>
        </p:nvSpPr>
        <p:spPr>
          <a:xfrm>
            <a:off x="920471" y="6145767"/>
            <a:ext cx="5701709" cy="1089541"/>
          </a:xfrm>
          <a:prstGeom prst="rect">
            <a:avLst/>
          </a:prstGeom>
          <a:noFill/>
          <a:ln/>
        </p:spPr>
        <p:txBody>
          <a:bodyPr wrap="square" lIns="0" tIns="0" rIns="0" bIns="0" rtlCol="0" anchor="t"/>
          <a:lstStyle/>
          <a:p>
            <a:pPr marL="0" indent="0" eaLnBrk="1" hangingPunct="1">
              <a:buFont typeface="Arial" panose="020B0604020202020204" pitchFamily="34" charset="0"/>
              <a:buNone/>
            </a:pPr>
            <a:r>
              <a:rPr lang="en-US" b="1" dirty="0"/>
              <a:t>Accessible and Scalable Mental Health Platform</a:t>
            </a:r>
            <a:br>
              <a:rPr lang="en-US" dirty="0"/>
            </a:br>
            <a:r>
              <a:rPr lang="en-US" dirty="0"/>
              <a:t>Create a responsive, secure, and easily accessible platform using the MERN stack to ensure mental health support is available to users anytime, anywhere.</a:t>
            </a:r>
            <a:endParaRPr lang="en-US" alt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19">
            <a:extLst>
              <a:ext uri="{FF2B5EF4-FFF2-40B4-BE49-F238E27FC236}">
                <a16:creationId xmlns:a16="http://schemas.microsoft.com/office/drawing/2014/main" id="{7AA8819E-F234-AEC6-E032-844F2581B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 y="-109686"/>
            <a:ext cx="1520269" cy="1520269"/>
          </a:xfrm>
          <a:prstGeom prst="rect">
            <a:avLst/>
          </a:prstGeom>
        </p:spPr>
      </p:pic>
      <p:pic>
        <p:nvPicPr>
          <p:cNvPr id="22" name="Picture 21">
            <a:extLst>
              <a:ext uri="{FF2B5EF4-FFF2-40B4-BE49-F238E27FC236}">
                <a16:creationId xmlns:a16="http://schemas.microsoft.com/office/drawing/2014/main" id="{9FCA2955-24A8-3872-47F7-326BDA13FE33}"/>
              </a:ext>
            </a:extLst>
          </p:cNvPr>
          <p:cNvPicPr>
            <a:picLocks noChangeAspect="1"/>
          </p:cNvPicPr>
          <p:nvPr/>
        </p:nvPicPr>
        <p:blipFill>
          <a:blip r:embed="rId5"/>
          <a:stretch>
            <a:fillRect/>
          </a:stretch>
        </p:blipFill>
        <p:spPr>
          <a:xfrm>
            <a:off x="12598470" y="7656706"/>
            <a:ext cx="1933845" cy="4858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9379" y="761048"/>
            <a:ext cx="7645241" cy="2007394"/>
          </a:xfrm>
          <a:prstGeom prst="rect">
            <a:avLst/>
          </a:prstGeom>
          <a:noFill/>
          <a:ln/>
        </p:spPr>
        <p:txBody>
          <a:bodyPr wrap="square" lIns="0" tIns="0" rIns="0" bIns="0" rtlCol="0" anchor="t"/>
          <a:lstStyle/>
          <a:p>
            <a:pPr marL="0" indent="0">
              <a:lnSpc>
                <a:spcPts val="5250"/>
              </a:lnSpc>
              <a:buNone/>
            </a:pPr>
            <a:r>
              <a:rPr lang="en-US" sz="4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  Alignment with UN      Sustainable Development Goals (SDGs)</a:t>
            </a: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749379" y="2974206"/>
            <a:ext cx="3715583" cy="4280153"/>
          </a:xfrm>
          <a:prstGeom prst="roundRect">
            <a:avLst>
              <a:gd name="adj" fmla="val 1681"/>
            </a:avLst>
          </a:prstGeom>
          <a:solidFill>
            <a:srgbClr val="E0E0EC"/>
          </a:solidFill>
          <a:ln/>
        </p:spPr>
      </p:sp>
      <p:sp>
        <p:nvSpPr>
          <p:cNvPr id="5" name="Text 2"/>
          <p:cNvSpPr/>
          <p:nvPr/>
        </p:nvSpPr>
        <p:spPr>
          <a:xfrm>
            <a:off x="963454" y="3303627"/>
            <a:ext cx="3287435" cy="669131"/>
          </a:xfrm>
          <a:prstGeom prst="rect">
            <a:avLst/>
          </a:prstGeom>
          <a:noFill/>
          <a:ln/>
        </p:spPr>
        <p:txBody>
          <a:bodyPr wrap="square" lIns="0" tIns="0" rIns="0" bIns="0" rtlCol="0" anchor="t"/>
          <a:lstStyle/>
          <a:p>
            <a:pPr marL="0" indent="0">
              <a:lnSpc>
                <a:spcPts val="2600"/>
              </a:lnSpc>
              <a:buNone/>
            </a:pPr>
            <a:r>
              <a:rPr lang="en-US" sz="21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SDG 3 : </a:t>
            </a:r>
            <a:r>
              <a:rPr lang="en-US" sz="2000" b="1" dirty="0">
                <a:latin typeface="Open Sans" panose="020B0606030504020204" pitchFamily="34" charset="0"/>
                <a:ea typeface="Open Sans" panose="020B0606030504020204" pitchFamily="34" charset="0"/>
                <a:cs typeface="Open Sans" panose="020B0606030504020204" pitchFamily="34" charset="0"/>
              </a:rPr>
              <a:t>Good Health and Well-being- Ensure </a:t>
            </a:r>
            <a:endParaRPr lang="en-US" sz="21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3"/>
          <p:cNvSpPr/>
          <p:nvPr/>
        </p:nvSpPr>
        <p:spPr>
          <a:xfrm>
            <a:off x="963452" y="4036992"/>
            <a:ext cx="3287435" cy="3153133"/>
          </a:xfrm>
          <a:prstGeom prst="rect">
            <a:avLst/>
          </a:prstGeom>
          <a:noFill/>
          <a:ln/>
        </p:spPr>
        <p:txBody>
          <a:bodyPr wrap="square" lIns="0" tIns="0" rIns="0" bIns="0" rtlCol="0" anchor="t"/>
          <a:lstStyle/>
          <a:p>
            <a:pPr marL="0" indent="0">
              <a:lnSpc>
                <a:spcPts val="2650"/>
              </a:lnSpc>
              <a:buNone/>
            </a:pPr>
            <a:r>
              <a:rPr lang="en-US" sz="1600" dirty="0"/>
              <a:t>MindCare promotes mental well-being by identifying potential mental health disorders using a machine learning model, enabling early detection and timely action. It offers personalized care through relevant resources like videos and therapeutic suggestions, encouraging users to seek professional help when needed.</a:t>
            </a: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4"/>
          <p:cNvSpPr/>
          <p:nvPr/>
        </p:nvSpPr>
        <p:spPr>
          <a:xfrm>
            <a:off x="4679037" y="2974206"/>
            <a:ext cx="3905565" cy="4280153"/>
          </a:xfrm>
          <a:prstGeom prst="roundRect">
            <a:avLst>
              <a:gd name="adj" fmla="val 1681"/>
            </a:avLst>
          </a:prstGeom>
          <a:solidFill>
            <a:srgbClr val="E0E0EC"/>
          </a:solidFill>
          <a:ln/>
        </p:spPr>
      </p:sp>
      <p:sp>
        <p:nvSpPr>
          <p:cNvPr id="8" name="Text 5"/>
          <p:cNvSpPr/>
          <p:nvPr/>
        </p:nvSpPr>
        <p:spPr>
          <a:xfrm>
            <a:off x="4893112" y="3303626"/>
            <a:ext cx="3384614" cy="626031"/>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SDG 9: </a:t>
            </a:r>
            <a:r>
              <a:rPr lang="en-IN" b="1" dirty="0">
                <a:latin typeface="Open Sans" panose="020B0606030504020204" pitchFamily="34" charset="0"/>
                <a:ea typeface="Open Sans" panose="020B0606030504020204" pitchFamily="34" charset="0"/>
                <a:cs typeface="Open Sans" panose="020B0606030504020204" pitchFamily="34" charset="0"/>
              </a:rPr>
              <a:t>Industry, Innovation, </a:t>
            </a:r>
          </a:p>
          <a:p>
            <a:pPr marL="0" indent="0">
              <a:lnSpc>
                <a:spcPts val="2600"/>
              </a:lnSpc>
              <a:buNone/>
            </a:pPr>
            <a:r>
              <a:rPr lang="en-IN" b="1" dirty="0">
                <a:latin typeface="Open Sans" panose="020B0606030504020204" pitchFamily="34" charset="0"/>
                <a:ea typeface="Open Sans" panose="020B0606030504020204" pitchFamily="34" charset="0"/>
                <a:cs typeface="Open Sans" panose="020B0606030504020204" pitchFamily="34" charset="0"/>
              </a:rPr>
              <a:t>and Infrastructure </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6"/>
          <p:cNvSpPr/>
          <p:nvPr/>
        </p:nvSpPr>
        <p:spPr>
          <a:xfrm>
            <a:off x="4893112" y="4058126"/>
            <a:ext cx="3287435" cy="685324"/>
          </a:xfrm>
          <a:prstGeom prst="rect">
            <a:avLst/>
          </a:prstGeom>
          <a:noFill/>
          <a:ln/>
        </p:spPr>
        <p:txBody>
          <a:bodyPr wrap="square" lIns="0" tIns="0" rIns="0" bIns="0" rtlCol="0" anchor="t"/>
          <a:lstStyle/>
          <a:p>
            <a:pPr marL="0" indent="0">
              <a:lnSpc>
                <a:spcPts val="2650"/>
              </a:lnSpc>
              <a:buNone/>
            </a:pPr>
            <a:r>
              <a:rPr lang="en-US" sz="1600" dirty="0"/>
              <a:t>MindCare leverages advanced AI like Hugging Face BERT for accurate mental health prediction, integrating technology and healthcare into an accessible web platform that promotes inclusivity and ensures 24/7 support for all users.</a:t>
            </a: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8"/>
          <p:cNvSpPr/>
          <p:nvPr/>
        </p:nvSpPr>
        <p:spPr>
          <a:xfrm>
            <a:off x="963454" y="5428774"/>
            <a:ext cx="2676644" cy="334566"/>
          </a:xfrm>
          <a:prstGeom prst="rect">
            <a:avLst/>
          </a:prstGeom>
          <a:noFill/>
          <a:ln/>
        </p:spPr>
        <p:txBody>
          <a:bodyPr wrap="none" lIns="0" tIns="0" rIns="0" bIns="0" rtlCol="0" anchor="t"/>
          <a:lstStyle/>
          <a:p>
            <a:pPr marL="0" indent="0">
              <a:lnSpc>
                <a:spcPts val="2600"/>
              </a:lnSpc>
              <a:buNone/>
            </a:pP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4893112" y="5428774"/>
            <a:ext cx="3287435" cy="669131"/>
          </a:xfrm>
          <a:prstGeom prst="rect">
            <a:avLst/>
          </a:prstGeom>
          <a:noFill/>
          <a:ln/>
        </p:spPr>
        <p:txBody>
          <a:bodyPr wrap="square" lIns="0" tIns="0" rIns="0" bIns="0" rtlCol="0" anchor="t"/>
          <a:lstStyle/>
          <a:p>
            <a:pPr marL="0" indent="0">
              <a:lnSpc>
                <a:spcPts val="2600"/>
              </a:lnSpc>
              <a:buNone/>
            </a:pP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12"/>
          <p:cNvSpPr/>
          <p:nvPr/>
        </p:nvSpPr>
        <p:spPr>
          <a:xfrm>
            <a:off x="4893112" y="6226373"/>
            <a:ext cx="3287435" cy="1027986"/>
          </a:xfrm>
          <a:prstGeom prst="rect">
            <a:avLst/>
          </a:prstGeom>
          <a:noFill/>
          <a:ln/>
        </p:spPr>
        <p:txBody>
          <a:bodyPr wrap="square" lIns="0" tIns="0" rIns="0" bIns="0" rtlCol="0" anchor="t"/>
          <a:lstStyle/>
          <a:p>
            <a:pPr marL="0" indent="0">
              <a:lnSpc>
                <a:spcPts val="2650"/>
              </a:lnSpc>
              <a:buNone/>
            </a:pP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855A50CA-6277-B39B-A148-DB45E873D4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 y="-109685"/>
            <a:ext cx="1297944" cy="1297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C6800-D956-67B7-B8C5-006C03802F86}"/>
              </a:ext>
            </a:extLst>
          </p:cNvPr>
          <p:cNvSpPr txBox="1"/>
          <p:nvPr/>
        </p:nvSpPr>
        <p:spPr>
          <a:xfrm>
            <a:off x="1438976" y="1658877"/>
            <a:ext cx="11752447" cy="5909310"/>
          </a:xfrm>
          <a:prstGeom prst="rect">
            <a:avLst/>
          </a:prstGeom>
          <a:noFill/>
        </p:spPr>
        <p:txBody>
          <a:bodyPr wrap="square">
            <a:spAutoFit/>
          </a:bodyPr>
          <a:lstStyle/>
          <a:p>
            <a:pPr marL="0" indent="0" algn="just" eaLnBrk="1" hangingPunct="1">
              <a:buFont typeface="Arial" panose="020B0604020202020204" pitchFamily="34" charset="0"/>
              <a:buNone/>
            </a:pPr>
            <a:r>
              <a:rPr lang="en-US" sz="2000" dirty="0"/>
              <a:t>In </a:t>
            </a:r>
            <a:r>
              <a:rPr lang="en-US" sz="2000" b="1" dirty="0"/>
              <a:t>[1]</a:t>
            </a:r>
            <a:r>
              <a:rPr lang="en-US" sz="2000" dirty="0"/>
              <a:t>, we found that when applying Hugging Face’s previous BERT looked as effective, there development and application improved our ability to detect emotional signals in mental health related text data. The study demonstrated how fine-tuning BERT, based on labeled datasets of user expressions about stress, anxiety, depression, etc., helped the model grasp the nuances of what it meant to categorize emotion. This discovery lends credence that transformer-based models should play an important role in the detection of a users initial signs of psychological distress from unstructured text. The importance of these findings in the context of the MindCare project cannot be understated in terms of detecting mental health conditions; transformer-based models have been demonstrated to operate with higher levels of accuracy than traditional models including: Naive Bayes, and simplistic RNNs</a:t>
            </a:r>
            <a:endParaRPr lang="en-US" alt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lgn="just" eaLnBrk="1" hangingPunct="1">
              <a:buFont typeface="Arial" panose="020B0604020202020204" pitchFamily="34" charset="0"/>
              <a:buNone/>
            </a:pPr>
            <a:endParaRPr lang="en-US" altLang="en-US" sz="1800" b="1" dirty="0">
              <a:latin typeface="Open Sans" panose="020B0606030504020204" pitchFamily="34" charset="0"/>
              <a:ea typeface="Open Sans" panose="020B0606030504020204" pitchFamily="34" charset="0"/>
              <a:cs typeface="Open Sans" panose="020B0606030504020204" pitchFamily="34" charset="0"/>
            </a:endParaRPr>
          </a:p>
          <a:p>
            <a:pPr marL="0" indent="0" algn="just" eaLnBrk="1" hangingPunct="1">
              <a:buFont typeface="Arial" panose="020B0604020202020204" pitchFamily="34" charset="0"/>
              <a:buNone/>
            </a:pPr>
            <a:r>
              <a:rPr lang="en-US" sz="2000" dirty="0"/>
              <a:t>In </a:t>
            </a:r>
            <a:r>
              <a:rPr lang="en-US" sz="2000" b="1" dirty="0"/>
              <a:t>[2]</a:t>
            </a:r>
            <a:r>
              <a:rPr lang="en-US" sz="2000" dirty="0"/>
              <a:t>, we found that a domain-adapted version of BERT that we pre-trained on mental health forums and Reddit datasets, performed better at classifying emotional states. There was better classification because we located language features which had a strong relationship with the domain, such as level of colloquial or idiomatic language that users' exhibiting symptoms of mental disorders would use in their interactions within the forums. Results from these studies support the strong argument for leveraging pre training and adaptation models for specific domains such as mental health, certainly to improve relevance and classification ratings. With MindCare, we are further implementing this promontory level of specialization within the domain to develop a powerful and reliable engine for emotion analysis for interpreting user text inputs, while also detecting the subtleties of these inputs.</a:t>
            </a:r>
            <a:endParaRPr lang="en-IN" alt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F3B58640-0071-4167-BB66-66B12548A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 y="-109686"/>
            <a:ext cx="1520269" cy="1520269"/>
          </a:xfrm>
          <a:prstGeom prst="rect">
            <a:avLst/>
          </a:prstGeom>
        </p:spPr>
      </p:pic>
      <p:sp>
        <p:nvSpPr>
          <p:cNvPr id="6" name="TextBox 5">
            <a:extLst>
              <a:ext uri="{FF2B5EF4-FFF2-40B4-BE49-F238E27FC236}">
                <a16:creationId xmlns:a16="http://schemas.microsoft.com/office/drawing/2014/main" id="{37252DA1-68DA-75BD-72BE-80EEDD725796}"/>
              </a:ext>
            </a:extLst>
          </p:cNvPr>
          <p:cNvSpPr txBox="1"/>
          <p:nvPr/>
        </p:nvSpPr>
        <p:spPr>
          <a:xfrm>
            <a:off x="1524000" y="434154"/>
            <a:ext cx="7315200" cy="777136"/>
          </a:xfrm>
          <a:prstGeom prst="rect">
            <a:avLst/>
          </a:prstGeom>
          <a:noFill/>
        </p:spPr>
        <p:txBody>
          <a:bodyPr wrap="square">
            <a:spAutoFit/>
          </a:bodyPr>
          <a:lstStyle/>
          <a:p>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Literature Review</a:t>
            </a:r>
            <a:endParaRPr lang="en-IN" sz="4450" dirty="0"/>
          </a:p>
        </p:txBody>
      </p:sp>
      <p:pic>
        <p:nvPicPr>
          <p:cNvPr id="8" name="Picture 7">
            <a:extLst>
              <a:ext uri="{FF2B5EF4-FFF2-40B4-BE49-F238E27FC236}">
                <a16:creationId xmlns:a16="http://schemas.microsoft.com/office/drawing/2014/main" id="{88A8980B-5780-3619-B518-81655BB2A138}"/>
              </a:ext>
            </a:extLst>
          </p:cNvPr>
          <p:cNvPicPr>
            <a:picLocks noChangeAspect="1"/>
          </p:cNvPicPr>
          <p:nvPr/>
        </p:nvPicPr>
        <p:blipFill>
          <a:blip r:embed="rId3"/>
          <a:stretch>
            <a:fillRect/>
          </a:stretch>
        </p:blipFill>
        <p:spPr>
          <a:xfrm>
            <a:off x="12869431" y="7745740"/>
            <a:ext cx="1733792" cy="381053"/>
          </a:xfrm>
          <a:prstGeom prst="rect">
            <a:avLst/>
          </a:prstGeom>
        </p:spPr>
      </p:pic>
    </p:spTree>
    <p:extLst>
      <p:ext uri="{BB962C8B-B14F-4D97-AF65-F5344CB8AC3E}">
        <p14:creationId xmlns:p14="http://schemas.microsoft.com/office/powerpoint/2010/main" val="295621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11219"/>
            <a:ext cx="5486400" cy="7218381"/>
          </a:xfrm>
          <a:prstGeom prst="rect">
            <a:avLst/>
          </a:prstGeom>
        </p:spPr>
      </p:pic>
      <p:sp>
        <p:nvSpPr>
          <p:cNvPr id="3" name="Text 0"/>
          <p:cNvSpPr/>
          <p:nvPr/>
        </p:nvSpPr>
        <p:spPr>
          <a:xfrm>
            <a:off x="6169938" y="538520"/>
            <a:ext cx="6175296" cy="610314"/>
          </a:xfrm>
          <a:prstGeom prst="rect">
            <a:avLst/>
          </a:prstGeom>
          <a:noFill/>
          <a:ln/>
        </p:spPr>
        <p:txBody>
          <a:bodyPr wrap="none" lIns="0" tIns="0" rIns="0" bIns="0" rtlCol="0" anchor="t"/>
          <a:lstStyle/>
          <a:p>
            <a:pPr marL="0" indent="0">
              <a:lnSpc>
                <a:spcPts val="4800"/>
              </a:lnSpc>
              <a:buNone/>
            </a:pPr>
            <a:r>
              <a:rPr lang="en-US" sz="38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Methodology and Approach</a:t>
            </a:r>
            <a:endParaRPr lang="en-US" sz="3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 1" descr="preencoded.png"/>
          <p:cNvPicPr>
            <a:picLocks noChangeAspect="1"/>
          </p:cNvPicPr>
          <p:nvPr/>
        </p:nvPicPr>
        <p:blipFill>
          <a:blip r:embed="rId4"/>
          <a:stretch>
            <a:fillRect/>
          </a:stretch>
        </p:blipFill>
        <p:spPr>
          <a:xfrm>
            <a:off x="6169938" y="1441728"/>
            <a:ext cx="976432" cy="1562338"/>
          </a:xfrm>
          <a:prstGeom prst="rect">
            <a:avLst/>
          </a:prstGeom>
        </p:spPr>
      </p:pic>
      <p:sp>
        <p:nvSpPr>
          <p:cNvPr id="5" name="Text 1"/>
          <p:cNvSpPr/>
          <p:nvPr/>
        </p:nvSpPr>
        <p:spPr>
          <a:xfrm>
            <a:off x="7439263" y="1636990"/>
            <a:ext cx="3985924" cy="305038"/>
          </a:xfrm>
          <a:prstGeom prst="rect">
            <a:avLst/>
          </a:prstGeom>
          <a:noFill/>
          <a:ln/>
        </p:spPr>
        <p:txBody>
          <a:bodyPr wrap="none" lIns="0" tIns="0" rIns="0" bIns="0" rtlCol="0" anchor="t"/>
          <a:lstStyle/>
          <a:p>
            <a:pPr marL="0" indent="0" algn="l">
              <a:lnSpc>
                <a:spcPts val="2400"/>
              </a:lnSpc>
              <a:buNone/>
            </a:pPr>
            <a:r>
              <a:rPr lang="en-IN" sz="2400" b="1" dirty="0"/>
              <a:t>Data Collection and Preprocessing</a:t>
            </a: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2"/>
          <p:cNvSpPr/>
          <p:nvPr/>
        </p:nvSpPr>
        <p:spPr>
          <a:xfrm>
            <a:off x="7439263" y="2059186"/>
            <a:ext cx="6507599" cy="1022984"/>
          </a:xfrm>
          <a:prstGeom prst="rect">
            <a:avLst/>
          </a:prstGeom>
          <a:noFill/>
          <a:ln/>
        </p:spPr>
        <p:txBody>
          <a:bodyPr wrap="square" lIns="0" tIns="0" rIns="0" bIns="0" rtlCol="0" anchor="t"/>
          <a:lstStyle/>
          <a:p>
            <a:pPr marL="0" indent="0" algn="l">
              <a:lnSpc>
                <a:spcPts val="24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User input in the form of text is collected and preprocessed using Natural Language Processing techniques to clean and tokenize emotional content.</a:t>
            </a:r>
          </a:p>
        </p:txBody>
      </p:sp>
      <p:pic>
        <p:nvPicPr>
          <p:cNvPr id="7" name="Image 2" descr="preencoded.png"/>
          <p:cNvPicPr>
            <a:picLocks noChangeAspect="1"/>
          </p:cNvPicPr>
          <p:nvPr/>
        </p:nvPicPr>
        <p:blipFill>
          <a:blip r:embed="rId5"/>
          <a:stretch>
            <a:fillRect/>
          </a:stretch>
        </p:blipFill>
        <p:spPr>
          <a:xfrm>
            <a:off x="6169938" y="3004066"/>
            <a:ext cx="976432" cy="1562338"/>
          </a:xfrm>
          <a:prstGeom prst="rect">
            <a:avLst/>
          </a:prstGeom>
        </p:spPr>
      </p:pic>
      <p:sp>
        <p:nvSpPr>
          <p:cNvPr id="8" name="Text 3"/>
          <p:cNvSpPr/>
          <p:nvPr/>
        </p:nvSpPr>
        <p:spPr>
          <a:xfrm>
            <a:off x="7439262" y="3199328"/>
            <a:ext cx="5987979" cy="305038"/>
          </a:xfrm>
          <a:prstGeom prst="rect">
            <a:avLst/>
          </a:prstGeom>
          <a:noFill/>
          <a:ln/>
        </p:spPr>
        <p:txBody>
          <a:bodyPr wrap="none" lIns="0" tIns="0" rIns="0" bIns="0" rtlCol="0" anchor="t"/>
          <a:lstStyle/>
          <a:p>
            <a:pPr marL="0" indent="0" algn="l">
              <a:lnSpc>
                <a:spcPts val="2400"/>
              </a:lnSpc>
              <a:buNone/>
            </a:pPr>
            <a:r>
              <a:rPr lang="en-IN" sz="2400" b="1" dirty="0"/>
              <a:t>Model Integration and Prediction</a:t>
            </a: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4"/>
          <p:cNvSpPr/>
          <p:nvPr/>
        </p:nvSpPr>
        <p:spPr>
          <a:xfrm>
            <a:off x="7439263" y="3621524"/>
            <a:ext cx="6507599" cy="944880"/>
          </a:xfrm>
          <a:prstGeom prst="rect">
            <a:avLst/>
          </a:prstGeom>
          <a:noFill/>
          <a:ln/>
        </p:spPr>
        <p:txBody>
          <a:bodyPr wrap="square" lIns="0" tIns="0" rIns="0" bIns="0" rtlCol="0" anchor="t"/>
          <a:lstStyle/>
          <a:p>
            <a:pPr marL="0" indent="0" algn="l">
              <a:lnSpc>
                <a:spcPts val="24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A fine-tuned Hugging Face BERT model is used to analyze the processed text and predict potential mental health conditions such as anxiety, depression, or stress.</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Image 3" descr="preencoded.png"/>
          <p:cNvPicPr>
            <a:picLocks noChangeAspect="1"/>
          </p:cNvPicPr>
          <p:nvPr/>
        </p:nvPicPr>
        <p:blipFill>
          <a:blip r:embed="rId6"/>
          <a:stretch>
            <a:fillRect/>
          </a:stretch>
        </p:blipFill>
        <p:spPr>
          <a:xfrm>
            <a:off x="6169938" y="4566404"/>
            <a:ext cx="976432" cy="1562338"/>
          </a:xfrm>
          <a:prstGeom prst="rect">
            <a:avLst/>
          </a:prstGeom>
        </p:spPr>
      </p:pic>
      <p:sp>
        <p:nvSpPr>
          <p:cNvPr id="11" name="Text 5"/>
          <p:cNvSpPr/>
          <p:nvPr/>
        </p:nvSpPr>
        <p:spPr>
          <a:xfrm>
            <a:off x="7439263" y="4761666"/>
            <a:ext cx="4245806" cy="344091"/>
          </a:xfrm>
          <a:prstGeom prst="rect">
            <a:avLst/>
          </a:prstGeom>
          <a:noFill/>
          <a:ln/>
        </p:spPr>
        <p:txBody>
          <a:bodyPr wrap="none" lIns="0" tIns="0" rIns="0" bIns="0" rtlCol="0" anchor="t"/>
          <a:lstStyle/>
          <a:p>
            <a:pPr marL="0" indent="0" algn="l">
              <a:lnSpc>
                <a:spcPts val="2400"/>
              </a:lnSpc>
              <a:buNone/>
            </a:pPr>
            <a:r>
              <a:rPr lang="en-IN" sz="2400" b="1" dirty="0"/>
              <a:t>Personalized Recommendation System</a:t>
            </a: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 6"/>
          <p:cNvSpPr/>
          <p:nvPr/>
        </p:nvSpPr>
        <p:spPr>
          <a:xfrm>
            <a:off x="7439263" y="5183862"/>
            <a:ext cx="6507599" cy="1022984"/>
          </a:xfrm>
          <a:prstGeom prst="rect">
            <a:avLst/>
          </a:prstGeom>
          <a:noFill/>
          <a:ln/>
        </p:spPr>
        <p:txBody>
          <a:bodyPr wrap="square" lIns="0" tIns="0" rIns="0" bIns="0" rtlCol="0" anchor="t"/>
          <a:lstStyle/>
          <a:p>
            <a:pPr marL="0" indent="0" algn="l">
              <a:lnSpc>
                <a:spcPts val="24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Based on the prediction, MindCare offers tailored resources, including therapy videos, mental health tips, and self-care suggestions to support users’ mental well-being.</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Image 4" descr="preencoded.png"/>
          <p:cNvPicPr>
            <a:picLocks noChangeAspect="1"/>
          </p:cNvPicPr>
          <p:nvPr/>
        </p:nvPicPr>
        <p:blipFill>
          <a:blip r:embed="rId7"/>
          <a:stretch>
            <a:fillRect/>
          </a:stretch>
        </p:blipFill>
        <p:spPr>
          <a:xfrm>
            <a:off x="6169938" y="6128742"/>
            <a:ext cx="976432" cy="1562338"/>
          </a:xfrm>
          <a:prstGeom prst="rect">
            <a:avLst/>
          </a:prstGeom>
        </p:spPr>
      </p:pic>
      <p:sp>
        <p:nvSpPr>
          <p:cNvPr id="14" name="Text 7"/>
          <p:cNvSpPr/>
          <p:nvPr/>
        </p:nvSpPr>
        <p:spPr>
          <a:xfrm>
            <a:off x="7439263" y="6324004"/>
            <a:ext cx="4467188" cy="422195"/>
          </a:xfrm>
          <a:prstGeom prst="rect">
            <a:avLst/>
          </a:prstGeom>
          <a:noFill/>
          <a:ln/>
        </p:spPr>
        <p:txBody>
          <a:bodyPr wrap="none" lIns="0" tIns="0" rIns="0" bIns="0" rtlCol="0" anchor="t"/>
          <a:lstStyle/>
          <a:p>
            <a:pPr marL="0" indent="0" algn="l">
              <a:lnSpc>
                <a:spcPts val="2400"/>
              </a:lnSpc>
              <a:buNone/>
            </a:pPr>
            <a:r>
              <a:rPr lang="en-IN" sz="2400" b="1" dirty="0"/>
              <a:t>Web Platform Deployment</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8"/>
          <p:cNvSpPr/>
          <p:nvPr/>
        </p:nvSpPr>
        <p:spPr>
          <a:xfrm>
            <a:off x="7439263" y="6746199"/>
            <a:ext cx="6507599" cy="1136891"/>
          </a:xfrm>
          <a:prstGeom prst="rect">
            <a:avLst/>
          </a:prstGeom>
          <a:noFill/>
          <a:ln/>
        </p:spPr>
        <p:txBody>
          <a:bodyPr wrap="square" lIns="0" tIns="0" rIns="0" bIns="0" rtlCol="0" anchor="t"/>
          <a:lstStyle/>
          <a:p>
            <a:pPr marL="0" indent="0" algn="l">
              <a:lnSpc>
                <a:spcPts val="2450"/>
              </a:lnSpc>
              <a:buNone/>
            </a:pPr>
            <a:r>
              <a:rPr lang="en-US" sz="1600" dirty="0"/>
              <a:t>The complete solution is built on the MERN stack (MongoDB, Express, React, Node.js), ensuring a responsive, user-friendly, and scalable platform accessible anytime, anywhere.</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6" name="Picture 15">
            <a:extLst>
              <a:ext uri="{FF2B5EF4-FFF2-40B4-BE49-F238E27FC236}">
                <a16:creationId xmlns:a16="http://schemas.microsoft.com/office/drawing/2014/main" id="{9067CBB5-B6B1-5939-E8EE-D404BC29D7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2" y="-109685"/>
            <a:ext cx="1258520" cy="1258520"/>
          </a:xfrm>
          <a:prstGeom prst="rect">
            <a:avLst/>
          </a:prstGeom>
        </p:spPr>
      </p:pic>
      <p:pic>
        <p:nvPicPr>
          <p:cNvPr id="18" name="Picture 17">
            <a:extLst>
              <a:ext uri="{FF2B5EF4-FFF2-40B4-BE49-F238E27FC236}">
                <a16:creationId xmlns:a16="http://schemas.microsoft.com/office/drawing/2014/main" id="{1AE1E754-7102-7A1F-26FB-6F92CBEB5F40}"/>
              </a:ext>
            </a:extLst>
          </p:cNvPr>
          <p:cNvPicPr>
            <a:picLocks noChangeAspect="1"/>
          </p:cNvPicPr>
          <p:nvPr/>
        </p:nvPicPr>
        <p:blipFill>
          <a:blip r:embed="rId9"/>
          <a:stretch>
            <a:fillRect/>
          </a:stretch>
        </p:blipFill>
        <p:spPr>
          <a:xfrm>
            <a:off x="12598470" y="7691080"/>
            <a:ext cx="1933845" cy="485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3344654"/>
            <a:ext cx="8263771"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Expected Outcomes and Impact</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 1" descr="preencoded.png"/>
          <p:cNvPicPr>
            <a:picLocks noChangeAspect="1"/>
          </p:cNvPicPr>
          <p:nvPr/>
        </p:nvPicPr>
        <p:blipFill>
          <a:blip r:embed="rId3"/>
          <a:stretch>
            <a:fillRect/>
          </a:stretch>
        </p:blipFill>
        <p:spPr>
          <a:xfrm>
            <a:off x="793790" y="4279364"/>
            <a:ext cx="566976" cy="566976"/>
          </a:xfrm>
          <a:prstGeom prst="rect">
            <a:avLst/>
          </a:prstGeom>
        </p:spPr>
      </p:pic>
      <p:sp>
        <p:nvSpPr>
          <p:cNvPr id="5" name="Text 1"/>
          <p:cNvSpPr/>
          <p:nvPr/>
        </p:nvSpPr>
        <p:spPr>
          <a:xfrm>
            <a:off x="804922" y="4922024"/>
            <a:ext cx="3680451" cy="678319"/>
          </a:xfrm>
          <a:prstGeom prst="rect">
            <a:avLst/>
          </a:prstGeom>
          <a:noFill/>
          <a:ln/>
        </p:spPr>
        <p:txBody>
          <a:bodyPr wrap="none" lIns="0" tIns="0" rIns="0" bIns="0" rtlCol="0" anchor="t"/>
          <a:lstStyle/>
          <a:p>
            <a:pPr marL="0" indent="0" algn="l">
              <a:lnSpc>
                <a:spcPts val="2750"/>
              </a:lnSpc>
              <a:buNone/>
            </a:pPr>
            <a:r>
              <a:rPr lang="en-IN" sz="2800" b="1" dirty="0">
                <a:latin typeface="Open Sans" panose="020B0606030504020204" pitchFamily="34" charset="0"/>
                <a:ea typeface="Open Sans" panose="020B0606030504020204" pitchFamily="34" charset="0"/>
                <a:cs typeface="Open Sans" panose="020B0606030504020204" pitchFamily="34" charset="0"/>
              </a:rPr>
              <a:t>Early Detection and</a:t>
            </a:r>
          </a:p>
          <a:p>
            <a:pPr marL="0" indent="0" algn="l">
              <a:lnSpc>
                <a:spcPts val="2750"/>
              </a:lnSpc>
              <a:buNone/>
            </a:pPr>
            <a:r>
              <a:rPr lang="en-IN" sz="2800" b="1" dirty="0">
                <a:latin typeface="Open Sans" panose="020B0606030504020204" pitchFamily="34" charset="0"/>
                <a:ea typeface="Open Sans" panose="020B0606030504020204" pitchFamily="34" charset="0"/>
                <a:cs typeface="Open Sans" panose="020B0606030504020204" pitchFamily="34" charset="0"/>
              </a:rPr>
              <a:t>Intervention</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2"/>
          <p:cNvSpPr/>
          <p:nvPr/>
        </p:nvSpPr>
        <p:spPr>
          <a:xfrm>
            <a:off x="793790" y="5764636"/>
            <a:ext cx="3978834" cy="1980458"/>
          </a:xfrm>
          <a:prstGeom prst="rect">
            <a:avLst/>
          </a:prstGeom>
          <a:noFill/>
          <a:ln/>
        </p:spPr>
        <p:txBody>
          <a:bodyPr wrap="square" lIns="0" tIns="0" rIns="0" bIns="0" rtlCol="0" anchor="t"/>
          <a:lstStyle/>
          <a:p>
            <a:pPr marL="0" indent="0" algn="l">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Users will be able to recognize signs of mental health issues early, enabling timely self-care or professional intervention.</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Image 2" descr="preencoded.png"/>
          <p:cNvPicPr>
            <a:picLocks noChangeAspect="1"/>
          </p:cNvPicPr>
          <p:nvPr/>
        </p:nvPicPr>
        <p:blipFill>
          <a:blip r:embed="rId4"/>
          <a:stretch>
            <a:fillRect/>
          </a:stretch>
        </p:blipFill>
        <p:spPr>
          <a:xfrm>
            <a:off x="5139263" y="4120361"/>
            <a:ext cx="566976" cy="566976"/>
          </a:xfrm>
          <a:prstGeom prst="rect">
            <a:avLst/>
          </a:prstGeom>
        </p:spPr>
      </p:pic>
      <p:sp>
        <p:nvSpPr>
          <p:cNvPr id="8" name="Text 3"/>
          <p:cNvSpPr/>
          <p:nvPr/>
        </p:nvSpPr>
        <p:spPr>
          <a:xfrm>
            <a:off x="5139263" y="4891565"/>
            <a:ext cx="4351874" cy="708778"/>
          </a:xfrm>
          <a:prstGeom prst="rect">
            <a:avLst/>
          </a:prstGeom>
          <a:noFill/>
          <a:ln/>
        </p:spPr>
        <p:txBody>
          <a:bodyPr wrap="none" lIns="0" tIns="0" rIns="0" bIns="0" rtlCol="0" anchor="t"/>
          <a:lstStyle/>
          <a:p>
            <a:pPr marL="0" indent="0" algn="l">
              <a:lnSpc>
                <a:spcPts val="2750"/>
              </a:lnSpc>
              <a:buNone/>
            </a:pPr>
            <a:r>
              <a:rPr lang="en-IN" sz="2800" b="1" dirty="0"/>
              <a:t>Improved Mental Health </a:t>
            </a:r>
          </a:p>
          <a:p>
            <a:pPr marL="0" indent="0" algn="l">
              <a:lnSpc>
                <a:spcPts val="2750"/>
              </a:lnSpc>
              <a:buNone/>
            </a:pPr>
            <a:r>
              <a:rPr lang="en-IN" sz="2800" b="1" dirty="0"/>
              <a:t>Awareness</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4"/>
          <p:cNvSpPr/>
          <p:nvPr/>
        </p:nvSpPr>
        <p:spPr>
          <a:xfrm>
            <a:off x="5139264" y="5764636"/>
            <a:ext cx="3978834" cy="2166581"/>
          </a:xfrm>
          <a:prstGeom prst="rect">
            <a:avLst/>
          </a:prstGeom>
          <a:noFill/>
          <a:ln/>
        </p:spPr>
        <p:txBody>
          <a:bodyPr wrap="square" lIns="0" tIns="0" rIns="0" bIns="0" rtlCol="0" anchor="t"/>
          <a:lstStyle/>
          <a:p>
            <a:pPr marL="0" indent="0" algn="l">
              <a:lnSpc>
                <a:spcPts val="2850"/>
              </a:lnSpc>
              <a:buNone/>
            </a:pPr>
            <a:r>
              <a:rPr lang="en-US" sz="1600" dirty="0"/>
              <a:t>The platform will educate users about mental health, reducing stigma and encouraging open conversations around emotional well-being.</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Image 3" descr="preencoded.png"/>
          <p:cNvPicPr>
            <a:picLocks noChangeAspect="1"/>
          </p:cNvPicPr>
          <p:nvPr/>
        </p:nvPicPr>
        <p:blipFill>
          <a:blip r:embed="rId5"/>
          <a:stretch>
            <a:fillRect/>
          </a:stretch>
        </p:blipFill>
        <p:spPr>
          <a:xfrm>
            <a:off x="9730204" y="4128178"/>
            <a:ext cx="566976" cy="566976"/>
          </a:xfrm>
          <a:prstGeom prst="rect">
            <a:avLst/>
          </a:prstGeom>
        </p:spPr>
      </p:pic>
      <p:sp>
        <p:nvSpPr>
          <p:cNvPr id="11" name="Text 5"/>
          <p:cNvSpPr/>
          <p:nvPr/>
        </p:nvSpPr>
        <p:spPr>
          <a:xfrm>
            <a:off x="9730204" y="4824648"/>
            <a:ext cx="3978833" cy="842612"/>
          </a:xfrm>
          <a:prstGeom prst="rect">
            <a:avLst/>
          </a:prstGeom>
          <a:noFill/>
          <a:ln/>
        </p:spPr>
        <p:txBody>
          <a:bodyPr wrap="none" lIns="0" tIns="0" rIns="0" bIns="0" rtlCol="0" anchor="t"/>
          <a:lstStyle/>
          <a:p>
            <a:pPr marL="0" indent="0" algn="l">
              <a:lnSpc>
                <a:spcPts val="2750"/>
              </a:lnSpc>
              <a:buNone/>
            </a:pPr>
            <a:r>
              <a:rPr lang="en-US" sz="2400" b="1" dirty="0"/>
              <a:t>Increased Accessibility to </a:t>
            </a:r>
          </a:p>
          <a:p>
            <a:pPr marL="0" indent="0" algn="l">
              <a:lnSpc>
                <a:spcPts val="2750"/>
              </a:lnSpc>
              <a:buNone/>
            </a:pPr>
            <a:r>
              <a:rPr lang="en-US" sz="2400" b="1" dirty="0"/>
              <a:t>Mental Health Tools</a:t>
            </a:r>
            <a:endParaRPr lang="en-US" sz="2400" b="1" dirty="0">
              <a:ea typeface="Open Sans" panose="020B0606030504020204" pitchFamily="34" charset="0"/>
              <a:cs typeface="Arial" panose="020B0604020202020204" pitchFamily="34" charset="0"/>
            </a:endParaRPr>
          </a:p>
        </p:txBody>
      </p:sp>
      <p:sp>
        <p:nvSpPr>
          <p:cNvPr id="12" name="Text 6"/>
          <p:cNvSpPr/>
          <p:nvPr/>
        </p:nvSpPr>
        <p:spPr>
          <a:xfrm>
            <a:off x="9730204" y="5650355"/>
            <a:ext cx="4120753" cy="2047835"/>
          </a:xfrm>
          <a:prstGeom prst="rect">
            <a:avLst/>
          </a:prstGeom>
          <a:noFill/>
          <a:ln/>
        </p:spPr>
        <p:txBody>
          <a:bodyPr wrap="square" lIns="0" tIns="0" rIns="0" bIns="0" rtlCol="0" anchor="t"/>
          <a:lstStyle/>
          <a:p>
            <a:pPr marL="0" indent="0" algn="l">
              <a:lnSpc>
                <a:spcPts val="2850"/>
              </a:lnSpc>
              <a:buNone/>
            </a:pPr>
            <a:r>
              <a:rPr lang="en-US" sz="1600" dirty="0"/>
              <a:t>MindCare will provide 24/7 support through an intuitive web platform, making mental health care more inclusive and reachable for diverse user groups.</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DD519C5A-A9D3-1D28-0690-D29FE2EEC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4650"/>
            <a:ext cx="1222641" cy="1222641"/>
          </a:xfrm>
          <a:prstGeom prst="rect">
            <a:avLst/>
          </a:prstGeom>
        </p:spPr>
      </p:pic>
      <p:pic>
        <p:nvPicPr>
          <p:cNvPr id="15" name="Picture 14">
            <a:extLst>
              <a:ext uri="{FF2B5EF4-FFF2-40B4-BE49-F238E27FC236}">
                <a16:creationId xmlns:a16="http://schemas.microsoft.com/office/drawing/2014/main" id="{0CCBE380-FEEF-AF3A-81BF-0681D9E592E2}"/>
              </a:ext>
            </a:extLst>
          </p:cNvPr>
          <p:cNvPicPr>
            <a:picLocks noChangeAspect="1"/>
          </p:cNvPicPr>
          <p:nvPr/>
        </p:nvPicPr>
        <p:blipFill>
          <a:blip r:embed="rId7"/>
          <a:stretch>
            <a:fillRect/>
          </a:stretch>
        </p:blipFill>
        <p:spPr>
          <a:xfrm>
            <a:off x="12696555" y="7713872"/>
            <a:ext cx="1933845" cy="485843"/>
          </a:xfrm>
          <a:prstGeom prst="rect">
            <a:avLst/>
          </a:prstGeom>
        </p:spPr>
      </p:pic>
      <p:pic>
        <p:nvPicPr>
          <p:cNvPr id="16" name="Picture 15">
            <a:extLst>
              <a:ext uri="{FF2B5EF4-FFF2-40B4-BE49-F238E27FC236}">
                <a16:creationId xmlns:a16="http://schemas.microsoft.com/office/drawing/2014/main" id="{74D45DCE-3BCC-59FB-E61C-6179E0DE71FD}"/>
              </a:ext>
            </a:extLst>
          </p:cNvPr>
          <p:cNvPicPr>
            <a:picLocks noChangeAspect="1"/>
          </p:cNvPicPr>
          <p:nvPr/>
        </p:nvPicPr>
        <p:blipFill>
          <a:blip r:embed="rId8"/>
          <a:srcRect l="4451" t="3647" r="6642" b="3961"/>
          <a:stretch/>
        </p:blipFill>
        <p:spPr>
          <a:xfrm>
            <a:off x="1360766" y="29817"/>
            <a:ext cx="13269634" cy="29618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946674"/>
            <a:ext cx="5486400" cy="7282926"/>
          </a:xfrm>
          <a:prstGeom prst="rect">
            <a:avLst/>
          </a:prstGeom>
        </p:spPr>
      </p:pic>
      <p:sp>
        <p:nvSpPr>
          <p:cNvPr id="3" name="Text 0"/>
          <p:cNvSpPr/>
          <p:nvPr/>
        </p:nvSpPr>
        <p:spPr>
          <a:xfrm>
            <a:off x="6280190" y="1699974"/>
            <a:ext cx="6332577"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Key Project Deliverables</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6280190" y="2748915"/>
            <a:ext cx="7556421" cy="2355473"/>
          </a:xfrm>
          <a:prstGeom prst="roundRect">
            <a:avLst>
              <a:gd name="adj" fmla="val 900"/>
            </a:avLst>
          </a:prstGeom>
          <a:noFill/>
          <a:ln w="7620">
            <a:solidFill>
              <a:srgbClr val="000000">
                <a:alpha val="8000"/>
              </a:srgbClr>
            </a:solidFill>
            <a:prstDash val="solid"/>
          </a:ln>
        </p:spPr>
      </p:sp>
      <p:sp>
        <p:nvSpPr>
          <p:cNvPr id="5" name="Shape 2"/>
          <p:cNvSpPr/>
          <p:nvPr/>
        </p:nvSpPr>
        <p:spPr>
          <a:xfrm>
            <a:off x="6303376" y="2730162"/>
            <a:ext cx="7541181" cy="1013222"/>
          </a:xfrm>
          <a:prstGeom prst="rect">
            <a:avLst/>
          </a:prstGeom>
          <a:solidFill>
            <a:srgbClr val="FFFFFF">
              <a:alpha val="4000"/>
            </a:srgbClr>
          </a:solidFill>
          <a:ln/>
        </p:spPr>
      </p:sp>
      <p:sp>
        <p:nvSpPr>
          <p:cNvPr id="6" name="Text 3"/>
          <p:cNvSpPr/>
          <p:nvPr/>
        </p:nvSpPr>
        <p:spPr>
          <a:xfrm>
            <a:off x="6514624" y="2900243"/>
            <a:ext cx="3313152" cy="725805"/>
          </a:xfrm>
          <a:prstGeom prst="rect">
            <a:avLst/>
          </a:prstGeom>
          <a:noFill/>
          <a:ln/>
        </p:spPr>
        <p:txBody>
          <a:bodyPr wrap="none" lIns="0" tIns="0" rIns="0" bIns="0" rtlCol="0" anchor="t"/>
          <a:lstStyle/>
          <a:p>
            <a:pPr marL="0" indent="0">
              <a:buNone/>
            </a:pPr>
            <a:r>
              <a:rPr lang="en-US" sz="2000" dirty="0"/>
              <a:t>AI-Based Mental Health </a:t>
            </a:r>
          </a:p>
          <a:p>
            <a:pPr marL="0" indent="0">
              <a:buNone/>
            </a:pPr>
            <a:r>
              <a:rPr lang="en-US" sz="2000" dirty="0"/>
              <a:t>Prediction Model</a:t>
            </a:r>
            <a:endParaRPr lang="en-US" sz="2000" dirty="0">
              <a:solidFill>
                <a:srgbClr val="39393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 4"/>
          <p:cNvSpPr/>
          <p:nvPr/>
        </p:nvSpPr>
        <p:spPr>
          <a:xfrm>
            <a:off x="10289024" y="2900243"/>
            <a:ext cx="3313152" cy="725805"/>
          </a:xfrm>
          <a:prstGeom prst="rect">
            <a:avLst/>
          </a:prstGeom>
          <a:noFill/>
          <a:ln/>
        </p:spPr>
        <p:txBody>
          <a:bodyPr wrap="square" lIns="0" tIns="0" rIns="0" bIns="0" rtlCol="0" anchor="t"/>
          <a:lstStyle/>
          <a:p>
            <a:pPr marL="0" indent="0">
              <a:lnSpc>
                <a:spcPts val="2850"/>
              </a:lnSpc>
              <a:buNone/>
            </a:pPr>
            <a:r>
              <a:rPr lang="en-IN" sz="2000" dirty="0"/>
              <a:t>Emotion Analysis Module</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Shape 5"/>
          <p:cNvSpPr/>
          <p:nvPr/>
        </p:nvSpPr>
        <p:spPr>
          <a:xfrm>
            <a:off x="6287810" y="3769757"/>
            <a:ext cx="7541181" cy="1376124"/>
          </a:xfrm>
          <a:prstGeom prst="rect">
            <a:avLst/>
          </a:prstGeom>
          <a:solidFill>
            <a:srgbClr val="000000">
              <a:alpha val="4000"/>
            </a:srgbClr>
          </a:solidFill>
          <a:ln/>
        </p:spPr>
      </p:sp>
      <p:sp>
        <p:nvSpPr>
          <p:cNvPr id="9" name="Text 6"/>
          <p:cNvSpPr/>
          <p:nvPr/>
        </p:nvSpPr>
        <p:spPr>
          <a:xfrm>
            <a:off x="6489885" y="3932959"/>
            <a:ext cx="3547585" cy="733425"/>
          </a:xfrm>
          <a:prstGeom prst="rect">
            <a:avLst/>
          </a:prstGeom>
          <a:noFill/>
          <a:ln/>
        </p:spPr>
        <p:txBody>
          <a:bodyPr wrap="none" lIns="0" tIns="0" rIns="0" bIns="0" rtlCol="0" anchor="t"/>
          <a:lstStyle/>
          <a:p>
            <a:pPr marL="0" indent="0">
              <a:buNone/>
            </a:pPr>
            <a:r>
              <a:rPr lang="en-IN" sz="2000" dirty="0"/>
              <a:t>Personalized Recommendation</a:t>
            </a:r>
          </a:p>
          <a:p>
            <a:pPr marL="0" indent="0">
              <a:buNone/>
            </a:pPr>
            <a:r>
              <a:rPr lang="en-IN" sz="2000" dirty="0"/>
              <a:t> Engine</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7"/>
          <p:cNvSpPr/>
          <p:nvPr/>
        </p:nvSpPr>
        <p:spPr>
          <a:xfrm>
            <a:off x="10289024" y="3913465"/>
            <a:ext cx="3313152" cy="1088708"/>
          </a:xfrm>
          <a:prstGeom prst="rect">
            <a:avLst/>
          </a:prstGeom>
          <a:noFill/>
          <a:ln/>
        </p:spPr>
        <p:txBody>
          <a:bodyPr wrap="square" lIns="0" tIns="0" rIns="0" bIns="0" rtlCol="0" anchor="t"/>
          <a:lstStyle/>
          <a:p>
            <a:pPr marL="0" indent="0">
              <a:lnSpc>
                <a:spcPts val="2850"/>
              </a:lnSpc>
              <a:buNone/>
            </a:pPr>
            <a:r>
              <a:rPr lang="en-IN" sz="2000" dirty="0"/>
              <a:t>Responsive Web Application</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 9"/>
          <p:cNvSpPr/>
          <p:nvPr/>
        </p:nvSpPr>
        <p:spPr>
          <a:xfrm>
            <a:off x="6514624" y="5289590"/>
            <a:ext cx="3313152" cy="947581"/>
          </a:xfrm>
          <a:prstGeom prst="rect">
            <a:avLst/>
          </a:prstGeom>
          <a:noFill/>
          <a:ln/>
        </p:spPr>
        <p:txBody>
          <a:bodyPr wrap="none" lIns="0" tIns="0" rIns="0" bIns="0" rtlCol="0" anchor="t"/>
          <a:lstStyle/>
          <a:p>
            <a:pPr marL="0" indent="0">
              <a:lnSpc>
                <a:spcPts val="2850"/>
              </a:lnSpc>
              <a:buNone/>
            </a:pP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 10"/>
          <p:cNvSpPr/>
          <p:nvPr/>
        </p:nvSpPr>
        <p:spPr>
          <a:xfrm>
            <a:off x="10289024" y="5289590"/>
            <a:ext cx="3313152" cy="1088708"/>
          </a:xfrm>
          <a:prstGeom prst="rect">
            <a:avLst/>
          </a:prstGeom>
          <a:noFill/>
          <a:ln/>
        </p:spPr>
        <p:txBody>
          <a:bodyPr wrap="square" lIns="0" tIns="0" rIns="0" bIns="0" rtlCol="0" anchor="t"/>
          <a:lstStyle/>
          <a:p>
            <a:pPr marL="0" indent="0">
              <a:lnSpc>
                <a:spcPts val="2850"/>
              </a:lnSpc>
              <a:buNone/>
            </a:pP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a:extLst>
              <a:ext uri="{FF2B5EF4-FFF2-40B4-BE49-F238E27FC236}">
                <a16:creationId xmlns:a16="http://schemas.microsoft.com/office/drawing/2014/main" id="{D08F01A9-C16A-B8A9-F932-4D5B2C3B9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 y="-109685"/>
            <a:ext cx="1136580" cy="1136580"/>
          </a:xfrm>
          <a:prstGeom prst="rect">
            <a:avLst/>
          </a:prstGeom>
        </p:spPr>
      </p:pic>
      <p:pic>
        <p:nvPicPr>
          <p:cNvPr id="16" name="Picture 15">
            <a:extLst>
              <a:ext uri="{FF2B5EF4-FFF2-40B4-BE49-F238E27FC236}">
                <a16:creationId xmlns:a16="http://schemas.microsoft.com/office/drawing/2014/main" id="{FCFE91A6-8E38-03E8-65C3-0945A117FA6C}"/>
              </a:ext>
            </a:extLst>
          </p:cNvPr>
          <p:cNvPicPr>
            <a:picLocks noChangeAspect="1"/>
          </p:cNvPicPr>
          <p:nvPr/>
        </p:nvPicPr>
        <p:blipFill>
          <a:blip r:embed="rId5"/>
          <a:stretch>
            <a:fillRect/>
          </a:stretch>
        </p:blipFill>
        <p:spPr>
          <a:xfrm>
            <a:off x="12612767" y="7743757"/>
            <a:ext cx="1933845" cy="4858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78C35A-BC3A-B3C9-8F1C-59C6E080E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 y="-109685"/>
            <a:ext cx="1136580" cy="1136580"/>
          </a:xfrm>
          <a:prstGeom prst="rect">
            <a:avLst/>
          </a:prstGeom>
        </p:spPr>
      </p:pic>
      <p:pic>
        <p:nvPicPr>
          <p:cNvPr id="7" name="Picture 6">
            <a:extLst>
              <a:ext uri="{FF2B5EF4-FFF2-40B4-BE49-F238E27FC236}">
                <a16:creationId xmlns:a16="http://schemas.microsoft.com/office/drawing/2014/main" id="{AA207167-131D-C16B-41A5-77BC983B3DF4}"/>
              </a:ext>
            </a:extLst>
          </p:cNvPr>
          <p:cNvPicPr>
            <a:picLocks noChangeAspect="1"/>
          </p:cNvPicPr>
          <p:nvPr/>
        </p:nvPicPr>
        <p:blipFill>
          <a:blip r:embed="rId3"/>
          <a:stretch>
            <a:fillRect/>
          </a:stretch>
        </p:blipFill>
        <p:spPr>
          <a:xfrm>
            <a:off x="5358315" y="1968590"/>
            <a:ext cx="936958" cy="935103"/>
          </a:xfrm>
          <a:prstGeom prst="rect">
            <a:avLst/>
          </a:prstGeom>
        </p:spPr>
      </p:pic>
      <p:sp>
        <p:nvSpPr>
          <p:cNvPr id="9" name="TextBox 8">
            <a:extLst>
              <a:ext uri="{FF2B5EF4-FFF2-40B4-BE49-F238E27FC236}">
                <a16:creationId xmlns:a16="http://schemas.microsoft.com/office/drawing/2014/main" id="{4006ED69-03BE-5330-BE35-6B6108A33A16}"/>
              </a:ext>
            </a:extLst>
          </p:cNvPr>
          <p:cNvSpPr txBox="1"/>
          <p:nvPr/>
        </p:nvSpPr>
        <p:spPr>
          <a:xfrm>
            <a:off x="6361684" y="2263691"/>
            <a:ext cx="5172562" cy="780855"/>
          </a:xfrm>
          <a:prstGeom prst="rect">
            <a:avLst/>
          </a:prstGeom>
          <a:noFill/>
        </p:spPr>
        <p:txBody>
          <a:bodyPr wrap="square">
            <a:spAutoFit/>
          </a:bodyPr>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Yukti Portal</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Image 0" descr="preencoded.png">
            <a:extLst>
              <a:ext uri="{FF2B5EF4-FFF2-40B4-BE49-F238E27FC236}">
                <a16:creationId xmlns:a16="http://schemas.microsoft.com/office/drawing/2014/main" id="{F4A2DA37-56B5-0814-1D71-8675A6278157}"/>
              </a:ext>
            </a:extLst>
          </p:cNvPr>
          <p:cNvPicPr>
            <a:picLocks noChangeAspect="1"/>
          </p:cNvPicPr>
          <p:nvPr/>
        </p:nvPicPr>
        <p:blipFill>
          <a:blip r:embed="rId4"/>
          <a:stretch>
            <a:fillRect/>
          </a:stretch>
        </p:blipFill>
        <p:spPr>
          <a:xfrm>
            <a:off x="0" y="946674"/>
            <a:ext cx="4600876" cy="7024742"/>
          </a:xfrm>
          <a:prstGeom prst="rect">
            <a:avLst/>
          </a:prstGeom>
        </p:spPr>
      </p:pic>
      <p:pic>
        <p:nvPicPr>
          <p:cNvPr id="13" name="Picture 12">
            <a:extLst>
              <a:ext uri="{FF2B5EF4-FFF2-40B4-BE49-F238E27FC236}">
                <a16:creationId xmlns:a16="http://schemas.microsoft.com/office/drawing/2014/main" id="{FD18BCC7-62AC-1963-44F3-5C758EC921F7}"/>
              </a:ext>
            </a:extLst>
          </p:cNvPr>
          <p:cNvPicPr>
            <a:picLocks noChangeAspect="1"/>
          </p:cNvPicPr>
          <p:nvPr/>
        </p:nvPicPr>
        <p:blipFill>
          <a:blip r:embed="rId5"/>
          <a:stretch>
            <a:fillRect/>
          </a:stretch>
        </p:blipFill>
        <p:spPr>
          <a:xfrm>
            <a:off x="12696555" y="7728494"/>
            <a:ext cx="1933845" cy="485843"/>
          </a:xfrm>
          <a:prstGeom prst="rect">
            <a:avLst/>
          </a:prstGeom>
        </p:spPr>
      </p:pic>
      <p:pic>
        <p:nvPicPr>
          <p:cNvPr id="4" name="Picture 3">
            <a:extLst>
              <a:ext uri="{FF2B5EF4-FFF2-40B4-BE49-F238E27FC236}">
                <a16:creationId xmlns:a16="http://schemas.microsoft.com/office/drawing/2014/main" id="{573EC8FD-CB12-EB42-21AE-D84A0BCE7370}"/>
              </a:ext>
            </a:extLst>
          </p:cNvPr>
          <p:cNvPicPr>
            <a:picLocks noChangeAspect="1"/>
          </p:cNvPicPr>
          <p:nvPr/>
        </p:nvPicPr>
        <p:blipFill>
          <a:blip r:embed="rId6"/>
          <a:srcRect l="32078" t="38606" r="5862" b="23991"/>
          <a:stretch/>
        </p:blipFill>
        <p:spPr>
          <a:xfrm>
            <a:off x="4962068" y="3416968"/>
            <a:ext cx="9393543" cy="2844042"/>
          </a:xfrm>
          <a:prstGeom prst="rect">
            <a:avLst/>
          </a:prstGeom>
        </p:spPr>
      </p:pic>
    </p:spTree>
    <p:extLst>
      <p:ext uri="{BB962C8B-B14F-4D97-AF65-F5344CB8AC3E}">
        <p14:creationId xmlns:p14="http://schemas.microsoft.com/office/powerpoint/2010/main" val="630593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1185</Words>
  <Application>Microsoft Office PowerPoint</Application>
  <PresentationFormat>Custom</PresentationFormat>
  <Paragraphs>83</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Pooja Kumari</cp:lastModifiedBy>
  <cp:revision>45</cp:revision>
  <dcterms:created xsi:type="dcterms:W3CDTF">2024-11-11T08:06:52Z</dcterms:created>
  <dcterms:modified xsi:type="dcterms:W3CDTF">2025-05-26T18:39:47Z</dcterms:modified>
</cp:coreProperties>
</file>