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58" r:id="rId4"/>
    <p:sldId id="259" r:id="rId5"/>
    <p:sldId id="266" r:id="rId6"/>
    <p:sldId id="260" r:id="rId7"/>
    <p:sldId id="261" r:id="rId8"/>
    <p:sldId id="262"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LL" initials="D" lastIdx="0" clrIdx="0">
    <p:extLst>
      <p:ext uri="{19B8F6BF-5375-455C-9EA6-DF929625EA0E}">
        <p15:presenceInfo xmlns:p15="http://schemas.microsoft.com/office/powerpoint/2012/main" userId="cbae26e8a1eed6f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3" d="100"/>
          <a:sy n="93" d="100"/>
        </p:scale>
        <p:origin x="30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3B6DE8-89EB-4910-BE6E-A1D1FF0DA414}" type="datetimeFigureOut">
              <a:rPr lang="en-IN" smtClean="0"/>
              <a:t>18-02-2025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AF56BE-111F-4976-9862-9E8F85A671DB}" type="slidenum">
              <a:rPr lang="en-IN" smtClean="0"/>
              <a:t>‹#›</a:t>
            </a:fld>
            <a:endParaRPr lang="en-IN"/>
          </a:p>
        </p:txBody>
      </p:sp>
    </p:spTree>
    <p:extLst>
      <p:ext uri="{BB962C8B-B14F-4D97-AF65-F5344CB8AC3E}">
        <p14:creationId xmlns:p14="http://schemas.microsoft.com/office/powerpoint/2010/main" val="7150793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F3A92-86D8-F270-C40D-65E6BE7C81A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4BA8210-DED0-254D-9359-A63CAD76BB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68FFB2B-42CF-BBCC-CD66-F2E6CA693D12}"/>
              </a:ext>
            </a:extLst>
          </p:cNvPr>
          <p:cNvSpPr>
            <a:spLocks noGrp="1"/>
          </p:cNvSpPr>
          <p:nvPr>
            <p:ph type="dt" sz="half" idx="10"/>
          </p:nvPr>
        </p:nvSpPr>
        <p:spPr/>
        <p:txBody>
          <a:bodyPr/>
          <a:lstStyle/>
          <a:p>
            <a:fld id="{AED75D64-2596-4CD3-88B1-63A1A557245C}" type="datetimeFigureOut">
              <a:rPr lang="en-IN" smtClean="0"/>
              <a:t>18-02-2025</a:t>
            </a:fld>
            <a:endParaRPr lang="en-IN"/>
          </a:p>
        </p:txBody>
      </p:sp>
      <p:sp>
        <p:nvSpPr>
          <p:cNvPr id="5" name="Footer Placeholder 4">
            <a:extLst>
              <a:ext uri="{FF2B5EF4-FFF2-40B4-BE49-F238E27FC236}">
                <a16:creationId xmlns:a16="http://schemas.microsoft.com/office/drawing/2014/main" id="{C17CBCD3-08F9-8C7F-1F01-819E9DA85E1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D9E3EEE-2045-09C2-EBB3-CCEE218485E0}"/>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39438082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6A04A-7375-9A89-465C-8710CCFBF58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5D2670C-10FE-A289-E584-4208373664B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34A6A14-0851-CC34-5DB0-71E9D46922DA}"/>
              </a:ext>
            </a:extLst>
          </p:cNvPr>
          <p:cNvSpPr>
            <a:spLocks noGrp="1"/>
          </p:cNvSpPr>
          <p:nvPr>
            <p:ph type="dt" sz="half" idx="10"/>
          </p:nvPr>
        </p:nvSpPr>
        <p:spPr/>
        <p:txBody>
          <a:bodyPr/>
          <a:lstStyle/>
          <a:p>
            <a:fld id="{AED75D64-2596-4CD3-88B1-63A1A557245C}" type="datetimeFigureOut">
              <a:rPr lang="en-IN" smtClean="0"/>
              <a:t>18-02-2025</a:t>
            </a:fld>
            <a:endParaRPr lang="en-IN"/>
          </a:p>
        </p:txBody>
      </p:sp>
      <p:sp>
        <p:nvSpPr>
          <p:cNvPr id="5" name="Footer Placeholder 4">
            <a:extLst>
              <a:ext uri="{FF2B5EF4-FFF2-40B4-BE49-F238E27FC236}">
                <a16:creationId xmlns:a16="http://schemas.microsoft.com/office/drawing/2014/main" id="{56B11896-97CA-4C88-7C45-CC1B4768CAE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D16824D-902A-6D06-6962-9D054D3AFB2B}"/>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25579271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360BD5-766F-5196-BDE5-C3A1862891F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19D6EFF-F0DA-9EB3-34D8-F2955F2F0AE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2B40BCD-472A-EC23-8A6E-F46BC767CE36}"/>
              </a:ext>
            </a:extLst>
          </p:cNvPr>
          <p:cNvSpPr>
            <a:spLocks noGrp="1"/>
          </p:cNvSpPr>
          <p:nvPr>
            <p:ph type="dt" sz="half" idx="10"/>
          </p:nvPr>
        </p:nvSpPr>
        <p:spPr/>
        <p:txBody>
          <a:bodyPr/>
          <a:lstStyle/>
          <a:p>
            <a:fld id="{AED75D64-2596-4CD3-88B1-63A1A557245C}" type="datetimeFigureOut">
              <a:rPr lang="en-IN" smtClean="0"/>
              <a:t>18-02-2025</a:t>
            </a:fld>
            <a:endParaRPr lang="en-IN"/>
          </a:p>
        </p:txBody>
      </p:sp>
      <p:sp>
        <p:nvSpPr>
          <p:cNvPr id="5" name="Footer Placeholder 4">
            <a:extLst>
              <a:ext uri="{FF2B5EF4-FFF2-40B4-BE49-F238E27FC236}">
                <a16:creationId xmlns:a16="http://schemas.microsoft.com/office/drawing/2014/main" id="{A349664F-0A96-0FBD-FBF7-34F3F6DB9E6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75998E6-173B-2439-1CA6-820BD95353C6}"/>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2674197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2F397-2D92-EB8B-B186-2A6AC7236C9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93992F4-728D-29F1-3E6A-01E08508B4F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69033B8-0209-4B30-2C6F-179BDB5EA371}"/>
              </a:ext>
            </a:extLst>
          </p:cNvPr>
          <p:cNvSpPr>
            <a:spLocks noGrp="1"/>
          </p:cNvSpPr>
          <p:nvPr>
            <p:ph type="dt" sz="half" idx="10"/>
          </p:nvPr>
        </p:nvSpPr>
        <p:spPr/>
        <p:txBody>
          <a:bodyPr/>
          <a:lstStyle/>
          <a:p>
            <a:fld id="{AED75D64-2596-4CD3-88B1-63A1A557245C}" type="datetimeFigureOut">
              <a:rPr lang="en-IN" smtClean="0"/>
              <a:t>18-02-2025</a:t>
            </a:fld>
            <a:endParaRPr lang="en-IN"/>
          </a:p>
        </p:txBody>
      </p:sp>
      <p:sp>
        <p:nvSpPr>
          <p:cNvPr id="5" name="Footer Placeholder 4">
            <a:extLst>
              <a:ext uri="{FF2B5EF4-FFF2-40B4-BE49-F238E27FC236}">
                <a16:creationId xmlns:a16="http://schemas.microsoft.com/office/drawing/2014/main" id="{E8B3AEA0-CAC8-CBC3-8B78-8E15E747A05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7D57642-71D4-ACC2-1F3E-9CD2EB3C85C9}"/>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156576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1B908-6DF8-1FCB-67DB-D4C942CEAFE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9510CA8-9B2B-C19F-B910-2492826F7DF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A16AB4-BD58-87EF-4EAA-D937616E72AB}"/>
              </a:ext>
            </a:extLst>
          </p:cNvPr>
          <p:cNvSpPr>
            <a:spLocks noGrp="1"/>
          </p:cNvSpPr>
          <p:nvPr>
            <p:ph type="dt" sz="half" idx="10"/>
          </p:nvPr>
        </p:nvSpPr>
        <p:spPr/>
        <p:txBody>
          <a:bodyPr/>
          <a:lstStyle/>
          <a:p>
            <a:fld id="{AED75D64-2596-4CD3-88B1-63A1A557245C}" type="datetimeFigureOut">
              <a:rPr lang="en-IN" smtClean="0"/>
              <a:t>18-02-2025</a:t>
            </a:fld>
            <a:endParaRPr lang="en-IN"/>
          </a:p>
        </p:txBody>
      </p:sp>
      <p:sp>
        <p:nvSpPr>
          <p:cNvPr id="5" name="Footer Placeholder 4">
            <a:extLst>
              <a:ext uri="{FF2B5EF4-FFF2-40B4-BE49-F238E27FC236}">
                <a16:creationId xmlns:a16="http://schemas.microsoft.com/office/drawing/2014/main" id="{1ECC2809-E745-F7C2-6A01-BC8F6B70E4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2BDE8E4-6D8B-78E8-2F14-2BB6B916E96F}"/>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11380063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6D1C9-1CC3-7FB3-A237-5B66A8D0059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F1BA8A5-7D8E-6E43-B5A9-4FF7A871A54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AE17264-E4E6-D981-052C-0DEBCE666C0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ADA7FD2-9EB8-87E3-4536-329064C6216F}"/>
              </a:ext>
            </a:extLst>
          </p:cNvPr>
          <p:cNvSpPr>
            <a:spLocks noGrp="1"/>
          </p:cNvSpPr>
          <p:nvPr>
            <p:ph type="dt" sz="half" idx="10"/>
          </p:nvPr>
        </p:nvSpPr>
        <p:spPr/>
        <p:txBody>
          <a:bodyPr/>
          <a:lstStyle/>
          <a:p>
            <a:fld id="{AED75D64-2596-4CD3-88B1-63A1A557245C}" type="datetimeFigureOut">
              <a:rPr lang="en-IN" smtClean="0"/>
              <a:t>18-02-2025</a:t>
            </a:fld>
            <a:endParaRPr lang="en-IN"/>
          </a:p>
        </p:txBody>
      </p:sp>
      <p:sp>
        <p:nvSpPr>
          <p:cNvPr id="6" name="Footer Placeholder 5">
            <a:extLst>
              <a:ext uri="{FF2B5EF4-FFF2-40B4-BE49-F238E27FC236}">
                <a16:creationId xmlns:a16="http://schemas.microsoft.com/office/drawing/2014/main" id="{8D4B1988-64D6-18A0-C06B-6906365A8A8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7463ACB-1015-9737-CB84-6CD79AF8A640}"/>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530384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35957-610B-1FA8-33A1-21AA1F08F4E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9A74B68-FBC8-3B10-7A46-9BC1DAAE65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87AA7A9-404A-3973-5D77-68ABACAAB22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406A909-3E94-8941-8704-1F1A6CBB5EC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FDA87C4-9EB4-7EA7-FDCF-2E6959AB91E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BE0EC0D-6631-72AD-D41E-8F4E4E117C12}"/>
              </a:ext>
            </a:extLst>
          </p:cNvPr>
          <p:cNvSpPr>
            <a:spLocks noGrp="1"/>
          </p:cNvSpPr>
          <p:nvPr>
            <p:ph type="dt" sz="half" idx="10"/>
          </p:nvPr>
        </p:nvSpPr>
        <p:spPr/>
        <p:txBody>
          <a:bodyPr/>
          <a:lstStyle/>
          <a:p>
            <a:fld id="{AED75D64-2596-4CD3-88B1-63A1A557245C}" type="datetimeFigureOut">
              <a:rPr lang="en-IN" smtClean="0"/>
              <a:t>18-02-2025</a:t>
            </a:fld>
            <a:endParaRPr lang="en-IN"/>
          </a:p>
        </p:txBody>
      </p:sp>
      <p:sp>
        <p:nvSpPr>
          <p:cNvPr id="8" name="Footer Placeholder 7">
            <a:extLst>
              <a:ext uri="{FF2B5EF4-FFF2-40B4-BE49-F238E27FC236}">
                <a16:creationId xmlns:a16="http://schemas.microsoft.com/office/drawing/2014/main" id="{FAE0D36D-F4A6-803E-B571-B8C086DEB2D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3BC6852-B339-61A5-289C-8D7BB16136C5}"/>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8276416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3C899-F595-98B5-34AB-445F8E42F10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69F2222-716C-BAA8-1750-0C0559796984}"/>
              </a:ext>
            </a:extLst>
          </p:cNvPr>
          <p:cNvSpPr>
            <a:spLocks noGrp="1"/>
          </p:cNvSpPr>
          <p:nvPr>
            <p:ph type="dt" sz="half" idx="10"/>
          </p:nvPr>
        </p:nvSpPr>
        <p:spPr/>
        <p:txBody>
          <a:bodyPr/>
          <a:lstStyle/>
          <a:p>
            <a:fld id="{AED75D64-2596-4CD3-88B1-63A1A557245C}" type="datetimeFigureOut">
              <a:rPr lang="en-IN" smtClean="0"/>
              <a:t>18-02-2025</a:t>
            </a:fld>
            <a:endParaRPr lang="en-IN"/>
          </a:p>
        </p:txBody>
      </p:sp>
      <p:sp>
        <p:nvSpPr>
          <p:cNvPr id="4" name="Footer Placeholder 3">
            <a:extLst>
              <a:ext uri="{FF2B5EF4-FFF2-40B4-BE49-F238E27FC236}">
                <a16:creationId xmlns:a16="http://schemas.microsoft.com/office/drawing/2014/main" id="{38192E02-5B08-5EDA-33BB-3C303DEBBD9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65C514D-1B04-26B1-F22A-042E1DB9E944}"/>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36342165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1C404C8-2BAE-9849-5F70-9E400CA2EA1B}"/>
              </a:ext>
            </a:extLst>
          </p:cNvPr>
          <p:cNvSpPr>
            <a:spLocks noGrp="1"/>
          </p:cNvSpPr>
          <p:nvPr>
            <p:ph type="dt" sz="half" idx="10"/>
          </p:nvPr>
        </p:nvSpPr>
        <p:spPr/>
        <p:txBody>
          <a:bodyPr/>
          <a:lstStyle/>
          <a:p>
            <a:fld id="{AED75D64-2596-4CD3-88B1-63A1A557245C}" type="datetimeFigureOut">
              <a:rPr lang="en-IN" smtClean="0"/>
              <a:t>18-02-2025</a:t>
            </a:fld>
            <a:endParaRPr lang="en-IN"/>
          </a:p>
        </p:txBody>
      </p:sp>
      <p:sp>
        <p:nvSpPr>
          <p:cNvPr id="3" name="Footer Placeholder 2">
            <a:extLst>
              <a:ext uri="{FF2B5EF4-FFF2-40B4-BE49-F238E27FC236}">
                <a16:creationId xmlns:a16="http://schemas.microsoft.com/office/drawing/2014/main" id="{42588F1E-D2C7-ED7B-8A5E-8E2AE2CA28D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AD2471C-B9E9-F0D6-6B57-65A4011512D3}"/>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23946953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E6307-F6C1-2E59-6E21-7D6E8FDE3B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122EA03-CAA3-5197-8A90-FE0DF1B887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22EF38A-009D-280B-ED9B-4724A75E96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B2A297-1B5E-319E-4621-F4E414D4BC90}"/>
              </a:ext>
            </a:extLst>
          </p:cNvPr>
          <p:cNvSpPr>
            <a:spLocks noGrp="1"/>
          </p:cNvSpPr>
          <p:nvPr>
            <p:ph type="dt" sz="half" idx="10"/>
          </p:nvPr>
        </p:nvSpPr>
        <p:spPr/>
        <p:txBody>
          <a:bodyPr/>
          <a:lstStyle/>
          <a:p>
            <a:fld id="{AED75D64-2596-4CD3-88B1-63A1A557245C}" type="datetimeFigureOut">
              <a:rPr lang="en-IN" smtClean="0"/>
              <a:t>18-02-2025</a:t>
            </a:fld>
            <a:endParaRPr lang="en-IN"/>
          </a:p>
        </p:txBody>
      </p:sp>
      <p:sp>
        <p:nvSpPr>
          <p:cNvPr id="6" name="Footer Placeholder 5">
            <a:extLst>
              <a:ext uri="{FF2B5EF4-FFF2-40B4-BE49-F238E27FC236}">
                <a16:creationId xmlns:a16="http://schemas.microsoft.com/office/drawing/2014/main" id="{428E0FBC-59F7-C727-3DBF-C24C998190E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925830C-09EE-0399-4A59-0F41F5AF9C74}"/>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42469578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A98D5-7B6D-8F5A-713C-A40E2A7DD9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721CA0C-C6B4-128B-B882-DEA2AFF5815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8C7A70E-114A-C610-17B7-5464121BF3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E279CB-9BA5-C74A-9EB3-1C1C7A24E41E}"/>
              </a:ext>
            </a:extLst>
          </p:cNvPr>
          <p:cNvSpPr>
            <a:spLocks noGrp="1"/>
          </p:cNvSpPr>
          <p:nvPr>
            <p:ph type="dt" sz="half" idx="10"/>
          </p:nvPr>
        </p:nvSpPr>
        <p:spPr/>
        <p:txBody>
          <a:bodyPr/>
          <a:lstStyle/>
          <a:p>
            <a:fld id="{AED75D64-2596-4CD3-88B1-63A1A557245C}" type="datetimeFigureOut">
              <a:rPr lang="en-IN" smtClean="0"/>
              <a:t>18-02-2025</a:t>
            </a:fld>
            <a:endParaRPr lang="en-IN"/>
          </a:p>
        </p:txBody>
      </p:sp>
      <p:sp>
        <p:nvSpPr>
          <p:cNvPr id="6" name="Footer Placeholder 5">
            <a:extLst>
              <a:ext uri="{FF2B5EF4-FFF2-40B4-BE49-F238E27FC236}">
                <a16:creationId xmlns:a16="http://schemas.microsoft.com/office/drawing/2014/main" id="{12FC573E-DC7B-4E5A-050C-0A885D15123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CFF75DD-277F-8B43-84EC-3CC52D51A1EE}"/>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618291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F2E82E1-AEE7-C28D-8A9A-CE7D198231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FB563C3-ADA2-F126-9715-1CC6FB8600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FD768EC-4765-2B9C-1173-1C62E8C728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D75D64-2596-4CD3-88B1-63A1A557245C}" type="datetimeFigureOut">
              <a:rPr lang="en-IN" smtClean="0"/>
              <a:t>18-02-2025</a:t>
            </a:fld>
            <a:endParaRPr lang="en-IN"/>
          </a:p>
        </p:txBody>
      </p:sp>
      <p:sp>
        <p:nvSpPr>
          <p:cNvPr id="5" name="Footer Placeholder 4">
            <a:extLst>
              <a:ext uri="{FF2B5EF4-FFF2-40B4-BE49-F238E27FC236}">
                <a16:creationId xmlns:a16="http://schemas.microsoft.com/office/drawing/2014/main" id="{480248C3-D768-145C-06D7-5C195AE6A85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2AFE74A-E301-B8D7-E62A-5F534542D74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87B148-DC85-4EDB-ACA3-100B1D618A48}" type="slidenum">
              <a:rPr lang="en-IN" smtClean="0"/>
              <a:t>‹#›</a:t>
            </a:fld>
            <a:endParaRPr lang="en-IN"/>
          </a:p>
        </p:txBody>
      </p:sp>
    </p:spTree>
    <p:extLst>
      <p:ext uri="{BB962C8B-B14F-4D97-AF65-F5344CB8AC3E}">
        <p14:creationId xmlns:p14="http://schemas.microsoft.com/office/powerpoint/2010/main" val="14657108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8DDB9-DBBF-DC77-1AE3-8FF0BB4289B5}"/>
              </a:ext>
            </a:extLst>
          </p:cNvPr>
          <p:cNvSpPr>
            <a:spLocks noGrp="1"/>
          </p:cNvSpPr>
          <p:nvPr>
            <p:ph type="ctrTitle"/>
          </p:nvPr>
        </p:nvSpPr>
        <p:spPr>
          <a:xfrm>
            <a:off x="1421364" y="0"/>
            <a:ext cx="9144000" cy="2985796"/>
          </a:xfrm>
        </p:spPr>
        <p:txBody>
          <a:bodyPr>
            <a:normAutofit fontScale="90000"/>
          </a:bodyPr>
          <a:lstStyle/>
          <a:p>
            <a:r>
              <a:rPr lang="en-IN" dirty="0"/>
              <a:t/>
            </a:r>
            <a:br>
              <a:rPr lang="en-IN" dirty="0"/>
            </a:br>
            <a:r>
              <a:rPr lang="en-IN" dirty="0"/>
              <a:t/>
            </a:r>
            <a:br>
              <a:rPr lang="en-IN" dirty="0"/>
            </a:br>
            <a:r>
              <a:rPr lang="en-IN" dirty="0"/>
              <a:t/>
            </a:r>
            <a:br>
              <a:rPr lang="en-IN" dirty="0"/>
            </a:br>
            <a:r>
              <a:rPr lang="en-IN" dirty="0"/>
              <a:t/>
            </a:r>
            <a:br>
              <a:rPr lang="en-IN" dirty="0"/>
            </a:br>
            <a:r>
              <a:rPr lang="en-IN" dirty="0"/>
              <a:t/>
            </a:r>
            <a:br>
              <a:rPr lang="en-IN" dirty="0"/>
            </a:br>
            <a:r>
              <a:rPr lang="en-IN" dirty="0"/>
              <a:t/>
            </a:r>
            <a:br>
              <a:rPr lang="en-IN" dirty="0"/>
            </a:br>
            <a:r>
              <a:rPr lang="en-IN" dirty="0"/>
              <a:t/>
            </a:r>
            <a:br>
              <a:rPr lang="en-IN" dirty="0"/>
            </a:br>
            <a:r>
              <a:rPr lang="en-IN" sz="4900" dirty="0" smtClean="0"/>
              <a:t>I </a:t>
            </a:r>
            <a:r>
              <a:rPr lang="en-IN" sz="4900" dirty="0"/>
              <a:t>Project Presentation (KCS 753)</a:t>
            </a:r>
            <a:br>
              <a:rPr lang="en-IN" sz="4900" dirty="0"/>
            </a:br>
            <a:r>
              <a:rPr lang="en-IN" sz="4900" b="1" u="sng" dirty="0" smtClean="0">
                <a:effectLst>
                  <a:outerShdw blurRad="38100" dist="38100" dir="2700000" algn="tl">
                    <a:srgbClr val="000000">
                      <a:alpha val="43137"/>
                    </a:srgbClr>
                  </a:outerShdw>
                </a:effectLst>
              </a:rPr>
              <a:t>HUMAN </a:t>
            </a:r>
            <a:r>
              <a:rPr lang="en-IN" sz="4900" b="1" u="sng" dirty="0" smtClean="0">
                <a:effectLst>
                  <a:outerShdw blurRad="38100" dist="38100" dir="2700000" algn="tl">
                    <a:srgbClr val="000000">
                      <a:alpha val="43137"/>
                    </a:srgbClr>
                  </a:outerShdw>
                </a:effectLst>
              </a:rPr>
              <a:t>INTRUSION </a:t>
            </a:r>
            <a:r>
              <a:rPr lang="en-IN" sz="4900" b="1" u="sng" dirty="0" smtClean="0">
                <a:effectLst>
                  <a:outerShdw blurRad="38100" dist="38100" dir="2700000" algn="tl">
                    <a:srgbClr val="000000">
                      <a:alpha val="43137"/>
                    </a:srgbClr>
                  </a:outerShdw>
                </a:effectLst>
              </a:rPr>
              <a:t>DETECTION SYSTEM</a:t>
            </a:r>
            <a:endParaRPr lang="en-IN" sz="4900" b="1" u="sng" dirty="0">
              <a:effectLst>
                <a:outerShdw blurRad="38100" dist="38100" dir="2700000" algn="tl">
                  <a:srgbClr val="000000">
                    <a:alpha val="43137"/>
                  </a:srgbClr>
                </a:outerShdw>
              </a:effectLst>
            </a:endParaRPr>
          </a:p>
        </p:txBody>
      </p:sp>
      <p:sp>
        <p:nvSpPr>
          <p:cNvPr id="3" name="Subtitle 2">
            <a:extLst>
              <a:ext uri="{FF2B5EF4-FFF2-40B4-BE49-F238E27FC236}">
                <a16:creationId xmlns:a16="http://schemas.microsoft.com/office/drawing/2014/main" id="{46207054-A6EA-6CA8-C089-99868F853414}"/>
              </a:ext>
            </a:extLst>
          </p:cNvPr>
          <p:cNvSpPr>
            <a:spLocks noGrp="1"/>
          </p:cNvSpPr>
          <p:nvPr>
            <p:ph type="subTitle" idx="1"/>
          </p:nvPr>
        </p:nvSpPr>
        <p:spPr>
          <a:xfrm>
            <a:off x="1524000" y="3602038"/>
            <a:ext cx="9144000" cy="2007930"/>
          </a:xfrm>
        </p:spPr>
        <p:txBody>
          <a:bodyPr>
            <a:normAutofit fontScale="85000" lnSpcReduction="20000"/>
          </a:bodyPr>
          <a:lstStyle/>
          <a:p>
            <a:pPr algn="r"/>
            <a:r>
              <a:rPr lang="en-IN" dirty="0"/>
              <a:t>Guide Name: </a:t>
            </a:r>
            <a:r>
              <a:rPr lang="en-IN" dirty="0" smtClean="0"/>
              <a:t>Mr. </a:t>
            </a:r>
            <a:r>
              <a:rPr lang="en-IN" dirty="0" err="1" smtClean="0"/>
              <a:t>Sreesh</a:t>
            </a:r>
            <a:r>
              <a:rPr lang="en-IN" dirty="0" smtClean="0"/>
              <a:t> Gaur(Assistant Professor, CS Department)</a:t>
            </a:r>
            <a:endParaRPr lang="en-IN" dirty="0"/>
          </a:p>
          <a:p>
            <a:pPr algn="r"/>
            <a:r>
              <a:rPr lang="en-IN" dirty="0"/>
              <a:t>				</a:t>
            </a:r>
          </a:p>
          <a:p>
            <a:pPr algn="r"/>
            <a:r>
              <a:rPr lang="en-IN" dirty="0" smtClean="0"/>
              <a:t>1.Archit Kaushik </a:t>
            </a:r>
            <a:r>
              <a:rPr lang="en-IN" dirty="0"/>
              <a:t>(2100290120046 , Section A)</a:t>
            </a:r>
          </a:p>
          <a:p>
            <a:pPr algn="r"/>
            <a:r>
              <a:rPr lang="en-IN" dirty="0" smtClean="0"/>
              <a:t>2</a:t>
            </a:r>
            <a:r>
              <a:rPr lang="en-IN" dirty="0"/>
              <a:t>. Asmit Tyagi (2100290120058 , Section A)</a:t>
            </a:r>
          </a:p>
          <a:p>
            <a:pPr algn="r"/>
            <a:r>
              <a:rPr lang="en-IN" dirty="0" smtClean="0"/>
              <a:t>3</a:t>
            </a:r>
            <a:r>
              <a:rPr lang="en-IN" dirty="0"/>
              <a:t>. </a:t>
            </a:r>
            <a:r>
              <a:rPr lang="en-IN" dirty="0" err="1" smtClean="0"/>
              <a:t>Arun</a:t>
            </a:r>
            <a:r>
              <a:rPr lang="en-IN" dirty="0" smtClean="0"/>
              <a:t> Kumar </a:t>
            </a:r>
            <a:r>
              <a:rPr lang="en-IN" dirty="0"/>
              <a:t>(2000290120042 , Section A)</a:t>
            </a:r>
            <a:endParaRPr lang="en-IN" dirty="0" smtClean="0"/>
          </a:p>
          <a:p>
            <a:pPr algn="r"/>
            <a:r>
              <a:rPr lang="en-IN" dirty="0" smtClean="0"/>
              <a:t>4</a:t>
            </a:r>
            <a:r>
              <a:rPr lang="en-IN" dirty="0"/>
              <a:t>. Ashish </a:t>
            </a:r>
            <a:r>
              <a:rPr lang="en-IN" dirty="0" err="1"/>
              <a:t>Sikarwar</a:t>
            </a:r>
            <a:r>
              <a:rPr lang="en-IN" dirty="0"/>
              <a:t> (2100290120053 , Section A</a:t>
            </a:r>
            <a:r>
              <a:rPr lang="en-IN" dirty="0" smtClean="0"/>
              <a:t>)</a:t>
            </a:r>
            <a:r>
              <a:rPr lang="en-IN" dirty="0" smtClean="0"/>
              <a:t> </a:t>
            </a:r>
            <a:endParaRPr lang="en-IN" dirty="0"/>
          </a:p>
        </p:txBody>
      </p:sp>
      <p:pic>
        <p:nvPicPr>
          <p:cNvPr id="2049" name="Picture 1170367094" descr="A close-up of a stamp  Description automatically generated with low confidence">
            <a:extLst>
              <a:ext uri="{FF2B5EF4-FFF2-40B4-BE49-F238E27FC236}">
                <a16:creationId xmlns:a16="http://schemas.microsoft.com/office/drawing/2014/main" id="{9C1EB33F-6C7A-B47B-2E93-BD229C27DB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954" y="107687"/>
            <a:ext cx="1367367" cy="1246715"/>
          </a:xfrm>
          <a:prstGeom prst="rect">
            <a:avLst/>
          </a:prstGeom>
          <a:noFill/>
          <a:extLst>
            <a:ext uri="{909E8E84-426E-40DD-AFC4-6F175D3DCCD1}">
              <a14:hiddenFill xmlns:a14="http://schemas.microsoft.com/office/drawing/2010/main">
                <a:solidFill>
                  <a:srgbClr val="FFFFFF"/>
                </a:solidFill>
              </a14:hiddenFill>
            </a:ext>
          </a:extLst>
        </p:spPr>
      </p:pic>
      <p:pic>
        <p:nvPicPr>
          <p:cNvPr id="2050" name="image2.jpeg" descr="Logo, company name  Description automatically generated">
            <a:extLst>
              <a:ext uri="{FF2B5EF4-FFF2-40B4-BE49-F238E27FC236}">
                <a16:creationId xmlns:a16="http://schemas.microsoft.com/office/drawing/2014/main" id="{77C69760-3BB0-8C8D-F3D3-1717219739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65364" y="171104"/>
            <a:ext cx="1203406" cy="1119879"/>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3">
            <a:extLst>
              <a:ext uri="{FF2B5EF4-FFF2-40B4-BE49-F238E27FC236}">
                <a16:creationId xmlns:a16="http://schemas.microsoft.com/office/drawing/2014/main" id="{2D2E11FF-47D0-A19D-F7FA-3856276B5386}"/>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26960" tIns="22218" rIns="91440" bIns="0" numCol="1" anchor="ctr" anchorCtr="0" compatLnSpc="1">
            <a:prstTxWarp prst="textNoShape">
              <a:avLst/>
            </a:prstTxWarp>
            <a:spAutoFit/>
          </a:bodyPr>
          <a:lstStyle/>
          <a:p>
            <a:endParaRPr lang="en-IN"/>
          </a:p>
        </p:txBody>
      </p:sp>
      <p:sp>
        <p:nvSpPr>
          <p:cNvPr id="8" name="Rectangle 4">
            <a:extLst>
              <a:ext uri="{FF2B5EF4-FFF2-40B4-BE49-F238E27FC236}">
                <a16:creationId xmlns:a16="http://schemas.microsoft.com/office/drawing/2014/main" id="{47430BB7-426F-66D8-9DFD-8A2D28F878DC}"/>
              </a:ext>
            </a:extLst>
          </p:cNvPr>
          <p:cNvSpPr>
            <a:spLocks noChangeArrowheads="1"/>
          </p:cNvSpPr>
          <p:nvPr/>
        </p:nvSpPr>
        <p:spPr bwMode="auto">
          <a:xfrm>
            <a:off x="2013472" y="331858"/>
            <a:ext cx="816505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1" i="0" u="sng"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a:t>
            </a:r>
            <a:r>
              <a:rPr kumimoji="0" lang="en-US" altLang="en-US" sz="2000" b="1" i="0" u="sng"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KIET Group of Institutions, Ghaziabad	</a:t>
            </a:r>
            <a:endParaRPr kumimoji="0" lang="en-US" altLang="en-US" sz="2000" b="1" i="0" u="none" strike="noStrike" cap="none" normalizeH="0" baseline="0" dirty="0">
              <a:ln>
                <a:noFill/>
              </a:ln>
              <a:solidFill>
                <a:schemeClr val="tx1"/>
              </a:solidFill>
              <a:effectLst/>
              <a:ea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(An ISO – 9001: 2008 Certified &amp; ‘A+’ Grade accredited Institution by NAAC)</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40059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9170A-0FBE-5C45-B43F-5165573FA890}"/>
              </a:ext>
            </a:extLst>
          </p:cNvPr>
          <p:cNvSpPr>
            <a:spLocks noGrp="1"/>
          </p:cNvSpPr>
          <p:nvPr>
            <p:ph type="title"/>
          </p:nvPr>
        </p:nvSpPr>
        <p:spPr/>
        <p:txBody>
          <a:bodyPr/>
          <a:lstStyle/>
          <a:p>
            <a:r>
              <a:rPr lang="en-IN" dirty="0"/>
              <a:t>References	</a:t>
            </a:r>
          </a:p>
        </p:txBody>
      </p:sp>
      <p:sp>
        <p:nvSpPr>
          <p:cNvPr id="3" name="Content Placeholder 2">
            <a:extLst>
              <a:ext uri="{FF2B5EF4-FFF2-40B4-BE49-F238E27FC236}">
                <a16:creationId xmlns:a16="http://schemas.microsoft.com/office/drawing/2014/main" id="{CA81EDF1-E847-732B-B515-11B953BE4975}"/>
              </a:ext>
            </a:extLst>
          </p:cNvPr>
          <p:cNvSpPr>
            <a:spLocks noGrp="1"/>
          </p:cNvSpPr>
          <p:nvPr>
            <p:ph idx="1"/>
          </p:nvPr>
        </p:nvSpPr>
        <p:spPr/>
        <p:txBody>
          <a:bodyPr>
            <a:normAutofit/>
          </a:bodyPr>
          <a:lstStyle/>
          <a:p>
            <a:pPr lvl="0" algn="just"/>
            <a:r>
              <a:rPr lang="en-IN" sz="2400" dirty="0" err="1"/>
              <a:t>Nikouei</a:t>
            </a:r>
            <a:r>
              <a:rPr lang="en-IN" sz="2400" dirty="0"/>
              <a:t>, S. Y., Chen, Y., Song, S., Xu, R., Choi, B. Y., &amp; Shu, L. (2018). </a:t>
            </a:r>
            <a:r>
              <a:rPr lang="en-IN" sz="2400" i="1" dirty="0"/>
              <a:t>Smart Surveillance as an Edge Network Service: from </a:t>
            </a:r>
            <a:r>
              <a:rPr lang="en-IN" sz="2400" i="1" dirty="0" err="1"/>
              <a:t>Haar</a:t>
            </a:r>
            <a:r>
              <a:rPr lang="en-IN" sz="2400" i="1" dirty="0"/>
              <a:t>-Cascade, SVM to a Lightweight CNN</a:t>
            </a:r>
            <a:r>
              <a:rPr lang="en-IN" sz="2400" dirty="0"/>
              <a:t>. </a:t>
            </a:r>
            <a:r>
              <a:rPr lang="en-IN" sz="2400" dirty="0" err="1"/>
              <a:t>arXiv</a:t>
            </a:r>
            <a:r>
              <a:rPr lang="en-IN" sz="2400" dirty="0"/>
              <a:t> preprint arXiv:1805.00331.</a:t>
            </a:r>
          </a:p>
          <a:p>
            <a:pPr lvl="0" algn="just"/>
            <a:endParaRPr lang="en-IN" sz="2400" dirty="0" smtClean="0"/>
          </a:p>
          <a:p>
            <a:pPr lvl="0" algn="just"/>
            <a:r>
              <a:rPr lang="en-IN" sz="2400" dirty="0" err="1" smtClean="0"/>
              <a:t>Qasim</a:t>
            </a:r>
            <a:r>
              <a:rPr lang="en-IN" sz="2400" dirty="0"/>
              <a:t>, M., &amp; </a:t>
            </a:r>
            <a:r>
              <a:rPr lang="en-IN" sz="2400" dirty="0" err="1"/>
              <a:t>Verdú</a:t>
            </a:r>
            <a:r>
              <a:rPr lang="en-IN" sz="2400" dirty="0"/>
              <a:t>, E. (2023). </a:t>
            </a:r>
            <a:r>
              <a:rPr lang="en-IN" sz="2400" i="1" dirty="0"/>
              <a:t>Video Anomaly Detection System Using Deep Convolutional and Recurrent Models</a:t>
            </a:r>
            <a:r>
              <a:rPr lang="en-IN" sz="2400" dirty="0"/>
              <a:t>.</a:t>
            </a:r>
          </a:p>
          <a:p>
            <a:pPr lvl="0" algn="just"/>
            <a:endParaRPr lang="en-IN" sz="2400" dirty="0" smtClean="0"/>
          </a:p>
          <a:p>
            <a:pPr lvl="0" algn="just"/>
            <a:r>
              <a:rPr lang="en-IN" sz="2400" dirty="0" err="1" smtClean="0"/>
              <a:t>Sultani</a:t>
            </a:r>
            <a:r>
              <a:rPr lang="en-IN" sz="2400" dirty="0"/>
              <a:t>, W., Chen, C., &amp; Shah, M. (2018). </a:t>
            </a:r>
            <a:r>
              <a:rPr lang="en-IN" sz="2400" i="1" dirty="0"/>
              <a:t>Real-World Anomaly Detection in Surveillance Videos</a:t>
            </a:r>
            <a:r>
              <a:rPr lang="en-IN" sz="2400" dirty="0"/>
              <a:t>. IEEE Conference on Computer Vision and Pattern Recognition (CVPR).</a:t>
            </a:r>
            <a:endParaRPr lang="en-IN" sz="2000" dirty="0"/>
          </a:p>
        </p:txBody>
      </p:sp>
    </p:spTree>
    <p:extLst>
      <p:ext uri="{BB962C8B-B14F-4D97-AF65-F5344CB8AC3E}">
        <p14:creationId xmlns:p14="http://schemas.microsoft.com/office/powerpoint/2010/main" val="27368831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DDEC6-EFF5-7794-A8B1-E128B433790E}"/>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F3BD3E8B-0709-388B-458A-AEF01E26D159}"/>
              </a:ext>
            </a:extLst>
          </p:cNvPr>
          <p:cNvSpPr>
            <a:spLocks noGrp="1"/>
          </p:cNvSpPr>
          <p:nvPr>
            <p:ph idx="1"/>
          </p:nvPr>
        </p:nvSpPr>
        <p:spPr>
          <a:xfrm>
            <a:off x="838200" y="1825625"/>
            <a:ext cx="10515600" cy="4616364"/>
          </a:xfrm>
        </p:spPr>
        <p:txBody>
          <a:bodyPr>
            <a:noAutofit/>
          </a:bodyPr>
          <a:lstStyle/>
          <a:p>
            <a:r>
              <a:rPr lang="en-US" sz="2400" dirty="0"/>
              <a:t>Unauthorized human infiltrations pose significant security risks in defense and sensitive areas. Conventional security measures often struggle to detect and prevent such infiltrations in real-time, leading to potential security breaches and compromised safety</a:t>
            </a:r>
            <a:r>
              <a:rPr lang="en-US" sz="2400" dirty="0" smtClean="0"/>
              <a:t>.</a:t>
            </a:r>
          </a:p>
          <a:p>
            <a:r>
              <a:rPr lang="en-US" sz="2400" dirty="0"/>
              <a:t>There is a pressing need for advanced surveillance and detection systems capable of effectively identifying and thwarting unauthorized infiltrations. Current solutions lack the precision and speed required to address evolving security threats, highlighting the urgency for innovative approaches</a:t>
            </a:r>
            <a:r>
              <a:rPr lang="en-US" sz="2400" dirty="0" smtClean="0"/>
              <a:t>.</a:t>
            </a:r>
          </a:p>
          <a:p>
            <a:r>
              <a:rPr lang="en-US" sz="2400" dirty="0"/>
              <a:t>Security breaches in defense areas can have severe consequences, including compromised national security and endangerment of lives. Inadequate detection and response capabilities exacerbate the risk of infiltration incidents, underscoring the importance of developing robust and efficient security solutions.</a:t>
            </a:r>
            <a:endParaRPr lang="en-IN" sz="2400" dirty="0"/>
          </a:p>
        </p:txBody>
      </p:sp>
    </p:spTree>
    <p:extLst>
      <p:ext uri="{BB962C8B-B14F-4D97-AF65-F5344CB8AC3E}">
        <p14:creationId xmlns:p14="http://schemas.microsoft.com/office/powerpoint/2010/main" val="21470705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526ED-2672-46AF-F082-D3355874295C}"/>
              </a:ext>
            </a:extLst>
          </p:cNvPr>
          <p:cNvSpPr>
            <a:spLocks noGrp="1"/>
          </p:cNvSpPr>
          <p:nvPr>
            <p:ph type="title"/>
          </p:nvPr>
        </p:nvSpPr>
        <p:spPr/>
        <p:txBody>
          <a:bodyPr/>
          <a:lstStyle/>
          <a:p>
            <a:r>
              <a:rPr lang="en-IN" dirty="0"/>
              <a:t>Objectives</a:t>
            </a:r>
          </a:p>
        </p:txBody>
      </p:sp>
      <p:sp>
        <p:nvSpPr>
          <p:cNvPr id="3" name="Content Placeholder 2">
            <a:extLst>
              <a:ext uri="{FF2B5EF4-FFF2-40B4-BE49-F238E27FC236}">
                <a16:creationId xmlns:a16="http://schemas.microsoft.com/office/drawing/2014/main" id="{9181BEE4-040B-E441-AE7B-CECFB272C133}"/>
              </a:ext>
            </a:extLst>
          </p:cNvPr>
          <p:cNvSpPr>
            <a:spLocks noGrp="1"/>
          </p:cNvSpPr>
          <p:nvPr>
            <p:ph idx="1"/>
          </p:nvPr>
        </p:nvSpPr>
        <p:spPr/>
        <p:txBody>
          <a:bodyPr>
            <a:normAutofit/>
          </a:bodyPr>
          <a:lstStyle/>
          <a:p>
            <a:r>
              <a:rPr lang="en-US" sz="2400" dirty="0"/>
              <a:t>HIDS aims to enhance security measures by providing real-time detection and prevention of unauthorized infiltrations. </a:t>
            </a:r>
            <a:endParaRPr lang="en-US" sz="2400" dirty="0" smtClean="0"/>
          </a:p>
          <a:p>
            <a:r>
              <a:rPr lang="en-US" sz="2400" dirty="0" smtClean="0"/>
              <a:t>By </a:t>
            </a:r>
            <a:r>
              <a:rPr lang="en-US" sz="2400" dirty="0"/>
              <a:t>integrating advanced surveillance technology with deep learning algorithms, the system improves security and reduces the risk of breaches</a:t>
            </a:r>
            <a:r>
              <a:rPr lang="en-US" sz="2400" dirty="0" smtClean="0"/>
              <a:t>.</a:t>
            </a:r>
          </a:p>
          <a:p>
            <a:r>
              <a:rPr lang="en-US" sz="2400" dirty="0"/>
              <a:t>Security breaches in defense areas can compromise national security and endanger lives. Robust security measures, like HIDS, are essential for safeguarding critical assets and ensuring the safety of personnel and resources.</a:t>
            </a:r>
            <a:endParaRPr lang="en-IN" sz="2400" dirty="0"/>
          </a:p>
        </p:txBody>
      </p:sp>
    </p:spTree>
    <p:extLst>
      <p:ext uri="{BB962C8B-B14F-4D97-AF65-F5344CB8AC3E}">
        <p14:creationId xmlns:p14="http://schemas.microsoft.com/office/powerpoint/2010/main" val="5972516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C568D-3050-6438-93B2-E5AF9F44308B}"/>
              </a:ext>
            </a:extLst>
          </p:cNvPr>
          <p:cNvSpPr>
            <a:spLocks noGrp="1"/>
          </p:cNvSpPr>
          <p:nvPr>
            <p:ph type="title"/>
          </p:nvPr>
        </p:nvSpPr>
        <p:spPr/>
        <p:txBody>
          <a:bodyPr/>
          <a:lstStyle/>
          <a:p>
            <a:r>
              <a:rPr lang="en-IN" dirty="0"/>
              <a:t>Technology Used	</a:t>
            </a:r>
          </a:p>
        </p:txBody>
      </p:sp>
      <p:sp>
        <p:nvSpPr>
          <p:cNvPr id="3" name="Content Placeholder 2">
            <a:extLst>
              <a:ext uri="{FF2B5EF4-FFF2-40B4-BE49-F238E27FC236}">
                <a16:creationId xmlns:a16="http://schemas.microsoft.com/office/drawing/2014/main" id="{8A5B179F-098B-C6BE-CCDC-17FFD09F1CE9}"/>
              </a:ext>
            </a:extLst>
          </p:cNvPr>
          <p:cNvSpPr>
            <a:spLocks noGrp="1"/>
          </p:cNvSpPr>
          <p:nvPr>
            <p:ph idx="1"/>
          </p:nvPr>
        </p:nvSpPr>
        <p:spPr/>
        <p:txBody>
          <a:bodyPr>
            <a:normAutofit fontScale="92500" lnSpcReduction="10000"/>
          </a:bodyPr>
          <a:lstStyle/>
          <a:p>
            <a:r>
              <a:rPr lang="en-IN" dirty="0" smtClean="0"/>
              <a:t>Python </a:t>
            </a:r>
            <a:r>
              <a:rPr lang="en-IN" dirty="0"/>
              <a:t>– Core language for deep learning and model development.</a:t>
            </a:r>
          </a:p>
          <a:p>
            <a:r>
              <a:rPr lang="en-IN" dirty="0" err="1" smtClean="0"/>
              <a:t>TensorFlow</a:t>
            </a:r>
            <a:r>
              <a:rPr lang="en-IN" dirty="0" smtClean="0"/>
              <a:t> </a:t>
            </a:r>
            <a:r>
              <a:rPr lang="en-IN" dirty="0"/>
              <a:t>/ </a:t>
            </a:r>
            <a:r>
              <a:rPr lang="en-IN" dirty="0" err="1"/>
              <a:t>Keras</a:t>
            </a:r>
            <a:r>
              <a:rPr lang="en-IN" dirty="0"/>
              <a:t> – For building and training the Sequential Neural Network.</a:t>
            </a:r>
          </a:p>
          <a:p>
            <a:r>
              <a:rPr lang="en-IN" dirty="0" err="1"/>
              <a:t>OpenCV</a:t>
            </a:r>
            <a:r>
              <a:rPr lang="en-IN" dirty="0"/>
              <a:t> – For video frame extraction and </a:t>
            </a:r>
            <a:r>
              <a:rPr lang="en-IN" dirty="0" err="1"/>
              <a:t>preprocessing</a:t>
            </a:r>
            <a:r>
              <a:rPr lang="en-IN" dirty="0"/>
              <a:t>.</a:t>
            </a:r>
          </a:p>
          <a:p>
            <a:r>
              <a:rPr lang="en-IN" dirty="0" err="1" smtClean="0"/>
              <a:t>TimeDistributed</a:t>
            </a:r>
            <a:r>
              <a:rPr lang="en-IN" dirty="0" smtClean="0"/>
              <a:t> </a:t>
            </a:r>
            <a:r>
              <a:rPr lang="en-IN" dirty="0"/>
              <a:t>CNN – Spatial feature extraction from video frames.</a:t>
            </a:r>
          </a:p>
          <a:p>
            <a:r>
              <a:rPr lang="en-IN" dirty="0"/>
              <a:t>LSTM (Long Short-Term Memory) – Temporal pattern analysis.</a:t>
            </a:r>
          </a:p>
          <a:p>
            <a:r>
              <a:rPr lang="en-IN" dirty="0"/>
              <a:t>Max Pooling Layer – Dimensionality reduction and feature selection.</a:t>
            </a:r>
          </a:p>
          <a:p>
            <a:r>
              <a:rPr lang="en-IN" dirty="0"/>
              <a:t>Flatten Layer – Converts multi-dimensional arrays into a vector.</a:t>
            </a:r>
          </a:p>
          <a:p>
            <a:r>
              <a:rPr lang="en-IN" dirty="0"/>
              <a:t>Classification Layer – Final layer for intrusion detection output.</a:t>
            </a:r>
          </a:p>
          <a:p>
            <a:r>
              <a:rPr lang="en-IN" dirty="0" smtClean="0"/>
              <a:t>UCF-Crime </a:t>
            </a:r>
            <a:r>
              <a:rPr lang="en-IN" dirty="0"/>
              <a:t>Dataset – Surveillance videos for training and testing</a:t>
            </a:r>
          </a:p>
        </p:txBody>
      </p:sp>
    </p:spTree>
    <p:extLst>
      <p:ext uri="{BB962C8B-B14F-4D97-AF65-F5344CB8AC3E}">
        <p14:creationId xmlns:p14="http://schemas.microsoft.com/office/powerpoint/2010/main" val="3375966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SDG’s Mapped</a:t>
            </a:r>
            <a:endParaRPr lang="en-IN" dirty="0"/>
          </a:p>
        </p:txBody>
      </p:sp>
      <p:sp>
        <p:nvSpPr>
          <p:cNvPr id="5" name="Content Placeholder 4"/>
          <p:cNvSpPr>
            <a:spLocks noGrp="1"/>
          </p:cNvSpPr>
          <p:nvPr>
            <p:ph idx="1"/>
          </p:nvPr>
        </p:nvSpPr>
        <p:spPr/>
        <p:txBody>
          <a:bodyPr>
            <a:normAutofit fontScale="92500" lnSpcReduction="10000"/>
          </a:bodyPr>
          <a:lstStyle/>
          <a:p>
            <a:r>
              <a:rPr lang="en-IN" dirty="0"/>
              <a:t>SDG 9: Industry, Innovation, and Infrastructure</a:t>
            </a:r>
            <a:endParaRPr lang="en-IN" b="1" i="1" dirty="0"/>
          </a:p>
          <a:p>
            <a:pPr lvl="1"/>
            <a:r>
              <a:rPr lang="en-IN" dirty="0"/>
              <a:t>The project leverages deep learning and artificial intelligence to enhance surveillance and security infrastructure.</a:t>
            </a:r>
            <a:endParaRPr lang="en-IN" b="1" i="1" dirty="0"/>
          </a:p>
          <a:p>
            <a:pPr lvl="1"/>
            <a:r>
              <a:rPr lang="en-IN" dirty="0"/>
              <a:t>Encourages </a:t>
            </a:r>
            <a:r>
              <a:rPr lang="en-IN" b="1" dirty="0"/>
              <a:t>technological advancements in automated security systems</a:t>
            </a:r>
            <a:r>
              <a:rPr lang="en-IN" dirty="0"/>
              <a:t> for smart cities and industries.</a:t>
            </a:r>
          </a:p>
          <a:p>
            <a:r>
              <a:rPr lang="en-IN" dirty="0"/>
              <a:t>SDG 11: Sustainable Cities and Communities</a:t>
            </a:r>
            <a:endParaRPr lang="en-IN" b="1" i="1" dirty="0"/>
          </a:p>
          <a:p>
            <a:pPr lvl="1"/>
            <a:r>
              <a:rPr lang="en-IN" dirty="0"/>
              <a:t>Helps in preventing unauthorized access to restricted or sensitive areas.</a:t>
            </a:r>
            <a:endParaRPr lang="en-IN" b="1" i="1" dirty="0"/>
          </a:p>
          <a:p>
            <a:pPr lvl="1"/>
            <a:r>
              <a:rPr lang="en-IN" dirty="0"/>
              <a:t>Contributes to </a:t>
            </a:r>
            <a:r>
              <a:rPr lang="en-IN" b="1" dirty="0"/>
              <a:t>smart surveillance systems</a:t>
            </a:r>
            <a:r>
              <a:rPr lang="en-IN" dirty="0"/>
              <a:t> in urban planning for safer public spaces.</a:t>
            </a:r>
          </a:p>
          <a:p>
            <a:r>
              <a:rPr lang="en-IN" dirty="0"/>
              <a:t>SDG 16: Peace, Justice, and Strong Institutions</a:t>
            </a:r>
            <a:endParaRPr lang="en-IN" b="1" i="1" dirty="0"/>
          </a:p>
          <a:p>
            <a:pPr lvl="1"/>
            <a:r>
              <a:rPr lang="en-IN" dirty="0"/>
              <a:t>Helps in real-time detection of suspicious activities, reducing threats like theft, vandalism, and assaults.</a:t>
            </a:r>
            <a:endParaRPr lang="en-IN" b="1" i="1" dirty="0"/>
          </a:p>
          <a:p>
            <a:pPr lvl="1"/>
            <a:r>
              <a:rPr lang="en-IN" dirty="0"/>
              <a:t>Supports </a:t>
            </a:r>
            <a:r>
              <a:rPr lang="en-IN" b="1" dirty="0"/>
              <a:t>law enforcement and security agencies</a:t>
            </a:r>
            <a:r>
              <a:rPr lang="en-IN" dirty="0"/>
              <a:t> with advanced monitoring tools.</a:t>
            </a:r>
          </a:p>
        </p:txBody>
      </p:sp>
    </p:spTree>
    <p:extLst>
      <p:ext uri="{BB962C8B-B14F-4D97-AF65-F5344CB8AC3E}">
        <p14:creationId xmlns:p14="http://schemas.microsoft.com/office/powerpoint/2010/main" val="13039460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3B69E-B5BD-0D7E-9B15-D6BC194946C6}"/>
              </a:ext>
            </a:extLst>
          </p:cNvPr>
          <p:cNvSpPr>
            <a:spLocks noGrp="1"/>
          </p:cNvSpPr>
          <p:nvPr>
            <p:ph type="title"/>
          </p:nvPr>
        </p:nvSpPr>
        <p:spPr/>
        <p:txBody>
          <a:bodyPr/>
          <a:lstStyle/>
          <a:p>
            <a:r>
              <a:rPr lang="en-IN" dirty="0"/>
              <a:t>Literature Survey	</a:t>
            </a:r>
          </a:p>
        </p:txBody>
      </p:sp>
      <p:sp>
        <p:nvSpPr>
          <p:cNvPr id="3" name="Content Placeholder 2">
            <a:extLst>
              <a:ext uri="{FF2B5EF4-FFF2-40B4-BE49-F238E27FC236}">
                <a16:creationId xmlns:a16="http://schemas.microsoft.com/office/drawing/2014/main" id="{4C01EA55-2671-1ED1-6C8C-4C1D7BA6AE89}"/>
              </a:ext>
            </a:extLst>
          </p:cNvPr>
          <p:cNvSpPr>
            <a:spLocks noGrp="1"/>
          </p:cNvSpPr>
          <p:nvPr>
            <p:ph idx="1"/>
          </p:nvPr>
        </p:nvSpPr>
        <p:spPr>
          <a:xfrm>
            <a:off x="838200" y="1690688"/>
            <a:ext cx="10515600" cy="4852352"/>
          </a:xfrm>
        </p:spPr>
        <p:txBody>
          <a:bodyPr>
            <a:noAutofit/>
          </a:bodyPr>
          <a:lstStyle/>
          <a:p>
            <a:pPr lvl="0" algn="just"/>
            <a:r>
              <a:rPr lang="en-IN" sz="1800" b="1" dirty="0"/>
              <a:t>Smart Surveillance as an Edge Network Service: from </a:t>
            </a:r>
            <a:r>
              <a:rPr lang="en-IN" sz="1800" b="1" dirty="0" err="1"/>
              <a:t>Haar</a:t>
            </a:r>
            <a:r>
              <a:rPr lang="en-IN" sz="1800" b="1" dirty="0"/>
              <a:t>-Cascade, SVM to a Lightweight CNN (</a:t>
            </a:r>
            <a:r>
              <a:rPr lang="en-IN" sz="1800" b="1" dirty="0" err="1"/>
              <a:t>Nikouei</a:t>
            </a:r>
            <a:r>
              <a:rPr lang="en-IN" sz="1800" b="1" dirty="0"/>
              <a:t> et al., 2018)</a:t>
            </a:r>
            <a:r>
              <a:rPr lang="en-IN" sz="1800" dirty="0"/>
              <a:t/>
            </a:r>
            <a:br>
              <a:rPr lang="en-IN" sz="1800" dirty="0"/>
            </a:br>
            <a:r>
              <a:rPr lang="en-IN" sz="1800" dirty="0"/>
              <a:t>This study explores the feasibility of human-object detection schemes at the edge and introduces a lightweight Convolutional Neural Network (L-CNN) for human detection. The algorithms are validated using real-world campus surveillance video streams and open datasets, demonstrating efficient performance in resource-constrained environments.</a:t>
            </a:r>
          </a:p>
          <a:p>
            <a:pPr lvl="0" algn="just"/>
            <a:r>
              <a:rPr lang="en-IN" sz="1800" b="1" dirty="0"/>
              <a:t>Video Anomaly Detection System Using Deep Convolutional and Recurrent Models (</a:t>
            </a:r>
            <a:r>
              <a:rPr lang="en-IN" sz="1800" b="1" dirty="0" err="1"/>
              <a:t>Qasim</a:t>
            </a:r>
            <a:r>
              <a:rPr lang="en-IN" sz="1800" b="1" dirty="0"/>
              <a:t> &amp; </a:t>
            </a:r>
            <a:r>
              <a:rPr lang="en-IN" sz="1800" b="1" dirty="0" err="1"/>
              <a:t>Verdú</a:t>
            </a:r>
            <a:r>
              <a:rPr lang="en-IN" sz="1800" b="1" dirty="0"/>
              <a:t>, 2023)</a:t>
            </a:r>
            <a:r>
              <a:rPr lang="en-IN" sz="1800" dirty="0"/>
              <a:t/>
            </a:r>
            <a:br>
              <a:rPr lang="en-IN" sz="1800" dirty="0"/>
            </a:br>
            <a:r>
              <a:rPr lang="en-IN" sz="1800" dirty="0"/>
              <a:t>This research presents a system that utilizes deep convolutional and recurrent models to detect anomalies in video surveillance, focusing on identifying unusual activities that may indicate security threats. The hybrid approach effectively captures both spatial and temporal features, enhancing intrusion detection accuracy.</a:t>
            </a:r>
          </a:p>
          <a:p>
            <a:pPr lvl="0" algn="just"/>
            <a:r>
              <a:rPr lang="en-IN" sz="1800" b="1" dirty="0"/>
              <a:t>Real-World Anomaly Detection in Surveillance Videos (</a:t>
            </a:r>
            <a:r>
              <a:rPr lang="en-IN" sz="1800" b="1" dirty="0" err="1"/>
              <a:t>Sultani</a:t>
            </a:r>
            <a:r>
              <a:rPr lang="en-IN" sz="1800" b="1" dirty="0"/>
              <a:t> et al., 2018)</a:t>
            </a:r>
            <a:r>
              <a:rPr lang="en-IN" sz="1800" dirty="0"/>
              <a:t/>
            </a:r>
            <a:br>
              <a:rPr lang="en-IN" sz="1800" dirty="0"/>
            </a:br>
            <a:r>
              <a:rPr lang="en-IN" sz="1800" dirty="0"/>
              <a:t>This paper introduces a method to learn anomalies by exploiting both normal and anomalous videos through a deep multiple instance ranking framework. The study presents a large-scale dataset of real-world surveillance videos encompassing various anomalies such as fighting, road accidents, burglary, and robbery, showcasing strong performance in real-world scenarios.</a:t>
            </a:r>
          </a:p>
        </p:txBody>
      </p:sp>
    </p:spTree>
    <p:extLst>
      <p:ext uri="{BB962C8B-B14F-4D97-AF65-F5344CB8AC3E}">
        <p14:creationId xmlns:p14="http://schemas.microsoft.com/office/powerpoint/2010/main" val="13110060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C9CE5-B130-0EC8-B8B5-AA89DA3F1294}"/>
              </a:ext>
            </a:extLst>
          </p:cNvPr>
          <p:cNvSpPr>
            <a:spLocks noGrp="1"/>
          </p:cNvSpPr>
          <p:nvPr>
            <p:ph type="title"/>
          </p:nvPr>
        </p:nvSpPr>
        <p:spPr>
          <a:xfrm>
            <a:off x="838200" y="340411"/>
            <a:ext cx="10515600" cy="1325563"/>
          </a:xfrm>
        </p:spPr>
        <p:txBody>
          <a:bodyPr/>
          <a:lstStyle/>
          <a:p>
            <a:r>
              <a:rPr lang="en-IN" dirty="0"/>
              <a:t>Workflow Diagram</a:t>
            </a:r>
          </a:p>
        </p:txBody>
      </p:sp>
      <p:sp>
        <p:nvSpPr>
          <p:cNvPr id="5" name="Content Placeholder 4"/>
          <p:cNvSpPr>
            <a:spLocks noGrp="1"/>
          </p:cNvSpPr>
          <p:nvPr>
            <p:ph sz="half" idx="1"/>
          </p:nvPr>
        </p:nvSpPr>
        <p:spPr/>
        <p:txBody>
          <a:bodyPr/>
          <a:lstStyle/>
          <a:p>
            <a:r>
              <a:rPr lang="en-US" dirty="0" smtClean="0"/>
              <a:t>ER DIAGRAM</a:t>
            </a:r>
            <a:endParaRPr lang="en-IN" dirty="0"/>
          </a:p>
        </p:txBody>
      </p:sp>
      <p:sp>
        <p:nvSpPr>
          <p:cNvPr id="6" name="Content Placeholder 5"/>
          <p:cNvSpPr>
            <a:spLocks noGrp="1"/>
          </p:cNvSpPr>
          <p:nvPr>
            <p:ph sz="half" idx="2"/>
          </p:nvPr>
        </p:nvSpPr>
        <p:spPr/>
        <p:txBody>
          <a:bodyPr/>
          <a:lstStyle/>
          <a:p>
            <a:r>
              <a:rPr lang="en-US" dirty="0" smtClean="0"/>
              <a:t>SEQUENCE DIAGRAM</a:t>
            </a:r>
            <a:endParaRPr lang="en-IN" dirty="0"/>
          </a:p>
        </p:txBody>
      </p:sp>
      <p:pic>
        <p:nvPicPr>
          <p:cNvPr id="4" name="Picture 3"/>
          <p:cNvPicPr/>
          <p:nvPr/>
        </p:nvPicPr>
        <p:blipFill>
          <a:blip r:embed="rId2"/>
          <a:stretch>
            <a:fillRect/>
          </a:stretch>
        </p:blipFill>
        <p:spPr>
          <a:xfrm>
            <a:off x="685800" y="2474651"/>
            <a:ext cx="5084806" cy="3837249"/>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7" name="Picture 6"/>
          <p:cNvPicPr/>
          <p:nvPr/>
        </p:nvPicPr>
        <p:blipFill>
          <a:blip r:embed="rId3">
            <a:extLst>
              <a:ext uri="{28A0092B-C50C-407E-A947-70E740481C1C}">
                <a14:useLocalDpi xmlns:a14="http://schemas.microsoft.com/office/drawing/2010/main" val="0"/>
              </a:ext>
            </a:extLst>
          </a:blip>
          <a:stretch>
            <a:fillRect/>
          </a:stretch>
        </p:blipFill>
        <p:spPr>
          <a:xfrm>
            <a:off x="6291648" y="2474650"/>
            <a:ext cx="5214552" cy="3837249"/>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11167528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666D5-C72D-DE4C-4F33-3B7C175A3A20}"/>
              </a:ext>
            </a:extLst>
          </p:cNvPr>
          <p:cNvSpPr>
            <a:spLocks noGrp="1"/>
          </p:cNvSpPr>
          <p:nvPr>
            <p:ph type="title"/>
          </p:nvPr>
        </p:nvSpPr>
        <p:spPr/>
        <p:txBody>
          <a:bodyPr>
            <a:normAutofit/>
          </a:bodyPr>
          <a:lstStyle/>
          <a:p>
            <a:r>
              <a:rPr lang="en-IN" sz="4400" dirty="0" smtClean="0"/>
              <a:t>Patent Status</a:t>
            </a:r>
            <a:endParaRPr lang="en-IN" sz="4400" dirty="0"/>
          </a:p>
        </p:txBody>
      </p:sp>
      <p:sp>
        <p:nvSpPr>
          <p:cNvPr id="3" name="Content Placeholder 2">
            <a:extLst>
              <a:ext uri="{FF2B5EF4-FFF2-40B4-BE49-F238E27FC236}">
                <a16:creationId xmlns:a16="http://schemas.microsoft.com/office/drawing/2014/main" id="{0F9B0AAD-8D90-3D7E-4D66-651E410AEB0F}"/>
              </a:ext>
            </a:extLst>
          </p:cNvPr>
          <p:cNvSpPr>
            <a:spLocks noGrp="1"/>
          </p:cNvSpPr>
          <p:nvPr>
            <p:ph type="body" sz="half" idx="2"/>
          </p:nvPr>
        </p:nvSpPr>
        <p:spPr/>
        <p:txBody>
          <a:bodyPr>
            <a:normAutofit/>
          </a:bodyPr>
          <a:lstStyle/>
          <a:p>
            <a:r>
              <a:rPr lang="en-US" sz="2800" dirty="0" smtClean="0"/>
              <a:t>Submitted for publication</a:t>
            </a:r>
            <a:endParaRPr lang="en-IN" sz="2800" dirty="0"/>
          </a:p>
        </p:txBody>
      </p:sp>
      <p:pic>
        <p:nvPicPr>
          <p:cNvPr id="4" name="Picture 3"/>
          <p:cNvPicPr>
            <a:picLocks noChangeAspect="1"/>
          </p:cNvPicPr>
          <p:nvPr/>
        </p:nvPicPr>
        <p:blipFill>
          <a:blip r:embed="rId2"/>
          <a:stretch>
            <a:fillRect/>
          </a:stretch>
        </p:blipFill>
        <p:spPr>
          <a:xfrm>
            <a:off x="6096000" y="365125"/>
            <a:ext cx="4894623" cy="5966321"/>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30477377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AD8C4-46AF-202F-1151-B2A4DC6910AA}"/>
              </a:ext>
            </a:extLst>
          </p:cNvPr>
          <p:cNvSpPr>
            <a:spLocks noGrp="1"/>
          </p:cNvSpPr>
          <p:nvPr>
            <p:ph type="title"/>
          </p:nvPr>
        </p:nvSpPr>
        <p:spPr/>
        <p:txBody>
          <a:bodyPr/>
          <a:lstStyle/>
          <a:p>
            <a:r>
              <a:rPr lang="en-IN" dirty="0"/>
              <a:t>Project Status</a:t>
            </a:r>
          </a:p>
        </p:txBody>
      </p:sp>
      <p:sp>
        <p:nvSpPr>
          <p:cNvPr id="3" name="Content Placeholder 2">
            <a:extLst>
              <a:ext uri="{FF2B5EF4-FFF2-40B4-BE49-F238E27FC236}">
                <a16:creationId xmlns:a16="http://schemas.microsoft.com/office/drawing/2014/main" id="{0F9042DA-95B9-0846-B411-D53C06C6A171}"/>
              </a:ext>
            </a:extLst>
          </p:cNvPr>
          <p:cNvSpPr>
            <a:spLocks noGrp="1"/>
          </p:cNvSpPr>
          <p:nvPr>
            <p:ph idx="1"/>
          </p:nvPr>
        </p:nvSpPr>
        <p:spPr/>
        <p:txBody>
          <a:bodyPr/>
          <a:lstStyle/>
          <a:p>
            <a:r>
              <a:rPr lang="en-US" dirty="0" smtClean="0"/>
              <a:t>Deep Learning based model is working</a:t>
            </a:r>
          </a:p>
          <a:p>
            <a:r>
              <a:rPr lang="en-US" dirty="0" smtClean="0"/>
              <a:t>Tested and working can detect intrusions such as shop lifting, fighting, arson, </a:t>
            </a:r>
            <a:r>
              <a:rPr lang="en-US" dirty="0" err="1" smtClean="0"/>
              <a:t>etc</a:t>
            </a:r>
            <a:endParaRPr lang="en-US" dirty="0" smtClean="0"/>
          </a:p>
          <a:p>
            <a:r>
              <a:rPr lang="en-US" dirty="0" smtClean="0"/>
              <a:t>Working on the deployment of project </a:t>
            </a:r>
            <a:endParaRPr lang="en-IN" dirty="0"/>
          </a:p>
        </p:txBody>
      </p:sp>
    </p:spTree>
    <p:extLst>
      <p:ext uri="{BB962C8B-B14F-4D97-AF65-F5344CB8AC3E}">
        <p14:creationId xmlns:p14="http://schemas.microsoft.com/office/powerpoint/2010/main" val="16818559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TotalTime>
  <Words>587</Words>
  <Application>Microsoft Office PowerPoint</Application>
  <PresentationFormat>Widescreen</PresentationFormat>
  <Paragraphs>56</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Times New Roman</vt:lpstr>
      <vt:lpstr>Office Theme</vt:lpstr>
      <vt:lpstr>       I Project Presentation (KCS 753) HUMAN INTRUSION DETECTION SYSTEM</vt:lpstr>
      <vt:lpstr>Problem Statement</vt:lpstr>
      <vt:lpstr>Objectives</vt:lpstr>
      <vt:lpstr>Technology Used </vt:lpstr>
      <vt:lpstr>SDG’s Mapped</vt:lpstr>
      <vt:lpstr>Literature Survey </vt:lpstr>
      <vt:lpstr>Workflow Diagram</vt:lpstr>
      <vt:lpstr>Patent Status</vt:lpstr>
      <vt:lpstr>Project Status</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 Project Presentation (Title)</dc:title>
  <dc:creator>NEHA SHUKLA</dc:creator>
  <cp:lastModifiedBy>DELL</cp:lastModifiedBy>
  <cp:revision>14</cp:revision>
  <dcterms:created xsi:type="dcterms:W3CDTF">2023-09-23T09:10:50Z</dcterms:created>
  <dcterms:modified xsi:type="dcterms:W3CDTF">2025-02-18T12:28:01Z</dcterms:modified>
</cp:coreProperties>
</file>