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3"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2:29:00.211"/>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7ABB2A-5467-4074-99B5-E0A4BEB9B63E}" type="datetimeFigureOut">
              <a:rPr lang="en-US" smtClean="0"/>
              <a:t>7/23/2023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337313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9421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322895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849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132912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7ABB2A-5467-4074-99B5-E0A4BEB9B63E}"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663789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7ABB2A-5467-4074-99B5-E0A4BEB9B63E}"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1247011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ABB2A-5467-4074-99B5-E0A4BEB9B63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1729686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ABB2A-5467-4074-99B5-E0A4BEB9B63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45353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ABB2A-5467-4074-99B5-E0A4BEB9B63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53473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ABB2A-5467-4074-99B5-E0A4BEB9B63E}"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7446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49040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ABB2A-5467-4074-99B5-E0A4BEB9B63E}"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364794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ABB2A-5467-4074-99B5-E0A4BEB9B63E}"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16389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ABB2A-5467-4074-99B5-E0A4BEB9B63E}"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323692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38620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ABB2A-5467-4074-99B5-E0A4BEB9B63E}"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5AFC3-0AF1-488D-A932-FB02A2E741BE}" type="slidenum">
              <a:rPr lang="en-US" smtClean="0"/>
              <a:t>‹#›</a:t>
            </a:fld>
            <a:endParaRPr lang="en-US"/>
          </a:p>
        </p:txBody>
      </p:sp>
    </p:spTree>
    <p:extLst>
      <p:ext uri="{BB962C8B-B14F-4D97-AF65-F5344CB8AC3E}">
        <p14:creationId xmlns:p14="http://schemas.microsoft.com/office/powerpoint/2010/main" val="258695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7ABB2A-5467-4074-99B5-E0A4BEB9B63E}" type="datetimeFigureOut">
              <a:rPr lang="en-US" smtClean="0"/>
              <a:t>7/23/2023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65AFC3-0AF1-488D-A932-FB02A2E741BE}" type="slidenum">
              <a:rPr lang="en-US" smtClean="0"/>
              <a:t>‹#›</a:t>
            </a:fld>
            <a:endParaRPr lang="en-US"/>
          </a:p>
        </p:txBody>
      </p:sp>
    </p:spTree>
    <p:extLst>
      <p:ext uri="{BB962C8B-B14F-4D97-AF65-F5344CB8AC3E}">
        <p14:creationId xmlns:p14="http://schemas.microsoft.com/office/powerpoint/2010/main" val="3081739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86CB3AA-2B09-EFAB-DD3F-EA23E4A51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665" y="950225"/>
            <a:ext cx="1296670" cy="1368425"/>
          </a:xfrm>
          <a:prstGeom prst="rect">
            <a:avLst/>
          </a:prstGeom>
        </p:spPr>
      </p:pic>
      <p:sp>
        <p:nvSpPr>
          <p:cNvPr id="22" name="TextBox 21">
            <a:extLst>
              <a:ext uri="{FF2B5EF4-FFF2-40B4-BE49-F238E27FC236}">
                <a16:creationId xmlns:a16="http://schemas.microsoft.com/office/drawing/2014/main" id="{CD5E741E-BB33-BF2A-2962-F71E809D2490}"/>
              </a:ext>
            </a:extLst>
          </p:cNvPr>
          <p:cNvSpPr txBox="1"/>
          <p:nvPr/>
        </p:nvSpPr>
        <p:spPr>
          <a:xfrm>
            <a:off x="3058265" y="2232628"/>
            <a:ext cx="6094520" cy="373757"/>
          </a:xfrm>
          <a:prstGeom prst="rect">
            <a:avLst/>
          </a:prstGeom>
          <a:noFill/>
        </p:spPr>
        <p:txBody>
          <a:bodyPr wrap="square">
            <a:spAutoFit/>
          </a:bodyPr>
          <a:lstStyle/>
          <a:p>
            <a:pPr marL="0" marR="0" algn="ctr">
              <a:lnSpc>
                <a:spcPct val="107000"/>
              </a:lnSpc>
              <a:spcBef>
                <a:spcPts val="0"/>
              </a:spcBef>
              <a:spcAft>
                <a:spcPts val="800"/>
              </a:spcAft>
            </a:pPr>
            <a:r>
              <a:rPr lang="en-US" sz="1800" b="1" dirty="0">
                <a:solidFill>
                  <a:schemeClr val="tx1">
                    <a:lumMod val="95000"/>
                  </a:schemeClr>
                </a:solidFill>
                <a:effectLst/>
                <a:latin typeface="Arial" panose="020B0604020202020204" pitchFamily="34" charset="0"/>
                <a:ea typeface="Calibri" panose="020F0502020204030204" pitchFamily="34" charset="0"/>
                <a:cs typeface="Times New Roman" panose="02020603050405020304" pitchFamily="18" charset="0"/>
              </a:rPr>
              <a:t>Department Of Computer Science &amp; Engineering</a:t>
            </a:r>
            <a:endParaRPr lang="en-US" sz="1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A172D738-E953-83F0-E773-F8A9421C80B7}"/>
              </a:ext>
            </a:extLst>
          </p:cNvPr>
          <p:cNvSpPr/>
          <p:nvPr/>
        </p:nvSpPr>
        <p:spPr>
          <a:xfrm>
            <a:off x="4816573" y="2610162"/>
            <a:ext cx="2416810" cy="38925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Project Proposal</a:t>
            </a:r>
            <a:endParaRPr lang="en-US" sz="1100" dirty="0">
              <a:solidFill>
                <a:schemeClr val="bg1"/>
              </a:solidFill>
              <a:effectLst/>
              <a:ea typeface="Calibri" panose="020F0502020204030204" pitchFamily="34" charset="0"/>
              <a:cs typeface="Times New Roman" panose="02020603050405020304" pitchFamily="18" charset="0"/>
            </a:endParaRPr>
          </a:p>
        </p:txBody>
      </p:sp>
      <p:graphicFrame>
        <p:nvGraphicFramePr>
          <p:cNvPr id="29" name="Table 28">
            <a:extLst>
              <a:ext uri="{FF2B5EF4-FFF2-40B4-BE49-F238E27FC236}">
                <a16:creationId xmlns:a16="http://schemas.microsoft.com/office/drawing/2014/main" id="{EC2478BC-9D19-38EF-A004-96853383CF62}"/>
              </a:ext>
            </a:extLst>
          </p:cNvPr>
          <p:cNvGraphicFramePr>
            <a:graphicFrameLocks noGrp="1"/>
          </p:cNvGraphicFramePr>
          <p:nvPr>
            <p:extLst>
              <p:ext uri="{D42A27DB-BD31-4B8C-83A1-F6EECF244321}">
                <p14:modId xmlns:p14="http://schemas.microsoft.com/office/powerpoint/2010/main" val="2826857767"/>
              </p:ext>
            </p:extLst>
          </p:nvPr>
        </p:nvGraphicFramePr>
        <p:xfrm>
          <a:off x="1057277" y="3859854"/>
          <a:ext cx="11134723" cy="2641036"/>
        </p:xfrm>
        <a:graphic>
          <a:graphicData uri="http://schemas.openxmlformats.org/drawingml/2006/table">
            <a:tbl>
              <a:tblPr firstRow="1" firstCol="1" bandRow="1">
                <a:tableStyleId>{2D5ABB26-0587-4C30-8999-92F81FD0307C}</a:tableStyleId>
              </a:tblPr>
              <a:tblGrid>
                <a:gridCol w="1727280">
                  <a:extLst>
                    <a:ext uri="{9D8B030D-6E8A-4147-A177-3AD203B41FA5}">
                      <a16:colId xmlns:a16="http://schemas.microsoft.com/office/drawing/2014/main" val="512311969"/>
                    </a:ext>
                  </a:extLst>
                </a:gridCol>
                <a:gridCol w="4633148">
                  <a:extLst>
                    <a:ext uri="{9D8B030D-6E8A-4147-A177-3AD203B41FA5}">
                      <a16:colId xmlns:a16="http://schemas.microsoft.com/office/drawing/2014/main" val="2978799950"/>
                    </a:ext>
                  </a:extLst>
                </a:gridCol>
                <a:gridCol w="4774295">
                  <a:extLst>
                    <a:ext uri="{9D8B030D-6E8A-4147-A177-3AD203B41FA5}">
                      <a16:colId xmlns:a16="http://schemas.microsoft.com/office/drawing/2014/main" val="204289032"/>
                    </a:ext>
                  </a:extLst>
                </a:gridCol>
              </a:tblGrid>
              <a:tr h="595196">
                <a:tc gridSpan="2">
                  <a:txBody>
                    <a:bodyPr/>
                    <a:lstStyle/>
                    <a:p>
                      <a:pPr marL="0" marR="0">
                        <a:lnSpc>
                          <a:spcPct val="107000"/>
                        </a:lnSpc>
                        <a:spcBef>
                          <a:spcPts val="0"/>
                        </a:spcBef>
                        <a:spcAft>
                          <a:spcPts val="0"/>
                        </a:spcAft>
                      </a:pPr>
                      <a:r>
                        <a:rPr lang="en-US" sz="1800" b="1" dirty="0">
                          <a:solidFill>
                            <a:schemeClr val="tx2">
                              <a:lumMod val="75000"/>
                            </a:schemeClr>
                          </a:solidFill>
                          <a:effectLst/>
                          <a:latin typeface="Arial Rounded MT Bold" panose="020F0704030504030204" pitchFamily="34" charset="0"/>
                        </a:rPr>
                        <a:t>Submitted by </a:t>
                      </a:r>
                      <a:r>
                        <a:rPr lang="en-US" sz="1800" dirty="0">
                          <a:effectLst/>
                          <a:latin typeface="Arial Rounded MT Bold" panose="020F0704030504030204" pitchFamily="34" charset="0"/>
                        </a:rPr>
                        <a:t>Team </a:t>
                      </a:r>
                      <a:r>
                        <a:rPr lang="en-US" sz="1800" b="1" dirty="0">
                          <a:effectLst/>
                          <a:latin typeface="Arial Rounded MT Bold" panose="020F0704030504030204" pitchFamily="34" charset="0"/>
                        </a:rPr>
                        <a:t>“404_Error”</a:t>
                      </a:r>
                      <a:endParaRPr lang="en-US" sz="1800" b="1"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b="1" dirty="0">
                          <a:solidFill>
                            <a:schemeClr val="tx2">
                              <a:lumMod val="75000"/>
                            </a:schemeClr>
                          </a:solidFill>
                          <a:effectLst/>
                          <a:latin typeface="Arial Rounded MT Bold" panose="020F0704030504030204" pitchFamily="34" charset="0"/>
                        </a:rPr>
                        <a:t>Submitted to</a:t>
                      </a:r>
                      <a:endParaRPr lang="en-US" sz="1800" b="1" dirty="0">
                        <a:solidFill>
                          <a:schemeClr val="tx2">
                            <a:lumMod val="75000"/>
                          </a:schemeClr>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744007"/>
                  </a:ext>
                </a:extLst>
              </a:tr>
              <a:tr h="365295">
                <a:tc>
                  <a:txBody>
                    <a:bodyPr/>
                    <a:lstStyle/>
                    <a:p>
                      <a:pPr marL="0" marR="0">
                        <a:lnSpc>
                          <a:spcPct val="107000"/>
                        </a:lnSpc>
                        <a:spcBef>
                          <a:spcPts val="0"/>
                        </a:spcBef>
                        <a:spcAft>
                          <a:spcPts val="0"/>
                        </a:spcAft>
                      </a:pPr>
                      <a:r>
                        <a:rPr lang="en-US" sz="1800" dirty="0">
                          <a:effectLst/>
                          <a:latin typeface="Arial Rounded MT Bold" panose="020F0704030504030204" pitchFamily="34" charset="0"/>
                        </a:rPr>
                        <a:t>Team Leader</a:t>
                      </a:r>
                    </a:p>
                  </a:txBody>
                  <a:tcPr marL="68580" marR="68580" marT="0" marB="0"/>
                </a:tc>
                <a:tc>
                  <a:txBody>
                    <a:bodyPr/>
                    <a:lstStyle/>
                    <a:p>
                      <a:pPr marL="0" marR="0">
                        <a:lnSpc>
                          <a:spcPct val="107000"/>
                        </a:lnSpc>
                        <a:spcBef>
                          <a:spcPts val="0"/>
                        </a:spcBef>
                        <a:spcAft>
                          <a:spcPts val="0"/>
                        </a:spcAft>
                      </a:pPr>
                      <a:r>
                        <a:rPr lang="en-US" sz="1800" dirty="0">
                          <a:effectLst/>
                          <a:latin typeface="Arial Rounded MT Bold" panose="020F0704030504030204" pitchFamily="34" charset="0"/>
                        </a:rPr>
                        <a:t>: Abdur Rahman Adnan (C223076)</a:t>
                      </a:r>
                    </a:p>
                  </a:txBody>
                  <a:tcPr marL="68580" marR="68580" marT="0" marB="0"/>
                </a:tc>
                <a:tc rowSpan="4">
                  <a:txBody>
                    <a:bodyPr/>
                    <a:lstStyle/>
                    <a:p>
                      <a:pPr marL="0" marR="0">
                        <a:lnSpc>
                          <a:spcPct val="107000"/>
                        </a:lnSpc>
                        <a:spcBef>
                          <a:spcPts val="0"/>
                        </a:spcBef>
                        <a:spcAft>
                          <a:spcPts val="0"/>
                        </a:spcAft>
                      </a:pPr>
                      <a:r>
                        <a:rPr lang="en-US" sz="1800" b="1" dirty="0">
                          <a:effectLst/>
                          <a:latin typeface="Arial Rounded MT Bold" panose="020F0704030504030204" pitchFamily="34" charset="0"/>
                        </a:rPr>
                        <a:t>MD Nazim Habib</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Adjunct Lecturer,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Department of CSE,</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International Islamic University, Chittagong.</a:t>
                      </a:r>
                      <a:endParaRPr lang="en-US" sz="1800" dirty="0">
                        <a:effectLst/>
                        <a:latin typeface="Arial Rounded MT Bold" panose="020F07040305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2248153"/>
                  </a:ext>
                </a:extLst>
              </a:tr>
              <a:tr h="32334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Member-01</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 Faisal </a:t>
                      </a:r>
                      <a:r>
                        <a:rPr lang="en-US" sz="1800" dirty="0" err="1">
                          <a:effectLst/>
                          <a:latin typeface="Arial Rounded MT Bold" panose="020F0704030504030204" pitchFamily="34" charset="0"/>
                        </a:rPr>
                        <a:t>Ahammod</a:t>
                      </a:r>
                      <a:r>
                        <a:rPr lang="en-US" sz="1800" dirty="0">
                          <a:effectLst/>
                          <a:latin typeface="Arial Rounded MT Bold" panose="020F0704030504030204" pitchFamily="34" charset="0"/>
                        </a:rPr>
                        <a:t> Yasin (C223059) </a:t>
                      </a:r>
                    </a:p>
                  </a:txBody>
                  <a:tcPr marL="68580" marR="68580" marT="0" marB="0"/>
                </a:tc>
                <a:tc vMerge="1">
                  <a:txBody>
                    <a:bodyPr/>
                    <a:lstStyle/>
                    <a:p>
                      <a:endParaRPr lang="en-US"/>
                    </a:p>
                  </a:txBody>
                  <a:tcPr/>
                </a:tc>
                <a:extLst>
                  <a:ext uri="{0D108BD9-81ED-4DB2-BD59-A6C34878D82A}">
                    <a16:rowId xmlns:a16="http://schemas.microsoft.com/office/drawing/2014/main" val="3616293206"/>
                  </a:ext>
                </a:extLst>
              </a:tr>
              <a:tr h="390525">
                <a:tc>
                  <a:txBody>
                    <a:bodyPr/>
                    <a:lstStyle/>
                    <a:p>
                      <a:pPr marL="0" marR="0">
                        <a:lnSpc>
                          <a:spcPct val="107000"/>
                        </a:lnSpc>
                        <a:spcBef>
                          <a:spcPts val="0"/>
                        </a:spcBef>
                        <a:spcAft>
                          <a:spcPts val="0"/>
                        </a:spcAft>
                      </a:pPr>
                      <a:r>
                        <a:rPr lang="en-US" sz="1800" dirty="0">
                          <a:effectLst/>
                          <a:latin typeface="Arial Rounded MT Bold" panose="020F0704030504030204" pitchFamily="34" charset="0"/>
                        </a:rPr>
                        <a:t>Member-02</a:t>
                      </a:r>
                      <a:endParaRPr lang="en-US" sz="18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Arial Rounded MT Bold" panose="020F0704030504030204" pitchFamily="34" charset="0"/>
                        </a:rPr>
                        <a:t>: Syed </a:t>
                      </a:r>
                      <a:r>
                        <a:rPr lang="en-US" sz="1800" dirty="0" err="1">
                          <a:effectLst/>
                          <a:latin typeface="Arial Rounded MT Bold" panose="020F0704030504030204" pitchFamily="34" charset="0"/>
                        </a:rPr>
                        <a:t>Musabbir</a:t>
                      </a:r>
                      <a:r>
                        <a:rPr lang="en-US" sz="1800">
                          <a:effectLst/>
                          <a:latin typeface="Arial Rounded MT Bold" panose="020F0704030504030204" pitchFamily="34" charset="0"/>
                        </a:rPr>
                        <a:t> Turag (</a:t>
                      </a:r>
                      <a:r>
                        <a:rPr lang="en-US" sz="1800" dirty="0">
                          <a:effectLst/>
                          <a:latin typeface="Arial Rounded MT Bold" panose="020F0704030504030204" pitchFamily="34" charset="0"/>
                        </a:rPr>
                        <a:t>C223041)</a:t>
                      </a:r>
                      <a:endParaRPr lang="en-US" sz="18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International Islamic University,</a:t>
                      </a:r>
                      <a:endParaRPr lang="en-US" sz="18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250884"/>
                  </a:ext>
                </a:extLst>
              </a:tr>
              <a:tr h="371475">
                <a:tc>
                  <a:txBody>
                    <a:bodyPr/>
                    <a:lstStyle/>
                    <a:p>
                      <a:pPr marL="0" marR="0">
                        <a:lnSpc>
                          <a:spcPct val="107000"/>
                        </a:lnSpc>
                        <a:spcBef>
                          <a:spcPts val="0"/>
                        </a:spcBef>
                        <a:spcAft>
                          <a:spcPts val="0"/>
                        </a:spcAft>
                      </a:pP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Member-03</a:t>
                      </a:r>
                    </a:p>
                  </a:txBody>
                  <a:tcPr marL="68580" marR="68580" marT="0" marB="0"/>
                </a:tc>
                <a:tc>
                  <a:txBody>
                    <a:bodyPr/>
                    <a:lstStyle/>
                    <a:p>
                      <a:pPr marL="0" marR="0">
                        <a:lnSpc>
                          <a:spcPct val="107000"/>
                        </a:lnSpc>
                        <a:spcBef>
                          <a:spcPts val="0"/>
                        </a:spcBef>
                        <a:spcAft>
                          <a:spcPts val="0"/>
                        </a:spcAft>
                      </a:pP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 Dipton Dey (C223054)</a:t>
                      </a:r>
                    </a:p>
                  </a:txBody>
                  <a:tcPr marL="68580" marR="68580" marT="0"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Rounded MT Bold" panose="020F0704030504030204" pitchFamily="34" charset="0"/>
                        </a:rPr>
                        <a:t>Chittagong.</a:t>
                      </a:r>
                      <a:endParaRPr lang="en-US" sz="18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7991392"/>
                  </a:ext>
                </a:extLst>
              </a:tr>
              <a:tr h="595196">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3011450"/>
                  </a:ext>
                </a:extLst>
              </a:tr>
            </a:tbl>
          </a:graphicData>
        </a:graphic>
      </p:graphicFrame>
      <p:sp>
        <p:nvSpPr>
          <p:cNvPr id="2" name="Rectangle 1">
            <a:extLst>
              <a:ext uri="{FF2B5EF4-FFF2-40B4-BE49-F238E27FC236}">
                <a16:creationId xmlns:a16="http://schemas.microsoft.com/office/drawing/2014/main" id="{50617EC0-01A1-6DEC-B9CE-C8BEFEADE615}"/>
              </a:ext>
            </a:extLst>
          </p:cNvPr>
          <p:cNvSpPr/>
          <p:nvPr/>
        </p:nvSpPr>
        <p:spPr>
          <a:xfrm>
            <a:off x="1557556" y="430108"/>
            <a:ext cx="9076888" cy="54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t>International Islamic University</a:t>
            </a:r>
          </a:p>
        </p:txBody>
      </p:sp>
      <p:sp>
        <p:nvSpPr>
          <p:cNvPr id="8" name="Rectangle: Rounded Corners 7">
            <a:extLst>
              <a:ext uri="{FF2B5EF4-FFF2-40B4-BE49-F238E27FC236}">
                <a16:creationId xmlns:a16="http://schemas.microsoft.com/office/drawing/2014/main" id="{EE1598A6-358E-4203-6E38-7AF2B56BF67F}"/>
              </a:ext>
            </a:extLst>
          </p:cNvPr>
          <p:cNvSpPr/>
          <p:nvPr/>
        </p:nvSpPr>
        <p:spPr>
          <a:xfrm>
            <a:off x="4610101" y="3077567"/>
            <a:ext cx="3286124" cy="3892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Course Code: CSE-1222 </a:t>
            </a:r>
          </a:p>
        </p:txBody>
      </p:sp>
    </p:spTree>
    <p:extLst>
      <p:ext uri="{BB962C8B-B14F-4D97-AF65-F5344CB8AC3E}">
        <p14:creationId xmlns:p14="http://schemas.microsoft.com/office/powerpoint/2010/main" val="3094522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B665-12CC-48EA-98C3-B3E7D6A5A20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842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66C22A-5381-4180-A96E-99D7E9CFAD30}"/>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75041103-541F-47C2-8B54-4BD9A429609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1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0EBE-AAE2-4F47-B79B-B64056DFA0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E3DAEB-024B-4D72-94A2-672CEFBF21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268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74DA-9CCC-A0B4-5FA1-94E2E7AB6130}"/>
              </a:ext>
            </a:extLst>
          </p:cNvPr>
          <p:cNvSpPr>
            <a:spLocks noGrp="1"/>
          </p:cNvSpPr>
          <p:nvPr>
            <p:ph type="ctrTitle"/>
          </p:nvPr>
        </p:nvSpPr>
        <p:spPr>
          <a:xfrm>
            <a:off x="3159941" y="1622890"/>
            <a:ext cx="6118284" cy="817097"/>
          </a:xfrm>
        </p:spPr>
        <p:txBody>
          <a:bodyPr>
            <a:normAutofit fontScale="90000"/>
          </a:bodyPr>
          <a:lstStyle/>
          <a:p>
            <a:pPr algn="ctr"/>
            <a:r>
              <a:rPr lang="en-US" dirty="0"/>
              <a:t>Password Manager</a:t>
            </a:r>
          </a:p>
        </p:txBody>
      </p:sp>
      <p:sp>
        <p:nvSpPr>
          <p:cNvPr id="3" name="Subtitle 2">
            <a:extLst>
              <a:ext uri="{FF2B5EF4-FFF2-40B4-BE49-F238E27FC236}">
                <a16:creationId xmlns:a16="http://schemas.microsoft.com/office/drawing/2014/main" id="{F2C310E2-C4F5-B2F8-6822-F5FC27E29C5E}"/>
              </a:ext>
            </a:extLst>
          </p:cNvPr>
          <p:cNvSpPr>
            <a:spLocks noGrp="1"/>
          </p:cNvSpPr>
          <p:nvPr>
            <p:ph type="subTitle" idx="1"/>
          </p:nvPr>
        </p:nvSpPr>
        <p:spPr>
          <a:xfrm>
            <a:off x="1987256" y="2687637"/>
            <a:ext cx="8217487" cy="2133599"/>
          </a:xfrm>
          <a:noFill/>
          <a:ln>
            <a:noFill/>
          </a:ln>
        </p:spPr>
        <p:txBody>
          <a:bodyPr>
            <a:normAutofit/>
          </a:bodyPr>
          <a:lstStyle/>
          <a:p>
            <a:pPr algn="ctr"/>
            <a:r>
              <a:rPr lang="en-US" dirty="0"/>
              <a:t>By</a:t>
            </a:r>
          </a:p>
          <a:p>
            <a:pPr algn="ctr"/>
            <a:r>
              <a:rPr lang="en-US" dirty="0"/>
              <a:t>Team 404 error</a:t>
            </a:r>
          </a:p>
          <a:p>
            <a:pPr algn="ctr"/>
            <a:r>
              <a:rPr lang="en-US" dirty="0"/>
              <a:t>Under the guidance of</a:t>
            </a:r>
          </a:p>
          <a:p>
            <a:pPr algn="ctr"/>
            <a:r>
              <a:rPr lang="en-US" dirty="0" err="1"/>
              <a:t>mD</a:t>
            </a:r>
            <a:r>
              <a:rPr lang="en-US" dirty="0"/>
              <a:t> Nazim Habib</a:t>
            </a:r>
          </a:p>
        </p:txBody>
      </p:sp>
    </p:spTree>
    <p:extLst>
      <p:ext uri="{BB962C8B-B14F-4D97-AF65-F5344CB8AC3E}">
        <p14:creationId xmlns:p14="http://schemas.microsoft.com/office/powerpoint/2010/main" val="40607991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F4-1AA0-581D-04CB-87F9A9A1AE51}"/>
              </a:ext>
            </a:extLst>
          </p:cNvPr>
          <p:cNvSpPr>
            <a:spLocks noGrp="1"/>
          </p:cNvSpPr>
          <p:nvPr>
            <p:ph type="ctrTitle"/>
          </p:nvPr>
        </p:nvSpPr>
        <p:spPr>
          <a:xfrm>
            <a:off x="1876424" y="1122363"/>
            <a:ext cx="8791575" cy="670926"/>
          </a:xfrm>
        </p:spPr>
        <p:txBody>
          <a:bodyPr>
            <a:noAutofit/>
          </a:bodyPr>
          <a:lstStyle/>
          <a:p>
            <a:pPr algn="ctr"/>
            <a:r>
              <a:rPr lang="en-US" dirty="0"/>
              <a:t>Introduction</a:t>
            </a:r>
          </a:p>
        </p:txBody>
      </p:sp>
      <p:sp>
        <p:nvSpPr>
          <p:cNvPr id="3" name="Subtitle 2">
            <a:extLst>
              <a:ext uri="{FF2B5EF4-FFF2-40B4-BE49-F238E27FC236}">
                <a16:creationId xmlns:a16="http://schemas.microsoft.com/office/drawing/2014/main" id="{1DE5766F-004A-FB4A-1950-01BD73E58F48}"/>
              </a:ext>
            </a:extLst>
          </p:cNvPr>
          <p:cNvSpPr>
            <a:spLocks noGrp="1"/>
          </p:cNvSpPr>
          <p:nvPr>
            <p:ph type="subTitle" idx="1"/>
          </p:nvPr>
        </p:nvSpPr>
        <p:spPr>
          <a:xfrm>
            <a:off x="1876424" y="1793289"/>
            <a:ext cx="8791575" cy="3464511"/>
          </a:xfrm>
        </p:spPr>
        <p:txBody>
          <a:bodyPr>
            <a:normAutofit lnSpcReduction="10000"/>
          </a:bodyPr>
          <a:lstStyle/>
          <a:p>
            <a:pPr algn="just"/>
            <a:r>
              <a:rPr lang="en-US" sz="2400" dirty="0"/>
              <a:t>Password manager is a </a:t>
            </a:r>
            <a:r>
              <a:rPr lang="en-US" sz="2400" dirty="0" err="1"/>
              <a:t>c++</a:t>
            </a:r>
            <a:r>
              <a:rPr lang="en-US" sz="2400" dirty="0"/>
              <a:t> programming project. A password manager is a technology tool that helps internet users to create, save, manage and use passwords across different online services. It doesn't send any data to anyone and none can access it without the master password. Thus it can keep all user id and password secure and encrypted.​</a:t>
            </a:r>
          </a:p>
        </p:txBody>
      </p:sp>
    </p:spTree>
    <p:extLst>
      <p:ext uri="{BB962C8B-B14F-4D97-AF65-F5344CB8AC3E}">
        <p14:creationId xmlns:p14="http://schemas.microsoft.com/office/powerpoint/2010/main" val="36962808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81F2-6951-138C-F1E7-1E0EB4D336DF}"/>
              </a:ext>
            </a:extLst>
          </p:cNvPr>
          <p:cNvSpPr>
            <a:spLocks noGrp="1"/>
          </p:cNvSpPr>
          <p:nvPr>
            <p:ph type="ctrTitle"/>
          </p:nvPr>
        </p:nvSpPr>
        <p:spPr>
          <a:xfrm>
            <a:off x="1876424" y="1122363"/>
            <a:ext cx="8791575" cy="818732"/>
          </a:xfrm>
        </p:spPr>
        <p:txBody>
          <a:bodyPr/>
          <a:lstStyle/>
          <a:p>
            <a:pPr algn="ctr"/>
            <a:r>
              <a:rPr lang="en-US" dirty="0"/>
              <a:t>Objective</a:t>
            </a:r>
          </a:p>
        </p:txBody>
      </p:sp>
      <p:sp>
        <p:nvSpPr>
          <p:cNvPr id="3" name="Subtitle 2">
            <a:extLst>
              <a:ext uri="{FF2B5EF4-FFF2-40B4-BE49-F238E27FC236}">
                <a16:creationId xmlns:a16="http://schemas.microsoft.com/office/drawing/2014/main" id="{396C6954-F31E-F284-4519-6141A01FCC5A}"/>
              </a:ext>
            </a:extLst>
          </p:cNvPr>
          <p:cNvSpPr>
            <a:spLocks noGrp="1"/>
          </p:cNvSpPr>
          <p:nvPr>
            <p:ph type="subTitle" idx="1"/>
          </p:nvPr>
        </p:nvSpPr>
        <p:spPr>
          <a:xfrm>
            <a:off x="1876423" y="1941095"/>
            <a:ext cx="9481387" cy="3316705"/>
          </a:xfrm>
        </p:spPr>
        <p:txBody>
          <a:bodyPr>
            <a:normAutofit/>
          </a:bodyPr>
          <a:lstStyle/>
          <a:p>
            <a:pPr marL="342900" indent="-342900">
              <a:buFont typeface="Wingdings" panose="05000000000000000000" pitchFamily="2" charset="2"/>
              <a:buChar char="Ø"/>
            </a:pPr>
            <a:r>
              <a:rPr lang="en-US" sz="2400" dirty="0"/>
              <a:t>The root objective is to save the multiple user id and password securely and use it further.</a:t>
            </a:r>
          </a:p>
          <a:p>
            <a:pPr marL="342900" indent="-342900">
              <a:buFont typeface="Wingdings" panose="05000000000000000000" pitchFamily="2" charset="2"/>
              <a:buChar char="Ø"/>
            </a:pPr>
            <a:r>
              <a:rPr lang="en-US" sz="2400" dirty="0"/>
              <a:t>A central access of all id and passwords.</a:t>
            </a:r>
          </a:p>
          <a:p>
            <a:pPr marL="342900" indent="-342900">
              <a:buFont typeface="Wingdings" panose="05000000000000000000" pitchFamily="2" charset="2"/>
              <a:buChar char="Ø"/>
            </a:pPr>
            <a:r>
              <a:rPr lang="en-US" sz="2400" dirty="0"/>
              <a:t>To reduce the hassle of remembering password.</a:t>
            </a:r>
          </a:p>
          <a:p>
            <a:pPr marL="342900" indent="-342900">
              <a:buFont typeface="Wingdings" panose="05000000000000000000" pitchFamily="2" charset="2"/>
              <a:buChar char="Ø"/>
            </a:pPr>
            <a:r>
              <a:rPr lang="en-US" sz="2400" dirty="0"/>
              <a:t>To use strong and unique password.</a:t>
            </a:r>
          </a:p>
          <a:p>
            <a:pPr marL="342900" indent="-342900">
              <a:buFont typeface="Wingdings" panose="05000000000000000000" pitchFamily="2" charset="2"/>
              <a:buChar char="Ø"/>
            </a:pPr>
            <a:r>
              <a:rPr lang="en-US" sz="2400" dirty="0"/>
              <a:t>To ensure encryption of the information.</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171603369"/>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B391BB6-79E3-B78C-7EFF-B6F6853C05AC}"/>
              </a:ext>
            </a:extLst>
          </p:cNvPr>
          <p:cNvSpPr/>
          <p:nvPr/>
        </p:nvSpPr>
        <p:spPr>
          <a:xfrm>
            <a:off x="1737204" y="5439365"/>
            <a:ext cx="8800590" cy="710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Encrypted and safe record</a:t>
            </a:r>
          </a:p>
        </p:txBody>
      </p:sp>
      <p:sp>
        <p:nvSpPr>
          <p:cNvPr id="21" name="Oval 20">
            <a:extLst>
              <a:ext uri="{FF2B5EF4-FFF2-40B4-BE49-F238E27FC236}">
                <a16:creationId xmlns:a16="http://schemas.microsoft.com/office/drawing/2014/main" id="{D721C588-5D66-6056-FE8E-561CCBE848E4}"/>
              </a:ext>
            </a:extLst>
          </p:cNvPr>
          <p:cNvSpPr/>
          <p:nvPr/>
        </p:nvSpPr>
        <p:spPr>
          <a:xfrm>
            <a:off x="1989450" y="5518930"/>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11EE996-D71B-13A7-F315-27DC2C26581D}"/>
              </a:ext>
            </a:extLst>
          </p:cNvPr>
          <p:cNvSpPr/>
          <p:nvPr/>
        </p:nvSpPr>
        <p:spPr>
          <a:xfrm>
            <a:off x="1736940" y="4650047"/>
            <a:ext cx="8809870" cy="65933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Delete any record</a:t>
            </a:r>
          </a:p>
        </p:txBody>
      </p:sp>
      <p:sp>
        <p:nvSpPr>
          <p:cNvPr id="2" name="Title 1">
            <a:extLst>
              <a:ext uri="{FF2B5EF4-FFF2-40B4-BE49-F238E27FC236}">
                <a16:creationId xmlns:a16="http://schemas.microsoft.com/office/drawing/2014/main" id="{3964C221-4670-325E-6410-28D8DE95BFB5}"/>
              </a:ext>
            </a:extLst>
          </p:cNvPr>
          <p:cNvSpPr>
            <a:spLocks noGrp="1"/>
          </p:cNvSpPr>
          <p:nvPr>
            <p:ph type="ctrTitle"/>
          </p:nvPr>
        </p:nvSpPr>
        <p:spPr>
          <a:xfrm>
            <a:off x="1867408" y="480593"/>
            <a:ext cx="8791575" cy="754563"/>
          </a:xfrm>
        </p:spPr>
        <p:txBody>
          <a:bodyPr/>
          <a:lstStyle/>
          <a:p>
            <a:pPr algn="ctr"/>
            <a:r>
              <a:rPr lang="en-US" dirty="0"/>
              <a:t>Main features</a:t>
            </a:r>
          </a:p>
        </p:txBody>
      </p:sp>
      <p:sp>
        <p:nvSpPr>
          <p:cNvPr id="5" name="Rectangle: Rounded Corners 4">
            <a:extLst>
              <a:ext uri="{FF2B5EF4-FFF2-40B4-BE49-F238E27FC236}">
                <a16:creationId xmlns:a16="http://schemas.microsoft.com/office/drawing/2014/main" id="{99CC387F-E8D5-9CC2-4F1E-090EE9C0DD7D}"/>
              </a:ext>
            </a:extLst>
          </p:cNvPr>
          <p:cNvSpPr/>
          <p:nvPr/>
        </p:nvSpPr>
        <p:spPr>
          <a:xfrm>
            <a:off x="1746219" y="1418635"/>
            <a:ext cx="8791575" cy="710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Record Unlimited Username &amp; Password with Domain</a:t>
            </a:r>
          </a:p>
        </p:txBody>
      </p:sp>
      <p:sp>
        <p:nvSpPr>
          <p:cNvPr id="6" name="Rectangle: Rounded Corners 5">
            <a:extLst>
              <a:ext uri="{FF2B5EF4-FFF2-40B4-BE49-F238E27FC236}">
                <a16:creationId xmlns:a16="http://schemas.microsoft.com/office/drawing/2014/main" id="{7B53A10C-5FDC-15CD-826E-7E110C8C4AF1}"/>
              </a:ext>
            </a:extLst>
          </p:cNvPr>
          <p:cNvSpPr/>
          <p:nvPr/>
        </p:nvSpPr>
        <p:spPr>
          <a:xfrm>
            <a:off x="1746219" y="2218034"/>
            <a:ext cx="8800590" cy="710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Display individual Username &amp; Password</a:t>
            </a:r>
          </a:p>
        </p:txBody>
      </p:sp>
      <p:sp>
        <p:nvSpPr>
          <p:cNvPr id="7" name="Rectangle: Rounded Corners 6">
            <a:extLst>
              <a:ext uri="{FF2B5EF4-FFF2-40B4-BE49-F238E27FC236}">
                <a16:creationId xmlns:a16="http://schemas.microsoft.com/office/drawing/2014/main" id="{772F5244-33A3-6864-8247-616EA85E9DB1}"/>
              </a:ext>
            </a:extLst>
          </p:cNvPr>
          <p:cNvSpPr/>
          <p:nvPr/>
        </p:nvSpPr>
        <p:spPr>
          <a:xfrm>
            <a:off x="1746219" y="3833740"/>
            <a:ext cx="8800590" cy="710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Edit any record</a:t>
            </a:r>
          </a:p>
        </p:txBody>
      </p:sp>
      <p:sp>
        <p:nvSpPr>
          <p:cNvPr id="8" name="Rectangle: Rounded Corners 7">
            <a:extLst>
              <a:ext uri="{FF2B5EF4-FFF2-40B4-BE49-F238E27FC236}">
                <a16:creationId xmlns:a16="http://schemas.microsoft.com/office/drawing/2014/main" id="{4B10A273-36CD-8B0C-8B1D-08232299D9D3}"/>
              </a:ext>
            </a:extLst>
          </p:cNvPr>
          <p:cNvSpPr/>
          <p:nvPr/>
        </p:nvSpPr>
        <p:spPr>
          <a:xfrm>
            <a:off x="1727922" y="3034341"/>
            <a:ext cx="8809871" cy="710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Display all Saved Username &amp; Password with Domain</a:t>
            </a:r>
          </a:p>
        </p:txBody>
      </p:sp>
      <p:sp>
        <p:nvSpPr>
          <p:cNvPr id="13" name="Oval 12">
            <a:extLst>
              <a:ext uri="{FF2B5EF4-FFF2-40B4-BE49-F238E27FC236}">
                <a16:creationId xmlns:a16="http://schemas.microsoft.com/office/drawing/2014/main" id="{9F40A14A-90F1-BA4E-4363-9D41457D6AE9}"/>
              </a:ext>
            </a:extLst>
          </p:cNvPr>
          <p:cNvSpPr/>
          <p:nvPr/>
        </p:nvSpPr>
        <p:spPr>
          <a:xfrm>
            <a:off x="1914747" y="2325833"/>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4C53050-184C-4DAE-C1F2-3B9BB7489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673" y="2446527"/>
            <a:ext cx="297731" cy="309582"/>
          </a:xfrm>
          <a:prstGeom prst="rect">
            <a:avLst/>
          </a:prstGeom>
        </p:spPr>
      </p:pic>
      <p:sp>
        <p:nvSpPr>
          <p:cNvPr id="14" name="Oval 13">
            <a:extLst>
              <a:ext uri="{FF2B5EF4-FFF2-40B4-BE49-F238E27FC236}">
                <a16:creationId xmlns:a16="http://schemas.microsoft.com/office/drawing/2014/main" id="{E288548C-79CB-6E8C-983E-F878E98613D9}"/>
              </a:ext>
            </a:extLst>
          </p:cNvPr>
          <p:cNvSpPr/>
          <p:nvPr/>
        </p:nvSpPr>
        <p:spPr>
          <a:xfrm>
            <a:off x="1914746" y="1528709"/>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8F66084-4CCA-B41E-10A2-57CAA5990281}"/>
              </a:ext>
            </a:extLst>
          </p:cNvPr>
          <p:cNvSpPr/>
          <p:nvPr/>
        </p:nvSpPr>
        <p:spPr>
          <a:xfrm>
            <a:off x="1914746" y="3105587"/>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6499EC-36D0-F7C1-11D0-0C8228F9D397}"/>
              </a:ext>
            </a:extLst>
          </p:cNvPr>
          <p:cNvSpPr/>
          <p:nvPr/>
        </p:nvSpPr>
        <p:spPr>
          <a:xfrm>
            <a:off x="1971989" y="4712922"/>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42F609F-5D07-1B74-9E90-E21D824FE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195" y="1634762"/>
            <a:ext cx="297731" cy="298664"/>
          </a:xfrm>
          <a:prstGeom prst="rect">
            <a:avLst/>
          </a:prstGeom>
        </p:spPr>
      </p:pic>
      <p:pic>
        <p:nvPicPr>
          <p:cNvPr id="9" name="Picture 8">
            <a:extLst>
              <a:ext uri="{FF2B5EF4-FFF2-40B4-BE49-F238E27FC236}">
                <a16:creationId xmlns:a16="http://schemas.microsoft.com/office/drawing/2014/main" id="{1268B206-F9BB-A9D5-94AD-BA09F73F5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506" y="4785532"/>
            <a:ext cx="351664" cy="456985"/>
          </a:xfrm>
          <a:prstGeom prst="rect">
            <a:avLst/>
          </a:prstGeom>
        </p:spPr>
      </p:pic>
      <p:pic>
        <p:nvPicPr>
          <p:cNvPr id="16" name="Picture 15">
            <a:extLst>
              <a:ext uri="{FF2B5EF4-FFF2-40B4-BE49-F238E27FC236}">
                <a16:creationId xmlns:a16="http://schemas.microsoft.com/office/drawing/2014/main" id="{2D7058DE-EEA1-726F-948C-86B142BD8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1989" y="3241964"/>
            <a:ext cx="430574" cy="350514"/>
          </a:xfrm>
          <a:prstGeom prst="rect">
            <a:avLst/>
          </a:prstGeom>
        </p:spPr>
      </p:pic>
      <p:sp>
        <p:nvSpPr>
          <p:cNvPr id="15" name="Oval 14">
            <a:extLst>
              <a:ext uri="{FF2B5EF4-FFF2-40B4-BE49-F238E27FC236}">
                <a16:creationId xmlns:a16="http://schemas.microsoft.com/office/drawing/2014/main" id="{F784DA6F-3649-A3A8-5CD2-68D20A376416}"/>
              </a:ext>
            </a:extLst>
          </p:cNvPr>
          <p:cNvSpPr/>
          <p:nvPr/>
        </p:nvSpPr>
        <p:spPr>
          <a:xfrm>
            <a:off x="1940146" y="3904986"/>
            <a:ext cx="563418" cy="5677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0ABC5B6-26B0-A636-8974-31D6D980B5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9443" y="3941195"/>
            <a:ext cx="495300" cy="495300"/>
          </a:xfrm>
          <a:prstGeom prst="rect">
            <a:avLst/>
          </a:prstGeom>
        </p:spPr>
      </p:pic>
      <p:pic>
        <p:nvPicPr>
          <p:cNvPr id="19" name="Picture 18">
            <a:extLst>
              <a:ext uri="{FF2B5EF4-FFF2-40B4-BE49-F238E27FC236}">
                <a16:creationId xmlns:a16="http://schemas.microsoft.com/office/drawing/2014/main" id="{FD74815F-8B1B-EDDE-D030-651CCA63CC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3403" y="5587068"/>
            <a:ext cx="480161" cy="480161"/>
          </a:xfrm>
          <a:prstGeom prst="rect">
            <a:avLst/>
          </a:prstGeom>
        </p:spPr>
      </p:pic>
    </p:spTree>
    <p:extLst>
      <p:ext uri="{BB962C8B-B14F-4D97-AF65-F5344CB8AC3E}">
        <p14:creationId xmlns:p14="http://schemas.microsoft.com/office/powerpoint/2010/main" val="305494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C82A-2711-C4ED-3A73-EB5A84D7E12A}"/>
              </a:ext>
            </a:extLst>
          </p:cNvPr>
          <p:cNvSpPr>
            <a:spLocks noGrp="1"/>
          </p:cNvSpPr>
          <p:nvPr>
            <p:ph type="ctrTitle"/>
          </p:nvPr>
        </p:nvSpPr>
        <p:spPr>
          <a:xfrm>
            <a:off x="1847310" y="633712"/>
            <a:ext cx="8791575" cy="654796"/>
          </a:xfrm>
        </p:spPr>
        <p:txBody>
          <a:bodyPr>
            <a:normAutofit/>
          </a:bodyPr>
          <a:lstStyle/>
          <a:p>
            <a:r>
              <a:rPr lang="en-US" sz="4000" dirty="0"/>
              <a:t>Program structure and data flow</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97C4731C-014B-6173-8335-AE0C45316824}"/>
                  </a:ext>
                </a:extLst>
              </p14:cNvPr>
              <p14:cNvContentPartPr/>
              <p14:nvPr/>
            </p14:nvContentPartPr>
            <p14:xfrm>
              <a:off x="3620116" y="-93637"/>
              <a:ext cx="360" cy="360"/>
            </p14:xfrm>
          </p:contentPart>
        </mc:Choice>
        <mc:Fallback xmlns="">
          <p:pic>
            <p:nvPicPr>
              <p:cNvPr id="14" name="Ink 13">
                <a:extLst>
                  <a:ext uri="{FF2B5EF4-FFF2-40B4-BE49-F238E27FC236}">
                    <a16:creationId xmlns:a16="http://schemas.microsoft.com/office/drawing/2014/main" id="{97C4731C-014B-6173-8335-AE0C45316824}"/>
                  </a:ext>
                </a:extLst>
              </p:cNvPr>
              <p:cNvPicPr/>
              <p:nvPr/>
            </p:nvPicPr>
            <p:blipFill>
              <a:blip r:embed="rId3"/>
              <a:stretch>
                <a:fillRect/>
              </a:stretch>
            </p:blipFill>
            <p:spPr>
              <a:xfrm>
                <a:off x="3602116" y="-111637"/>
                <a:ext cx="36000" cy="36000"/>
              </a:xfrm>
              <a:prstGeom prst="rect">
                <a:avLst/>
              </a:prstGeom>
            </p:spPr>
          </p:pic>
        </mc:Fallback>
      </mc:AlternateContent>
      <p:pic>
        <p:nvPicPr>
          <p:cNvPr id="4" name="Picture 3">
            <a:extLst>
              <a:ext uri="{FF2B5EF4-FFF2-40B4-BE49-F238E27FC236}">
                <a16:creationId xmlns:a16="http://schemas.microsoft.com/office/drawing/2014/main" id="{171CAF75-BBA7-479B-B40C-3FD37169F422}"/>
              </a:ext>
            </a:extLst>
          </p:cNvPr>
          <p:cNvPicPr>
            <a:picLocks noChangeAspect="1"/>
          </p:cNvPicPr>
          <p:nvPr/>
        </p:nvPicPr>
        <p:blipFill>
          <a:blip r:embed="rId4"/>
          <a:stretch>
            <a:fillRect/>
          </a:stretch>
        </p:blipFill>
        <p:spPr>
          <a:xfrm>
            <a:off x="532660" y="1429621"/>
            <a:ext cx="11126680" cy="5129027"/>
          </a:xfrm>
          <a:prstGeom prst="rect">
            <a:avLst/>
          </a:prstGeom>
        </p:spPr>
      </p:pic>
    </p:spTree>
    <p:extLst>
      <p:ext uri="{BB962C8B-B14F-4D97-AF65-F5344CB8AC3E}">
        <p14:creationId xmlns:p14="http://schemas.microsoft.com/office/powerpoint/2010/main" val="48954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C0C0-BA53-385A-0190-B6E1A6449A66}"/>
              </a:ext>
            </a:extLst>
          </p:cNvPr>
          <p:cNvSpPr>
            <a:spLocks noGrp="1"/>
          </p:cNvSpPr>
          <p:nvPr>
            <p:ph type="ctrTitle"/>
          </p:nvPr>
        </p:nvSpPr>
        <p:spPr>
          <a:xfrm>
            <a:off x="1876424" y="1122363"/>
            <a:ext cx="8791575" cy="823668"/>
          </a:xfrm>
        </p:spPr>
        <p:txBody>
          <a:bodyPr/>
          <a:lstStyle/>
          <a:p>
            <a:pPr algn="ctr"/>
            <a:r>
              <a:rPr lang="en-US" dirty="0"/>
              <a:t>Conclusions</a:t>
            </a:r>
          </a:p>
        </p:txBody>
      </p:sp>
      <p:sp>
        <p:nvSpPr>
          <p:cNvPr id="3" name="Subtitle 2">
            <a:extLst>
              <a:ext uri="{FF2B5EF4-FFF2-40B4-BE49-F238E27FC236}">
                <a16:creationId xmlns:a16="http://schemas.microsoft.com/office/drawing/2014/main" id="{9188484E-B1B3-75DE-B723-F3BF3DE0BECD}"/>
              </a:ext>
            </a:extLst>
          </p:cNvPr>
          <p:cNvSpPr>
            <a:spLocks noGrp="1"/>
          </p:cNvSpPr>
          <p:nvPr>
            <p:ph type="subTitle" idx="1"/>
          </p:nvPr>
        </p:nvSpPr>
        <p:spPr>
          <a:xfrm>
            <a:off x="2062162" y="1946031"/>
            <a:ext cx="8791575" cy="3423138"/>
          </a:xfrm>
        </p:spPr>
        <p:txBody>
          <a:bodyPr>
            <a:normAutofit fontScale="92500" lnSpcReduction="10000"/>
          </a:bodyPr>
          <a:lstStyle/>
          <a:p>
            <a:pPr algn="just"/>
            <a:r>
              <a:rPr lang="en-US" sz="2400" dirty="0"/>
              <a:t>Nowadays everyone uses online services. Many online services require a username and password to create an account and gain access to a specific service.   If a site is breached, exposing usernames and passwords, attackers try those passwords on other sites of the users which is threaten for the internet users. On the other hand it is very hard to remember multiple unique and strong user id and password for an internet users.​ So a password manager can help us to overcome from this issue surely.</a:t>
            </a:r>
          </a:p>
        </p:txBody>
      </p:sp>
    </p:spTree>
    <p:extLst>
      <p:ext uri="{BB962C8B-B14F-4D97-AF65-F5344CB8AC3E}">
        <p14:creationId xmlns:p14="http://schemas.microsoft.com/office/powerpoint/2010/main" val="19536708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rgbClr val="00206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0CEB-7665-2354-6E73-5C6E93F17721}"/>
              </a:ext>
            </a:extLst>
          </p:cNvPr>
          <p:cNvSpPr>
            <a:spLocks noGrp="1"/>
          </p:cNvSpPr>
          <p:nvPr>
            <p:ph type="title"/>
          </p:nvPr>
        </p:nvSpPr>
        <p:spPr>
          <a:xfrm>
            <a:off x="3392243" y="1790825"/>
            <a:ext cx="6150341" cy="2874959"/>
          </a:xfrm>
          <a:noFill/>
        </p:spPr>
        <p:txBody>
          <a:bodyPr>
            <a:normAutofit/>
          </a:bodyPr>
          <a:lstStyle/>
          <a:p>
            <a:r>
              <a:rPr lang="en-US" sz="7200" dirty="0"/>
              <a:t>Thank you.</a:t>
            </a:r>
          </a:p>
        </p:txBody>
      </p:sp>
    </p:spTree>
    <p:extLst>
      <p:ext uri="{BB962C8B-B14F-4D97-AF65-F5344CB8AC3E}">
        <p14:creationId xmlns:p14="http://schemas.microsoft.com/office/powerpoint/2010/main" val="653010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TM03457491[[fn=Metropolitan]]</Template>
  <TotalTime>301</TotalTime>
  <Words>336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Tw Cen MT</vt:lpstr>
      <vt:lpstr>Wingdings</vt:lpstr>
      <vt:lpstr>Circuit</vt:lpstr>
      <vt:lpstr>PowerPoint Presentation</vt:lpstr>
      <vt:lpstr>PowerPoint Presentation</vt:lpstr>
      <vt:lpstr>Password Manager</vt:lpstr>
      <vt:lpstr>Introduction</vt:lpstr>
      <vt:lpstr>Objective</vt:lpstr>
      <vt:lpstr>Main features</vt:lpstr>
      <vt:lpstr>Program structure and data flow</vt:lpstr>
      <vt:lpstr>Conclusions</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USER</cp:lastModifiedBy>
  <cp:revision>29</cp:revision>
  <dcterms:created xsi:type="dcterms:W3CDTF">2022-11-22T00:13:11Z</dcterms:created>
  <dcterms:modified xsi:type="dcterms:W3CDTF">2023-07-23T15:31:10Z</dcterms:modified>
</cp:coreProperties>
</file>