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Juan/scrabble-poo.git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AEC-EB1F-BC72-D808-0DFA78E4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76-5BAC-F5BB-F76C-940363FB1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Programación orientada a objetos</a:t>
            </a:r>
          </a:p>
          <a:p>
            <a:r>
              <a:rPr lang="es-AR" i="1" noProof="0" dirty="0">
                <a:solidFill>
                  <a:schemeClr val="bg1"/>
                </a:solidFill>
              </a:rPr>
              <a:t>DANTE TERRANOVA</a:t>
            </a:r>
          </a:p>
        </p:txBody>
      </p:sp>
    </p:spTree>
    <p:extLst>
      <p:ext uri="{BB962C8B-B14F-4D97-AF65-F5344CB8AC3E}">
        <p14:creationId xmlns:p14="http://schemas.microsoft.com/office/powerpoint/2010/main" val="11361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E0F-FE2C-F24C-905D-86F470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TIPOS DE CLIENTES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1E5-3C24-1166-9EE0-7867148F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/>
          <a:lstStyle/>
          <a:p>
            <a:pPr marL="0" indent="0">
              <a:buNone/>
            </a:pPr>
            <a:r>
              <a:rPr lang="es-AR" b="1" u="sng" noProof="0" dirty="0"/>
              <a:t>Por interfaz gráfica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Interfaz hecha con Swing, interacción visual con el tablero y selección de fichas. Se utilizan los componentes VistaGrafica.java y VentanaTablero.java.</a:t>
            </a:r>
          </a:p>
          <a:p>
            <a:pPr marL="0" indent="0">
              <a:buNone/>
            </a:pPr>
            <a:r>
              <a:rPr lang="es-AR" noProof="0" dirty="0"/>
              <a:t>Se llama </a:t>
            </a:r>
            <a:r>
              <a:rPr lang="es-AR" b="1" i="1" noProof="0" dirty="0"/>
              <a:t>AppClienteVistaGrafica.java</a:t>
            </a:r>
            <a:r>
              <a:rPr lang="es-AR" noProof="0" dirty="0"/>
              <a:t>.</a:t>
            </a:r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r>
              <a:rPr lang="es-AR" b="1" u="sng" noProof="0" dirty="0"/>
              <a:t>Por consola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Permite usar la consola para unirse al servidor dando un acceso híbrido. Se maneja a través de menús y se llama </a:t>
            </a:r>
            <a:r>
              <a:rPr lang="es-AR" b="1" i="1" noProof="0" dirty="0"/>
              <a:t>AppCliente.java</a:t>
            </a:r>
            <a:r>
              <a:rPr lang="es-A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8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BAD-7766-CDA6-A0FD-2891A2C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B8A8-7383-EF34-FA4B-28D5A8EA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ModeloJuego.java</a:t>
            </a:r>
          </a:p>
          <a:p>
            <a:r>
              <a:rPr lang="es-AR" u="sng" noProof="0" dirty="0"/>
              <a:t>Gestión de jugadores</a:t>
            </a:r>
            <a:r>
              <a:rPr lang="es-AR" noProof="0" dirty="0"/>
              <a:t>: Agregar, conectar, desconectar</a:t>
            </a:r>
          </a:p>
          <a:p>
            <a:r>
              <a:rPr lang="es-AR" u="sng" noProof="0" dirty="0"/>
              <a:t>Control de turnos</a:t>
            </a:r>
            <a:r>
              <a:rPr lang="es-AR" noProof="0" dirty="0"/>
              <a:t>: Rotación automática entre jugadores</a:t>
            </a:r>
          </a:p>
          <a:p>
            <a:r>
              <a:rPr lang="es-AR" u="sng" noProof="0" dirty="0"/>
              <a:t>Validación de jugadas</a:t>
            </a:r>
            <a:r>
              <a:rPr lang="es-AR" noProof="0" dirty="0"/>
              <a:t>: Verificar palabras y posiciones</a:t>
            </a:r>
          </a:p>
          <a:p>
            <a:r>
              <a:rPr lang="es-AR" u="sng" noProof="0" dirty="0"/>
              <a:t>Gestión de puntuaciones</a:t>
            </a:r>
            <a:r>
              <a:rPr lang="es-AR" noProof="0" dirty="0"/>
              <a:t>: Cálculo automático con bonificaciones</a:t>
            </a:r>
          </a:p>
          <a:p>
            <a:r>
              <a:rPr lang="es-AR" u="sng" noProof="0" dirty="0"/>
              <a:t>Estados de partida</a:t>
            </a:r>
            <a:r>
              <a:rPr lang="es-AR" noProof="0" dirty="0"/>
              <a:t>: Inicio, desarrollo, finalización</a:t>
            </a:r>
          </a:p>
          <a:p>
            <a:r>
              <a:rPr lang="es-AR" u="sng" noProof="0" dirty="0"/>
              <a:t>Persistencia</a:t>
            </a:r>
            <a:r>
              <a:rPr lang="es-AR" noProof="0" dirty="0"/>
              <a:t>: Guardar/cargar ranking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6201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CBE-6FA4-707E-EF53-370A823B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28A4-CD8A-F9B2-2687-3BB95D7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Tablero.java</a:t>
            </a:r>
          </a:p>
          <a:p>
            <a:r>
              <a:rPr lang="es-AR" u="sng" noProof="0" dirty="0"/>
              <a:t>Inicialización</a:t>
            </a:r>
            <a:r>
              <a:rPr lang="es-AR" noProof="0" dirty="0"/>
              <a:t> con casilleros especiales (doble/triple palabra/letra)</a:t>
            </a:r>
          </a:p>
          <a:p>
            <a:r>
              <a:rPr lang="es-AR" u="sng" noProof="0" dirty="0"/>
              <a:t>Validación de posiciones</a:t>
            </a:r>
            <a:r>
              <a:rPr lang="es-AR" noProof="0" dirty="0"/>
              <a:t> para nuevas palabras</a:t>
            </a:r>
          </a:p>
          <a:p>
            <a:r>
              <a:rPr lang="es-AR" u="sng" noProof="0" dirty="0"/>
              <a:t>Cálculo de puntajes</a:t>
            </a:r>
            <a:r>
              <a:rPr lang="es-AR" noProof="0" dirty="0"/>
              <a:t> considerando bonificaciones</a:t>
            </a:r>
          </a:p>
          <a:p>
            <a:r>
              <a:rPr lang="es-AR" u="sng" noProof="0" dirty="0"/>
              <a:t>Verificación de conectividad</a:t>
            </a:r>
            <a:r>
              <a:rPr lang="es-AR" noProof="0" dirty="0"/>
              <a:t> con palabras existentes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5332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C42EB-E10E-E0AF-84D4-CC225697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EF6-7CDE-DF46-4DAE-526C0BE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41BE-85F4-0161-B6CA-7AD30B49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Jugador.java</a:t>
            </a:r>
          </a:p>
          <a:p>
            <a:r>
              <a:rPr lang="es-AR" u="sng" noProof="0" dirty="0"/>
              <a:t>`nombre`: </a:t>
            </a:r>
            <a:r>
              <a:rPr lang="es-AR" noProof="0" dirty="0"/>
              <a:t>Identificación única</a:t>
            </a:r>
          </a:p>
          <a:p>
            <a:r>
              <a:rPr lang="es-AR" u="sng" noProof="0" dirty="0"/>
              <a:t>`puntaje`: </a:t>
            </a:r>
            <a:r>
              <a:rPr lang="es-AR" noProof="0" dirty="0"/>
              <a:t>Puntuación acumulada</a:t>
            </a:r>
          </a:p>
          <a:p>
            <a:r>
              <a:rPr lang="es-AR" noProof="0" dirty="0"/>
              <a:t>`</a:t>
            </a:r>
            <a:r>
              <a:rPr lang="es-AR" u="sng" noProof="0" dirty="0"/>
              <a:t>atril`: </a:t>
            </a:r>
            <a:r>
              <a:rPr lang="es-AR" noProof="0" dirty="0"/>
              <a:t>Lista de fichas disponibles (máximo 7)</a:t>
            </a:r>
          </a:p>
          <a:p>
            <a:r>
              <a:rPr lang="es-AR" u="sng" noProof="0" dirty="0"/>
              <a:t>`conectado`: </a:t>
            </a:r>
            <a:r>
              <a:rPr lang="es-AR" noProof="0" dirty="0"/>
              <a:t>Estado de conexión</a:t>
            </a:r>
          </a:p>
        </p:txBody>
      </p:sp>
    </p:spTree>
    <p:extLst>
      <p:ext uri="{BB962C8B-B14F-4D97-AF65-F5344CB8AC3E}">
        <p14:creationId xmlns:p14="http://schemas.microsoft.com/office/powerpoint/2010/main" val="86642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756E-EE68-F061-1DFB-225DB36D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C86-1521-AFFD-8D05-D03A0B3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66CD-FD5D-E132-1D12-ABB06300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BolsaFichas.java</a:t>
            </a:r>
          </a:p>
          <a:p>
            <a:r>
              <a:rPr lang="es-AR" u="sng" dirty="0"/>
              <a:t>100</a:t>
            </a:r>
            <a:r>
              <a:rPr lang="es-AR" u="sng" noProof="0" dirty="0"/>
              <a:t> fichas totales</a:t>
            </a:r>
            <a:r>
              <a:rPr lang="es-AR" noProof="0" dirty="0"/>
              <a:t> con distribución específica</a:t>
            </a:r>
          </a:p>
          <a:p>
            <a:r>
              <a:rPr lang="es-AR" noProof="0" dirty="0"/>
              <a:t>Manejo de </a:t>
            </a:r>
            <a:r>
              <a:rPr lang="es-AR" u="sng" noProof="0" dirty="0"/>
              <a:t>fichas especiales</a:t>
            </a:r>
            <a:r>
              <a:rPr lang="es-AR" noProof="0" dirty="0"/>
              <a:t> (comodines)</a:t>
            </a:r>
          </a:p>
          <a:p>
            <a:r>
              <a:rPr lang="es-AR" u="sng" noProof="0" dirty="0"/>
              <a:t>Extracción aleatoria</a:t>
            </a:r>
            <a:r>
              <a:rPr lang="es-AR" noProof="0" dirty="0"/>
              <a:t> para repartir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662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635F-883E-7E07-25D8-0A10DE9D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94E-A385-ECDD-06C3-3E4D01A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F8F0-A5AC-B82D-370A-E565B2AA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Ranking.java</a:t>
            </a:r>
          </a:p>
          <a:p>
            <a:r>
              <a:rPr lang="es-AR" u="sng" noProof="0" dirty="0"/>
              <a:t>Top 5 mejores jugadores</a:t>
            </a:r>
          </a:p>
          <a:p>
            <a:r>
              <a:rPr lang="es-AR" u="sng" noProof="0" dirty="0"/>
              <a:t>Persistencia automática</a:t>
            </a:r>
            <a:r>
              <a:rPr lang="es-AR" noProof="0" dirty="0"/>
              <a:t> en archivo .dat</a:t>
            </a:r>
          </a:p>
          <a:p>
            <a:r>
              <a:rPr lang="es-AR" u="sng" noProof="0" dirty="0"/>
              <a:t>Actualización</a:t>
            </a:r>
            <a:r>
              <a:rPr lang="es-AR" noProof="0" dirty="0"/>
              <a:t> al finalizar cada partida</a:t>
            </a:r>
          </a:p>
          <a:p>
            <a:r>
              <a:rPr lang="es-AR" u="sng" noProof="0" dirty="0"/>
              <a:t>Fecha de registro</a:t>
            </a:r>
            <a:r>
              <a:rPr lang="es-AR" noProof="0" dirty="0"/>
              <a:t> para cada entrada</a:t>
            </a:r>
          </a:p>
          <a:p>
            <a:pPr marL="0" indent="0">
              <a:buNone/>
            </a:pP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5897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9136-3F6E-2806-C073-71179FAC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A8F-2517-4693-1992-57781F7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C96E-D332-A2EC-C43F-28946AA5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VistaGrafica.java</a:t>
            </a:r>
          </a:p>
          <a:p>
            <a:r>
              <a:rPr lang="es-AR" u="sng" noProof="0" dirty="0"/>
              <a:t>Gestión de ventanas</a:t>
            </a:r>
            <a:r>
              <a:rPr lang="es-AR" noProof="0" dirty="0"/>
              <a:t> múltiples</a:t>
            </a:r>
          </a:p>
          <a:p>
            <a:r>
              <a:rPr lang="es-AR" u="sng" noProof="0" dirty="0"/>
              <a:t>Sincronización</a:t>
            </a:r>
            <a:r>
              <a:rPr lang="es-AR" noProof="0" dirty="0"/>
              <a:t> con eventos del modelo</a:t>
            </a:r>
          </a:p>
          <a:p>
            <a:r>
              <a:rPr lang="es-AR" u="sng" noProof="0" dirty="0"/>
              <a:t>Delegación</a:t>
            </a:r>
            <a:r>
              <a:rPr lang="es-AR" noProof="0" dirty="0"/>
              <a:t> a ventanas específicas</a:t>
            </a:r>
          </a:p>
          <a:p>
            <a:r>
              <a:rPr lang="es-AR" u="sng" noProof="0" dirty="0"/>
              <a:t>Control de estados</a:t>
            </a:r>
            <a:r>
              <a:rPr lang="es-AR" noProof="0" dirty="0"/>
              <a:t> de la interfaz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93335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2C96-0A2B-9941-603C-13BA6E36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8D30-591D-C7C6-F652-93759F6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8B85-ECFF-693A-9CFB-F227AE2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VentanaTablero.java</a:t>
            </a:r>
          </a:p>
          <a:p>
            <a:r>
              <a:rPr lang="es-AR" u="sng" noProof="0" dirty="0"/>
              <a:t>Renderizado personalizado</a:t>
            </a:r>
            <a:r>
              <a:rPr lang="es-AR" noProof="0" dirty="0"/>
              <a:t> para casilleros especiales</a:t>
            </a:r>
          </a:p>
          <a:p>
            <a:r>
              <a:rPr lang="es-AR" u="sng" noProof="0" dirty="0"/>
              <a:t>Interacción por clicks</a:t>
            </a:r>
            <a:r>
              <a:rPr lang="es-AR" noProof="0" dirty="0"/>
              <a:t> para selección de fichas</a:t>
            </a:r>
          </a:p>
          <a:p>
            <a:r>
              <a:rPr lang="es-AR" u="sng" noProof="0" dirty="0"/>
              <a:t>Validación visual</a:t>
            </a:r>
            <a:r>
              <a:rPr lang="es-AR" noProof="0" dirty="0"/>
              <a:t> inmediata</a:t>
            </a:r>
          </a:p>
          <a:p>
            <a:r>
              <a:rPr lang="es-AR" u="sng" noProof="0" dirty="0"/>
              <a:t>Actualización en tiempo real</a:t>
            </a:r>
            <a:r>
              <a:rPr lang="es-AR" noProof="0" dirty="0"/>
              <a:t> del estado de juego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5418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9A46-E3C6-4484-A1E7-C9D88E03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B9A-D000-546F-A79C-0819D33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CONTROLADOR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44A-D0EC-393A-0948-C2C53433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Controlador.java</a:t>
            </a:r>
          </a:p>
          <a:p>
            <a:r>
              <a:rPr lang="es-AR" u="sng" noProof="0" dirty="0"/>
              <a:t>Traducir comandos</a:t>
            </a:r>
            <a:r>
              <a:rPr lang="es-AR" noProof="0" dirty="0"/>
              <a:t> de la vista a llamadas del modelo</a:t>
            </a:r>
          </a:p>
          <a:p>
            <a:r>
              <a:rPr lang="es-AR" u="sng" noProof="0" dirty="0"/>
              <a:t>Recibir notificaciones</a:t>
            </a:r>
            <a:r>
              <a:rPr lang="es-AR" noProof="0" dirty="0"/>
              <a:t> del modelo remoto</a:t>
            </a:r>
          </a:p>
          <a:p>
            <a:r>
              <a:rPr lang="es-AR" u="sng" noProof="0" dirty="0"/>
              <a:t>Actualizar la vista</a:t>
            </a:r>
            <a:r>
              <a:rPr lang="es-AR" noProof="0" dirty="0"/>
              <a:t> según cambios del modelo</a:t>
            </a:r>
          </a:p>
          <a:p>
            <a:r>
              <a:rPr lang="es-AR" u="sng" noProof="0" dirty="0"/>
              <a:t>Gestionar estado</a:t>
            </a:r>
            <a:r>
              <a:rPr lang="es-AR" noProof="0" dirty="0"/>
              <a:t> específico del cliente</a:t>
            </a:r>
          </a:p>
          <a:p>
            <a:r>
              <a:rPr lang="es-AR" u="sng" noProof="0" dirty="0"/>
              <a:t>Patrón observer</a:t>
            </a:r>
            <a:r>
              <a:rPr lang="es-AR" noProof="0" dirty="0"/>
              <a:t> implementado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9336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046-86AE-4AB9-F91E-80A769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SISTEMA DE PERSISTENCIA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2204-971E-D53A-0DAC-2E9B5241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71524"/>
            <a:ext cx="8825659" cy="3740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200" b="1" noProof="0" dirty="0"/>
              <a:t>Persistencia de Ranking</a:t>
            </a:r>
          </a:p>
          <a:p>
            <a:r>
              <a:rPr lang="es-AR" b="1" noProof="0" dirty="0"/>
              <a:t>Serialización Java</a:t>
            </a:r>
            <a:r>
              <a:rPr lang="es-AR" noProof="0" dirty="0"/>
              <a:t> nativa</a:t>
            </a:r>
          </a:p>
          <a:p>
            <a:r>
              <a:rPr lang="es-AR" b="1" noProof="0" dirty="0"/>
              <a:t>Actualización automática</a:t>
            </a:r>
            <a:r>
              <a:rPr lang="es-AR" noProof="0" dirty="0"/>
              <a:t> al finalizar partidas</a:t>
            </a:r>
          </a:p>
          <a:p>
            <a:r>
              <a:rPr lang="es-AR" b="1" noProof="0" dirty="0"/>
              <a:t>Top 5 persistente</a:t>
            </a:r>
            <a:r>
              <a:rPr lang="es-AR" noProof="0" dirty="0"/>
              <a:t> con fecha de registro</a:t>
            </a:r>
          </a:p>
          <a:p>
            <a:pPr marL="0" indent="0">
              <a:buNone/>
            </a:pPr>
            <a:endParaRPr lang="es-AR" sz="2000" b="1" noProof="0" dirty="0"/>
          </a:p>
          <a:p>
            <a:pPr marL="0" indent="0">
              <a:buNone/>
            </a:pPr>
            <a:r>
              <a:rPr lang="es-AR" sz="2200" b="1" noProof="0" dirty="0"/>
              <a:t>Diccionario de Palabras</a:t>
            </a:r>
          </a:p>
          <a:p>
            <a:r>
              <a:rPr lang="es-AR" noProof="0" dirty="0"/>
              <a:t>modelo/diccionario/</a:t>
            </a:r>
          </a:p>
          <a:p>
            <a:r>
              <a:rPr lang="es-AR" noProof="0" dirty="0"/>
              <a:t>├── A-F.txt     # Palabras que inician con A-F</a:t>
            </a:r>
          </a:p>
          <a:p>
            <a:r>
              <a:rPr lang="es-AR" noProof="0" dirty="0"/>
              <a:t>├── G-M.txt     # Palabras que inician con G-M</a:t>
            </a:r>
          </a:p>
          <a:p>
            <a:r>
              <a:rPr lang="es-AR" noProof="0" dirty="0"/>
              <a:t>├── N-S.txt     # Palabras que inician con N-S</a:t>
            </a:r>
          </a:p>
          <a:p>
            <a:r>
              <a:rPr lang="es-AR" noProof="0" dirty="0"/>
              <a:t>└── T-Z.txt     # Palabras que inician con T-Z</a:t>
            </a:r>
          </a:p>
          <a:p>
            <a:pPr marL="0" indent="0">
              <a:buNone/>
            </a:pPr>
            <a:endParaRPr lang="es-AR" sz="2000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2581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B646-4F63-CBAA-9067-107653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4937-5668-8746-B5D6-C078BC25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noProof="0" dirty="0"/>
              <a:t>El proyecto </a:t>
            </a:r>
            <a:r>
              <a:rPr lang="es-AR" b="1" noProof="0" dirty="0"/>
              <a:t>Scrabble</a:t>
            </a:r>
            <a:r>
              <a:rPr lang="es-AR" noProof="0" dirty="0"/>
              <a:t> es una implementación del popular juego de palabras, desarrollado en </a:t>
            </a:r>
            <a:r>
              <a:rPr lang="es-AR" b="1" noProof="0" dirty="0"/>
              <a:t>Java</a:t>
            </a:r>
            <a:r>
              <a:rPr lang="es-AR" noProof="0" dirty="0"/>
              <a:t> utilizando una </a:t>
            </a:r>
            <a:r>
              <a:rPr lang="es-AR" b="1" noProof="0" dirty="0"/>
              <a:t>arquitectura distribuida cliente-servidor</a:t>
            </a:r>
            <a:r>
              <a:rPr lang="es-AR" noProof="0" dirty="0"/>
              <a:t> con el patrón </a:t>
            </a:r>
            <a:r>
              <a:rPr lang="es-AR" b="1" noProof="0" dirty="0"/>
              <a:t>MVC (Modelo-Vista-Controlador)</a:t>
            </a:r>
            <a:r>
              <a:rPr lang="es-AR" noProof="0" dirty="0"/>
              <a:t> y </a:t>
            </a:r>
            <a:r>
              <a:rPr lang="es-AR" b="1" noProof="0" dirty="0"/>
              <a:t>RMI (Remote Method Invocation)</a:t>
            </a:r>
            <a:r>
              <a:rPr lang="es-AR" noProof="0" dirty="0"/>
              <a:t> para la comunicación remota.</a:t>
            </a:r>
          </a:p>
          <a:p>
            <a:pPr marL="0" indent="0">
              <a:buNone/>
            </a:pPr>
            <a:endParaRPr lang="es-AR" b="1" noProof="0" dirty="0"/>
          </a:p>
          <a:p>
            <a:pPr marL="0" indent="0">
              <a:buNone/>
            </a:pPr>
            <a:r>
              <a:rPr lang="es-AR" b="1" noProof="0" dirty="0"/>
              <a:t>Características Principales:</a:t>
            </a:r>
            <a:endParaRPr lang="es-AR" noProof="0" dirty="0"/>
          </a:p>
          <a:p>
            <a:r>
              <a:rPr lang="es-AR" b="1" noProof="0" dirty="0"/>
              <a:t>Multijugador en red</a:t>
            </a:r>
            <a:r>
              <a:rPr lang="es-AR" noProof="0" dirty="0"/>
              <a:t> (hasta 4 jugadores simultáneos, mínimo 2)</a:t>
            </a:r>
          </a:p>
          <a:p>
            <a:r>
              <a:rPr lang="es-AR" b="1" noProof="0" dirty="0"/>
              <a:t>Dos tipos de interfaz de usuario</a:t>
            </a:r>
            <a:r>
              <a:rPr lang="es-AR" noProof="0" dirty="0"/>
              <a:t>: gráfica (Swing) y consola</a:t>
            </a:r>
          </a:p>
          <a:p>
            <a:r>
              <a:rPr lang="es-AR" b="1" noProof="0" dirty="0"/>
              <a:t>Sistema de persistencia</a:t>
            </a:r>
            <a:r>
              <a:rPr lang="es-AR" noProof="0" dirty="0"/>
              <a:t> para ranking</a:t>
            </a:r>
          </a:p>
          <a:p>
            <a:r>
              <a:rPr lang="es-AR" b="1" noProof="0" dirty="0"/>
              <a:t>Arquitectura distribuida</a:t>
            </a:r>
            <a:r>
              <a:rPr lang="es-AR" noProof="0" dirty="0"/>
              <a:t> usando RMI-MVC</a:t>
            </a:r>
          </a:p>
          <a:p>
            <a:r>
              <a:rPr lang="es-AR" b="1" noProof="0" dirty="0"/>
              <a:t>Validación completa</a:t>
            </a:r>
            <a:r>
              <a:rPr lang="es-AR" noProof="0" dirty="0"/>
              <a:t> de palabras con diccionario integrado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47291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3FD9-DD7F-81D4-840B-DCD08492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4B6-973F-9658-B035-C96B9563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s-AR" noProof="0" dirty="0"/>
              <a:t>El Servidor es el "</a:t>
            </a:r>
            <a:r>
              <a:rPr lang="es-AR" b="1" noProof="0" dirty="0"/>
              <a:t>Observable</a:t>
            </a:r>
            <a:r>
              <a:rPr lang="es-AR" noProof="0" dirty="0"/>
              <a:t>" ModeloJuego mantiene el estado del juego.</a:t>
            </a:r>
          </a:p>
          <a:p>
            <a:pPr>
              <a:buAutoNum type="arabicPeriod"/>
            </a:pPr>
            <a:r>
              <a:rPr lang="es-AR" noProof="0" dirty="0"/>
              <a:t>Cuando algo cambia (nueva palabra, cambio de turno), notifica automáticamente.</a:t>
            </a:r>
          </a:p>
          <a:p>
            <a:pPr>
              <a:buAutoNum type="arabicPeriod"/>
            </a:pPr>
            <a:r>
              <a:rPr lang="es-AR" noProof="0" dirty="0"/>
              <a:t>Los Clientes son "</a:t>
            </a:r>
            <a:r>
              <a:rPr lang="es-AR" b="1" noProof="0" dirty="0"/>
              <a:t>Observers</a:t>
            </a:r>
            <a:r>
              <a:rPr lang="es-AR" noProof="0" dirty="0"/>
              <a:t>“. Cada Controlador se "suscribe" al servidor para recibir notificaciones.</a:t>
            </a:r>
          </a:p>
          <a:p>
            <a:pPr>
              <a:buAutoNum type="arabicPeriod"/>
            </a:pPr>
            <a:r>
              <a:rPr lang="es-AR" noProof="0" dirty="0"/>
              <a:t>Cuando reciben una notificación, actualizan su interfaz. Todos los demás lo ven al instante sin tener que preguntar constantemente al servidor.</a:t>
            </a:r>
          </a:p>
          <a:p>
            <a:pPr>
              <a:buAutoNum type="arabicPeriod"/>
            </a:pPr>
            <a:r>
              <a:rPr lang="es-AR" noProof="0" dirty="0"/>
              <a:t>Es como un sistema de "notificaciones push“.</a:t>
            </a:r>
          </a:p>
          <a:p>
            <a:pPr>
              <a:buAutoNum type="arabicPeriod"/>
            </a:pPr>
            <a:r>
              <a:rPr lang="es-AR" b="1" noProof="0" dirty="0"/>
              <a:t>CLIENTE</a:t>
            </a:r>
            <a:r>
              <a:rPr lang="es-AR" noProof="0" dirty="0"/>
              <a:t> envía acción -&gt; </a:t>
            </a:r>
            <a:r>
              <a:rPr lang="es-AR" b="1" noProof="0" dirty="0"/>
              <a:t>SERVIDOR</a:t>
            </a:r>
            <a:r>
              <a:rPr lang="es-AR" noProof="0" dirty="0"/>
              <a:t> procesa y notifica - &gt; </a:t>
            </a:r>
            <a:r>
              <a:rPr lang="es-AR" b="1" noProof="0" dirty="0"/>
              <a:t>Todos los CLIENTES</a:t>
            </a:r>
            <a:r>
              <a:rPr lang="es-AR" noProof="0" dirty="0"/>
              <a:t> actualizan.</a:t>
            </a:r>
          </a:p>
        </p:txBody>
      </p:sp>
    </p:spTree>
    <p:extLst>
      <p:ext uri="{BB962C8B-B14F-4D97-AF65-F5344CB8AC3E}">
        <p14:creationId xmlns:p14="http://schemas.microsoft.com/office/powerpoint/2010/main" val="264553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57D0-14C1-35E0-E145-59D4F3FE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4011-2FD5-FE82-A549-ADE4F79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684E-91B7-D140-64B6-C3098A87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96110"/>
            <a:ext cx="8825659" cy="39575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1400" b="1" dirty="0"/>
              <a:t>OBSERVABLE (servidor)</a:t>
            </a:r>
          </a:p>
          <a:p>
            <a:pPr marL="0" indent="0">
              <a:buNone/>
            </a:pPr>
            <a:br>
              <a:rPr lang="es-AR" sz="1400" dirty="0"/>
            </a:br>
            <a:r>
              <a:rPr lang="es-AR" sz="1400" dirty="0"/>
              <a:t>// ModeloJuego extiende </a:t>
            </a:r>
            <a:r>
              <a:rPr lang="es-AR" sz="1400" dirty="0" err="1"/>
              <a:t>ObservableRemoto</a:t>
            </a:r>
            <a:endParaRPr lang="es-AR" sz="1400" dirty="0"/>
          </a:p>
          <a:p>
            <a:pPr marL="0" indent="0">
              <a:buNone/>
            </a:pPr>
            <a:r>
              <a:rPr lang="es-AR" sz="1400" dirty="0" err="1"/>
              <a:t>public</a:t>
            </a:r>
            <a:r>
              <a:rPr lang="es-AR" sz="1400" dirty="0"/>
              <a:t> </a:t>
            </a:r>
            <a:r>
              <a:rPr lang="es-AR" sz="1400" dirty="0" err="1"/>
              <a:t>class</a:t>
            </a:r>
            <a:r>
              <a:rPr lang="es-AR" sz="1400" dirty="0"/>
              <a:t> ModeloJuego </a:t>
            </a:r>
            <a:r>
              <a:rPr lang="es-AR" sz="1400" dirty="0" err="1"/>
              <a:t>extends</a:t>
            </a:r>
            <a:r>
              <a:rPr lang="es-AR" sz="1400" dirty="0"/>
              <a:t> </a:t>
            </a:r>
            <a:r>
              <a:rPr lang="es-AR" sz="1400" dirty="0" err="1"/>
              <a:t>ObservableRemoto</a:t>
            </a:r>
            <a:r>
              <a:rPr lang="es-AR" sz="1400" dirty="0"/>
              <a:t> {</a:t>
            </a:r>
          </a:p>
          <a:p>
            <a:pPr marL="0" indent="0">
              <a:buNone/>
            </a:pPr>
            <a:r>
              <a:rPr lang="es-AR" sz="1400" dirty="0"/>
              <a:t>    </a:t>
            </a:r>
          </a:p>
          <a:p>
            <a:pPr marL="0" indent="0">
              <a:buNone/>
            </a:pPr>
            <a:r>
              <a:rPr lang="es-AR" sz="1400" dirty="0"/>
              <a:t>    </a:t>
            </a:r>
            <a:r>
              <a:rPr lang="es-AR" sz="1400" dirty="0" err="1"/>
              <a:t>public</a:t>
            </a:r>
            <a:r>
              <a:rPr lang="es-AR" sz="1400" dirty="0"/>
              <a:t> </a:t>
            </a:r>
            <a:r>
              <a:rPr lang="es-AR" sz="1400" dirty="0" err="1"/>
              <a:t>void</a:t>
            </a:r>
            <a:r>
              <a:rPr lang="es-AR" sz="1400" dirty="0"/>
              <a:t> </a:t>
            </a:r>
            <a:r>
              <a:rPr lang="es-AR" sz="1400" dirty="0" err="1"/>
              <a:t>agregarPalabra</a:t>
            </a:r>
            <a:r>
              <a:rPr lang="es-AR" sz="1400" dirty="0"/>
              <a:t>(...) {</a:t>
            </a:r>
          </a:p>
          <a:p>
            <a:pPr marL="0" indent="0">
              <a:buNone/>
            </a:pPr>
            <a:r>
              <a:rPr lang="es-AR" sz="1400" dirty="0"/>
              <a:t>        // 1. Procesa la lógica</a:t>
            </a:r>
          </a:p>
          <a:p>
            <a:pPr marL="0" indent="0">
              <a:buNone/>
            </a:pPr>
            <a:r>
              <a:rPr lang="es-AR" sz="1400" dirty="0"/>
              <a:t>        </a:t>
            </a:r>
            <a:r>
              <a:rPr lang="es-AR" sz="1400" dirty="0" err="1"/>
              <a:t>tablero.colocarPalabra</a:t>
            </a:r>
            <a:r>
              <a:rPr lang="es-AR" sz="1400" dirty="0"/>
              <a:t>(palabra);</a:t>
            </a:r>
          </a:p>
          <a:p>
            <a:pPr marL="0" indent="0">
              <a:buNone/>
            </a:pPr>
            <a:r>
              <a:rPr lang="es-AR" sz="1400" dirty="0"/>
              <a:t>        </a:t>
            </a:r>
          </a:p>
          <a:p>
            <a:pPr marL="0" indent="0">
              <a:buNone/>
            </a:pPr>
            <a:r>
              <a:rPr lang="es-AR" sz="1400" dirty="0"/>
              <a:t>        // 2. Notifica automáticamente a todos</a:t>
            </a:r>
          </a:p>
          <a:p>
            <a:pPr marL="0" indent="0">
              <a:buNone/>
            </a:pPr>
            <a:r>
              <a:rPr lang="es-AR" sz="1400" dirty="0"/>
              <a:t>        </a:t>
            </a:r>
            <a:r>
              <a:rPr lang="es-AR" sz="1400" dirty="0" err="1"/>
              <a:t>notificarObservadores</a:t>
            </a:r>
            <a:r>
              <a:rPr lang="es-AR" sz="1400" dirty="0"/>
              <a:t>(</a:t>
            </a:r>
            <a:r>
              <a:rPr lang="es-AR" sz="1400" dirty="0" err="1"/>
              <a:t>Evento.PALABRA_AGREGADA</a:t>
            </a:r>
            <a:r>
              <a:rPr lang="es-AR" sz="1400" dirty="0"/>
              <a:t>);</a:t>
            </a:r>
          </a:p>
          <a:p>
            <a:pPr marL="0" indent="0">
              <a:buNone/>
            </a:pPr>
            <a:r>
              <a:rPr lang="es-AR" sz="1400" dirty="0"/>
              <a:t>    }</a:t>
            </a:r>
          </a:p>
          <a:p>
            <a:pPr marL="0" indent="0">
              <a:buNone/>
            </a:pPr>
            <a:r>
              <a:rPr lang="es-AR" sz="1400" dirty="0"/>
              <a:t>}</a:t>
            </a:r>
            <a:endParaRPr lang="es-AR" sz="1400" noProof="0" dirty="0"/>
          </a:p>
        </p:txBody>
      </p:sp>
    </p:spTree>
    <p:extLst>
      <p:ext uri="{BB962C8B-B14F-4D97-AF65-F5344CB8AC3E}">
        <p14:creationId xmlns:p14="http://schemas.microsoft.com/office/powerpoint/2010/main" val="134479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FDEE4-98F9-7505-A4DE-BB1EE40F5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625B-E2D0-5AD6-7961-A046FEB3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ED990-7FCF-382D-72A6-A2E63AE6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96110"/>
            <a:ext cx="8825659" cy="39575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AR" sz="1900" b="1" dirty="0"/>
              <a:t>OBSERVABLE (cliente)</a:t>
            </a:r>
          </a:p>
          <a:p>
            <a:pPr marL="0" indent="0">
              <a:buNone/>
            </a:pPr>
            <a:endParaRPr lang="es-AR" sz="1900" b="1" dirty="0"/>
          </a:p>
          <a:p>
            <a:pPr marL="0" indent="0">
              <a:buNone/>
            </a:pPr>
            <a:r>
              <a:rPr lang="es-AR" sz="1900" dirty="0"/>
              <a:t>// Controlador implementa Observer</a:t>
            </a:r>
          </a:p>
          <a:p>
            <a:pPr marL="0" indent="0">
              <a:buNone/>
            </a:pPr>
            <a:r>
              <a:rPr lang="es-AR" sz="1900" dirty="0" err="1"/>
              <a:t>public</a:t>
            </a:r>
            <a:r>
              <a:rPr lang="es-AR" sz="1900" dirty="0"/>
              <a:t> </a:t>
            </a:r>
            <a:r>
              <a:rPr lang="es-AR" sz="1900" dirty="0" err="1"/>
              <a:t>class</a:t>
            </a:r>
            <a:r>
              <a:rPr lang="es-AR" sz="1900" dirty="0"/>
              <a:t> Controlador </a:t>
            </a:r>
            <a:r>
              <a:rPr lang="es-AR" sz="1900" dirty="0" err="1"/>
              <a:t>implements</a:t>
            </a:r>
            <a:r>
              <a:rPr lang="es-AR" sz="1900" dirty="0"/>
              <a:t> Observer {</a:t>
            </a:r>
          </a:p>
          <a:p>
            <a:pPr marL="0" indent="0">
              <a:buNone/>
            </a:pPr>
            <a:r>
              <a:rPr lang="es-AR" sz="1900" dirty="0"/>
              <a:t>    </a:t>
            </a:r>
          </a:p>
          <a:p>
            <a:pPr marL="0" indent="0">
              <a:buNone/>
            </a:pPr>
            <a:r>
              <a:rPr lang="es-AR" sz="1900" dirty="0"/>
              <a:t>    </a:t>
            </a:r>
            <a:r>
              <a:rPr lang="es-AR" sz="1900" dirty="0" err="1"/>
              <a:t>public</a:t>
            </a:r>
            <a:r>
              <a:rPr lang="es-AR" sz="1900" dirty="0"/>
              <a:t> </a:t>
            </a:r>
            <a:r>
              <a:rPr lang="es-AR" sz="1900" dirty="0" err="1"/>
              <a:t>void</a:t>
            </a:r>
            <a:r>
              <a:rPr lang="es-AR" sz="1900" dirty="0"/>
              <a:t> </a:t>
            </a:r>
            <a:r>
              <a:rPr lang="es-AR" sz="1900" dirty="0" err="1"/>
              <a:t>update</a:t>
            </a:r>
            <a:r>
              <a:rPr lang="es-AR" sz="1900" dirty="0"/>
              <a:t>(Observable </a:t>
            </a:r>
            <a:r>
              <a:rPr lang="es-AR" sz="1900" dirty="0" err="1"/>
              <a:t>obs</a:t>
            </a:r>
            <a:r>
              <a:rPr lang="es-AR" sz="1900" dirty="0"/>
              <a:t>, </a:t>
            </a:r>
            <a:r>
              <a:rPr lang="es-AR" sz="1900" dirty="0" err="1"/>
              <a:t>Object</a:t>
            </a:r>
            <a:r>
              <a:rPr lang="es-AR" sz="1900" dirty="0"/>
              <a:t> evento) {</a:t>
            </a:r>
          </a:p>
          <a:p>
            <a:pPr marL="0" indent="0">
              <a:buNone/>
            </a:pPr>
            <a:r>
              <a:rPr lang="es-AR" sz="1900" dirty="0"/>
              <a:t>        // 3. Recibe notificación y actúa</a:t>
            </a:r>
          </a:p>
          <a:p>
            <a:pPr marL="0" indent="0">
              <a:buNone/>
            </a:pPr>
            <a:r>
              <a:rPr lang="es-AR" sz="1900" dirty="0"/>
              <a:t>        switch(evento) {</a:t>
            </a:r>
          </a:p>
          <a:p>
            <a:pPr marL="0" indent="0">
              <a:buNone/>
            </a:pPr>
            <a:r>
              <a:rPr lang="es-AR" sz="1900" dirty="0"/>
              <a:t>            case PALABRA_AGREGADA:</a:t>
            </a:r>
          </a:p>
          <a:p>
            <a:pPr marL="0" indent="0">
              <a:buNone/>
            </a:pPr>
            <a:r>
              <a:rPr lang="es-AR" sz="1900" dirty="0"/>
              <a:t>                </a:t>
            </a:r>
            <a:r>
              <a:rPr lang="es-AR" sz="1900" dirty="0" err="1"/>
              <a:t>vista.actualizarTablero</a:t>
            </a:r>
            <a:r>
              <a:rPr lang="es-AR" sz="1900" dirty="0"/>
              <a:t>(); // Actualiza UI</a:t>
            </a:r>
          </a:p>
          <a:p>
            <a:pPr marL="0" indent="0">
              <a:buNone/>
            </a:pPr>
            <a:r>
              <a:rPr lang="es-AR" sz="1900" dirty="0"/>
              <a:t>                break;</a:t>
            </a:r>
          </a:p>
          <a:p>
            <a:pPr marL="0" indent="0">
              <a:buNone/>
            </a:pPr>
            <a:r>
              <a:rPr lang="es-AR" sz="1900" dirty="0"/>
              <a:t>        }</a:t>
            </a:r>
          </a:p>
          <a:p>
            <a:pPr marL="0" indent="0">
              <a:buNone/>
            </a:pPr>
            <a:r>
              <a:rPr lang="es-AR" sz="1900" dirty="0"/>
              <a:t>    }</a:t>
            </a:r>
          </a:p>
          <a:p>
            <a:pPr marL="0" indent="0">
              <a:buNone/>
            </a:pPr>
            <a:br>
              <a:rPr lang="es-AR" sz="1400" dirty="0"/>
            </a:br>
            <a:endParaRPr lang="es-AR" sz="1400" noProof="0" dirty="0"/>
          </a:p>
        </p:txBody>
      </p:sp>
    </p:spTree>
    <p:extLst>
      <p:ext uri="{BB962C8B-B14F-4D97-AF65-F5344CB8AC3E}">
        <p14:creationId xmlns:p14="http://schemas.microsoft.com/office/powerpoint/2010/main" val="2327952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B6C9-997B-5B72-0A28-33E185D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INSTALAR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C6A-C262-1754-B083-D95ABA97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AR" dirty="0"/>
              <a:t>Clonar el repositorio </a:t>
            </a:r>
            <a:r>
              <a:rPr lang="es-AR" dirty="0">
                <a:hlinkClick r:id="rId2"/>
              </a:rPr>
              <a:t>https://github.com/BinaryJuan/scrabble-poo.git</a:t>
            </a:r>
            <a:endParaRPr lang="es-AR" dirty="0"/>
          </a:p>
          <a:p>
            <a:pPr>
              <a:buAutoNum type="arabicPeriod"/>
            </a:pPr>
            <a:r>
              <a:rPr lang="es-AR" dirty="0"/>
              <a:t>Instalar versión Java 8 1.8.0_202 y extensiones para compilar en Java si es necesario.</a:t>
            </a:r>
          </a:p>
          <a:p>
            <a:pPr>
              <a:buAutoNum type="arabicPeriod"/>
            </a:pPr>
            <a:r>
              <a:rPr lang="es-AR" dirty="0"/>
              <a:t>Abrir carpeta del proyecto en IDE</a:t>
            </a:r>
          </a:p>
        </p:txBody>
      </p:sp>
    </p:spTree>
    <p:extLst>
      <p:ext uri="{BB962C8B-B14F-4D97-AF65-F5344CB8AC3E}">
        <p14:creationId xmlns:p14="http://schemas.microsoft.com/office/powerpoint/2010/main" val="70901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05BD-8E51-4B7C-3267-C2324276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3CD-F7D1-DDA3-83D8-4FE3F7D7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46A8-C3B8-41E3-B172-0CF10301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A (manual)</a:t>
            </a:r>
          </a:p>
          <a:p>
            <a:pPr>
              <a:buAutoNum type="arabicPeriod"/>
            </a:pPr>
            <a:r>
              <a:rPr lang="es-AR" dirty="0"/>
              <a:t>Presionar “Run” en AppServidor.java y crear el servidor. Usar localhost 127.0.0.1 con puerto 8.8.8.8.</a:t>
            </a:r>
          </a:p>
          <a:p>
            <a:pPr>
              <a:buAutoNum type="arabicPeriod"/>
            </a:pPr>
            <a:r>
              <a:rPr lang="es-AR" dirty="0"/>
              <a:t>Presionar “Run” en AppClienteVistaGrafica.java según la cantidad de jugadores (2-4). A cada cliente se le da la IP 127.0.0.1 y un puerto único (ejemplo: 9.9.9.9).</a:t>
            </a:r>
          </a:p>
          <a:p>
            <a:pPr>
              <a:buAutoNum type="arabicPeriod"/>
            </a:pPr>
            <a:r>
              <a:rPr lang="es-AR" dirty="0"/>
              <a:t>Crear una nueva partida desde el HUB.</a:t>
            </a:r>
          </a:p>
          <a:p>
            <a:pPr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527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26DB-A644-9AB5-B5E6-D069C47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1A9-DE49-F04B-90F7-5EB6826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469-5D91-7D76-A74E-3CCCA77F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B (automático)</a:t>
            </a:r>
          </a:p>
          <a:p>
            <a:pPr>
              <a:buAutoNum type="arabicPeriod"/>
            </a:pPr>
            <a:r>
              <a:rPr lang="es-AR" dirty="0"/>
              <a:t>Ejecutar servidor.bat y elegir como IP el localhost 127.0.0.1 y puerto 8.8.8.8.</a:t>
            </a:r>
          </a:p>
          <a:p>
            <a:pPr>
              <a:buAutoNum type="arabicPeriod"/>
            </a:pPr>
            <a:r>
              <a:rPr lang="es-AR" dirty="0"/>
              <a:t>Ejecutar cliente.bat y elegir como IP el localhost 127.0.0.1, puerto único para cada cliente (ejemplo: 9.9.9.9) y finalmente conectar con el servidor.</a:t>
            </a:r>
          </a:p>
          <a:p>
            <a:pPr>
              <a:buAutoNum type="arabicPeriod"/>
            </a:pPr>
            <a:r>
              <a:rPr lang="es-AR" dirty="0"/>
              <a:t>Dentro del HUB, crear una nueva partida.</a:t>
            </a:r>
          </a:p>
        </p:txBody>
      </p:sp>
    </p:spTree>
    <p:extLst>
      <p:ext uri="{BB962C8B-B14F-4D97-AF65-F5344CB8AC3E}">
        <p14:creationId xmlns:p14="http://schemas.microsoft.com/office/powerpoint/2010/main" val="111694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F4BB-F5A8-C722-4FB0-FF981AC7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FIN DE LA PRESENTACIÓN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F2296-B2DA-5D4B-652B-33601A008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-----</a:t>
            </a:r>
          </a:p>
        </p:txBody>
      </p:sp>
    </p:spTree>
    <p:extLst>
      <p:ext uri="{BB962C8B-B14F-4D97-AF65-F5344CB8AC3E}">
        <p14:creationId xmlns:p14="http://schemas.microsoft.com/office/powerpoint/2010/main" val="328489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BCB-BAB0-9689-1BE9-4BCCEA8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F306-69AB-11BD-132E-01D739E5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El proyecto implementa una </a:t>
            </a:r>
            <a:r>
              <a:rPr lang="es-AR" b="1" noProof="0" dirty="0"/>
              <a:t>arquitectura en capas</a:t>
            </a:r>
            <a:r>
              <a:rPr lang="es-AR" noProof="0" dirty="0"/>
              <a:t> siguiendo el patrón </a:t>
            </a:r>
            <a:r>
              <a:rPr lang="es-AR" b="1" noProof="0" dirty="0"/>
              <a:t>MVC distribuido</a:t>
            </a:r>
            <a:r>
              <a:rPr lang="es-AR" noProof="0" dirty="0"/>
              <a:t>:</a:t>
            </a:r>
          </a:p>
          <a:p>
            <a:endParaRPr lang="es-AR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824B1-DE67-0FC0-485B-F94C9DF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28" y="3002199"/>
            <a:ext cx="3603944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8CD-4EF5-5DBF-E566-B85576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ESTRUCTURA DE 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301-6F8E-9B30-172E-C75D2E32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`src/`</a:t>
            </a:r>
            <a:r>
              <a:rPr lang="es-MX" dirty="0"/>
              <a:t> - Código fuente Java del proyecto</a:t>
            </a:r>
          </a:p>
          <a:p>
            <a:r>
              <a:rPr lang="es-MX" b="1" dirty="0"/>
              <a:t>`bin/`</a:t>
            </a:r>
            <a:r>
              <a:rPr lang="es-MX" dirty="0"/>
              <a:t> - Archivos compilados (.class) para ejecutar</a:t>
            </a:r>
          </a:p>
          <a:p>
            <a:r>
              <a:rPr lang="es-MX" b="1" dirty="0"/>
              <a:t>`src/modelo/`</a:t>
            </a:r>
            <a:r>
              <a:rPr lang="es-MX" dirty="0"/>
              <a:t> - Lógica del juego (reglas, tablero, fichas)  </a:t>
            </a:r>
          </a:p>
          <a:p>
            <a:r>
              <a:rPr lang="es-MX" b="1" dirty="0"/>
              <a:t>`src/vista/`</a:t>
            </a:r>
            <a:r>
              <a:rPr lang="es-MX" dirty="0"/>
              <a:t> - Interfaces gráficas (ventanas, botones)</a:t>
            </a:r>
          </a:p>
          <a:p>
            <a:r>
              <a:rPr lang="es-MX" b="1" dirty="0"/>
              <a:t>`src/controlador/`</a:t>
            </a:r>
            <a:r>
              <a:rPr lang="es-MX" dirty="0"/>
              <a:t> - Conecta modelo y vista</a:t>
            </a:r>
          </a:p>
          <a:p>
            <a:r>
              <a:rPr lang="es-MX" b="1" dirty="0"/>
              <a:t>`src/servidor/`</a:t>
            </a:r>
            <a:r>
              <a:rPr lang="es-MX" dirty="0"/>
              <a:t> - Aplicación servidor RMI</a:t>
            </a:r>
          </a:p>
          <a:p>
            <a:r>
              <a:rPr lang="es-MX" b="1" dirty="0"/>
              <a:t>`src/cliente/`</a:t>
            </a:r>
            <a:r>
              <a:rPr lang="es-MX" dirty="0"/>
              <a:t> - Aplicaciones cliente para jugadores</a:t>
            </a:r>
          </a:p>
          <a:p>
            <a:r>
              <a:rPr lang="es-MX" b="1" dirty="0"/>
              <a:t>`src/utilidades/`</a:t>
            </a:r>
            <a:r>
              <a:rPr lang="es-MX" dirty="0"/>
              <a:t> - Componentes auxiliares</a:t>
            </a:r>
          </a:p>
        </p:txBody>
      </p:sp>
    </p:spTree>
    <p:extLst>
      <p:ext uri="{BB962C8B-B14F-4D97-AF65-F5344CB8AC3E}">
        <p14:creationId xmlns:p14="http://schemas.microsoft.com/office/powerpoint/2010/main" val="13836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8209-5D87-B5C0-D179-40DDAE8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TECNOLOGÍAS Y LIBRERÍAS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7FE1-D535-6511-437B-F1D695F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Java SE 8 1.8.0_202 (lenguaje de programación)</a:t>
            </a:r>
          </a:p>
          <a:p>
            <a:r>
              <a:rPr lang="es-AR" noProof="0" dirty="0"/>
              <a:t>Swing (framework para interfaz gráfica)</a:t>
            </a:r>
          </a:p>
          <a:p>
            <a:r>
              <a:rPr lang="es-AR" noProof="0" dirty="0"/>
              <a:t>LibreriaRMIMVC.jar (librería para uso de RMI y observadores)</a:t>
            </a:r>
          </a:p>
          <a:p>
            <a:r>
              <a:rPr lang="es-AR" noProof="0" dirty="0"/>
              <a:t>JGoodies Forms (librería para layouts en Swing)</a:t>
            </a:r>
          </a:p>
          <a:p>
            <a:r>
              <a:rPr lang="es-AR" noProof="0" dirty="0"/>
              <a:t>WindowBuilder (librería para interfaces Swing)</a:t>
            </a:r>
          </a:p>
        </p:txBody>
      </p:sp>
    </p:spTree>
    <p:extLst>
      <p:ext uri="{BB962C8B-B14F-4D97-AF65-F5344CB8AC3E}">
        <p14:creationId xmlns:p14="http://schemas.microsoft.com/office/powerpoint/2010/main" val="108035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4CEF-F4CA-C62B-3325-F9491FE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CLIENTE SERVIDOR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F480E-C2F6-FAC7-902F-79089FC4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35" y="2326347"/>
            <a:ext cx="4461783" cy="4446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7B2B5-E695-370D-EC90-5D8CDD513B67}"/>
              </a:ext>
            </a:extLst>
          </p:cNvPr>
          <p:cNvSpPr txBox="1"/>
          <p:nvPr/>
        </p:nvSpPr>
        <p:spPr>
          <a:xfrm>
            <a:off x="691417" y="356067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noProof="0" dirty="0">
                <a:latin typeface="Century Gothic" panose="020B0502020202020204" pitchFamily="34" charset="0"/>
              </a:rPr>
              <a:t>El proyecto utiliza un framework personalizado que combina </a:t>
            </a:r>
            <a:r>
              <a:rPr lang="es-AR" b="1" noProof="0" dirty="0">
                <a:latin typeface="Century Gothic" panose="020B0502020202020204" pitchFamily="34" charset="0"/>
              </a:rPr>
              <a:t>RMI</a:t>
            </a:r>
            <a:r>
              <a:rPr lang="es-AR" noProof="0" dirty="0">
                <a:latin typeface="Century Gothic" panose="020B0502020202020204" pitchFamily="34" charset="0"/>
              </a:rPr>
              <a:t> con el patrón </a:t>
            </a:r>
            <a:r>
              <a:rPr lang="es-AR" b="1" noProof="0" dirty="0">
                <a:latin typeface="Century Gothic" panose="020B0502020202020204" pitchFamily="34" charset="0"/>
              </a:rPr>
              <a:t>MVC</a:t>
            </a:r>
            <a:r>
              <a:rPr lang="es-AR" noProof="0" dirty="0">
                <a:latin typeface="Century Gothic" panose="020B0502020202020204" pitchFamily="34" charset="0"/>
              </a:rPr>
              <a:t>, permitiendo que el </a:t>
            </a:r>
            <a:r>
              <a:rPr lang="es-AR" b="1" noProof="0" dirty="0">
                <a:latin typeface="Century Gothic" panose="020B0502020202020204" pitchFamily="34" charset="0"/>
              </a:rPr>
              <a:t>Modelo sea remoto</a:t>
            </a:r>
            <a:r>
              <a:rPr lang="es-AR" noProof="0" dirty="0">
                <a:latin typeface="Century Gothic" panose="020B0502020202020204" pitchFamily="34" charset="0"/>
              </a:rPr>
              <a:t> y compartido entre </a:t>
            </a:r>
            <a:r>
              <a:rPr lang="es-AR" b="1" noProof="0" dirty="0">
                <a:latin typeface="Century Gothic" panose="020B0502020202020204" pitchFamily="34" charset="0"/>
              </a:rPr>
              <a:t>múltiples clientes</a:t>
            </a:r>
            <a:r>
              <a:rPr lang="es-AR" noProof="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5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D6EF-7045-A577-6091-C6EBC4E7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0B8F-17FE-CC31-1B27-92446A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ModeloJuego modelo = new ModeloJuego();  // Observable remoto</a:t>
            </a:r>
          </a:p>
          <a:p>
            <a:pPr marL="0" indent="0">
              <a:buNone/>
            </a:pPr>
            <a:r>
              <a:rPr lang="es-AR" noProof="0" dirty="0"/>
              <a:t>Servidor servidor = new Servidor(ip, puerto);</a:t>
            </a:r>
          </a:p>
          <a:p>
            <a:pPr marL="0" indent="0">
              <a:buNone/>
            </a:pPr>
            <a:r>
              <a:rPr lang="es-AR" noProof="0" dirty="0"/>
              <a:t>servidor.iniciar(modelo);  // Publica el modelo vía RMI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Hospeda el </a:t>
            </a:r>
            <a:r>
              <a:rPr lang="es-AR" b="1" noProof="0" dirty="0"/>
              <a:t>modelo de juego compartido</a:t>
            </a:r>
            <a:endParaRPr lang="es-AR" noProof="0" dirty="0"/>
          </a:p>
          <a:p>
            <a:r>
              <a:rPr lang="es-AR" noProof="0" dirty="0"/>
              <a:t>Gestiona las </a:t>
            </a:r>
            <a:r>
              <a:rPr lang="es-AR" b="1" noProof="0" dirty="0"/>
              <a:t>conexiones de múltiples clientes</a:t>
            </a:r>
            <a:endParaRPr lang="es-AR" noProof="0" dirty="0"/>
          </a:p>
          <a:p>
            <a:r>
              <a:rPr lang="es-AR" b="1" noProof="0" dirty="0"/>
              <a:t>Notifica cambios</a:t>
            </a:r>
            <a:r>
              <a:rPr lang="es-AR" noProof="0" dirty="0"/>
              <a:t> a todos los observadores conectados</a:t>
            </a:r>
          </a:p>
          <a:p>
            <a:r>
              <a:rPr lang="es-AR" noProof="0" dirty="0"/>
              <a:t>Mantiene la </a:t>
            </a:r>
            <a:r>
              <a:rPr lang="es-AR" b="1" noProof="0" dirty="0"/>
              <a:t>lógica de negocio centralizada</a:t>
            </a: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440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4A04-8C40-1681-8AC0-552CB2C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4653-24A8-8F48-B9ED-7B256132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72" y="2612927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noProof="0" dirty="0"/>
              <a:t>Controlador controlador = new Controlador();</a:t>
            </a:r>
          </a:p>
          <a:p>
            <a:pPr marL="0" indent="0">
              <a:buNone/>
            </a:pPr>
            <a:r>
              <a:rPr lang="es-AR" noProof="0" dirty="0"/>
              <a:t>Vista vista = new VistaGrafica(controlador, nombreJugador);</a:t>
            </a:r>
          </a:p>
          <a:p>
            <a:pPr marL="0" indent="0">
              <a:buNone/>
            </a:pPr>
            <a:r>
              <a:rPr lang="es-AR" noProof="0" dirty="0"/>
              <a:t>Cliente cliente = new Cliente(ipCliente, puertoCliente, ipServidor, puertoServidor);</a:t>
            </a:r>
          </a:p>
          <a:p>
            <a:pPr marL="0" indent="0">
              <a:buNone/>
            </a:pPr>
            <a:r>
              <a:rPr lang="es-AR" noProof="0" dirty="0"/>
              <a:t>cliente.iniciar(controlador);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Mantiene la </a:t>
            </a:r>
            <a:r>
              <a:rPr lang="es-AR" b="1" noProof="0" dirty="0"/>
              <a:t>interfaz de usuario local</a:t>
            </a:r>
            <a:endParaRPr lang="es-AR" noProof="0" dirty="0"/>
          </a:p>
          <a:p>
            <a:r>
              <a:rPr lang="es-AR" b="1" noProof="0" dirty="0"/>
              <a:t>Controlador actúa como Observer</a:t>
            </a:r>
            <a:r>
              <a:rPr lang="es-AR" noProof="0" dirty="0"/>
              <a:t> del modelo remoto</a:t>
            </a:r>
          </a:p>
          <a:p>
            <a:r>
              <a:rPr lang="es-AR" b="1" noProof="0" dirty="0"/>
              <a:t>Envía comandos</a:t>
            </a:r>
            <a:r>
              <a:rPr lang="es-AR" noProof="0" dirty="0"/>
              <a:t> al servidor a través del controlador</a:t>
            </a:r>
          </a:p>
          <a:p>
            <a:r>
              <a:rPr lang="es-AR" b="1" noProof="0" dirty="0"/>
              <a:t>Recibe notificaciones</a:t>
            </a:r>
            <a:r>
              <a:rPr lang="es-AR" noProof="0" dirty="0"/>
              <a:t> cuando el modelo cambia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0890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A7D4-A710-5451-5388-99B5400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FLUJO DE COMUNICACIÓN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CAB-E58C-4B71-5F0B-231BDBA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1. </a:t>
            </a:r>
            <a:r>
              <a:rPr lang="es-AR" b="1" noProof="0" dirty="0"/>
              <a:t>Cliente solicita acción</a:t>
            </a:r>
            <a:r>
              <a:rPr lang="es-AR" noProof="0" dirty="0"/>
              <a:t> → Vista → Controlador</a:t>
            </a:r>
          </a:p>
          <a:p>
            <a:pPr marL="0" indent="0">
              <a:buNone/>
            </a:pPr>
            <a:r>
              <a:rPr lang="es-AR" noProof="0" dirty="0"/>
              <a:t>2. </a:t>
            </a:r>
            <a:r>
              <a:rPr lang="es-AR" b="1" noProof="0" dirty="0"/>
              <a:t>El controlador llama método remoto</a:t>
            </a:r>
            <a:r>
              <a:rPr lang="es-AR" noProof="0" dirty="0"/>
              <a:t> → Modelo (en servidor)</a:t>
            </a:r>
          </a:p>
          <a:p>
            <a:pPr marL="0" indent="0">
              <a:buNone/>
            </a:pPr>
            <a:r>
              <a:rPr lang="es-AR" noProof="0" dirty="0"/>
              <a:t>3. </a:t>
            </a:r>
            <a:r>
              <a:rPr lang="es-AR" b="1" noProof="0" dirty="0"/>
              <a:t>Modelo cambia estado</a:t>
            </a:r>
            <a:r>
              <a:rPr lang="es-AR" noProof="0" dirty="0"/>
              <a:t> → Notifica a observadores</a:t>
            </a:r>
          </a:p>
          <a:p>
            <a:pPr marL="0" indent="0">
              <a:buNone/>
            </a:pPr>
            <a:r>
              <a:rPr lang="es-AR" noProof="0" dirty="0"/>
              <a:t>4. </a:t>
            </a:r>
            <a:r>
              <a:rPr lang="es-AR" b="1" noProof="0" dirty="0"/>
              <a:t>Todos los controladores reciben evento</a:t>
            </a:r>
            <a:r>
              <a:rPr lang="es-AR" noProof="0" dirty="0"/>
              <a:t> → Actualizan sus vistas</a:t>
            </a:r>
          </a:p>
          <a:p>
            <a:pPr marL="0" indent="0">
              <a:buNone/>
            </a:pPr>
            <a:r>
              <a:rPr lang="es-AR" noProof="0" dirty="0"/>
              <a:t>5. </a:t>
            </a:r>
            <a:r>
              <a:rPr lang="es-AR" b="1" noProof="0" dirty="0"/>
              <a:t>Vistas se actualizan</a:t>
            </a:r>
            <a:r>
              <a:rPr lang="es-AR" noProof="0" dirty="0"/>
              <a:t> → Interfaz sincronizada en todos los clientes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7032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{A9FF0AF0-5782-4965-B2E9-36F7DF337C86}tf02900722</Template>
  <TotalTime>332</TotalTime>
  <Words>1262</Words>
  <Application>Microsoft Office PowerPoint</Application>
  <PresentationFormat>Widescreen</PresentationFormat>
  <Paragraphs>178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 Boardroom</vt:lpstr>
      <vt:lpstr>SCRABBLE</vt:lpstr>
      <vt:lpstr>INTRODUCCIÓN</vt:lpstr>
      <vt:lpstr>ARQUITECTURA DEL PROYECTO</vt:lpstr>
      <vt:lpstr>ESTRUCTURA DE CARPETAS</vt:lpstr>
      <vt:lpstr>TECNOLOGÍAS Y LIBRERÍAS UTILIZADAS</vt:lpstr>
      <vt:lpstr>ARQUITECTURA CLIENTE SERVIDOR</vt:lpstr>
      <vt:lpstr>ARQUITECTURA: SERVIDOR</vt:lpstr>
      <vt:lpstr>ARQUITECTURA: CLIENTE</vt:lpstr>
      <vt:lpstr>ARQUITECTURA: FLUJO DE COMUNICACIÓN</vt:lpstr>
      <vt:lpstr>TIPOS DE CLIENTES</vt:lpstr>
      <vt:lpstr>MODELO: CLASES PRINCIPALES</vt:lpstr>
      <vt:lpstr>MODELO: CLASES PRINCIPALES</vt:lpstr>
      <vt:lpstr>MODELO: CLASES PRINCIPALES</vt:lpstr>
      <vt:lpstr>MODELO: CLASES PRINCIPALES</vt:lpstr>
      <vt:lpstr>MODELO: CLASES PRINCIPALES</vt:lpstr>
      <vt:lpstr>VISTAS</vt:lpstr>
      <vt:lpstr>VISTAS</vt:lpstr>
      <vt:lpstr>CONTROLADOR</vt:lpstr>
      <vt:lpstr>SISTEMA DE PERSISTENCIA</vt:lpstr>
      <vt:lpstr>PATRÓN OBSERVER EN EL PROYECTO</vt:lpstr>
      <vt:lpstr>PATRÓN OBSERVER EN EL PROYECTO</vt:lpstr>
      <vt:lpstr>PATRÓN OBSERVER EN EL PROYECTO</vt:lpstr>
      <vt:lpstr>PASOS PARA INSTALAR</vt:lpstr>
      <vt:lpstr>PASOS PARA JUGAR</vt:lpstr>
      <vt:lpstr>PASOS PARA JUGAR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Terranova</dc:creator>
  <cp:lastModifiedBy>Dante Terranova</cp:lastModifiedBy>
  <cp:revision>11</cp:revision>
  <dcterms:created xsi:type="dcterms:W3CDTF">2025-07-30T17:58:34Z</dcterms:created>
  <dcterms:modified xsi:type="dcterms:W3CDTF">2025-07-30T23:30:36Z</dcterms:modified>
</cp:coreProperties>
</file>