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ryJuan/scrabble-poo.g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5AEC-EB1F-BC72-D808-0DFA78E4E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noProof="0" dirty="0"/>
              <a:t>SCRABBLE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07176-5BAC-F5BB-F76C-940363FB1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noProof="0" dirty="0"/>
              <a:t>Programación orientada a objetos</a:t>
            </a:r>
          </a:p>
          <a:p>
            <a:r>
              <a:rPr lang="es-AR" i="1" noProof="0" dirty="0">
                <a:solidFill>
                  <a:schemeClr val="bg1"/>
                </a:solidFill>
              </a:rPr>
              <a:t>DANTE TERRANOVA</a:t>
            </a:r>
          </a:p>
        </p:txBody>
      </p:sp>
    </p:spTree>
    <p:extLst>
      <p:ext uri="{BB962C8B-B14F-4D97-AF65-F5344CB8AC3E}">
        <p14:creationId xmlns:p14="http://schemas.microsoft.com/office/powerpoint/2010/main" val="11361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5E0F-FE2C-F24C-905D-86F4709B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TIPOS DE CLIENTES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71E5-3C24-1166-9EE0-7867148F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720000"/>
          <a:lstStyle/>
          <a:p>
            <a:pPr marL="0" indent="0">
              <a:buNone/>
            </a:pPr>
            <a:r>
              <a:rPr lang="es-AR" b="1" u="sng" noProof="0" dirty="0"/>
              <a:t>Por interfaz gráfica</a:t>
            </a:r>
            <a:r>
              <a:rPr lang="es-AR" noProof="0" dirty="0"/>
              <a:t>:</a:t>
            </a:r>
          </a:p>
          <a:p>
            <a:pPr marL="0" indent="0">
              <a:buNone/>
            </a:pPr>
            <a:r>
              <a:rPr lang="es-AR" noProof="0" dirty="0"/>
              <a:t>Interfaz hecha con Swing, interacción visual con el tablero y selección de fichas. Se utilizan los componentes VistaGrafica.java y VentanaTablero.java.</a:t>
            </a:r>
          </a:p>
          <a:p>
            <a:pPr marL="0" indent="0">
              <a:buNone/>
            </a:pPr>
            <a:r>
              <a:rPr lang="es-AR" noProof="0" dirty="0"/>
              <a:t>Se llama </a:t>
            </a:r>
            <a:r>
              <a:rPr lang="es-AR" b="1" i="1" noProof="0" dirty="0"/>
              <a:t>AppClienteVistaGrafica.java</a:t>
            </a:r>
            <a:r>
              <a:rPr lang="es-AR" noProof="0" dirty="0"/>
              <a:t>.</a:t>
            </a:r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r>
              <a:rPr lang="es-AR" b="1" u="sng" noProof="0" dirty="0"/>
              <a:t>Por consola</a:t>
            </a:r>
            <a:r>
              <a:rPr lang="es-AR" noProof="0" dirty="0"/>
              <a:t>:</a:t>
            </a:r>
          </a:p>
          <a:p>
            <a:pPr marL="0" indent="0">
              <a:buNone/>
            </a:pPr>
            <a:r>
              <a:rPr lang="es-AR" noProof="0" dirty="0"/>
              <a:t>Permite usar la consola para unirse al servidor dando un acceso híbrido. Se maneja a través de menús y se llama </a:t>
            </a:r>
            <a:r>
              <a:rPr lang="es-AR" b="1" i="1" noProof="0" dirty="0"/>
              <a:t>AppCliente.java</a:t>
            </a:r>
            <a:r>
              <a:rPr lang="es-A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28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ABAD-7766-CDA6-A0FD-2891A2C5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B8A8-7383-EF34-FA4B-28D5A8EA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ModeloJuego.java</a:t>
            </a:r>
          </a:p>
          <a:p>
            <a:r>
              <a:rPr lang="es-AR" u="sng" noProof="0" dirty="0"/>
              <a:t>Gestión de jugadores</a:t>
            </a:r>
            <a:r>
              <a:rPr lang="es-AR" noProof="0" dirty="0"/>
              <a:t>: Agregar, conectar, desconectar</a:t>
            </a:r>
          </a:p>
          <a:p>
            <a:r>
              <a:rPr lang="es-AR" u="sng" noProof="0" dirty="0"/>
              <a:t>Control de turnos</a:t>
            </a:r>
            <a:r>
              <a:rPr lang="es-AR" noProof="0" dirty="0"/>
              <a:t>: Rotación automática entre jugadores</a:t>
            </a:r>
          </a:p>
          <a:p>
            <a:r>
              <a:rPr lang="es-AR" u="sng" noProof="0" dirty="0"/>
              <a:t>Validación de jugadas</a:t>
            </a:r>
            <a:r>
              <a:rPr lang="es-AR" noProof="0" dirty="0"/>
              <a:t>: Verificar palabras y posiciones</a:t>
            </a:r>
          </a:p>
          <a:p>
            <a:r>
              <a:rPr lang="es-AR" u="sng" noProof="0" dirty="0"/>
              <a:t>Gestión de puntuaciones</a:t>
            </a:r>
            <a:r>
              <a:rPr lang="es-AR" noProof="0" dirty="0"/>
              <a:t>: Cálculo automático con bonificaciones</a:t>
            </a:r>
          </a:p>
          <a:p>
            <a:r>
              <a:rPr lang="es-AR" u="sng" noProof="0" dirty="0"/>
              <a:t>Estados de partida</a:t>
            </a:r>
            <a:r>
              <a:rPr lang="es-AR" noProof="0" dirty="0"/>
              <a:t>: Inicio, desarrollo, finalización</a:t>
            </a:r>
          </a:p>
          <a:p>
            <a:r>
              <a:rPr lang="es-AR" u="sng" noProof="0" dirty="0"/>
              <a:t>Persistencia</a:t>
            </a:r>
            <a:r>
              <a:rPr lang="es-AR" noProof="0" dirty="0"/>
              <a:t>: Guardar/cargar ranking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36201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CCBE-6FA4-707E-EF53-370A823B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28A4-CD8A-F9B2-2687-3BB95D71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Tablero.java</a:t>
            </a:r>
          </a:p>
          <a:p>
            <a:r>
              <a:rPr lang="es-AR" u="sng" noProof="0" dirty="0"/>
              <a:t>Inicialización</a:t>
            </a:r>
            <a:r>
              <a:rPr lang="es-AR" noProof="0" dirty="0"/>
              <a:t> con casilleros especiales (doble/triple palabra/letra)</a:t>
            </a:r>
          </a:p>
          <a:p>
            <a:r>
              <a:rPr lang="es-AR" u="sng" noProof="0" dirty="0"/>
              <a:t>Validación de posiciones</a:t>
            </a:r>
            <a:r>
              <a:rPr lang="es-AR" noProof="0" dirty="0"/>
              <a:t> para nuevas palabras</a:t>
            </a:r>
          </a:p>
          <a:p>
            <a:r>
              <a:rPr lang="es-AR" u="sng" noProof="0" dirty="0"/>
              <a:t>Cálculo de puntajes</a:t>
            </a:r>
            <a:r>
              <a:rPr lang="es-AR" noProof="0" dirty="0"/>
              <a:t> considerando bonificaciones</a:t>
            </a:r>
          </a:p>
          <a:p>
            <a:r>
              <a:rPr lang="es-AR" u="sng" noProof="0" dirty="0"/>
              <a:t>Verificación de conectividad</a:t>
            </a:r>
            <a:r>
              <a:rPr lang="es-AR" noProof="0" dirty="0"/>
              <a:t> con palabras existentes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55332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C42EB-E10E-E0AF-84D4-CC225697D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6EF6-7CDE-DF46-4DAE-526C0BE2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41BE-85F4-0161-B6CA-7AD30B49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Jugador.java</a:t>
            </a:r>
          </a:p>
          <a:p>
            <a:r>
              <a:rPr lang="es-AR" u="sng" noProof="0" dirty="0"/>
              <a:t>`nombre`: </a:t>
            </a:r>
            <a:r>
              <a:rPr lang="es-AR" noProof="0" dirty="0"/>
              <a:t>Identificación única</a:t>
            </a:r>
          </a:p>
          <a:p>
            <a:r>
              <a:rPr lang="es-AR" u="sng" noProof="0" dirty="0"/>
              <a:t>`puntaje`: </a:t>
            </a:r>
            <a:r>
              <a:rPr lang="es-AR" noProof="0" dirty="0"/>
              <a:t>Puntuación acumulada</a:t>
            </a:r>
          </a:p>
          <a:p>
            <a:r>
              <a:rPr lang="es-AR" noProof="0" dirty="0"/>
              <a:t>`</a:t>
            </a:r>
            <a:r>
              <a:rPr lang="es-AR" u="sng" noProof="0" dirty="0"/>
              <a:t>atril`: </a:t>
            </a:r>
            <a:r>
              <a:rPr lang="es-AR" noProof="0" dirty="0"/>
              <a:t>Lista de fichas disponibles (máximo 7)</a:t>
            </a:r>
          </a:p>
          <a:p>
            <a:r>
              <a:rPr lang="es-AR" u="sng" noProof="0" dirty="0"/>
              <a:t>`conectado`: </a:t>
            </a:r>
            <a:r>
              <a:rPr lang="es-AR" noProof="0" dirty="0"/>
              <a:t>Estado de conexión</a:t>
            </a:r>
          </a:p>
        </p:txBody>
      </p:sp>
    </p:spTree>
    <p:extLst>
      <p:ext uri="{BB962C8B-B14F-4D97-AF65-F5344CB8AC3E}">
        <p14:creationId xmlns:p14="http://schemas.microsoft.com/office/powerpoint/2010/main" val="86642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8756E-EE68-F061-1DFB-225DB36DD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1C86-1521-AFFD-8D05-D03A0B31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66CD-FD5D-E132-1D12-ABB06300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BolsaFichas.java</a:t>
            </a:r>
          </a:p>
          <a:p>
            <a:r>
              <a:rPr lang="es-AR" u="sng" dirty="0"/>
              <a:t>100</a:t>
            </a:r>
            <a:r>
              <a:rPr lang="es-AR" u="sng" noProof="0" dirty="0"/>
              <a:t> fichas totales</a:t>
            </a:r>
            <a:r>
              <a:rPr lang="es-AR" noProof="0" dirty="0"/>
              <a:t> con distribución específica</a:t>
            </a:r>
          </a:p>
          <a:p>
            <a:r>
              <a:rPr lang="es-AR" noProof="0" dirty="0"/>
              <a:t>Manejo de </a:t>
            </a:r>
            <a:r>
              <a:rPr lang="es-AR" u="sng" noProof="0" dirty="0"/>
              <a:t>fichas especiales</a:t>
            </a:r>
            <a:r>
              <a:rPr lang="es-AR" noProof="0" dirty="0"/>
              <a:t> (comodines)</a:t>
            </a:r>
          </a:p>
          <a:p>
            <a:r>
              <a:rPr lang="es-AR" u="sng" noProof="0" dirty="0"/>
              <a:t>Extracción aleatoria</a:t>
            </a:r>
            <a:r>
              <a:rPr lang="es-AR" noProof="0" dirty="0"/>
              <a:t> para repartir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05662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1635F-883E-7E07-25D8-0A10DE9D5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594E-A385-ECDD-06C3-3E4D01A8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F8F0-A5AC-B82D-370A-E565B2AA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Ranking.java</a:t>
            </a:r>
          </a:p>
          <a:p>
            <a:r>
              <a:rPr lang="es-AR" u="sng" noProof="0" dirty="0"/>
              <a:t>Top 5 mejores jugadores</a:t>
            </a:r>
          </a:p>
          <a:p>
            <a:r>
              <a:rPr lang="es-AR" u="sng" noProof="0" dirty="0"/>
              <a:t>Persistencia automática</a:t>
            </a:r>
            <a:r>
              <a:rPr lang="es-AR" noProof="0" dirty="0"/>
              <a:t> en archivo .dat</a:t>
            </a:r>
          </a:p>
          <a:p>
            <a:r>
              <a:rPr lang="es-AR" u="sng" noProof="0" dirty="0"/>
              <a:t>Actualización</a:t>
            </a:r>
            <a:r>
              <a:rPr lang="es-AR" noProof="0" dirty="0"/>
              <a:t> al finalizar cada partida</a:t>
            </a:r>
          </a:p>
          <a:p>
            <a:r>
              <a:rPr lang="es-AR" u="sng" noProof="0" dirty="0"/>
              <a:t>Fecha de registro</a:t>
            </a:r>
            <a:r>
              <a:rPr lang="es-AR" noProof="0" dirty="0"/>
              <a:t> para cada entrada</a:t>
            </a:r>
          </a:p>
          <a:p>
            <a:pPr marL="0" indent="0">
              <a:buNone/>
            </a:pP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15897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49136-3F6E-2806-C073-71179FAC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7A8F-2517-4693-1992-57781F7D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VISTAS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C96E-D332-A2EC-C43F-28946AA5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VistaGrafica.java</a:t>
            </a:r>
          </a:p>
          <a:p>
            <a:r>
              <a:rPr lang="es-AR" u="sng" noProof="0" dirty="0"/>
              <a:t>Gestión de ventanas</a:t>
            </a:r>
            <a:r>
              <a:rPr lang="es-AR" noProof="0" dirty="0"/>
              <a:t> múltiples</a:t>
            </a:r>
          </a:p>
          <a:p>
            <a:r>
              <a:rPr lang="es-AR" u="sng" noProof="0" dirty="0"/>
              <a:t>Sincronización</a:t>
            </a:r>
            <a:r>
              <a:rPr lang="es-AR" noProof="0" dirty="0"/>
              <a:t> con eventos del modelo</a:t>
            </a:r>
          </a:p>
          <a:p>
            <a:r>
              <a:rPr lang="es-AR" u="sng" noProof="0" dirty="0"/>
              <a:t>Delegación</a:t>
            </a:r>
            <a:r>
              <a:rPr lang="es-AR" noProof="0" dirty="0"/>
              <a:t> a ventanas específicas</a:t>
            </a:r>
          </a:p>
          <a:p>
            <a:r>
              <a:rPr lang="es-AR" u="sng" noProof="0" dirty="0"/>
              <a:t>Control de estados</a:t>
            </a:r>
            <a:r>
              <a:rPr lang="es-AR" noProof="0" dirty="0"/>
              <a:t> de la interfaz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93335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42C96-0A2B-9941-603C-13BA6E364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8D30-591D-C7C6-F652-93759F61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VISTAS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8B85-ECFF-693A-9CFB-F227AE2A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VentanaTablero.java</a:t>
            </a:r>
          </a:p>
          <a:p>
            <a:r>
              <a:rPr lang="es-AR" u="sng" noProof="0" dirty="0"/>
              <a:t>Renderizado personalizado</a:t>
            </a:r>
            <a:r>
              <a:rPr lang="es-AR" noProof="0" dirty="0"/>
              <a:t> para casilleros especiales</a:t>
            </a:r>
          </a:p>
          <a:p>
            <a:r>
              <a:rPr lang="es-AR" u="sng" noProof="0" dirty="0"/>
              <a:t>Interacción por clicks</a:t>
            </a:r>
            <a:r>
              <a:rPr lang="es-AR" noProof="0" dirty="0"/>
              <a:t> para selección de fichas</a:t>
            </a:r>
          </a:p>
          <a:p>
            <a:r>
              <a:rPr lang="es-AR" u="sng" noProof="0" dirty="0"/>
              <a:t>Validación visual</a:t>
            </a:r>
            <a:r>
              <a:rPr lang="es-AR" noProof="0" dirty="0"/>
              <a:t> inmediata</a:t>
            </a:r>
          </a:p>
          <a:p>
            <a:r>
              <a:rPr lang="es-AR" u="sng" noProof="0" dirty="0"/>
              <a:t>Actualización en tiempo real</a:t>
            </a:r>
            <a:r>
              <a:rPr lang="es-AR" noProof="0" dirty="0"/>
              <a:t> del estado de juego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654182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D9A46-E3C6-4484-A1E7-C9D88E03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6B9A-D000-546F-A79C-0819D33B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CONTROLADOR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744A-D0EC-393A-0948-C2C53433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Controlador.java</a:t>
            </a:r>
          </a:p>
          <a:p>
            <a:r>
              <a:rPr lang="es-AR" u="sng" noProof="0" dirty="0"/>
              <a:t>Traducir comandos</a:t>
            </a:r>
            <a:r>
              <a:rPr lang="es-AR" noProof="0" dirty="0"/>
              <a:t> de la vista a llamadas del modelo</a:t>
            </a:r>
          </a:p>
          <a:p>
            <a:r>
              <a:rPr lang="es-AR" u="sng" noProof="0" dirty="0"/>
              <a:t>Recibir notificaciones</a:t>
            </a:r>
            <a:r>
              <a:rPr lang="es-AR" noProof="0" dirty="0"/>
              <a:t> del modelo remoto</a:t>
            </a:r>
          </a:p>
          <a:p>
            <a:r>
              <a:rPr lang="es-AR" u="sng" noProof="0" dirty="0"/>
              <a:t>Actualizar la vista</a:t>
            </a:r>
            <a:r>
              <a:rPr lang="es-AR" noProof="0" dirty="0"/>
              <a:t> según cambios del modelo</a:t>
            </a:r>
          </a:p>
          <a:p>
            <a:r>
              <a:rPr lang="es-AR" u="sng" noProof="0" dirty="0"/>
              <a:t>Gestionar estado</a:t>
            </a:r>
            <a:r>
              <a:rPr lang="es-AR" noProof="0" dirty="0"/>
              <a:t> específico del cliente</a:t>
            </a:r>
          </a:p>
          <a:p>
            <a:r>
              <a:rPr lang="es-AR" u="sng" noProof="0" dirty="0"/>
              <a:t>Patrón observer</a:t>
            </a:r>
            <a:r>
              <a:rPr lang="es-AR" noProof="0" dirty="0"/>
              <a:t> implementado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79336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9046-86AE-4AB9-F91E-80A76974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SISTEMA DE PERSISTENCIA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2204-971E-D53A-0DAC-2E9B5241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71524"/>
            <a:ext cx="8825659" cy="37407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2200" b="1" noProof="0" dirty="0"/>
              <a:t>Persistencia de Ranking</a:t>
            </a:r>
          </a:p>
          <a:p>
            <a:r>
              <a:rPr lang="es-AR" b="1" noProof="0" dirty="0"/>
              <a:t>Serialización Java</a:t>
            </a:r>
            <a:r>
              <a:rPr lang="es-AR" noProof="0" dirty="0"/>
              <a:t> nativa</a:t>
            </a:r>
          </a:p>
          <a:p>
            <a:r>
              <a:rPr lang="es-AR" b="1" noProof="0" dirty="0"/>
              <a:t>Actualización automática</a:t>
            </a:r>
            <a:r>
              <a:rPr lang="es-AR" noProof="0" dirty="0"/>
              <a:t> al finalizar partidas</a:t>
            </a:r>
          </a:p>
          <a:p>
            <a:r>
              <a:rPr lang="es-AR" b="1" noProof="0" dirty="0"/>
              <a:t>Top 5 persistente</a:t>
            </a:r>
            <a:r>
              <a:rPr lang="es-AR" noProof="0" dirty="0"/>
              <a:t> con fecha de registro</a:t>
            </a:r>
          </a:p>
          <a:p>
            <a:pPr marL="0" indent="0">
              <a:buNone/>
            </a:pPr>
            <a:endParaRPr lang="es-AR" sz="2000" b="1" noProof="0" dirty="0"/>
          </a:p>
          <a:p>
            <a:pPr marL="0" indent="0">
              <a:buNone/>
            </a:pPr>
            <a:r>
              <a:rPr lang="es-AR" sz="2200" b="1" noProof="0" dirty="0"/>
              <a:t>Diccionario de Palabras</a:t>
            </a:r>
          </a:p>
          <a:p>
            <a:r>
              <a:rPr lang="es-AR" noProof="0" dirty="0"/>
              <a:t>modelo/diccionario/</a:t>
            </a:r>
          </a:p>
          <a:p>
            <a:r>
              <a:rPr lang="es-AR" noProof="0" dirty="0"/>
              <a:t>├── A-F.txt     # Palabras que inician con A-F</a:t>
            </a:r>
          </a:p>
          <a:p>
            <a:r>
              <a:rPr lang="es-AR" noProof="0" dirty="0"/>
              <a:t>├── G-M.txt     # Palabras que inician con G-M</a:t>
            </a:r>
          </a:p>
          <a:p>
            <a:r>
              <a:rPr lang="es-AR" noProof="0" dirty="0"/>
              <a:t>├── N-S.txt     # Palabras que inician con N-S</a:t>
            </a:r>
          </a:p>
          <a:p>
            <a:r>
              <a:rPr lang="es-AR" noProof="0" dirty="0"/>
              <a:t>└── T-Z.txt     # Palabras que inician con T-Z</a:t>
            </a:r>
          </a:p>
          <a:p>
            <a:pPr marL="0" indent="0">
              <a:buNone/>
            </a:pPr>
            <a:endParaRPr lang="es-AR" sz="2000" noProof="0" dirty="0"/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32581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B646-4F63-CBAA-9067-1076531F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4937-5668-8746-B5D6-C078BC25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noProof="0" dirty="0"/>
              <a:t>El proyecto </a:t>
            </a:r>
            <a:r>
              <a:rPr lang="es-AR" b="1" noProof="0" dirty="0"/>
              <a:t>Scrabble</a:t>
            </a:r>
            <a:r>
              <a:rPr lang="es-AR" noProof="0" dirty="0"/>
              <a:t> es una implementación del popular juego de palabras, desarrollado en </a:t>
            </a:r>
            <a:r>
              <a:rPr lang="es-AR" b="1" noProof="0" dirty="0"/>
              <a:t>Java</a:t>
            </a:r>
            <a:r>
              <a:rPr lang="es-AR" noProof="0" dirty="0"/>
              <a:t> utilizando una </a:t>
            </a:r>
            <a:r>
              <a:rPr lang="es-AR" b="1" noProof="0" dirty="0"/>
              <a:t>arquitectura distribuida cliente-servidor</a:t>
            </a:r>
            <a:r>
              <a:rPr lang="es-AR" noProof="0" dirty="0"/>
              <a:t> con el patrón </a:t>
            </a:r>
            <a:r>
              <a:rPr lang="es-AR" b="1" noProof="0" dirty="0"/>
              <a:t>MVC (Modelo-Vista-Controlador)</a:t>
            </a:r>
            <a:r>
              <a:rPr lang="es-AR" noProof="0" dirty="0"/>
              <a:t> y </a:t>
            </a:r>
            <a:r>
              <a:rPr lang="es-AR" b="1" noProof="0" dirty="0"/>
              <a:t>RMI (Remote Method Invocation)</a:t>
            </a:r>
            <a:r>
              <a:rPr lang="es-AR" noProof="0" dirty="0"/>
              <a:t> para la comunicación remota.</a:t>
            </a:r>
          </a:p>
          <a:p>
            <a:pPr marL="0" indent="0">
              <a:buNone/>
            </a:pPr>
            <a:endParaRPr lang="es-AR" b="1" noProof="0" dirty="0"/>
          </a:p>
          <a:p>
            <a:pPr marL="0" indent="0">
              <a:buNone/>
            </a:pPr>
            <a:r>
              <a:rPr lang="es-AR" b="1" noProof="0" dirty="0"/>
              <a:t>Características Principales:</a:t>
            </a:r>
            <a:endParaRPr lang="es-AR" noProof="0" dirty="0"/>
          </a:p>
          <a:p>
            <a:r>
              <a:rPr lang="es-AR" b="1" noProof="0" dirty="0"/>
              <a:t>Multijugador en red</a:t>
            </a:r>
            <a:r>
              <a:rPr lang="es-AR" noProof="0" dirty="0"/>
              <a:t> (hasta 4 jugadores simultáneos, mínimo 2)</a:t>
            </a:r>
          </a:p>
          <a:p>
            <a:r>
              <a:rPr lang="es-AR" b="1" noProof="0" dirty="0"/>
              <a:t>Dos tipos de interfaz de usuario</a:t>
            </a:r>
            <a:r>
              <a:rPr lang="es-AR" noProof="0" dirty="0"/>
              <a:t>: gráfica (Swing) y consola</a:t>
            </a:r>
          </a:p>
          <a:p>
            <a:r>
              <a:rPr lang="es-AR" b="1" noProof="0" dirty="0"/>
              <a:t>Sistema de persistencia</a:t>
            </a:r>
            <a:r>
              <a:rPr lang="es-AR" noProof="0" dirty="0"/>
              <a:t> para ranking</a:t>
            </a:r>
          </a:p>
          <a:p>
            <a:r>
              <a:rPr lang="es-AR" b="1" noProof="0" dirty="0"/>
              <a:t>Arquitectura distribuida</a:t>
            </a:r>
            <a:r>
              <a:rPr lang="es-AR" noProof="0" dirty="0"/>
              <a:t> usando RMI-MVC</a:t>
            </a:r>
          </a:p>
          <a:p>
            <a:r>
              <a:rPr lang="es-AR" b="1" noProof="0" dirty="0"/>
              <a:t>Validación completa</a:t>
            </a:r>
            <a:r>
              <a:rPr lang="es-AR" noProof="0" dirty="0"/>
              <a:t> de palabras con diccionario integrado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472912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3FD9-DD7F-81D4-840B-DCD08492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PATRÓN OBSERVER EN 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34B6-973F-9658-B035-C96B9563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s-AR" noProof="0" dirty="0"/>
              <a:t>El Servidor es el "</a:t>
            </a:r>
            <a:r>
              <a:rPr lang="es-AR" b="1" noProof="0" dirty="0"/>
              <a:t>Observable</a:t>
            </a:r>
            <a:r>
              <a:rPr lang="es-AR" noProof="0" dirty="0"/>
              <a:t>" ModeloJuego mantiene el estado del juego.</a:t>
            </a:r>
          </a:p>
          <a:p>
            <a:pPr>
              <a:buAutoNum type="arabicPeriod"/>
            </a:pPr>
            <a:r>
              <a:rPr lang="es-AR" noProof="0" dirty="0"/>
              <a:t>Cuando algo cambia (nueva palabra, cambio de turno), notifica automáticamente.</a:t>
            </a:r>
          </a:p>
          <a:p>
            <a:pPr>
              <a:buAutoNum type="arabicPeriod"/>
            </a:pPr>
            <a:r>
              <a:rPr lang="es-AR" noProof="0" dirty="0"/>
              <a:t>Los Clientes son "</a:t>
            </a:r>
            <a:r>
              <a:rPr lang="es-AR" b="1" noProof="0" dirty="0"/>
              <a:t>Observers</a:t>
            </a:r>
            <a:r>
              <a:rPr lang="es-AR" noProof="0" dirty="0"/>
              <a:t>“. Cada Controlador se "suscribe" al servidor para recibir notificaciones.</a:t>
            </a:r>
          </a:p>
          <a:p>
            <a:pPr>
              <a:buAutoNum type="arabicPeriod"/>
            </a:pPr>
            <a:r>
              <a:rPr lang="es-AR" noProof="0" dirty="0"/>
              <a:t>Cuando reciben una notificación, actualizan su interfaz. Todos los demás lo ven al instante sin tener que preguntar constantemente al servidor.</a:t>
            </a:r>
          </a:p>
          <a:p>
            <a:pPr>
              <a:buAutoNum type="arabicPeriod"/>
            </a:pPr>
            <a:r>
              <a:rPr lang="es-AR" noProof="0" dirty="0"/>
              <a:t>Es como un sistema de "notificaciones push“.</a:t>
            </a:r>
          </a:p>
          <a:p>
            <a:pPr>
              <a:buAutoNum type="arabicPeriod"/>
            </a:pPr>
            <a:r>
              <a:rPr lang="es-AR" b="1" noProof="0" dirty="0"/>
              <a:t>CLIENTE</a:t>
            </a:r>
            <a:r>
              <a:rPr lang="es-AR" noProof="0" dirty="0"/>
              <a:t> envía acción -&gt; </a:t>
            </a:r>
            <a:r>
              <a:rPr lang="es-AR" b="1" noProof="0" dirty="0"/>
              <a:t>SERVIDOR</a:t>
            </a:r>
            <a:r>
              <a:rPr lang="es-AR" noProof="0" dirty="0"/>
              <a:t> procesa y notifica - &gt; </a:t>
            </a:r>
            <a:r>
              <a:rPr lang="es-AR" b="1" noProof="0" dirty="0"/>
              <a:t>Todos los CLIENTES</a:t>
            </a:r>
            <a:r>
              <a:rPr lang="es-AR" noProof="0" dirty="0"/>
              <a:t> actualizan.</a:t>
            </a:r>
          </a:p>
        </p:txBody>
      </p:sp>
    </p:spTree>
    <p:extLst>
      <p:ext uri="{BB962C8B-B14F-4D97-AF65-F5344CB8AC3E}">
        <p14:creationId xmlns:p14="http://schemas.microsoft.com/office/powerpoint/2010/main" val="264553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057D0-14C1-35E0-E145-59D4F3FE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4011-2FD5-FE82-A549-ADE4F79A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PATRÓN OBSERVER EN 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684E-91B7-D140-64B6-C3098A87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96110"/>
            <a:ext cx="8825659" cy="3957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b="1" dirty="0"/>
              <a:t> IMPLEMENTACIÓN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b="1" dirty="0"/>
              <a:t>  </a:t>
            </a:r>
            <a:r>
              <a:rPr lang="es-AR" sz="1600" dirty="0"/>
              <a:t>ObservableRemoto (superclase)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dirty="0"/>
              <a:t>  IObservadorRemoto (interface)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dirty="0"/>
              <a:t>  ModeloJuego notifica cambios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dirty="0"/>
              <a:t>  Controlador observa cambios</a:t>
            </a:r>
          </a:p>
          <a:p>
            <a:pPr marL="0" indent="0">
              <a:buNone/>
            </a:pPr>
            <a:endParaRPr lang="es-AR" sz="1600" noProof="0" dirty="0"/>
          </a:p>
          <a:p>
            <a:pPr marL="0" indent="0">
              <a:buNone/>
            </a:pPr>
            <a:r>
              <a:rPr lang="es-MX" sz="1600" dirty="0"/>
              <a:t> </a:t>
            </a:r>
            <a:r>
              <a:rPr lang="es-MX" sz="1600" b="1" dirty="0"/>
              <a:t>ANÁLISIS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 Desacoplamiento entre modelo y vista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 Notificaciones asíncronas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 Soporte para múltiples observadores</a:t>
            </a:r>
            <a:endParaRPr lang="es-AR" sz="1600" noProof="0" dirty="0"/>
          </a:p>
        </p:txBody>
      </p:sp>
    </p:spTree>
    <p:extLst>
      <p:ext uri="{BB962C8B-B14F-4D97-AF65-F5344CB8AC3E}">
        <p14:creationId xmlns:p14="http://schemas.microsoft.com/office/powerpoint/2010/main" val="134479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B6C9-997B-5B72-0A28-33E185D2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INSTALAR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7C6A-C262-1754-B083-D95ABA97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s-AR" dirty="0"/>
              <a:t>Clonar el repositorio </a:t>
            </a:r>
            <a:r>
              <a:rPr lang="es-AR" dirty="0">
                <a:hlinkClick r:id="rId2"/>
              </a:rPr>
              <a:t>https://github.com/BinaryJuan/scrabble-poo.git</a:t>
            </a:r>
            <a:endParaRPr lang="es-AR" dirty="0"/>
          </a:p>
          <a:p>
            <a:pPr>
              <a:buAutoNum type="arabicPeriod"/>
            </a:pPr>
            <a:r>
              <a:rPr lang="es-AR" dirty="0"/>
              <a:t>Instalar versión Java 8 1.8.0_202 y extensiones para compilar en Java si es necesario.</a:t>
            </a:r>
          </a:p>
          <a:p>
            <a:pPr>
              <a:buAutoNum type="arabicPeriod"/>
            </a:pPr>
            <a:r>
              <a:rPr lang="es-AR" dirty="0"/>
              <a:t>Abrir carpeta del proyecto en IDE</a:t>
            </a:r>
          </a:p>
        </p:txBody>
      </p:sp>
    </p:spTree>
    <p:extLst>
      <p:ext uri="{BB962C8B-B14F-4D97-AF65-F5344CB8AC3E}">
        <p14:creationId xmlns:p14="http://schemas.microsoft.com/office/powerpoint/2010/main" val="709010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E05BD-8E51-4B7C-3267-C2324276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13CD-F7D1-DDA3-83D8-4FE3F7D7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JUGAR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46A8-C3B8-41E3-B172-0CF10301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/>
              <a:t>OPCIÓN A (manual)</a:t>
            </a:r>
          </a:p>
          <a:p>
            <a:pPr>
              <a:buAutoNum type="arabicPeriod"/>
            </a:pPr>
            <a:r>
              <a:rPr lang="es-AR" dirty="0"/>
              <a:t>Presionar “Run” en AppServidor.java y crear el servidor. Usar localhost 127.0.0.1 con puerto 8.8.8.8.</a:t>
            </a:r>
          </a:p>
          <a:p>
            <a:pPr>
              <a:buAutoNum type="arabicPeriod"/>
            </a:pPr>
            <a:r>
              <a:rPr lang="es-AR" dirty="0"/>
              <a:t>Presionar “Run” en AppClienteVistaGrafica.java según la cantidad de jugadores (2-4). A cada cliente se le da la IP 127.0.0.1 y un puerto único (ejemplo: 9.9.9.9).</a:t>
            </a:r>
          </a:p>
          <a:p>
            <a:pPr>
              <a:buAutoNum type="arabicPeriod"/>
            </a:pPr>
            <a:r>
              <a:rPr lang="es-AR" dirty="0"/>
              <a:t>Crear una nueva partida desde el HUB.</a:t>
            </a:r>
          </a:p>
          <a:p>
            <a:pPr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3527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226DB-A644-9AB5-B5E6-D069C470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71A9-DE49-F04B-90F7-5EB68262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JUGAR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7469-5D91-7D76-A74E-3CCCA77F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/>
              <a:t>OPCIÓN B (automático)</a:t>
            </a:r>
          </a:p>
          <a:p>
            <a:pPr>
              <a:buAutoNum type="arabicPeriod"/>
            </a:pPr>
            <a:r>
              <a:rPr lang="es-AR" dirty="0"/>
              <a:t>Ejecutar servidor.bat y elegir como IP el localhost 127.0.0.1 y puerto 8.8.8.8.</a:t>
            </a:r>
          </a:p>
          <a:p>
            <a:pPr>
              <a:buAutoNum type="arabicPeriod"/>
            </a:pPr>
            <a:r>
              <a:rPr lang="es-AR" dirty="0"/>
              <a:t>Ejecutar cliente.bat y elegir como IP el localhost 127.0.0.1, puerto único para cada cliente (ejemplo: 9.9.9.9) y finalmente conectar con el servidor.</a:t>
            </a:r>
          </a:p>
          <a:p>
            <a:pPr>
              <a:buAutoNum type="arabicPeriod"/>
            </a:pPr>
            <a:r>
              <a:rPr lang="es-AR" dirty="0"/>
              <a:t>Dentro del HUB, crear una nueva partida.</a:t>
            </a:r>
          </a:p>
        </p:txBody>
      </p:sp>
    </p:spTree>
    <p:extLst>
      <p:ext uri="{BB962C8B-B14F-4D97-AF65-F5344CB8AC3E}">
        <p14:creationId xmlns:p14="http://schemas.microsoft.com/office/powerpoint/2010/main" val="111694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F4BB-F5A8-C722-4FB0-FF981AC7D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CONCEPTOS DE OBJETOS EN EL CÓDIGO</a:t>
            </a:r>
          </a:p>
        </p:txBody>
      </p:sp>
    </p:spTree>
    <p:extLst>
      <p:ext uri="{BB962C8B-B14F-4D97-AF65-F5344CB8AC3E}">
        <p14:creationId xmlns:p14="http://schemas.microsoft.com/office/powerpoint/2010/main" val="328489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A66CE-5790-96AD-9797-985AB73C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9768-F4A1-A5B5-7FAA-1148B898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70B4-64E6-6FB2-31F2-021E2694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UBICACIÓN: src/modelo/scrabble/ModeloJuego</a:t>
            </a:r>
            <a:br>
              <a:rPr lang="es-MX" b="1" dirty="0"/>
            </a:br>
            <a:r>
              <a:rPr lang="es-MX" dirty="0"/>
              <a:t> - ModeloJuego hereda funcionalidad de notificación a observadores remotos</a:t>
            </a:r>
          </a:p>
          <a:p>
            <a:pPr marL="0" indent="0">
              <a:buNone/>
            </a:pPr>
            <a:r>
              <a:rPr lang="es-MX" dirty="0"/>
              <a:t>   - Reutiliza métodos addObservador(), removeObservador(), notificarObservadores()</a:t>
            </a:r>
            <a:br>
              <a:rPr lang="es-MX" dirty="0"/>
            </a:br>
            <a:br>
              <a:rPr lang="es-MX" dirty="0"/>
            </a:br>
            <a:r>
              <a:rPr lang="es-MX" dirty="0"/>
              <a:t>El proyecto al contar con herencia evita repetir código reutilizando características que se comparten entre varias clases.</a:t>
            </a:r>
          </a:p>
        </p:txBody>
      </p:sp>
    </p:spTree>
    <p:extLst>
      <p:ext uri="{BB962C8B-B14F-4D97-AF65-F5344CB8AC3E}">
        <p14:creationId xmlns:p14="http://schemas.microsoft.com/office/powerpoint/2010/main" val="3572692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070-3A4F-5D4E-0F3E-9E4F1D23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CA48-6023-18B6-DD7E-0E87FC29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/>
              <a:t>UBICACIÓN: src/modelo/scrabble/*</a:t>
            </a:r>
          </a:p>
          <a:p>
            <a:pPr marL="0" indent="0">
              <a:buNone/>
            </a:pPr>
            <a:br>
              <a:rPr lang="es-MX" b="1" dirty="0"/>
            </a:br>
            <a:r>
              <a:rPr lang="es-MX" dirty="0"/>
              <a:t>- Letra.java (implements Casillero, Serializable)</a:t>
            </a:r>
          </a:p>
          <a:p>
            <a:pPr marL="0" indent="0">
              <a:buNone/>
            </a:pPr>
            <a:r>
              <a:rPr lang="es-MX" dirty="0"/>
              <a:t>- PremioLetra.java (implements Casillero, Serializable)  </a:t>
            </a:r>
          </a:p>
          <a:p>
            <a:pPr marL="0" indent="0">
              <a:buNone/>
            </a:pPr>
            <a:r>
              <a:rPr lang="es-MX" dirty="0"/>
              <a:t>- PremioPalabra.java (implements Casillero, Serializable)</a:t>
            </a:r>
          </a:p>
          <a:p>
            <a:pPr marL="0" indent="0">
              <a:buNone/>
            </a:pPr>
            <a:r>
              <a:rPr lang="es-MX" dirty="0"/>
              <a:t>- CasilleroVacio.java (implements Casillero, Serializable)</a:t>
            </a:r>
            <a:br>
              <a:rPr lang="es-MX" dirty="0"/>
            </a:br>
            <a:br>
              <a:rPr lang="es-MX" dirty="0"/>
            </a:br>
            <a:r>
              <a:rPr lang="es-MX" dirty="0"/>
              <a:t> MÉTODOS POLIMÓRFICOS:</a:t>
            </a:r>
          </a:p>
          <a:p>
            <a:pPr marL="0" indent="0">
              <a:buNone/>
            </a:pPr>
            <a:r>
              <a:rPr lang="es-MX" dirty="0"/>
              <a:t>   - </a:t>
            </a:r>
            <a:r>
              <a:rPr lang="es-MX" dirty="0" err="1"/>
              <a:t>getDescripcion</a:t>
            </a:r>
            <a:r>
              <a:rPr lang="es-MX" dirty="0"/>
              <a:t>(): </a:t>
            </a:r>
            <a:r>
              <a:rPr lang="es-MX" dirty="0" err="1"/>
              <a:t>String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- setDescripcion(String): void</a:t>
            </a:r>
          </a:p>
          <a:p>
            <a:pPr marL="0" indent="0">
              <a:buNone/>
            </a:pPr>
            <a:r>
              <a:rPr lang="es-MX" dirty="0"/>
              <a:t>   - getPuntos(): int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923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C0419-27AD-38CD-846B-B99485E14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5A1-A208-6A4E-5CE1-B6C3175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81C2-E430-9552-7402-3CC96754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999425"/>
            <a:ext cx="8825659" cy="3416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Las clases como CasilleroVacio, PremioLetra, PremioPalabra, etc. </a:t>
            </a:r>
            <a:r>
              <a:rPr lang="es-MX" sz="1600" b="1" dirty="0"/>
              <a:t>heredan de la clase Casillero</a:t>
            </a:r>
            <a:r>
              <a:rPr lang="es-MX" sz="1600" dirty="0"/>
              <a:t>, generando un </a:t>
            </a:r>
            <a:r>
              <a:rPr lang="es-MX" sz="1600" b="1" dirty="0"/>
              <a:t>polimorfismo</a:t>
            </a:r>
            <a:r>
              <a:rPr lang="es-MX" sz="1600" dirty="0"/>
              <a:t> al crear nuevas formas o variaciones a partir de su clase padre.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Los métodos que se sobrescriben con el @Override utilizan la </a:t>
            </a:r>
            <a:r>
              <a:rPr lang="es-MX" sz="1600" b="1" dirty="0"/>
              <a:t>sobreescritura de métodos</a:t>
            </a:r>
            <a:r>
              <a:rPr lang="es-MX" sz="1600" dirty="0"/>
              <a:t> para cambiar el comportamiento de la clase que hereda de su padre.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Dentro de la clase </a:t>
            </a:r>
            <a:r>
              <a:rPr lang="es-MX" sz="1600" b="1" dirty="0"/>
              <a:t>Tablero</a:t>
            </a:r>
            <a:r>
              <a:rPr lang="es-MX" sz="1600" dirty="0"/>
              <a:t>, cada posición del tablero se carga vacío primero y luego </a:t>
            </a:r>
            <a:r>
              <a:rPr lang="es-MX" sz="1600" b="1" dirty="0"/>
              <a:t>se sobrescribe según el premio</a:t>
            </a:r>
            <a:r>
              <a:rPr lang="es-MX" sz="1600" dirty="0"/>
              <a:t> que tenga esa casilla aplicando </a:t>
            </a:r>
            <a:r>
              <a:rPr lang="es-MX" sz="1600" b="1" dirty="0"/>
              <a:t>polimorfismo</a:t>
            </a:r>
            <a:r>
              <a:rPr lang="es-MX" sz="1600" dirty="0"/>
              <a:t>. </a:t>
            </a:r>
            <a:r>
              <a:rPr lang="es-MX" sz="1600" i="1" dirty="0"/>
              <a:t>Ejemplo: tablero[pd][pd] = new PremioPalabra(TipoPuntaje.DOBLE);</a:t>
            </a:r>
            <a:br>
              <a:rPr lang="es-MX" sz="1600" dirty="0"/>
            </a:b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60655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872C0-055A-90FF-605B-C7CC8DCB3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22C7-5CF7-314E-92E2-40DBF707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ENCAPSULAMIENTO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0E98-7E07-F34F-C09D-3D8890BA0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1600" dirty="0"/>
              <a:t>A lo largo del proyecto se utilizando </a:t>
            </a:r>
            <a:r>
              <a:rPr lang="es-AR" sz="1600" b="1" dirty="0"/>
              <a:t>encapsulamiento</a:t>
            </a:r>
            <a:r>
              <a:rPr lang="es-AR" sz="1600" dirty="0"/>
              <a:t>, tanto en métodos como en atributos. De esta manera, </a:t>
            </a:r>
            <a:r>
              <a:rPr lang="es-AR" sz="1600" b="1" dirty="0"/>
              <a:t>se protege la información</a:t>
            </a:r>
            <a:r>
              <a:rPr lang="es-AR" sz="1600" dirty="0"/>
              <a:t> y se tiene una </a:t>
            </a:r>
            <a:r>
              <a:rPr lang="es-AR" sz="1600" b="1" dirty="0"/>
              <a:t>estructura robusta</a:t>
            </a:r>
            <a:r>
              <a:rPr lang="es-AR" sz="1600" dirty="0"/>
              <a:t> de código. Por ejemplo, en la clase </a:t>
            </a:r>
            <a:r>
              <a:rPr lang="es-AR" sz="1600" b="1" i="1" dirty="0"/>
              <a:t>Letra</a:t>
            </a:r>
            <a:r>
              <a:rPr lang="es-AR" sz="1600" dirty="0"/>
              <a:t>:</a:t>
            </a:r>
          </a:p>
          <a:p>
            <a:pPr marL="0" indent="0">
              <a:buNone/>
            </a:pPr>
            <a:r>
              <a:rPr lang="es-AR" sz="1600" dirty="0"/>
              <a:t>     * private String letra</a:t>
            </a:r>
          </a:p>
          <a:p>
            <a:pPr marL="0" indent="0">
              <a:buNone/>
            </a:pPr>
            <a:r>
              <a:rPr lang="es-AR" sz="1600" dirty="0"/>
              <a:t>     * private int puntos</a:t>
            </a:r>
          </a:p>
          <a:p>
            <a:pPr marL="0" indent="0">
              <a:buNone/>
            </a:pPr>
            <a:r>
              <a:rPr lang="es-AR" sz="1600" dirty="0"/>
              <a:t>     * private final int id</a:t>
            </a:r>
          </a:p>
          <a:p>
            <a:pPr marL="0" indent="0">
              <a:buNone/>
            </a:pPr>
            <a:r>
              <a:rPr lang="es-AR" sz="1600" dirty="0"/>
              <a:t>     * private static int contadorId</a:t>
            </a:r>
            <a:br>
              <a:rPr lang="es-AR" sz="1600" dirty="0"/>
            </a:br>
            <a:br>
              <a:rPr lang="es-AR" sz="1600" dirty="0"/>
            </a:br>
            <a:r>
              <a:rPr lang="es-AR" sz="1600" dirty="0"/>
              <a:t>Tales atributos solo podrían obtenerse con un </a:t>
            </a:r>
            <a:r>
              <a:rPr lang="es-AR" sz="1600" b="1" dirty="0"/>
              <a:t>getter</a:t>
            </a:r>
            <a:r>
              <a:rPr lang="es-AR" sz="1600" dirty="0"/>
              <a:t> o editarse con un </a:t>
            </a:r>
            <a:r>
              <a:rPr lang="es-AR" sz="1600" b="1" dirty="0"/>
              <a:t>setter</a:t>
            </a:r>
            <a:r>
              <a:rPr lang="es-AR" sz="1600" dirty="0"/>
              <a:t>.</a:t>
            </a:r>
            <a:br>
              <a:rPr lang="es-AR" sz="1600" dirty="0"/>
            </a:br>
            <a:br>
              <a:rPr lang="es-AR" sz="1600" dirty="0"/>
            </a:br>
            <a:r>
              <a:rPr lang="es-AR" sz="1600" dirty="0"/>
              <a:t>public String getDescripcion() {</a:t>
            </a:r>
          </a:p>
          <a:p>
            <a:pPr marL="0" indent="0">
              <a:buNone/>
            </a:pPr>
            <a:r>
              <a:rPr lang="es-AR" sz="1600" dirty="0"/>
              <a:t>	return letra;</a:t>
            </a:r>
          </a:p>
          <a:p>
            <a:pPr marL="0" indent="0">
              <a:buNone/>
            </a:pPr>
            <a:r>
              <a:rPr lang="es-A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451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5BCB-BAB0-9689-1BE9-4BCCEA8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F306-69AB-11BD-132E-01D739E5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El proyecto implementa una </a:t>
            </a:r>
            <a:r>
              <a:rPr lang="es-AR" b="1" noProof="0" dirty="0"/>
              <a:t>arquitectura en capas</a:t>
            </a:r>
            <a:r>
              <a:rPr lang="es-AR" noProof="0" dirty="0"/>
              <a:t> siguiendo el patrón </a:t>
            </a:r>
            <a:r>
              <a:rPr lang="es-AR" b="1" noProof="0" dirty="0"/>
              <a:t>MVC distribuido</a:t>
            </a:r>
            <a:r>
              <a:rPr lang="es-AR" noProof="0" dirty="0"/>
              <a:t>:</a:t>
            </a:r>
          </a:p>
          <a:p>
            <a:endParaRPr lang="es-AR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824B1-DE67-0FC0-485B-F94C9DF9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28" y="3002199"/>
            <a:ext cx="3603944" cy="35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33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8A0E4-346E-0252-59E6-3B82069F5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A021-559F-367E-F39D-FBF548AC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FA54-1E8F-D91D-8A6C-8972582B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b="1" dirty="0"/>
              <a:t>INTERFACES COMO CONTRATOS</a:t>
            </a:r>
          </a:p>
          <a:p>
            <a:pPr marL="0" indent="0">
              <a:buNone/>
            </a:pPr>
            <a:r>
              <a:rPr lang="es-MX" sz="1600" dirty="0"/>
              <a:t>Se abstrae el concepto de </a:t>
            </a:r>
            <a:r>
              <a:rPr lang="es-MX" sz="1600" b="1" i="1" dirty="0"/>
              <a:t>posición en tablero</a:t>
            </a:r>
          </a:p>
          <a:p>
            <a:pPr marL="0" indent="0">
              <a:buNone/>
            </a:pPr>
            <a:r>
              <a:rPr lang="es-MX" sz="1600" b="1" dirty="0"/>
              <a:t>Casillero</a:t>
            </a:r>
            <a:r>
              <a:rPr lang="es-MX" sz="1600" dirty="0"/>
              <a:t> (src/modelo/scrabble/Casillero.java)</a:t>
            </a:r>
          </a:p>
          <a:p>
            <a:pPr marL="0" indent="0">
              <a:buNone/>
            </a:pPr>
            <a:r>
              <a:rPr lang="es-MX" sz="1600" dirty="0"/>
              <a:t>      ABSTRACCIÓN: Define el comportamiento común de elementos del tablero</a:t>
            </a:r>
          </a:p>
          <a:p>
            <a:pPr marL="0" indent="0">
              <a:buNone/>
            </a:pPr>
            <a:r>
              <a:rPr lang="es-MX" sz="1600" dirty="0"/>
              <a:t>      MÉTODOS ABSTRACTOS:</a:t>
            </a:r>
          </a:p>
          <a:p>
            <a:pPr marL="0" indent="0">
              <a:buNone/>
            </a:pPr>
            <a:r>
              <a:rPr lang="es-MX" sz="1600" dirty="0"/>
              <a:t>      - getDescripcion(): String</a:t>
            </a:r>
          </a:p>
          <a:p>
            <a:pPr marL="0" indent="0">
              <a:buNone/>
            </a:pPr>
            <a:r>
              <a:rPr lang="es-MX" sz="1600" dirty="0"/>
              <a:t>      - setDescripcion(String): void</a:t>
            </a:r>
          </a:p>
          <a:p>
            <a:pPr marL="0" indent="0">
              <a:buNone/>
            </a:pPr>
            <a:r>
              <a:rPr lang="es-MX" sz="1600" dirty="0"/>
              <a:t>      - getPuntos(): int</a:t>
            </a:r>
          </a:p>
          <a:p>
            <a:pPr marL="0" indent="0">
              <a:buNone/>
            </a:pP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772053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25A07-E00F-262A-709D-1425BED0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05AF-3095-6EBB-72D9-83954AB6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2970-F469-C5BE-4D27-2DBAABA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ABSTRACCIÓN A NIVEL DE MÉTODO</a:t>
            </a:r>
          </a:p>
          <a:p>
            <a:pPr marL="0" indent="0">
              <a:buNone/>
            </a:pPr>
            <a:r>
              <a:rPr lang="es-MX" sz="1600" dirty="0"/>
              <a:t>Tablero.completarAtrilJugador()</a:t>
            </a:r>
          </a:p>
          <a:p>
            <a:pPr marL="0" indent="0">
              <a:buNone/>
            </a:pPr>
            <a:r>
              <a:rPr lang="es-MX" sz="1600" dirty="0"/>
              <a:t>      ABSTRACCIÓN: Oculta algoritmo de reparto de fichas</a:t>
            </a:r>
          </a:p>
          <a:p>
            <a:pPr marL="0" indent="0">
              <a:buNone/>
            </a:pPr>
            <a:r>
              <a:rPr lang="es-MX" sz="1600" dirty="0"/>
              <a:t>      DETALLES OCULTOS: Selección aleatoria, validaciones, actualización de bolsa</a:t>
            </a:r>
          </a:p>
          <a:p>
            <a:pPr marL="0" indent="0">
              <a:buNone/>
            </a:pPr>
            <a:r>
              <a:rPr lang="es-AR" sz="1600" b="1" dirty="0"/>
              <a:t>ABSTRACCIÓN DE DATOS</a:t>
            </a:r>
          </a:p>
          <a:p>
            <a:pPr marL="0" indent="0">
              <a:buNone/>
            </a:pPr>
            <a:r>
              <a:rPr lang="es-MX" sz="1600" dirty="0"/>
              <a:t>Enum TipoPuntaje {DOBLE, TRIPLE}</a:t>
            </a:r>
          </a:p>
          <a:p>
            <a:pPr marL="0" indent="0">
              <a:buNone/>
            </a:pPr>
            <a:r>
              <a:rPr lang="es-MX" sz="1600" dirty="0"/>
              <a:t>      ABSTRACCIÓN: Simplifica manejo de multiplicadores</a:t>
            </a:r>
            <a:br>
              <a:rPr lang="es-MX" sz="1600" dirty="0"/>
            </a:br>
            <a:br>
              <a:rPr lang="es-MX" sz="1600" dirty="0"/>
            </a:b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994193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4D206-6F1A-AAF1-AE70-40D8AA693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FA32-E79F-760D-BF61-6FEFB4D1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RESPONSABILIDADES DE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25F4-560C-8A47-CF6B-0CDE5697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FORTALEZAS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Clases de entidades del dominio bien definidas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Clases utilitarias con propósito único claro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Separación básica entre capas MVC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Interfaces con responsabilidades específicas</a:t>
            </a:r>
          </a:p>
          <a:p>
            <a:pPr marL="0" indent="0">
              <a:buNone/>
            </a:pPr>
            <a:r>
              <a:rPr lang="es-MX" sz="1600" b="1" dirty="0"/>
              <a:t>POSIBLES MEJORAS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1600" dirty="0"/>
              <a:t>Clases centrales (ModeloJuego, Tablero, Controlador) demasiado grandes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1600" dirty="0"/>
              <a:t>Violaciones SRP en componentes principales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3166445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56741-9EA8-6489-93FA-64B8EFFA5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F700-7762-5181-DD2B-FD0D46F7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ACOPLAMIENTO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308C-04C2-8A70-E63C-7DCE4914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ACOPLAMIENTO BAJO</a:t>
            </a:r>
          </a:p>
          <a:p>
            <a:pPr marL="0" indent="0">
              <a:buNone/>
            </a:pPr>
            <a:r>
              <a:rPr lang="es-MX" sz="1600" dirty="0"/>
              <a:t>   1. MODELO-VISTA</a:t>
            </a:r>
          </a:p>
          <a:p>
            <a:pPr marL="0" indent="0">
              <a:buNone/>
            </a:pPr>
            <a:r>
              <a:rPr lang="es-MX" sz="1600" dirty="0"/>
              <a:t>      ✅ Sin dependencias directas</a:t>
            </a:r>
          </a:p>
          <a:p>
            <a:pPr marL="0" indent="0">
              <a:buNone/>
            </a:pPr>
            <a:r>
              <a:rPr lang="es-MX" sz="1600" dirty="0"/>
              <a:t>      ✅ Comunicación solo </a:t>
            </a:r>
            <a:r>
              <a:rPr lang="es-MX" sz="1600" dirty="0" err="1"/>
              <a:t>via</a:t>
            </a:r>
            <a:r>
              <a:rPr lang="es-MX" sz="1600" dirty="0"/>
              <a:t> Observer</a:t>
            </a:r>
          </a:p>
          <a:p>
            <a:pPr marL="0" indent="0">
              <a:buNone/>
            </a:pPr>
            <a:r>
              <a:rPr lang="es-MX" sz="1600" dirty="0"/>
              <a:t>      ✅ Interfaces bien definidas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   2. VISTA-MODELO</a:t>
            </a:r>
          </a:p>
          <a:p>
            <a:pPr marL="0" indent="0">
              <a:buNone/>
            </a:pPr>
            <a:r>
              <a:rPr lang="es-MX" sz="1600" dirty="0"/>
              <a:t>      ✅ Vista no conoce implementación del modelo</a:t>
            </a:r>
          </a:p>
          <a:p>
            <a:pPr marL="0" indent="0">
              <a:buNone/>
            </a:pPr>
            <a:r>
              <a:rPr lang="es-MX" sz="1600" dirty="0"/>
              <a:t>      ✅ Solo interactúa </a:t>
            </a:r>
            <a:r>
              <a:rPr lang="es-MX" sz="1600" dirty="0" err="1"/>
              <a:t>via</a:t>
            </a:r>
            <a:r>
              <a:rPr lang="es-MX" sz="1600" dirty="0"/>
              <a:t> Controlador</a:t>
            </a:r>
          </a:p>
          <a:p>
            <a:pPr marL="0" indent="0">
              <a:buNone/>
            </a:pPr>
            <a:r>
              <a:rPr lang="es-MX" sz="1600" dirty="0"/>
              <a:t>      ✅ Facilita intercambio de implementaciones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751139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28F19-1BAC-E5D2-B1B3-89C4BED4D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BCF9-E592-092A-F011-2F61B99D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ACOPLAMIENTO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85F1-42B3-BB6F-7349-8F12D088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ACOPLAMIENTO MEDIO</a:t>
            </a:r>
          </a:p>
          <a:p>
            <a:pPr marL="0" indent="0">
              <a:buNone/>
            </a:pPr>
            <a:r>
              <a:rPr lang="es-MX" sz="1600" dirty="0"/>
              <a:t>   1. CONTROLADOR-MODELO</a:t>
            </a:r>
          </a:p>
          <a:p>
            <a:pPr marL="0" indent="0">
              <a:buNone/>
            </a:pPr>
            <a:r>
              <a:rPr lang="es-MX" sz="1600" dirty="0"/>
              <a:t>      ⚠️ Conoce interfaz específica IModeloRemoto</a:t>
            </a:r>
          </a:p>
          <a:p>
            <a:pPr marL="0" indent="0">
              <a:buNone/>
            </a:pPr>
            <a:r>
              <a:rPr lang="es-MX" sz="1600" dirty="0"/>
              <a:t>      ✅ Pero está justificado por funcionalidad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   2. CONTROLADOR-VISTA</a:t>
            </a:r>
          </a:p>
          <a:p>
            <a:pPr marL="0" indent="0">
              <a:buNone/>
            </a:pPr>
            <a:r>
              <a:rPr lang="es-MX" sz="1600" dirty="0"/>
              <a:t>      ⚠️ Conoce interfaz Vista específica</a:t>
            </a:r>
          </a:p>
          <a:p>
            <a:pPr marL="0" indent="0">
              <a:buNone/>
            </a:pPr>
            <a:r>
              <a:rPr lang="es-MX" sz="1600" dirty="0"/>
              <a:t>      ✅ Necesario para coordinar presentación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281602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33DA1-C536-A8EC-74F2-8622D1F80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102D-E2E0-D257-289E-050DC510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ACOPLAMIENTO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9989-9B07-06E3-C100-5154F47D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ACOPLAMIENTO ALTO:</a:t>
            </a:r>
          </a:p>
          <a:p>
            <a:pPr marL="0" indent="0">
              <a:buNone/>
            </a:pPr>
            <a:endParaRPr lang="es-MX" sz="1600" b="1" dirty="0"/>
          </a:p>
          <a:p>
            <a:pPr marL="0" indent="0">
              <a:buNone/>
            </a:pPr>
            <a:r>
              <a:rPr lang="es-MX" sz="1600" dirty="0"/>
              <a:t>   1. CLASES DE MODELO ENTRE SÍ:</a:t>
            </a:r>
          </a:p>
          <a:p>
            <a:pPr marL="0" indent="0">
              <a:buNone/>
            </a:pPr>
            <a:r>
              <a:rPr lang="es-MX" sz="1600" dirty="0"/>
              <a:t>      ⚠️ ModeloJuego conoce muchas clases específicas</a:t>
            </a:r>
          </a:p>
          <a:p>
            <a:pPr marL="0" indent="0">
              <a:buNone/>
            </a:pPr>
            <a:r>
              <a:rPr lang="es-MX" sz="1600" dirty="0"/>
              <a:t>      ⚠️ Tablero tiene múltiples dependencias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517433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23B3-12FD-030C-ABA7-9D1DDA723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B12B-56A4-A1C5-11AC-9CA259ED0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FIN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68045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B8CD-4EF5-5DBF-E566-B85576F5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ESTRUCTURA DE 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B301-6F8E-9B30-172E-C75D2E32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`src/`</a:t>
            </a:r>
            <a:r>
              <a:rPr lang="es-MX" dirty="0"/>
              <a:t> - Código fuente Java del proyecto</a:t>
            </a:r>
          </a:p>
          <a:p>
            <a:r>
              <a:rPr lang="es-MX" b="1" dirty="0"/>
              <a:t>`bin/`</a:t>
            </a:r>
            <a:r>
              <a:rPr lang="es-MX" dirty="0"/>
              <a:t> - Archivos compilados (.class) para ejecutar</a:t>
            </a:r>
          </a:p>
          <a:p>
            <a:r>
              <a:rPr lang="es-MX" b="1" dirty="0"/>
              <a:t>`src/modelo/`</a:t>
            </a:r>
            <a:r>
              <a:rPr lang="es-MX" dirty="0"/>
              <a:t> - Lógica del juego (reglas, tablero, fichas)  </a:t>
            </a:r>
          </a:p>
          <a:p>
            <a:r>
              <a:rPr lang="es-MX" b="1" dirty="0"/>
              <a:t>`src/vista/`</a:t>
            </a:r>
            <a:r>
              <a:rPr lang="es-MX" dirty="0"/>
              <a:t> - Interfaces gráficas (ventanas, botones)</a:t>
            </a:r>
          </a:p>
          <a:p>
            <a:r>
              <a:rPr lang="es-MX" b="1" dirty="0"/>
              <a:t>`src/controlador/`</a:t>
            </a:r>
            <a:r>
              <a:rPr lang="es-MX" dirty="0"/>
              <a:t> - Conecta modelo y vista</a:t>
            </a:r>
          </a:p>
          <a:p>
            <a:r>
              <a:rPr lang="es-MX" b="1" dirty="0"/>
              <a:t>`src/servidor/`</a:t>
            </a:r>
            <a:r>
              <a:rPr lang="es-MX" dirty="0"/>
              <a:t> - Aplicación servidor RMI</a:t>
            </a:r>
          </a:p>
          <a:p>
            <a:r>
              <a:rPr lang="es-MX" b="1" dirty="0"/>
              <a:t>`src/cliente/`</a:t>
            </a:r>
            <a:r>
              <a:rPr lang="es-MX" dirty="0"/>
              <a:t> - Aplicaciones cliente para jugadores</a:t>
            </a:r>
          </a:p>
          <a:p>
            <a:r>
              <a:rPr lang="es-MX" b="1" dirty="0"/>
              <a:t>`src/utilidades/`</a:t>
            </a:r>
            <a:r>
              <a:rPr lang="es-MX" dirty="0"/>
              <a:t> - Componentes auxiliares</a:t>
            </a:r>
          </a:p>
        </p:txBody>
      </p:sp>
    </p:spTree>
    <p:extLst>
      <p:ext uri="{BB962C8B-B14F-4D97-AF65-F5344CB8AC3E}">
        <p14:creationId xmlns:p14="http://schemas.microsoft.com/office/powerpoint/2010/main" val="13836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8209-5D87-B5C0-D179-40DDAE82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TECNOLOGÍAS Y LIBRERÍAS UTILIZADAS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7FE1-D535-6511-437B-F1D695FD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Java SE 8 1.8.0_202 (lenguaje de programación)</a:t>
            </a:r>
          </a:p>
          <a:p>
            <a:r>
              <a:rPr lang="es-AR" noProof="0" dirty="0"/>
              <a:t>Swing (framework para interfaz gráfica)</a:t>
            </a:r>
          </a:p>
          <a:p>
            <a:r>
              <a:rPr lang="es-AR" noProof="0" dirty="0"/>
              <a:t>LibreriaRMIMVC.jar (librería para uso de RMI y observadores)</a:t>
            </a:r>
          </a:p>
          <a:p>
            <a:r>
              <a:rPr lang="es-AR" noProof="0" dirty="0"/>
              <a:t>JGoodies Forms (librería para layouts en Swing)</a:t>
            </a:r>
          </a:p>
          <a:p>
            <a:r>
              <a:rPr lang="es-AR" noProof="0" dirty="0"/>
              <a:t>WindowBuilder (librería para interfaces Swing)</a:t>
            </a:r>
          </a:p>
        </p:txBody>
      </p:sp>
    </p:spTree>
    <p:extLst>
      <p:ext uri="{BB962C8B-B14F-4D97-AF65-F5344CB8AC3E}">
        <p14:creationId xmlns:p14="http://schemas.microsoft.com/office/powerpoint/2010/main" val="1080355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4CEF-F4CA-C62B-3325-F9491FE7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 CLIENTE SERVIDOR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F480E-C2F6-FAC7-902F-79089FC46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235" y="2326347"/>
            <a:ext cx="4461783" cy="4446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F7B2B5-E695-370D-EC90-5D8CDD513B67}"/>
              </a:ext>
            </a:extLst>
          </p:cNvPr>
          <p:cNvSpPr txBox="1"/>
          <p:nvPr/>
        </p:nvSpPr>
        <p:spPr>
          <a:xfrm>
            <a:off x="691417" y="3560677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AR" noProof="0" dirty="0">
                <a:latin typeface="Century Gothic" panose="020B0502020202020204" pitchFamily="34" charset="0"/>
              </a:rPr>
              <a:t>El proyecto utiliza un framework personalizado que combina </a:t>
            </a:r>
            <a:r>
              <a:rPr lang="es-AR" b="1" noProof="0" dirty="0">
                <a:latin typeface="Century Gothic" panose="020B0502020202020204" pitchFamily="34" charset="0"/>
              </a:rPr>
              <a:t>RMI</a:t>
            </a:r>
            <a:r>
              <a:rPr lang="es-AR" noProof="0" dirty="0">
                <a:latin typeface="Century Gothic" panose="020B0502020202020204" pitchFamily="34" charset="0"/>
              </a:rPr>
              <a:t> con el patrón </a:t>
            </a:r>
            <a:r>
              <a:rPr lang="es-AR" b="1" noProof="0" dirty="0">
                <a:latin typeface="Century Gothic" panose="020B0502020202020204" pitchFamily="34" charset="0"/>
              </a:rPr>
              <a:t>MVC</a:t>
            </a:r>
            <a:r>
              <a:rPr lang="es-AR" noProof="0" dirty="0">
                <a:latin typeface="Century Gothic" panose="020B0502020202020204" pitchFamily="34" charset="0"/>
              </a:rPr>
              <a:t>, permitiendo que el </a:t>
            </a:r>
            <a:r>
              <a:rPr lang="es-AR" b="1" noProof="0" dirty="0">
                <a:latin typeface="Century Gothic" panose="020B0502020202020204" pitchFamily="34" charset="0"/>
              </a:rPr>
              <a:t>Modelo sea remoto</a:t>
            </a:r>
            <a:r>
              <a:rPr lang="es-AR" noProof="0" dirty="0">
                <a:latin typeface="Century Gothic" panose="020B0502020202020204" pitchFamily="34" charset="0"/>
              </a:rPr>
              <a:t> y compartido entre </a:t>
            </a:r>
            <a:r>
              <a:rPr lang="es-AR" b="1" noProof="0" dirty="0">
                <a:latin typeface="Century Gothic" panose="020B0502020202020204" pitchFamily="34" charset="0"/>
              </a:rPr>
              <a:t>múltiples clientes</a:t>
            </a:r>
            <a:r>
              <a:rPr lang="es-AR" noProof="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51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D6EF-7045-A577-6091-C6EBC4E7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SERVIDOR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0B8F-17FE-CC31-1B27-92446A51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ModeloJuego modelo = new ModeloJuego();  // Observable remoto</a:t>
            </a:r>
          </a:p>
          <a:p>
            <a:pPr marL="0" indent="0">
              <a:buNone/>
            </a:pPr>
            <a:r>
              <a:rPr lang="es-AR" noProof="0" dirty="0"/>
              <a:t>Servidor servidor = new Servidor(ip, puerto);</a:t>
            </a:r>
          </a:p>
          <a:p>
            <a:pPr marL="0" indent="0">
              <a:buNone/>
            </a:pPr>
            <a:r>
              <a:rPr lang="es-AR" noProof="0" dirty="0"/>
              <a:t>servidor.iniciar(modelo);  // Publica el modelo vía RMI</a:t>
            </a:r>
          </a:p>
          <a:p>
            <a:pPr marL="0" indent="0">
              <a:buNone/>
            </a:pPr>
            <a:endParaRPr lang="es-AR" noProof="0" dirty="0"/>
          </a:p>
          <a:p>
            <a:r>
              <a:rPr lang="es-AR" noProof="0" dirty="0"/>
              <a:t>Hospeda el </a:t>
            </a:r>
            <a:r>
              <a:rPr lang="es-AR" b="1" noProof="0" dirty="0"/>
              <a:t>modelo de juego compartido</a:t>
            </a:r>
            <a:endParaRPr lang="es-AR" noProof="0" dirty="0"/>
          </a:p>
          <a:p>
            <a:r>
              <a:rPr lang="es-AR" noProof="0" dirty="0"/>
              <a:t>Gestiona las </a:t>
            </a:r>
            <a:r>
              <a:rPr lang="es-AR" b="1" noProof="0" dirty="0"/>
              <a:t>conexiones de múltiples clientes</a:t>
            </a:r>
            <a:endParaRPr lang="es-AR" noProof="0" dirty="0"/>
          </a:p>
          <a:p>
            <a:r>
              <a:rPr lang="es-AR" b="1" noProof="0" dirty="0"/>
              <a:t>Notifica cambios</a:t>
            </a:r>
            <a:r>
              <a:rPr lang="es-AR" noProof="0" dirty="0"/>
              <a:t> a todos los observadores conectados</a:t>
            </a:r>
          </a:p>
          <a:p>
            <a:r>
              <a:rPr lang="es-AR" noProof="0" dirty="0"/>
              <a:t>Mantiene la </a:t>
            </a:r>
            <a:r>
              <a:rPr lang="es-AR" b="1" noProof="0" dirty="0"/>
              <a:t>lógica de negocio centralizada</a:t>
            </a:r>
            <a:endParaRPr lang="es-AR" noProof="0" dirty="0"/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64409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4A04-8C40-1681-8AC0-552CB2C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CLIENTE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4653-24A8-8F48-B9ED-7B256132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72" y="2612927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noProof="0" dirty="0"/>
              <a:t>Controlador controlador = new Controlador();</a:t>
            </a:r>
          </a:p>
          <a:p>
            <a:pPr marL="0" indent="0">
              <a:buNone/>
            </a:pPr>
            <a:r>
              <a:rPr lang="es-AR" noProof="0" dirty="0"/>
              <a:t>Vista vista = new VistaGrafica(controlador, nombreJugador);</a:t>
            </a:r>
          </a:p>
          <a:p>
            <a:pPr marL="0" indent="0">
              <a:buNone/>
            </a:pPr>
            <a:r>
              <a:rPr lang="es-AR" noProof="0" dirty="0"/>
              <a:t>Cliente cliente = new Cliente(ipCliente, puertoCliente, ipServidor, puertoServidor);</a:t>
            </a:r>
          </a:p>
          <a:p>
            <a:pPr marL="0" indent="0">
              <a:buNone/>
            </a:pPr>
            <a:r>
              <a:rPr lang="es-AR" noProof="0" dirty="0"/>
              <a:t>cliente.iniciar(controlador);</a:t>
            </a:r>
          </a:p>
          <a:p>
            <a:pPr marL="0" indent="0">
              <a:buNone/>
            </a:pPr>
            <a:endParaRPr lang="es-AR" noProof="0" dirty="0"/>
          </a:p>
          <a:p>
            <a:r>
              <a:rPr lang="es-AR" noProof="0" dirty="0"/>
              <a:t>Mantiene la </a:t>
            </a:r>
            <a:r>
              <a:rPr lang="es-AR" b="1" noProof="0" dirty="0"/>
              <a:t>interfaz de usuario local</a:t>
            </a:r>
            <a:endParaRPr lang="es-AR" noProof="0" dirty="0"/>
          </a:p>
          <a:p>
            <a:r>
              <a:rPr lang="es-AR" b="1" noProof="0" dirty="0"/>
              <a:t>Controlador actúa como Observer</a:t>
            </a:r>
            <a:r>
              <a:rPr lang="es-AR" noProof="0" dirty="0"/>
              <a:t> del modelo remoto</a:t>
            </a:r>
          </a:p>
          <a:p>
            <a:r>
              <a:rPr lang="es-AR" b="1" noProof="0" dirty="0"/>
              <a:t>Envía comandos</a:t>
            </a:r>
            <a:r>
              <a:rPr lang="es-AR" noProof="0" dirty="0"/>
              <a:t> al servidor a través del controlador</a:t>
            </a:r>
          </a:p>
          <a:p>
            <a:r>
              <a:rPr lang="es-AR" b="1" noProof="0" dirty="0"/>
              <a:t>Recibe notificaciones</a:t>
            </a:r>
            <a:r>
              <a:rPr lang="es-AR" noProof="0" dirty="0"/>
              <a:t> cuando el modelo cambia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08904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A7D4-A710-5451-5388-99B5400D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FLUJO DE COMUNICACIÓN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1CAB-E58C-4B71-5F0B-231BDBA2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1. </a:t>
            </a:r>
            <a:r>
              <a:rPr lang="es-AR" b="1" noProof="0" dirty="0"/>
              <a:t>Cliente solicita acción</a:t>
            </a:r>
            <a:r>
              <a:rPr lang="es-AR" noProof="0" dirty="0"/>
              <a:t> → Vista → Controlador</a:t>
            </a:r>
          </a:p>
          <a:p>
            <a:pPr marL="0" indent="0">
              <a:buNone/>
            </a:pPr>
            <a:r>
              <a:rPr lang="es-AR" noProof="0" dirty="0"/>
              <a:t>2. </a:t>
            </a:r>
            <a:r>
              <a:rPr lang="es-AR" b="1" noProof="0" dirty="0"/>
              <a:t>El controlador llama método remoto</a:t>
            </a:r>
            <a:r>
              <a:rPr lang="es-AR" noProof="0" dirty="0"/>
              <a:t> → Modelo (en servidor)</a:t>
            </a:r>
          </a:p>
          <a:p>
            <a:pPr marL="0" indent="0">
              <a:buNone/>
            </a:pPr>
            <a:r>
              <a:rPr lang="es-AR" noProof="0" dirty="0"/>
              <a:t>3. </a:t>
            </a:r>
            <a:r>
              <a:rPr lang="es-AR" b="1" noProof="0" dirty="0"/>
              <a:t>Modelo cambia estado</a:t>
            </a:r>
            <a:r>
              <a:rPr lang="es-AR" noProof="0" dirty="0"/>
              <a:t> → Notifica a observadores</a:t>
            </a:r>
          </a:p>
          <a:p>
            <a:pPr marL="0" indent="0">
              <a:buNone/>
            </a:pPr>
            <a:r>
              <a:rPr lang="es-AR" noProof="0" dirty="0"/>
              <a:t>4. </a:t>
            </a:r>
            <a:r>
              <a:rPr lang="es-AR" b="1" noProof="0" dirty="0"/>
              <a:t>Todos los controladores reciben evento</a:t>
            </a:r>
            <a:r>
              <a:rPr lang="es-AR" noProof="0" dirty="0"/>
              <a:t> → Actualizan sus vistas</a:t>
            </a:r>
          </a:p>
          <a:p>
            <a:pPr marL="0" indent="0">
              <a:buNone/>
            </a:pPr>
            <a:r>
              <a:rPr lang="es-AR" noProof="0" dirty="0"/>
              <a:t>5. </a:t>
            </a:r>
            <a:r>
              <a:rPr lang="es-AR" b="1" noProof="0" dirty="0"/>
              <a:t>Vistas se actualizan</a:t>
            </a:r>
            <a:r>
              <a:rPr lang="es-AR" noProof="0" dirty="0"/>
              <a:t> → Interfaz sincronizada en todos los clientes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770321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{A9FF0AF0-5782-4965-B2E9-36F7DF337C86}tf02900722</Template>
  <TotalTime>511</TotalTime>
  <Words>1765</Words>
  <Application>Microsoft Office PowerPoint</Application>
  <PresentationFormat>Widescreen</PresentationFormat>
  <Paragraphs>237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Century Gothic</vt:lpstr>
      <vt:lpstr>Wingdings</vt:lpstr>
      <vt:lpstr>Wingdings 3</vt:lpstr>
      <vt:lpstr>Ion Boardroom</vt:lpstr>
      <vt:lpstr>SCRABBLE</vt:lpstr>
      <vt:lpstr>INTRODUCCIÓN</vt:lpstr>
      <vt:lpstr>ARQUITECTURA DEL PROYECTO</vt:lpstr>
      <vt:lpstr>ESTRUCTURA DE CARPETAS</vt:lpstr>
      <vt:lpstr>TECNOLOGÍAS Y LIBRERÍAS UTILIZADAS</vt:lpstr>
      <vt:lpstr>ARQUITECTURA CLIENTE SERVIDOR</vt:lpstr>
      <vt:lpstr>ARQUITECTURA: SERVIDOR</vt:lpstr>
      <vt:lpstr>ARQUITECTURA: CLIENTE</vt:lpstr>
      <vt:lpstr>ARQUITECTURA: FLUJO DE COMUNICACIÓN</vt:lpstr>
      <vt:lpstr>TIPOS DE CLIENTES</vt:lpstr>
      <vt:lpstr>MODELO: CLASES PRINCIPALES</vt:lpstr>
      <vt:lpstr>MODELO: CLASES PRINCIPALES</vt:lpstr>
      <vt:lpstr>MODELO: CLASES PRINCIPALES</vt:lpstr>
      <vt:lpstr>MODELO: CLASES PRINCIPALES</vt:lpstr>
      <vt:lpstr>MODELO: CLASES PRINCIPALES</vt:lpstr>
      <vt:lpstr>VISTAS</vt:lpstr>
      <vt:lpstr>VISTAS</vt:lpstr>
      <vt:lpstr>CONTROLADOR</vt:lpstr>
      <vt:lpstr>SISTEMA DE PERSISTENCIA</vt:lpstr>
      <vt:lpstr>PATRÓN OBSERVER EN EL PROYECTO</vt:lpstr>
      <vt:lpstr>PATRÓN OBSERVER EN EL PROYECTO</vt:lpstr>
      <vt:lpstr>PASOS PARA INSTALAR</vt:lpstr>
      <vt:lpstr>PASOS PARA JUGAR</vt:lpstr>
      <vt:lpstr>PASOS PARA JUGAR</vt:lpstr>
      <vt:lpstr>CONCEPTOS DE OBJETOS EN EL CÓDIGO</vt:lpstr>
      <vt:lpstr>HERENCIA</vt:lpstr>
      <vt:lpstr>POLIMORFISMO</vt:lpstr>
      <vt:lpstr>POLIMORFISMO</vt:lpstr>
      <vt:lpstr>ENCAPSULAMIENTO</vt:lpstr>
      <vt:lpstr>ABSTRACCIÓN</vt:lpstr>
      <vt:lpstr>ABSTRACCIÓN</vt:lpstr>
      <vt:lpstr>RESPONSABILIDADES DE CLASES</vt:lpstr>
      <vt:lpstr>ANÁLISIS DE ACOPLAMIENTO</vt:lpstr>
      <vt:lpstr>ANÁLISIS DE ACOPLAMIENTO</vt:lpstr>
      <vt:lpstr>ANÁLISIS DE ACOPLAMIENTO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Dante Terranova</dc:creator>
  <cp:lastModifiedBy>Dante Terranova</cp:lastModifiedBy>
  <cp:revision>14</cp:revision>
  <dcterms:created xsi:type="dcterms:W3CDTF">2025-07-30T17:58:34Z</dcterms:created>
  <dcterms:modified xsi:type="dcterms:W3CDTF">2025-08-02T23:08:30Z</dcterms:modified>
</cp:coreProperties>
</file>