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1" r:id="rId4"/>
    <p:sldId id="312" r:id="rId5"/>
    <p:sldId id="31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5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93" r:id="rId52"/>
    <p:sldId id="306" r:id="rId53"/>
    <p:sldId id="307" r:id="rId54"/>
    <p:sldId id="308" r:id="rId55"/>
    <p:sldId id="309" r:id="rId56"/>
    <p:sldId id="310" r:id="rId57"/>
    <p:sldId id="29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Juan/scrabble-poo.g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5AEC-EB1F-BC72-D808-0DFA78E4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7176-5BAC-F5BB-F76C-940363FB1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Programación orientada a objetos</a:t>
            </a:r>
          </a:p>
          <a:p>
            <a:r>
              <a:rPr lang="es-AR" i="1" noProof="0" dirty="0">
                <a:solidFill>
                  <a:schemeClr val="bg1"/>
                </a:solidFill>
              </a:rPr>
              <a:t>DANTE TERRANOVA</a:t>
            </a:r>
          </a:p>
        </p:txBody>
      </p:sp>
    </p:spTree>
    <p:extLst>
      <p:ext uri="{BB962C8B-B14F-4D97-AF65-F5344CB8AC3E}">
        <p14:creationId xmlns:p14="http://schemas.microsoft.com/office/powerpoint/2010/main" val="11361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D6EF-7045-A577-6091-C6EBC4E7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0B8F-17FE-CC31-1B27-92446A5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ModeloJuego modelo = new ModeloJuego();  // Observable remoto</a:t>
            </a:r>
          </a:p>
          <a:p>
            <a:pPr marL="0" indent="0">
              <a:buNone/>
            </a:pPr>
            <a:r>
              <a:rPr lang="es-AR" noProof="0" dirty="0"/>
              <a:t>Servidor servidor = new Servidor(ip, puerto);</a:t>
            </a:r>
          </a:p>
          <a:p>
            <a:pPr marL="0" indent="0">
              <a:buNone/>
            </a:pPr>
            <a:r>
              <a:rPr lang="es-AR" noProof="0" dirty="0"/>
              <a:t>servidor.iniciar(modelo);  // Publica el modelo vía RMI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Hospeda el </a:t>
            </a:r>
            <a:r>
              <a:rPr lang="es-AR" b="1" noProof="0" dirty="0"/>
              <a:t>modelo de juego compartido</a:t>
            </a:r>
            <a:endParaRPr lang="es-AR" noProof="0" dirty="0"/>
          </a:p>
          <a:p>
            <a:r>
              <a:rPr lang="es-AR" noProof="0" dirty="0"/>
              <a:t>Gestiona las </a:t>
            </a:r>
            <a:r>
              <a:rPr lang="es-AR" b="1" noProof="0" dirty="0"/>
              <a:t>conexiones de múltiples clientes</a:t>
            </a:r>
            <a:endParaRPr lang="es-AR" noProof="0" dirty="0"/>
          </a:p>
          <a:p>
            <a:r>
              <a:rPr lang="es-AR" b="1" noProof="0" dirty="0"/>
              <a:t>Notifica cambios</a:t>
            </a:r>
            <a:r>
              <a:rPr lang="es-AR" noProof="0" dirty="0"/>
              <a:t> a todos los observadores conectados</a:t>
            </a:r>
          </a:p>
          <a:p>
            <a:r>
              <a:rPr lang="es-AR" noProof="0" dirty="0"/>
              <a:t>Mantiene la </a:t>
            </a:r>
            <a:r>
              <a:rPr lang="es-AR" b="1" noProof="0" dirty="0"/>
              <a:t>lógica de negocio centralizada</a:t>
            </a: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4409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4A04-8C40-1681-8AC0-552CB2C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4653-24A8-8F48-B9ED-7B256132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72" y="2612927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noProof="0" dirty="0"/>
              <a:t>Controlador controlador = new Controlador();</a:t>
            </a:r>
          </a:p>
          <a:p>
            <a:pPr marL="0" indent="0">
              <a:buNone/>
            </a:pPr>
            <a:r>
              <a:rPr lang="es-AR" noProof="0" dirty="0"/>
              <a:t>Vista vista = new VistaGrafica(controlador, nombreJugador);</a:t>
            </a:r>
          </a:p>
          <a:p>
            <a:pPr marL="0" indent="0">
              <a:buNone/>
            </a:pPr>
            <a:r>
              <a:rPr lang="es-AR" noProof="0" dirty="0"/>
              <a:t>Cliente cliente = new Cliente(ipCliente, puertoCliente, ipServidor, puertoServidor);</a:t>
            </a:r>
          </a:p>
          <a:p>
            <a:pPr marL="0" indent="0">
              <a:buNone/>
            </a:pPr>
            <a:r>
              <a:rPr lang="es-AR" noProof="0" dirty="0"/>
              <a:t>cliente.iniciar(controlador);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Mantiene la </a:t>
            </a:r>
            <a:r>
              <a:rPr lang="es-AR" b="1" noProof="0" dirty="0"/>
              <a:t>interfaz de usuario local</a:t>
            </a:r>
            <a:endParaRPr lang="es-AR" noProof="0" dirty="0"/>
          </a:p>
          <a:p>
            <a:r>
              <a:rPr lang="es-AR" b="1" noProof="0" dirty="0"/>
              <a:t>Controlador actúa como Observer</a:t>
            </a:r>
            <a:r>
              <a:rPr lang="es-AR" noProof="0" dirty="0"/>
              <a:t> del modelo remoto</a:t>
            </a:r>
          </a:p>
          <a:p>
            <a:r>
              <a:rPr lang="es-AR" b="1" noProof="0" dirty="0"/>
              <a:t>Envía comandos</a:t>
            </a:r>
            <a:r>
              <a:rPr lang="es-AR" noProof="0" dirty="0"/>
              <a:t> al servidor a través del controlador</a:t>
            </a:r>
          </a:p>
          <a:p>
            <a:r>
              <a:rPr lang="es-AR" b="1" noProof="0" dirty="0"/>
              <a:t>Recibe notificaciones</a:t>
            </a:r>
            <a:r>
              <a:rPr lang="es-AR" noProof="0" dirty="0"/>
              <a:t> cuando el modelo cambia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08904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A7D4-A710-5451-5388-99B5400D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FLUJO DE COMUNICACIÓN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CAB-E58C-4B71-5F0B-231BDBA2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1. </a:t>
            </a:r>
            <a:r>
              <a:rPr lang="es-AR" b="1" noProof="0" dirty="0"/>
              <a:t>Cliente solicita acción</a:t>
            </a:r>
            <a:r>
              <a:rPr lang="es-AR" noProof="0" dirty="0"/>
              <a:t> → Vista → Controlador</a:t>
            </a:r>
          </a:p>
          <a:p>
            <a:pPr marL="0" indent="0">
              <a:buNone/>
            </a:pPr>
            <a:r>
              <a:rPr lang="es-AR" noProof="0" dirty="0"/>
              <a:t>2. </a:t>
            </a:r>
            <a:r>
              <a:rPr lang="es-AR" b="1" noProof="0" dirty="0"/>
              <a:t>El controlador llama método remoto</a:t>
            </a:r>
            <a:r>
              <a:rPr lang="es-AR" noProof="0" dirty="0"/>
              <a:t> → Modelo (en servidor)</a:t>
            </a:r>
          </a:p>
          <a:p>
            <a:pPr marL="0" indent="0">
              <a:buNone/>
            </a:pPr>
            <a:r>
              <a:rPr lang="es-AR" noProof="0" dirty="0"/>
              <a:t>3. </a:t>
            </a:r>
            <a:r>
              <a:rPr lang="es-AR" b="1" noProof="0" dirty="0"/>
              <a:t>Modelo cambia estado</a:t>
            </a:r>
            <a:r>
              <a:rPr lang="es-AR" noProof="0" dirty="0"/>
              <a:t> → Notifica a observadores</a:t>
            </a:r>
          </a:p>
          <a:p>
            <a:pPr marL="0" indent="0">
              <a:buNone/>
            </a:pPr>
            <a:r>
              <a:rPr lang="es-AR" noProof="0" dirty="0"/>
              <a:t>4. </a:t>
            </a:r>
            <a:r>
              <a:rPr lang="es-AR" b="1" noProof="0" dirty="0"/>
              <a:t>Todos los controladores reciben evento</a:t>
            </a:r>
            <a:r>
              <a:rPr lang="es-AR" noProof="0" dirty="0"/>
              <a:t> → Actualizan sus vistas</a:t>
            </a:r>
          </a:p>
          <a:p>
            <a:pPr marL="0" indent="0">
              <a:buNone/>
            </a:pPr>
            <a:r>
              <a:rPr lang="es-AR" noProof="0" dirty="0"/>
              <a:t>5. </a:t>
            </a:r>
            <a:r>
              <a:rPr lang="es-AR" b="1" noProof="0" dirty="0"/>
              <a:t>Vistas se actualizan</a:t>
            </a:r>
            <a:r>
              <a:rPr lang="es-AR" noProof="0" dirty="0"/>
              <a:t> → Interfaz sincronizada en todos los clientes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703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5E0F-FE2C-F24C-905D-86F470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TIPOS DE CLIENTES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71E5-3C24-1166-9EE0-7867148F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720000"/>
          <a:lstStyle/>
          <a:p>
            <a:pPr marL="0" indent="0">
              <a:buNone/>
            </a:pPr>
            <a:r>
              <a:rPr lang="es-AR" b="1" u="sng" noProof="0" dirty="0"/>
              <a:t>Por interfaz gráfica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Interfaz hecha con Swing, interacción visual con el tablero y selección de fichas. Se utilizan los componentes VistaGrafica.java y VentanaTablero.java.</a:t>
            </a:r>
          </a:p>
          <a:p>
            <a:pPr marL="0" indent="0">
              <a:buNone/>
            </a:pPr>
            <a:r>
              <a:rPr lang="es-AR" noProof="0" dirty="0"/>
              <a:t>Se llama </a:t>
            </a:r>
            <a:r>
              <a:rPr lang="es-AR" b="1" i="1" noProof="0" dirty="0"/>
              <a:t>AppClienteVistaGrafica.java</a:t>
            </a:r>
            <a:r>
              <a:rPr lang="es-AR" noProof="0" dirty="0"/>
              <a:t>.</a:t>
            </a:r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r>
              <a:rPr lang="es-AR" b="1" u="sng" noProof="0" dirty="0"/>
              <a:t>Por consola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Permite usar la consola para unirse al servidor dando un acceso híbrido. Se maneja a través de menús y se llama </a:t>
            </a:r>
            <a:r>
              <a:rPr lang="es-AR" b="1" i="1" noProof="0" dirty="0"/>
              <a:t>AppCliente.java</a:t>
            </a:r>
            <a:r>
              <a:rPr lang="es-A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28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BAD-7766-CDA6-A0FD-2891A2C5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B8A8-7383-EF34-FA4B-28D5A8EA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ModeloJuego.java</a:t>
            </a:r>
          </a:p>
          <a:p>
            <a:r>
              <a:rPr lang="es-AR" u="sng" noProof="0" dirty="0"/>
              <a:t>Gestión de jugadores</a:t>
            </a:r>
            <a:r>
              <a:rPr lang="es-AR" noProof="0" dirty="0"/>
              <a:t>: Agregar, conectar, desconectar</a:t>
            </a:r>
          </a:p>
          <a:p>
            <a:r>
              <a:rPr lang="es-AR" u="sng" noProof="0" dirty="0"/>
              <a:t>Control de turnos</a:t>
            </a:r>
            <a:r>
              <a:rPr lang="es-AR" noProof="0" dirty="0"/>
              <a:t>: Rotación automática entre jugadores</a:t>
            </a:r>
          </a:p>
          <a:p>
            <a:r>
              <a:rPr lang="es-AR" u="sng" noProof="0" dirty="0"/>
              <a:t>Validación de jugadas</a:t>
            </a:r>
            <a:r>
              <a:rPr lang="es-AR" noProof="0" dirty="0"/>
              <a:t>: Verificar palabras y posiciones</a:t>
            </a:r>
          </a:p>
          <a:p>
            <a:r>
              <a:rPr lang="es-AR" u="sng" noProof="0" dirty="0"/>
              <a:t>Gestión de puntuaciones</a:t>
            </a:r>
            <a:r>
              <a:rPr lang="es-AR" noProof="0" dirty="0"/>
              <a:t>: Cálculo automático con bonificaciones</a:t>
            </a:r>
          </a:p>
          <a:p>
            <a:r>
              <a:rPr lang="es-AR" u="sng" noProof="0" dirty="0"/>
              <a:t>Estados de partida</a:t>
            </a:r>
            <a:r>
              <a:rPr lang="es-AR" noProof="0" dirty="0"/>
              <a:t>: Inicio, desarrollo, finalización</a:t>
            </a:r>
          </a:p>
          <a:p>
            <a:r>
              <a:rPr lang="es-AR" u="sng" noProof="0" dirty="0"/>
              <a:t>Persistencia</a:t>
            </a:r>
            <a:r>
              <a:rPr lang="es-AR" noProof="0" dirty="0"/>
              <a:t>: Guardar/cargar ranking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6201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CBE-6FA4-707E-EF53-370A823B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28A4-CD8A-F9B2-2687-3BB95D71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Tablero.java</a:t>
            </a:r>
          </a:p>
          <a:p>
            <a:r>
              <a:rPr lang="es-AR" u="sng" noProof="0" dirty="0"/>
              <a:t>Inicialización</a:t>
            </a:r>
            <a:r>
              <a:rPr lang="es-AR" noProof="0" dirty="0"/>
              <a:t> con casilleros especiales (doble/triple palabra/letra)</a:t>
            </a:r>
          </a:p>
          <a:p>
            <a:r>
              <a:rPr lang="es-AR" u="sng" noProof="0" dirty="0"/>
              <a:t>Validación de posiciones</a:t>
            </a:r>
            <a:r>
              <a:rPr lang="es-AR" noProof="0" dirty="0"/>
              <a:t> para nuevas palabras</a:t>
            </a:r>
          </a:p>
          <a:p>
            <a:r>
              <a:rPr lang="es-AR" u="sng" noProof="0" dirty="0"/>
              <a:t>Cálculo de puntajes</a:t>
            </a:r>
            <a:r>
              <a:rPr lang="es-AR" noProof="0" dirty="0"/>
              <a:t> considerando bonificaciones</a:t>
            </a:r>
          </a:p>
          <a:p>
            <a:r>
              <a:rPr lang="es-AR" u="sng" noProof="0" dirty="0"/>
              <a:t>Verificación de conectividad</a:t>
            </a:r>
            <a:r>
              <a:rPr lang="es-AR" noProof="0" dirty="0"/>
              <a:t> con palabras existentes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5332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C42EB-E10E-E0AF-84D4-CC225697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EF6-7CDE-DF46-4DAE-526C0BE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41BE-85F4-0161-B6CA-7AD30B49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Jugador.java</a:t>
            </a:r>
          </a:p>
          <a:p>
            <a:r>
              <a:rPr lang="es-AR" u="sng" noProof="0" dirty="0"/>
              <a:t>`nombre`: </a:t>
            </a:r>
            <a:r>
              <a:rPr lang="es-AR" noProof="0" dirty="0"/>
              <a:t>Identificación única</a:t>
            </a:r>
          </a:p>
          <a:p>
            <a:r>
              <a:rPr lang="es-AR" u="sng" noProof="0" dirty="0"/>
              <a:t>`puntaje`: </a:t>
            </a:r>
            <a:r>
              <a:rPr lang="es-AR" noProof="0" dirty="0"/>
              <a:t>Puntuación acumulada</a:t>
            </a:r>
          </a:p>
          <a:p>
            <a:r>
              <a:rPr lang="es-AR" noProof="0" dirty="0"/>
              <a:t>`</a:t>
            </a:r>
            <a:r>
              <a:rPr lang="es-AR" u="sng" noProof="0" dirty="0"/>
              <a:t>atril`: </a:t>
            </a:r>
            <a:r>
              <a:rPr lang="es-AR" noProof="0" dirty="0"/>
              <a:t>Lista de fichas disponibles (máximo 7)</a:t>
            </a:r>
          </a:p>
          <a:p>
            <a:r>
              <a:rPr lang="es-AR" u="sng" noProof="0" dirty="0"/>
              <a:t>`conectado`: </a:t>
            </a:r>
            <a:r>
              <a:rPr lang="es-AR" noProof="0" dirty="0"/>
              <a:t>Estado de conexión</a:t>
            </a:r>
          </a:p>
        </p:txBody>
      </p:sp>
    </p:spTree>
    <p:extLst>
      <p:ext uri="{BB962C8B-B14F-4D97-AF65-F5344CB8AC3E}">
        <p14:creationId xmlns:p14="http://schemas.microsoft.com/office/powerpoint/2010/main" val="86642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756E-EE68-F061-1DFB-225DB36D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C86-1521-AFFD-8D05-D03A0B3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66CD-FD5D-E132-1D12-ABB06300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BolsaFichas.java</a:t>
            </a:r>
          </a:p>
          <a:p>
            <a:r>
              <a:rPr lang="es-AR" u="sng" dirty="0"/>
              <a:t>100</a:t>
            </a:r>
            <a:r>
              <a:rPr lang="es-AR" u="sng" noProof="0" dirty="0"/>
              <a:t> fichas totales</a:t>
            </a:r>
            <a:r>
              <a:rPr lang="es-AR" noProof="0" dirty="0"/>
              <a:t> con distribución específica</a:t>
            </a:r>
          </a:p>
          <a:p>
            <a:r>
              <a:rPr lang="es-AR" noProof="0" dirty="0"/>
              <a:t>Manejo de </a:t>
            </a:r>
            <a:r>
              <a:rPr lang="es-AR" u="sng" noProof="0" dirty="0"/>
              <a:t>fichas especiales</a:t>
            </a:r>
            <a:r>
              <a:rPr lang="es-AR" noProof="0" dirty="0"/>
              <a:t> (comodines)</a:t>
            </a:r>
          </a:p>
          <a:p>
            <a:r>
              <a:rPr lang="es-AR" u="sng" noProof="0" dirty="0"/>
              <a:t>Extracción aleatoria</a:t>
            </a:r>
            <a:r>
              <a:rPr lang="es-AR" noProof="0" dirty="0"/>
              <a:t> para repartir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05662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635F-883E-7E07-25D8-0A10DE9D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94E-A385-ECDD-06C3-3E4D01A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F8F0-A5AC-B82D-370A-E565B2AA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Ranking.java</a:t>
            </a:r>
          </a:p>
          <a:p>
            <a:r>
              <a:rPr lang="es-AR" u="sng" noProof="0" dirty="0"/>
              <a:t>Top 5 mejores jugadores</a:t>
            </a:r>
          </a:p>
          <a:p>
            <a:r>
              <a:rPr lang="es-AR" u="sng" noProof="0" dirty="0"/>
              <a:t>Persistencia automática</a:t>
            </a:r>
            <a:r>
              <a:rPr lang="es-AR" noProof="0" dirty="0"/>
              <a:t> en archivo .dat</a:t>
            </a:r>
          </a:p>
          <a:p>
            <a:r>
              <a:rPr lang="es-AR" u="sng" noProof="0" dirty="0"/>
              <a:t>Actualización</a:t>
            </a:r>
            <a:r>
              <a:rPr lang="es-AR" noProof="0" dirty="0"/>
              <a:t> al finalizar cada partida</a:t>
            </a:r>
          </a:p>
          <a:p>
            <a:r>
              <a:rPr lang="es-AR" u="sng" noProof="0" dirty="0"/>
              <a:t>Fecha de registro</a:t>
            </a:r>
            <a:r>
              <a:rPr lang="es-AR" noProof="0" dirty="0"/>
              <a:t> para cada entrada</a:t>
            </a:r>
          </a:p>
          <a:p>
            <a:pPr marL="0" indent="0">
              <a:buNone/>
            </a:pP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15897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9136-3F6E-2806-C073-71179FAC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A8F-2517-4693-1992-57781F7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C96E-D332-A2EC-C43F-28946AA5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VistaGrafica.java</a:t>
            </a:r>
          </a:p>
          <a:p>
            <a:r>
              <a:rPr lang="es-AR" u="sng" noProof="0" dirty="0"/>
              <a:t>Gestión de ventanas</a:t>
            </a:r>
            <a:r>
              <a:rPr lang="es-AR" noProof="0" dirty="0"/>
              <a:t> múltiples</a:t>
            </a:r>
          </a:p>
          <a:p>
            <a:r>
              <a:rPr lang="es-AR" u="sng" noProof="0" dirty="0"/>
              <a:t>Sincronización</a:t>
            </a:r>
            <a:r>
              <a:rPr lang="es-AR" noProof="0" dirty="0"/>
              <a:t> con eventos del modelo</a:t>
            </a:r>
          </a:p>
          <a:p>
            <a:r>
              <a:rPr lang="es-AR" u="sng" noProof="0" dirty="0"/>
              <a:t>Delegación</a:t>
            </a:r>
            <a:r>
              <a:rPr lang="es-AR" noProof="0" dirty="0"/>
              <a:t> a ventanas específicas</a:t>
            </a:r>
          </a:p>
          <a:p>
            <a:r>
              <a:rPr lang="es-AR" u="sng" noProof="0" dirty="0"/>
              <a:t>Control de estados</a:t>
            </a:r>
            <a:r>
              <a:rPr lang="es-AR" noProof="0" dirty="0"/>
              <a:t> de la interfaz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93335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B646-4F63-CBAA-9067-1076531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4937-5668-8746-B5D6-C078BC25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noProof="0" dirty="0"/>
              <a:t>El proyecto </a:t>
            </a:r>
            <a:r>
              <a:rPr lang="es-AR" b="1" noProof="0" dirty="0"/>
              <a:t>Scrabble</a:t>
            </a:r>
            <a:r>
              <a:rPr lang="es-AR" noProof="0" dirty="0"/>
              <a:t> es una implementación del popular juego de palabras, desarrollado en </a:t>
            </a:r>
            <a:r>
              <a:rPr lang="es-AR" b="1" noProof="0" dirty="0"/>
              <a:t>Java</a:t>
            </a:r>
            <a:r>
              <a:rPr lang="es-AR" noProof="0" dirty="0"/>
              <a:t> utilizando una </a:t>
            </a:r>
            <a:r>
              <a:rPr lang="es-AR" b="1" noProof="0" dirty="0"/>
              <a:t>arquitectura distribuida cliente-servidor</a:t>
            </a:r>
            <a:r>
              <a:rPr lang="es-AR" noProof="0" dirty="0"/>
              <a:t> con el patrón </a:t>
            </a:r>
            <a:r>
              <a:rPr lang="es-AR" b="1" noProof="0" dirty="0"/>
              <a:t>MVC (Modelo-Vista-Controlador)</a:t>
            </a:r>
            <a:r>
              <a:rPr lang="es-AR" noProof="0" dirty="0"/>
              <a:t> y </a:t>
            </a:r>
            <a:r>
              <a:rPr lang="es-AR" b="1" noProof="0" dirty="0"/>
              <a:t>RMI (Remote Method Invocation)</a:t>
            </a:r>
            <a:r>
              <a:rPr lang="es-AR" noProof="0" dirty="0"/>
              <a:t> para la comunicación remota.</a:t>
            </a:r>
          </a:p>
          <a:p>
            <a:pPr marL="0" indent="0">
              <a:buNone/>
            </a:pPr>
            <a:endParaRPr lang="es-AR" b="1" noProof="0" dirty="0"/>
          </a:p>
          <a:p>
            <a:pPr marL="0" indent="0">
              <a:buNone/>
            </a:pPr>
            <a:r>
              <a:rPr lang="es-AR" b="1" noProof="0" dirty="0"/>
              <a:t>Características Principales:</a:t>
            </a:r>
            <a:endParaRPr lang="es-AR" noProof="0" dirty="0"/>
          </a:p>
          <a:p>
            <a:r>
              <a:rPr lang="es-AR" b="1" noProof="0" dirty="0"/>
              <a:t>Multijugador en red</a:t>
            </a:r>
            <a:r>
              <a:rPr lang="es-AR" noProof="0" dirty="0"/>
              <a:t> (hasta 4 jugadores simultáneos, mínimo 2)</a:t>
            </a:r>
          </a:p>
          <a:p>
            <a:r>
              <a:rPr lang="es-AR" b="1" noProof="0" dirty="0"/>
              <a:t>Dos tipos de interfaz de usuario</a:t>
            </a:r>
            <a:r>
              <a:rPr lang="es-AR" noProof="0" dirty="0"/>
              <a:t>: gráfica (Swing) y consola</a:t>
            </a:r>
          </a:p>
          <a:p>
            <a:r>
              <a:rPr lang="es-AR" b="1" noProof="0" dirty="0"/>
              <a:t>Sistema de persistencia</a:t>
            </a:r>
            <a:r>
              <a:rPr lang="es-AR" noProof="0" dirty="0"/>
              <a:t> para ranking</a:t>
            </a:r>
          </a:p>
          <a:p>
            <a:r>
              <a:rPr lang="es-AR" b="1" noProof="0" dirty="0"/>
              <a:t>Arquitectura distribuida</a:t>
            </a:r>
            <a:r>
              <a:rPr lang="es-AR" noProof="0" dirty="0"/>
              <a:t> usando RMI-MVC</a:t>
            </a:r>
          </a:p>
          <a:p>
            <a:r>
              <a:rPr lang="es-AR" b="1" noProof="0" dirty="0"/>
              <a:t>Validación completa</a:t>
            </a:r>
            <a:r>
              <a:rPr lang="es-AR" noProof="0" dirty="0"/>
              <a:t> de palabras con diccionario integrado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47291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2C96-0A2B-9941-603C-13BA6E36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8D30-591D-C7C6-F652-93759F6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8B85-ECFF-693A-9CFB-F227AE2A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VentanaTablero.java</a:t>
            </a:r>
          </a:p>
          <a:p>
            <a:r>
              <a:rPr lang="es-AR" u="sng" noProof="0" dirty="0"/>
              <a:t>Renderizado personalizado</a:t>
            </a:r>
            <a:r>
              <a:rPr lang="es-AR" noProof="0" dirty="0"/>
              <a:t> para casilleros especiales</a:t>
            </a:r>
          </a:p>
          <a:p>
            <a:r>
              <a:rPr lang="es-AR" u="sng" noProof="0" dirty="0"/>
              <a:t>Interacción por clicks</a:t>
            </a:r>
            <a:r>
              <a:rPr lang="es-AR" noProof="0" dirty="0"/>
              <a:t> para selección de fichas</a:t>
            </a:r>
          </a:p>
          <a:p>
            <a:r>
              <a:rPr lang="es-AR" u="sng" noProof="0" dirty="0"/>
              <a:t>Validación visual</a:t>
            </a:r>
            <a:r>
              <a:rPr lang="es-AR" noProof="0" dirty="0"/>
              <a:t> inmediata</a:t>
            </a:r>
          </a:p>
          <a:p>
            <a:r>
              <a:rPr lang="es-AR" u="sng" noProof="0" dirty="0"/>
              <a:t>Actualización en tiempo real</a:t>
            </a:r>
            <a:r>
              <a:rPr lang="es-AR" noProof="0" dirty="0"/>
              <a:t> del estado de juego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5418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D9A46-E3C6-4484-A1E7-C9D88E03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B9A-D000-546F-A79C-0819D33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CONTROLADOR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44A-D0EC-393A-0948-C2C53433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Controlador.java</a:t>
            </a:r>
          </a:p>
          <a:p>
            <a:r>
              <a:rPr lang="es-AR" u="sng" noProof="0" dirty="0"/>
              <a:t>Traducir comandos</a:t>
            </a:r>
            <a:r>
              <a:rPr lang="es-AR" noProof="0" dirty="0"/>
              <a:t> de la vista a llamadas del modelo</a:t>
            </a:r>
          </a:p>
          <a:p>
            <a:r>
              <a:rPr lang="es-AR" u="sng" noProof="0" dirty="0"/>
              <a:t>Recibir notificaciones</a:t>
            </a:r>
            <a:r>
              <a:rPr lang="es-AR" noProof="0" dirty="0"/>
              <a:t> del modelo remoto</a:t>
            </a:r>
          </a:p>
          <a:p>
            <a:r>
              <a:rPr lang="es-AR" u="sng" noProof="0" dirty="0"/>
              <a:t>Actualizar la vista</a:t>
            </a:r>
            <a:r>
              <a:rPr lang="es-AR" noProof="0" dirty="0"/>
              <a:t> según cambios del modelo</a:t>
            </a:r>
          </a:p>
          <a:p>
            <a:r>
              <a:rPr lang="es-AR" u="sng" noProof="0" dirty="0"/>
              <a:t>Gestionar estado</a:t>
            </a:r>
            <a:r>
              <a:rPr lang="es-AR" noProof="0" dirty="0"/>
              <a:t> específico del cliente</a:t>
            </a:r>
          </a:p>
          <a:p>
            <a:r>
              <a:rPr lang="es-AR" u="sng" noProof="0" dirty="0"/>
              <a:t>Patrón observer</a:t>
            </a:r>
            <a:r>
              <a:rPr lang="es-AR" noProof="0" dirty="0"/>
              <a:t> implementado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9336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046-86AE-4AB9-F91E-80A7697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SISTEMA DE PERSISTENCIA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2204-971E-D53A-0DAC-2E9B5241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71524"/>
            <a:ext cx="8825659" cy="3740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200" b="1" noProof="0" dirty="0"/>
              <a:t>Persistencia de Ranking</a:t>
            </a:r>
          </a:p>
          <a:p>
            <a:r>
              <a:rPr lang="es-AR" b="1" noProof="0" dirty="0"/>
              <a:t>Serialización Java</a:t>
            </a:r>
            <a:r>
              <a:rPr lang="es-AR" noProof="0" dirty="0"/>
              <a:t> nativa</a:t>
            </a:r>
          </a:p>
          <a:p>
            <a:r>
              <a:rPr lang="es-AR" b="1" noProof="0" dirty="0"/>
              <a:t>Actualización automática</a:t>
            </a:r>
            <a:r>
              <a:rPr lang="es-AR" noProof="0" dirty="0"/>
              <a:t> al finalizar partidas</a:t>
            </a:r>
          </a:p>
          <a:p>
            <a:r>
              <a:rPr lang="es-AR" b="1" noProof="0" dirty="0"/>
              <a:t>Top 5 persistente</a:t>
            </a:r>
            <a:r>
              <a:rPr lang="es-AR" noProof="0" dirty="0"/>
              <a:t> con fecha de registro</a:t>
            </a:r>
          </a:p>
          <a:p>
            <a:pPr marL="0" indent="0">
              <a:buNone/>
            </a:pPr>
            <a:endParaRPr lang="es-AR" sz="2000" b="1" noProof="0" dirty="0"/>
          </a:p>
          <a:p>
            <a:pPr marL="0" indent="0">
              <a:buNone/>
            </a:pPr>
            <a:r>
              <a:rPr lang="es-AR" sz="2200" b="1" noProof="0" dirty="0"/>
              <a:t>Diccionario de Palabras</a:t>
            </a:r>
          </a:p>
          <a:p>
            <a:r>
              <a:rPr lang="es-AR" noProof="0" dirty="0"/>
              <a:t>modelo/diccionario/</a:t>
            </a:r>
          </a:p>
          <a:p>
            <a:r>
              <a:rPr lang="es-AR" noProof="0" dirty="0"/>
              <a:t>├── A-F.txt     # Palabras que inician con A-F</a:t>
            </a:r>
          </a:p>
          <a:p>
            <a:r>
              <a:rPr lang="es-AR" noProof="0" dirty="0"/>
              <a:t>├── G-M.txt     # Palabras que inician con G-M</a:t>
            </a:r>
          </a:p>
          <a:p>
            <a:r>
              <a:rPr lang="es-AR" noProof="0" dirty="0"/>
              <a:t>├── N-S.txt     # Palabras que inician con N-S</a:t>
            </a:r>
          </a:p>
          <a:p>
            <a:r>
              <a:rPr lang="es-AR" noProof="0" dirty="0"/>
              <a:t>└── T-Z.txt     # Palabras que inician con T-Z</a:t>
            </a:r>
          </a:p>
          <a:p>
            <a:pPr marL="0" indent="0">
              <a:buNone/>
            </a:pPr>
            <a:endParaRPr lang="es-AR" sz="2000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2581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3FD9-DD7F-81D4-840B-DCD08492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34B6-973F-9658-B035-C96B9563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s-AR" noProof="0" dirty="0"/>
              <a:t>El Servidor es el "</a:t>
            </a:r>
            <a:r>
              <a:rPr lang="es-AR" b="1" noProof="0" dirty="0"/>
              <a:t>Observable</a:t>
            </a:r>
            <a:r>
              <a:rPr lang="es-AR" noProof="0" dirty="0"/>
              <a:t>" ModeloJuego mantiene el estado del juego.</a:t>
            </a:r>
          </a:p>
          <a:p>
            <a:pPr>
              <a:buAutoNum type="arabicPeriod"/>
            </a:pPr>
            <a:r>
              <a:rPr lang="es-AR" noProof="0" dirty="0"/>
              <a:t>Cuando algo cambia (nueva palabra, cambio de turno), notifica automáticamente.</a:t>
            </a:r>
          </a:p>
          <a:p>
            <a:pPr>
              <a:buAutoNum type="arabicPeriod"/>
            </a:pPr>
            <a:r>
              <a:rPr lang="es-AR" noProof="0" dirty="0"/>
              <a:t>Los Clientes son "</a:t>
            </a:r>
            <a:r>
              <a:rPr lang="es-AR" b="1" noProof="0" dirty="0"/>
              <a:t>Observers</a:t>
            </a:r>
            <a:r>
              <a:rPr lang="es-AR" noProof="0" dirty="0"/>
              <a:t>“. Cada Controlador se "suscribe" al servidor para recibir notificaciones.</a:t>
            </a:r>
          </a:p>
          <a:p>
            <a:pPr>
              <a:buAutoNum type="arabicPeriod"/>
            </a:pPr>
            <a:r>
              <a:rPr lang="es-AR" noProof="0" dirty="0"/>
              <a:t>Cuando reciben una notificación, actualizan su interfaz. Todos los demás lo ven al instante sin tener que preguntar constantemente al servidor.</a:t>
            </a:r>
          </a:p>
          <a:p>
            <a:pPr>
              <a:buAutoNum type="arabicPeriod"/>
            </a:pPr>
            <a:r>
              <a:rPr lang="es-AR" noProof="0" dirty="0"/>
              <a:t>Es como un sistema de "notificaciones push“.</a:t>
            </a:r>
          </a:p>
          <a:p>
            <a:pPr>
              <a:buAutoNum type="arabicPeriod"/>
            </a:pPr>
            <a:r>
              <a:rPr lang="es-AR" b="1" noProof="0" dirty="0"/>
              <a:t>CLIENTE</a:t>
            </a:r>
            <a:r>
              <a:rPr lang="es-AR" noProof="0" dirty="0"/>
              <a:t> envía acción -&gt; </a:t>
            </a:r>
            <a:r>
              <a:rPr lang="es-AR" b="1" noProof="0" dirty="0"/>
              <a:t>SERVIDOR</a:t>
            </a:r>
            <a:r>
              <a:rPr lang="es-AR" noProof="0" dirty="0"/>
              <a:t> procesa y notifica - &gt; </a:t>
            </a:r>
            <a:r>
              <a:rPr lang="es-AR" b="1" noProof="0" dirty="0"/>
              <a:t>Todos los CLIENTES</a:t>
            </a:r>
            <a:r>
              <a:rPr lang="es-AR" noProof="0" dirty="0"/>
              <a:t> actualizan.</a:t>
            </a:r>
          </a:p>
        </p:txBody>
      </p:sp>
    </p:spTree>
    <p:extLst>
      <p:ext uri="{BB962C8B-B14F-4D97-AF65-F5344CB8AC3E}">
        <p14:creationId xmlns:p14="http://schemas.microsoft.com/office/powerpoint/2010/main" val="264553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57D0-14C1-35E0-E145-59D4F3FE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4011-2FD5-FE82-A549-ADE4F79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684E-91B7-D140-64B6-C3098A87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96110"/>
            <a:ext cx="8825659" cy="3957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 IMPLEMENTACIÓN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b="1" dirty="0"/>
              <a:t>  </a:t>
            </a:r>
            <a:r>
              <a:rPr lang="es-AR" sz="1600" dirty="0"/>
              <a:t>ObservableRemoto (superclase)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IObservadorRemoto (interface)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ModeloJuego notifica cambios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Controlador observa cambios</a:t>
            </a:r>
          </a:p>
          <a:p>
            <a:pPr marL="0" indent="0">
              <a:buNone/>
            </a:pPr>
            <a:endParaRPr lang="es-AR" sz="1600" noProof="0" dirty="0"/>
          </a:p>
          <a:p>
            <a:pPr marL="0" indent="0">
              <a:buNone/>
            </a:pPr>
            <a:r>
              <a:rPr lang="es-MX" sz="1600" dirty="0"/>
              <a:t> </a:t>
            </a:r>
            <a:r>
              <a:rPr lang="es-MX" sz="1600" b="1" dirty="0"/>
              <a:t>ANÁLISIS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Desacoplamiento entre modelo y vista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Notificaciones asíncronas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Soporte para múltiples observadores</a:t>
            </a:r>
            <a:endParaRPr lang="es-AR" sz="1600" noProof="0" dirty="0"/>
          </a:p>
        </p:txBody>
      </p:sp>
    </p:spTree>
    <p:extLst>
      <p:ext uri="{BB962C8B-B14F-4D97-AF65-F5344CB8AC3E}">
        <p14:creationId xmlns:p14="http://schemas.microsoft.com/office/powerpoint/2010/main" val="134479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B6C9-997B-5B72-0A28-33E185D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INSTALAR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C6A-C262-1754-B083-D95ABA97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AR" dirty="0"/>
              <a:t>Clonar el repositorio </a:t>
            </a:r>
            <a:r>
              <a:rPr lang="es-AR" dirty="0">
                <a:hlinkClick r:id="rId2"/>
              </a:rPr>
              <a:t>https://github.com/BinaryJuan/scrabble-poo.git</a:t>
            </a:r>
            <a:endParaRPr lang="es-AR" dirty="0"/>
          </a:p>
          <a:p>
            <a:pPr>
              <a:buAutoNum type="arabicPeriod"/>
            </a:pPr>
            <a:r>
              <a:rPr lang="es-AR" dirty="0"/>
              <a:t>Instalar versión Java 8 1.8.0_202 y extensiones para compilar en Java si es necesario.</a:t>
            </a:r>
          </a:p>
          <a:p>
            <a:pPr>
              <a:buAutoNum type="arabicPeriod"/>
            </a:pPr>
            <a:r>
              <a:rPr lang="es-AR" dirty="0"/>
              <a:t>Abrir carpeta del proyecto en IDE</a:t>
            </a:r>
          </a:p>
        </p:txBody>
      </p:sp>
    </p:spTree>
    <p:extLst>
      <p:ext uri="{BB962C8B-B14F-4D97-AF65-F5344CB8AC3E}">
        <p14:creationId xmlns:p14="http://schemas.microsoft.com/office/powerpoint/2010/main" val="70901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05BD-8E51-4B7C-3267-C2324276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13CD-F7D1-DDA3-83D8-4FE3F7D7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46A8-C3B8-41E3-B172-0CF10301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A (manual)</a:t>
            </a:r>
          </a:p>
          <a:p>
            <a:pPr>
              <a:buAutoNum type="arabicPeriod"/>
            </a:pPr>
            <a:r>
              <a:rPr lang="es-AR" dirty="0"/>
              <a:t>Presionar “Run” en AppServidor.java y crear el servidor. Usar localhost 127.0.0.1 con puerto 8.8.8.8.</a:t>
            </a:r>
          </a:p>
          <a:p>
            <a:pPr>
              <a:buAutoNum type="arabicPeriod"/>
            </a:pPr>
            <a:r>
              <a:rPr lang="es-AR" dirty="0"/>
              <a:t>Presionar “Run” en AppClienteVistaGrafica.java según la cantidad de jugadores (2-4). A cada cliente se le da la IP 127.0.0.1 y un puerto único (ejemplo: 9.9.9.9).</a:t>
            </a:r>
          </a:p>
          <a:p>
            <a:pPr>
              <a:buAutoNum type="arabicPeriod"/>
            </a:pPr>
            <a:r>
              <a:rPr lang="es-AR" dirty="0"/>
              <a:t>Crear una nueva partida desde el HUB.</a:t>
            </a:r>
          </a:p>
          <a:p>
            <a:pPr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527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26DB-A644-9AB5-B5E6-D069C470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1A9-DE49-F04B-90F7-5EB6826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469-5D91-7D76-A74E-3CCCA77F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B (automático)</a:t>
            </a:r>
          </a:p>
          <a:p>
            <a:pPr>
              <a:buAutoNum type="arabicPeriod"/>
            </a:pPr>
            <a:r>
              <a:rPr lang="es-AR" dirty="0"/>
              <a:t>Ejecutar servidor.bat y elegir como IP el localhost 127.0.0.1 y puerto 8.8.8.8.</a:t>
            </a:r>
          </a:p>
          <a:p>
            <a:pPr>
              <a:buAutoNum type="arabicPeriod"/>
            </a:pPr>
            <a:r>
              <a:rPr lang="es-AR" dirty="0"/>
              <a:t>Ejecutar cliente.bat y elegir como IP el localhost 127.0.0.1, puerto único para cada cliente (ejemplo: 9.9.9.9) y finalmente conectar con el servidor.</a:t>
            </a:r>
          </a:p>
          <a:p>
            <a:pPr>
              <a:buAutoNum type="arabicPeriod"/>
            </a:pPr>
            <a:r>
              <a:rPr lang="es-AR" dirty="0"/>
              <a:t>Dentro del HUB, crear una nueva partida.</a:t>
            </a:r>
          </a:p>
        </p:txBody>
      </p:sp>
    </p:spTree>
    <p:extLst>
      <p:ext uri="{BB962C8B-B14F-4D97-AF65-F5344CB8AC3E}">
        <p14:creationId xmlns:p14="http://schemas.microsoft.com/office/powerpoint/2010/main" val="1116944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F4BB-F5A8-C722-4FB0-FF981AC7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CONCEPTOS DE OBJETOS EN EL CÓDIGO</a:t>
            </a:r>
          </a:p>
        </p:txBody>
      </p:sp>
    </p:spTree>
    <p:extLst>
      <p:ext uri="{BB962C8B-B14F-4D97-AF65-F5344CB8AC3E}">
        <p14:creationId xmlns:p14="http://schemas.microsoft.com/office/powerpoint/2010/main" val="328489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66CE-5790-96AD-9797-985AB73C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9768-F4A1-A5B5-7FAA-1148B89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70B4-64E6-6FB2-31F2-021E2694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UBICACIÓN: src/modelo/scrabble/ModeloJuego</a:t>
            </a:r>
            <a:br>
              <a:rPr lang="es-MX" b="1" dirty="0"/>
            </a:br>
            <a:r>
              <a:rPr lang="es-MX" dirty="0"/>
              <a:t> - ModeloJuego hereda funcionalidad de notificación a observadores remotos</a:t>
            </a:r>
          </a:p>
          <a:p>
            <a:pPr marL="0" indent="0">
              <a:buNone/>
            </a:pPr>
            <a:r>
              <a:rPr lang="es-MX" dirty="0"/>
              <a:t>   - Reutiliza métodos addObservador(), removeObservador(), notificarObservadores()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El proyecto al contar con herencia evita repetir código reutilizando características que se comparten entre varias clases.</a:t>
            </a:r>
          </a:p>
        </p:txBody>
      </p:sp>
    </p:spTree>
    <p:extLst>
      <p:ext uri="{BB962C8B-B14F-4D97-AF65-F5344CB8AC3E}">
        <p14:creationId xmlns:p14="http://schemas.microsoft.com/office/powerpoint/2010/main" val="35726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1762-1551-6E87-5D58-A97FD570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1698-3FA0-F30D-EFC4-D374263F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SE PENSÓ?</a:t>
            </a:r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9D41-74FB-3CEC-40DB-DCBE0160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noProof="0" dirty="0"/>
              <a:t>Se intentó desarrollar el proyecto orientado a objetos con diferentes pilares:</a:t>
            </a:r>
          </a:p>
          <a:p>
            <a:endParaRPr lang="es-AR" b="1" dirty="0"/>
          </a:p>
          <a:p>
            <a:r>
              <a:rPr lang="es-AR" b="1" dirty="0"/>
              <a:t>S</a:t>
            </a:r>
            <a:r>
              <a:rPr lang="es-AR" b="1" noProof="0" dirty="0" err="1"/>
              <a:t>eparación</a:t>
            </a:r>
            <a:r>
              <a:rPr lang="es-AR" b="1" noProof="0" dirty="0"/>
              <a:t> de responsabilidades</a:t>
            </a:r>
          </a:p>
          <a:p>
            <a:r>
              <a:rPr lang="es-AR" b="1" dirty="0"/>
              <a:t>Escalabilidad</a:t>
            </a:r>
          </a:p>
          <a:p>
            <a:r>
              <a:rPr lang="es-AR" b="1" noProof="0" dirty="0"/>
              <a:t>Robustez</a:t>
            </a:r>
          </a:p>
          <a:p>
            <a:r>
              <a:rPr lang="es-AR" b="1" dirty="0"/>
              <a:t>Experiencia del usuario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1800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070-3A4F-5D4E-0F3E-9E4F1D2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CA48-6023-18B6-DD7E-0E87FC29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UBICACIÓN: src/modelo/scrabble/*</a:t>
            </a:r>
          </a:p>
          <a:p>
            <a:pPr marL="0" indent="0">
              <a:buNone/>
            </a:pPr>
            <a:br>
              <a:rPr lang="es-MX" b="1" dirty="0"/>
            </a:br>
            <a:r>
              <a:rPr lang="es-MX" dirty="0"/>
              <a:t>- Letra.java (implements Casillero, Serializable)</a:t>
            </a:r>
          </a:p>
          <a:p>
            <a:pPr marL="0" indent="0">
              <a:buNone/>
            </a:pPr>
            <a:r>
              <a:rPr lang="es-MX" dirty="0"/>
              <a:t>- PremioLetra.java (implements Casillero, Serializable)  </a:t>
            </a:r>
          </a:p>
          <a:p>
            <a:pPr marL="0" indent="0">
              <a:buNone/>
            </a:pPr>
            <a:r>
              <a:rPr lang="es-MX" dirty="0"/>
              <a:t>- PremioPalabra.java (implements Casillero, Serializable)</a:t>
            </a:r>
          </a:p>
          <a:p>
            <a:pPr marL="0" indent="0">
              <a:buNone/>
            </a:pPr>
            <a:r>
              <a:rPr lang="es-MX" dirty="0"/>
              <a:t>- CasilleroVacio.java (implements Casillero, Serializable)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MÉTODOS POLIMÓRFICOS:</a:t>
            </a:r>
          </a:p>
          <a:p>
            <a:pPr marL="0" indent="0">
              <a:buNone/>
            </a:pPr>
            <a:r>
              <a:rPr lang="es-MX" dirty="0"/>
              <a:t>   - </a:t>
            </a:r>
            <a:r>
              <a:rPr lang="es-MX" dirty="0" err="1"/>
              <a:t>getDescripcion</a:t>
            </a:r>
            <a:r>
              <a:rPr lang="es-MX" dirty="0"/>
              <a:t>(): </a:t>
            </a:r>
            <a:r>
              <a:rPr lang="es-MX" dirty="0" err="1"/>
              <a:t>String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- setDescripcion(String): void</a:t>
            </a:r>
          </a:p>
          <a:p>
            <a:pPr marL="0" indent="0">
              <a:buNone/>
            </a:pPr>
            <a:r>
              <a:rPr lang="es-MX" dirty="0"/>
              <a:t>   - getPuntos(): int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231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0419-27AD-38CD-846B-B99485E1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5A1-A208-6A4E-5CE1-B6C3175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81C2-E430-9552-7402-3CC96754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999425"/>
            <a:ext cx="8825659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Las clases como CasilleroVacio, PremioLetra, PremioPalabra, etc. </a:t>
            </a:r>
            <a:r>
              <a:rPr lang="es-MX" sz="1600" b="1" dirty="0"/>
              <a:t>heredan de la clase Casillero</a:t>
            </a:r>
            <a:r>
              <a:rPr lang="es-MX" sz="1600" dirty="0"/>
              <a:t>, generando un </a:t>
            </a:r>
            <a:r>
              <a:rPr lang="es-MX" sz="1600" b="1" dirty="0"/>
              <a:t>polimorfismo</a:t>
            </a:r>
            <a:r>
              <a:rPr lang="es-MX" sz="1600" dirty="0"/>
              <a:t> al crear nuevas formas o variaciones a partir de su clase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Los métodos que se sobrescriben con el @Override utilizan la </a:t>
            </a:r>
            <a:r>
              <a:rPr lang="es-MX" sz="1600" b="1" dirty="0"/>
              <a:t>sobreescritura de métodos</a:t>
            </a:r>
            <a:r>
              <a:rPr lang="es-MX" sz="1600" dirty="0"/>
              <a:t> para cambiar el comportamiento de la clase que hereda de su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Dentro de la clase </a:t>
            </a:r>
            <a:r>
              <a:rPr lang="es-MX" sz="1600" b="1" dirty="0"/>
              <a:t>Tablero</a:t>
            </a:r>
            <a:r>
              <a:rPr lang="es-MX" sz="1600" dirty="0"/>
              <a:t>, cada posición del tablero se carga vacío primero y luego </a:t>
            </a:r>
            <a:r>
              <a:rPr lang="es-MX" sz="1600" b="1" dirty="0"/>
              <a:t>se sobrescribe según el premio</a:t>
            </a:r>
            <a:r>
              <a:rPr lang="es-MX" sz="1600" dirty="0"/>
              <a:t> que tenga esa casilla aplicando </a:t>
            </a:r>
            <a:r>
              <a:rPr lang="es-MX" sz="1600" b="1" dirty="0"/>
              <a:t>polimorfismo</a:t>
            </a:r>
            <a:r>
              <a:rPr lang="es-MX" sz="1600" dirty="0"/>
              <a:t>. </a:t>
            </a:r>
            <a:r>
              <a:rPr lang="es-MX" sz="1600" i="1" dirty="0"/>
              <a:t>Ejemplo: tablero[pd][pd] = new PremioPalabra(TipoPuntaje.DOBLE);</a:t>
            </a:r>
            <a:br>
              <a:rPr lang="es-MX" sz="1600" dirty="0"/>
            </a:b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606552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872C0-055A-90FF-605B-C7CC8DCB3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22C7-5CF7-314E-92E2-40DBF70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0E98-7E07-F34F-C09D-3D8890BA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600" dirty="0"/>
              <a:t>A lo largo del proyecto se utilizando </a:t>
            </a:r>
            <a:r>
              <a:rPr lang="es-AR" sz="1600" b="1" dirty="0"/>
              <a:t>encapsulamiento</a:t>
            </a:r>
            <a:r>
              <a:rPr lang="es-AR" sz="1600" dirty="0"/>
              <a:t>, tanto en métodos como en atributos. De esta manera, </a:t>
            </a:r>
            <a:r>
              <a:rPr lang="es-AR" sz="1600" b="1" dirty="0"/>
              <a:t>se protege la información</a:t>
            </a:r>
            <a:r>
              <a:rPr lang="es-AR" sz="1600" dirty="0"/>
              <a:t> y se tiene una </a:t>
            </a:r>
            <a:r>
              <a:rPr lang="es-AR" sz="1600" b="1" dirty="0"/>
              <a:t>estructura robusta</a:t>
            </a:r>
            <a:r>
              <a:rPr lang="es-AR" sz="1600" dirty="0"/>
              <a:t> de código. Por ejemplo, en la clase </a:t>
            </a:r>
            <a:r>
              <a:rPr lang="es-AR" sz="1600" b="1" i="1" dirty="0"/>
              <a:t>Letra</a:t>
            </a:r>
            <a:r>
              <a:rPr lang="es-AR" sz="1600" dirty="0"/>
              <a:t>:</a:t>
            </a:r>
          </a:p>
          <a:p>
            <a:pPr marL="0" indent="0">
              <a:buNone/>
            </a:pPr>
            <a:r>
              <a:rPr lang="es-AR" sz="1600" dirty="0"/>
              <a:t>     * private String letra</a:t>
            </a:r>
          </a:p>
          <a:p>
            <a:pPr marL="0" indent="0">
              <a:buNone/>
            </a:pPr>
            <a:r>
              <a:rPr lang="es-AR" sz="1600" dirty="0"/>
              <a:t>     * private int puntos</a:t>
            </a:r>
          </a:p>
          <a:p>
            <a:pPr marL="0" indent="0">
              <a:buNone/>
            </a:pPr>
            <a:r>
              <a:rPr lang="es-AR" sz="1600" dirty="0"/>
              <a:t>     * private final int id</a:t>
            </a:r>
          </a:p>
          <a:p>
            <a:pPr marL="0" indent="0">
              <a:buNone/>
            </a:pPr>
            <a:r>
              <a:rPr lang="es-AR" sz="1600" dirty="0"/>
              <a:t>     * private static int contadorId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Tales atributos solo podrían obtenerse con un </a:t>
            </a:r>
            <a:r>
              <a:rPr lang="es-AR" sz="1600" b="1" dirty="0"/>
              <a:t>getter</a:t>
            </a:r>
            <a:r>
              <a:rPr lang="es-AR" sz="1600" dirty="0"/>
              <a:t> o editarse con un </a:t>
            </a:r>
            <a:r>
              <a:rPr lang="es-AR" sz="1600" b="1" dirty="0"/>
              <a:t>setter</a:t>
            </a:r>
            <a:r>
              <a:rPr lang="es-AR" sz="1600" dirty="0"/>
              <a:t>.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public String getDescripcion() {</a:t>
            </a:r>
          </a:p>
          <a:p>
            <a:pPr marL="0" indent="0">
              <a:buNone/>
            </a:pPr>
            <a:r>
              <a:rPr lang="es-AR" sz="1600" dirty="0"/>
              <a:t>	return letra;</a:t>
            </a:r>
          </a:p>
          <a:p>
            <a:pPr marL="0" indent="0">
              <a:buNone/>
            </a:pPr>
            <a:r>
              <a:rPr lang="es-A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518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A0E4-346E-0252-59E6-3B82069F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021-559F-367E-F39D-FBF548AC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A54-1E8F-D91D-8A6C-8972582B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INTERFACES COMO CONTRATOS</a:t>
            </a:r>
          </a:p>
          <a:p>
            <a:pPr marL="0" indent="0">
              <a:buNone/>
            </a:pPr>
            <a:r>
              <a:rPr lang="es-MX" sz="1600" dirty="0"/>
              <a:t>Se abstrae el concepto de </a:t>
            </a:r>
            <a:r>
              <a:rPr lang="es-MX" sz="1600" b="1" i="1" dirty="0"/>
              <a:t>posición en tablero</a:t>
            </a:r>
          </a:p>
          <a:p>
            <a:pPr marL="0" indent="0">
              <a:buNone/>
            </a:pPr>
            <a:r>
              <a:rPr lang="es-MX" sz="1600" b="1" dirty="0"/>
              <a:t>Casillero</a:t>
            </a:r>
            <a:r>
              <a:rPr lang="es-MX" sz="1600" dirty="0"/>
              <a:t> (src/modelo/scrabble/Casillero.java)</a:t>
            </a:r>
          </a:p>
          <a:p>
            <a:pPr marL="0" indent="0">
              <a:buNone/>
            </a:pPr>
            <a:r>
              <a:rPr lang="es-MX" sz="1600" dirty="0"/>
              <a:t>      ABSTRACCIÓN: Define el comportamiento común de elementos del tablero</a:t>
            </a:r>
          </a:p>
          <a:p>
            <a:pPr marL="0" indent="0">
              <a:buNone/>
            </a:pPr>
            <a:r>
              <a:rPr lang="es-MX" sz="1600" dirty="0"/>
              <a:t>      MÉTODOS ABSTRACTOS:</a:t>
            </a:r>
          </a:p>
          <a:p>
            <a:pPr marL="0" indent="0">
              <a:buNone/>
            </a:pPr>
            <a:r>
              <a:rPr lang="es-MX" sz="1600" dirty="0"/>
              <a:t>      - getDescripcion(): String</a:t>
            </a:r>
          </a:p>
          <a:p>
            <a:pPr marL="0" indent="0">
              <a:buNone/>
            </a:pPr>
            <a:r>
              <a:rPr lang="es-MX" sz="1600" dirty="0"/>
              <a:t>      - setDescripcion(String): void</a:t>
            </a:r>
          </a:p>
          <a:p>
            <a:pPr marL="0" indent="0">
              <a:buNone/>
            </a:pPr>
            <a:r>
              <a:rPr lang="es-MX" sz="1600" dirty="0"/>
              <a:t>      - getPuntos(): int</a:t>
            </a:r>
          </a:p>
          <a:p>
            <a:pPr marL="0" indent="0">
              <a:buNone/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72053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5A07-E00F-262A-709D-1425BED0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05AF-3095-6EBB-72D9-83954AB6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2970-F469-C5BE-4D27-2DBAABA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ABSTRACCIÓN A NIVEL DE MÉTODO</a:t>
            </a:r>
          </a:p>
          <a:p>
            <a:pPr marL="0" indent="0">
              <a:buNone/>
            </a:pPr>
            <a:r>
              <a:rPr lang="es-MX" sz="1600" dirty="0"/>
              <a:t>Tablero.completarAtrilJugador()</a:t>
            </a:r>
          </a:p>
          <a:p>
            <a:pPr marL="0" indent="0">
              <a:buNone/>
            </a:pPr>
            <a:r>
              <a:rPr lang="es-MX" sz="1600" dirty="0"/>
              <a:t>      ABSTRACCIÓN: Oculta algoritmo de reparto de fichas</a:t>
            </a:r>
          </a:p>
          <a:p>
            <a:pPr marL="0" indent="0">
              <a:buNone/>
            </a:pPr>
            <a:r>
              <a:rPr lang="es-MX" sz="1600" dirty="0"/>
              <a:t>      DETALLES OCULTOS: Selección aleatoria, validaciones, actualización de bolsa</a:t>
            </a:r>
          </a:p>
          <a:p>
            <a:pPr marL="0" indent="0">
              <a:buNone/>
            </a:pPr>
            <a:r>
              <a:rPr lang="es-AR" sz="1600" b="1" dirty="0"/>
              <a:t>ABSTRACCIÓN DE DATOS</a:t>
            </a:r>
          </a:p>
          <a:p>
            <a:pPr marL="0" indent="0">
              <a:buNone/>
            </a:pPr>
            <a:r>
              <a:rPr lang="es-MX" sz="1600" dirty="0"/>
              <a:t>Enum TipoPuntaje {DOBLE, TRIPLE}</a:t>
            </a:r>
          </a:p>
          <a:p>
            <a:pPr marL="0" indent="0">
              <a:buNone/>
            </a:pPr>
            <a:r>
              <a:rPr lang="es-MX" sz="1600" dirty="0"/>
              <a:t>      ABSTRACCIÓN: Simplifica manejo de multiplicadores</a:t>
            </a:r>
            <a:br>
              <a:rPr lang="es-MX" sz="1600" dirty="0"/>
            </a:br>
            <a:br>
              <a:rPr lang="es-MX" sz="1600" dirty="0"/>
            </a:b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994193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D206-6F1A-AAF1-AE70-40D8AA69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FA32-E79F-760D-BF61-6FEFB4D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RESPONSABILIDADES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25F4-560C-8A47-CF6B-0CDE5697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FORTALEZAS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de entidades del dominio bien definidas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utilitarias con propósito único claro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Separación básica entre capas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Interfaces con responsabilidades específicas</a:t>
            </a:r>
          </a:p>
          <a:p>
            <a:pPr marL="0" indent="0">
              <a:buNone/>
            </a:pPr>
            <a:r>
              <a:rPr lang="es-MX" sz="1600" b="1" dirty="0"/>
              <a:t>POSIBLES MEJORAS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Clases centrales (ModeloJuego, Tablero, Controlador) demasiado grandes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Violaciones SRP en componentes principales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166445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56741-9EA8-6489-93FA-64B8EFFA5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F700-7762-5181-DD2B-FD0D46F7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308C-04C2-8A70-E63C-7DCE4914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BAJO</a:t>
            </a:r>
          </a:p>
          <a:p>
            <a:pPr marL="0" indent="0">
              <a:buNone/>
            </a:pPr>
            <a:r>
              <a:rPr lang="es-MX" sz="1600" dirty="0"/>
              <a:t>   1. MODELO-VISTA</a:t>
            </a:r>
          </a:p>
          <a:p>
            <a:pPr marL="0" indent="0">
              <a:buNone/>
            </a:pPr>
            <a:r>
              <a:rPr lang="es-MX" sz="1600" dirty="0"/>
              <a:t>      ✅ Sin dependencias directas</a:t>
            </a:r>
          </a:p>
          <a:p>
            <a:pPr marL="0" indent="0">
              <a:buNone/>
            </a:pPr>
            <a:r>
              <a:rPr lang="es-MX" sz="1600" dirty="0"/>
              <a:t>      ✅ Comunicación solo vía Observer</a:t>
            </a:r>
          </a:p>
          <a:p>
            <a:pPr marL="0" indent="0">
              <a:buNone/>
            </a:pPr>
            <a:r>
              <a:rPr lang="es-MX" sz="1600" dirty="0"/>
              <a:t>      ✅ Interfaces bien definidas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VISTA-MODELO</a:t>
            </a:r>
          </a:p>
          <a:p>
            <a:pPr marL="0" indent="0">
              <a:buNone/>
            </a:pPr>
            <a:r>
              <a:rPr lang="es-MX" sz="1600" dirty="0"/>
              <a:t>      ✅ Vista no conoce implementación del modelo</a:t>
            </a:r>
          </a:p>
          <a:p>
            <a:pPr marL="0" indent="0">
              <a:buNone/>
            </a:pPr>
            <a:r>
              <a:rPr lang="es-MX" sz="1600" dirty="0"/>
              <a:t>      ✅ Solo interactúa vía Controlador</a:t>
            </a:r>
          </a:p>
          <a:p>
            <a:pPr marL="0" indent="0">
              <a:buNone/>
            </a:pPr>
            <a:r>
              <a:rPr lang="es-MX" sz="1600" dirty="0"/>
              <a:t>      ✅ Facilita intercambio de implementaciones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5113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28F19-1BAC-E5D2-B1B3-89C4BED4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BCF9-E592-092A-F011-2F61B99D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5F1-42B3-BB6F-7349-8F12D088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MEDIO</a:t>
            </a:r>
          </a:p>
          <a:p>
            <a:pPr marL="0" indent="0">
              <a:buNone/>
            </a:pPr>
            <a:r>
              <a:rPr lang="es-MX" sz="1600" dirty="0"/>
              <a:t>   1. CONTROLADOR-MODELO</a:t>
            </a:r>
          </a:p>
          <a:p>
            <a:pPr marL="0" indent="0">
              <a:buNone/>
            </a:pPr>
            <a:r>
              <a:rPr lang="es-MX" sz="1600" dirty="0"/>
              <a:t>      ⚠️ Conoce interfaz específica IModeloRemoto</a:t>
            </a:r>
          </a:p>
          <a:p>
            <a:pPr marL="0" indent="0">
              <a:buNone/>
            </a:pPr>
            <a:r>
              <a:rPr lang="es-MX" sz="1600" dirty="0"/>
              <a:t>      ✅ Pero está justificado por funcionalidad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CONTROLADOR-VISTA</a:t>
            </a:r>
          </a:p>
          <a:p>
            <a:pPr marL="0" indent="0">
              <a:buNone/>
            </a:pPr>
            <a:r>
              <a:rPr lang="es-MX" sz="1600" dirty="0"/>
              <a:t>      ⚠️ Conoce interfaz Vista específica</a:t>
            </a:r>
          </a:p>
          <a:p>
            <a:pPr marL="0" indent="0">
              <a:buNone/>
            </a:pPr>
            <a:r>
              <a:rPr lang="es-MX" sz="1600" dirty="0"/>
              <a:t>      ✅ Necesario para coordinar presentación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281602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3DA1-C536-A8EC-74F2-8622D1F8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102D-E2E0-D257-289E-050DC51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9989-9B07-06E3-C100-5154F47D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ALTO: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dirty="0"/>
              <a:t>   1. CLASES DE MODELO ENTRE SÍ:</a:t>
            </a:r>
          </a:p>
          <a:p>
            <a:pPr marL="0" indent="0">
              <a:buNone/>
            </a:pPr>
            <a:r>
              <a:rPr lang="es-MX" sz="1600" dirty="0"/>
              <a:t>      ⚠️ ModeloJuego conoce muchas clases específicas</a:t>
            </a:r>
          </a:p>
        </p:txBody>
      </p:sp>
    </p:spTree>
    <p:extLst>
      <p:ext uri="{BB962C8B-B14F-4D97-AF65-F5344CB8AC3E}">
        <p14:creationId xmlns:p14="http://schemas.microsoft.com/office/powerpoint/2010/main" val="1517433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A2BF-EDE7-CD37-E0AD-E8770A48F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52A2-5E72-4D6E-3D72-AA157EFF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FUNCIONALIDADES EN EL PROYECTO</a:t>
            </a:r>
          </a:p>
        </p:txBody>
      </p:sp>
    </p:spTree>
    <p:extLst>
      <p:ext uri="{BB962C8B-B14F-4D97-AF65-F5344CB8AC3E}">
        <p14:creationId xmlns:p14="http://schemas.microsoft.com/office/powerpoint/2010/main" val="342388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2A47B-54B7-42D8-4DA5-FF6CB404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C9BB-4E32-568E-C4E9-71A5EA7E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ORDEN DEL 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B469-A8FF-900F-9E25-8CFFD471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68031"/>
            <a:ext cx="8825659" cy="39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FASE 1: FUNDAMENTOS DEL MODELO</a:t>
            </a:r>
            <a:r>
              <a:rPr lang="es-AR" dirty="0"/>
              <a:t>: clases del modelo, patrón MVC, Observer, lógica general del juego.</a:t>
            </a:r>
          </a:p>
          <a:p>
            <a:pPr marL="0" indent="0">
              <a:buNone/>
            </a:pPr>
            <a:r>
              <a:rPr lang="es-AR" b="1" dirty="0"/>
              <a:t>FASE 2: ARQUITECTURA DISTRIBUIDA</a:t>
            </a:r>
            <a:r>
              <a:rPr lang="es-AR" dirty="0"/>
              <a:t>: Integración de RMI, separación entre lógica del cliente y del servidor, sincronización entre clientes.</a:t>
            </a:r>
          </a:p>
          <a:p>
            <a:pPr marL="0" indent="0">
              <a:buNone/>
            </a:pPr>
            <a:r>
              <a:rPr lang="es-AR" b="1" dirty="0"/>
              <a:t>FASE 3: INTERFAZ GRÁFICA</a:t>
            </a:r>
            <a:r>
              <a:rPr lang="es-AR" dirty="0"/>
              <a:t>: desarrollo de vista gráfica con Swing, interacción con ActionListeners, adaptación del código de consola al de ventana gráfica.</a:t>
            </a:r>
          </a:p>
          <a:p>
            <a:pPr marL="0" indent="0">
              <a:buNone/>
            </a:pPr>
            <a:r>
              <a:rPr lang="es-MX" b="1" dirty="0"/>
              <a:t>FASE 4: VALIDACIONES Y PERSISTENCIA</a:t>
            </a:r>
            <a:r>
              <a:rPr lang="es-MX" dirty="0"/>
              <a:t>: manejo de errores, validaciones generales, persistencia para el sistema de ranking.</a:t>
            </a:r>
          </a:p>
          <a:p>
            <a:pPr marL="0" indent="0">
              <a:buNone/>
            </a:pPr>
            <a:r>
              <a:rPr lang="es-MX" b="1" noProof="0" dirty="0"/>
              <a:t>FASE 5: DOCUMENTACIÓN Y PULIDO</a:t>
            </a:r>
            <a:r>
              <a:rPr lang="es-MX" noProof="0" dirty="0"/>
              <a:t>: UML, optimizaciones de código y/o arreglo de bugs, testing</a:t>
            </a:r>
            <a:r>
              <a:rPr lang="es-MX" dirty="0"/>
              <a:t>.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6295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D070-3138-7F15-F209-33D74581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9B51-560F-E4A1-4937-B45B440F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TURNOS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DF2F-16ED-5AED-8369-9833ADBF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TURNOS</a:t>
            </a:r>
          </a:p>
          <a:p>
            <a:pPr marL="0" indent="0">
              <a:buNone/>
            </a:pPr>
            <a:r>
              <a:rPr lang="es-MX" sz="1600" dirty="0"/>
              <a:t>• IMPLEMENTACIÓN: Clase ModeloJuego maneja turnoActual (índice circular)</a:t>
            </a:r>
          </a:p>
          <a:p>
            <a:pPr marL="0" indent="0">
              <a:buNone/>
            </a:pPr>
            <a:r>
              <a:rPr lang="es-MX" sz="1600" dirty="0"/>
              <a:t>• CARACTERÍSTICA: Sistema sincronizado con múltiples clientes remotos</a:t>
            </a:r>
          </a:p>
          <a:p>
            <a:pPr marL="0" indent="0">
              <a:buNone/>
            </a:pPr>
            <a:r>
              <a:rPr lang="es-MX" sz="1600" dirty="0"/>
              <a:t>• DIFERENCIA DE OTROS JUEGOS: Los turnos se mantienen sincronizados en tiempo real entre todos los clientes conectados </a:t>
            </a:r>
            <a:r>
              <a:rPr lang="es-MX" sz="1600" dirty="0" err="1"/>
              <a:t>via</a:t>
            </a:r>
            <a:r>
              <a:rPr lang="es-MX" sz="1600" dirty="0"/>
              <a:t> RMI</a:t>
            </a:r>
          </a:p>
          <a:p>
            <a:pPr marL="0" indent="0">
              <a:buNone/>
            </a:pPr>
            <a:r>
              <a:rPr lang="es-MX" sz="1600" dirty="0"/>
              <a:t>• MÉTODO: siguienteTurno() - incrementa el índice y vuelve a 0 cuando llega al final</a:t>
            </a:r>
          </a:p>
          <a:p>
            <a:pPr marL="0" indent="0">
              <a:buNone/>
            </a:pPr>
            <a:r>
              <a:rPr lang="es-MX" sz="1600" dirty="0"/>
              <a:t>• CONTROL: Cada cliente sabe cuándo es su turno pero solo puede actuar cuando le corresponde</a:t>
            </a:r>
          </a:p>
        </p:txBody>
      </p:sp>
    </p:spTree>
    <p:extLst>
      <p:ext uri="{BB962C8B-B14F-4D97-AF65-F5344CB8AC3E}">
        <p14:creationId xmlns:p14="http://schemas.microsoft.com/office/powerpoint/2010/main" val="2609733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EC1D5-D6C8-B5A5-09D0-0F949F938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B3C-7CEC-1431-3F42-E9665667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TABLERO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AA1D-5EC6-64FC-1B6F-A03AABE1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TABLERO BIDIMENSIONAL CON SISTEMA DE PREMIOS</a:t>
            </a:r>
          </a:p>
          <a:p>
            <a:pPr marL="0" indent="0">
              <a:buNone/>
            </a:pPr>
            <a:r>
              <a:rPr lang="es-MX" sz="1600" dirty="0"/>
              <a:t>• ESTRUCTURA: Matriz 16x16 de objetos Casillero (usando patrón Strategy para casilleros especiales)</a:t>
            </a:r>
          </a:p>
          <a:p>
            <a:pPr marL="0" indent="0">
              <a:buNone/>
            </a:pPr>
            <a:r>
              <a:rPr lang="es-MX" sz="1600" dirty="0"/>
              <a:t>• TIPOS DE CASILLEROS:</a:t>
            </a:r>
          </a:p>
          <a:p>
            <a:pPr marL="0" indent="0">
              <a:buNone/>
            </a:pPr>
            <a:r>
              <a:rPr lang="es-MX" sz="1600" dirty="0"/>
              <a:t>  - CasilleroVacio: casillero normal</a:t>
            </a:r>
          </a:p>
          <a:p>
            <a:pPr marL="0" indent="0">
              <a:buNone/>
            </a:pPr>
            <a:r>
              <a:rPr lang="es-MX" sz="1600" dirty="0"/>
              <a:t>  - PremioLetra: multiplica puntos de la letra (2x, 3x)</a:t>
            </a:r>
          </a:p>
          <a:p>
            <a:pPr marL="0" indent="0">
              <a:buNone/>
            </a:pPr>
            <a:r>
              <a:rPr lang="es-MX" sz="1600" dirty="0"/>
              <a:t>  - PremioPalabra: multiplica puntos de toda la palabra (2x, 3x)</a:t>
            </a:r>
          </a:p>
          <a:p>
            <a:pPr marL="0" indent="0">
              <a:buNone/>
            </a:pPr>
            <a:r>
              <a:rPr lang="es-MX" sz="1600" dirty="0"/>
              <a:t>• DIFERENCIA: Los premios se aplican dinámicamente al colocar palabras</a:t>
            </a:r>
          </a:p>
          <a:p>
            <a:pPr marL="0" indent="0">
              <a:buNone/>
            </a:pPr>
            <a:r>
              <a:rPr lang="es-MX" sz="1600" dirty="0"/>
              <a:t>• POSICIONAMIENTO: Sistema de coordenadas (X,Y) de 1 a 15 visible al usuario, internamente 0-15</a:t>
            </a:r>
          </a:p>
        </p:txBody>
      </p:sp>
    </p:spTree>
    <p:extLst>
      <p:ext uri="{BB962C8B-B14F-4D97-AF65-F5344CB8AC3E}">
        <p14:creationId xmlns:p14="http://schemas.microsoft.com/office/powerpoint/2010/main" val="363514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93666-A7C0-489F-F4BF-7796ADD91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938B-42E4-CC38-54F7-CC305F53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FICHAS-BOLSA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39B9-8429-2BC8-3B5F-34775107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GESTIÓN DE FICHAS CON BOLSA</a:t>
            </a:r>
          </a:p>
          <a:p>
            <a:pPr marL="0" indent="0">
              <a:buNone/>
            </a:pPr>
            <a:r>
              <a:rPr lang="es-MX" sz="1600" dirty="0"/>
              <a:t>• CLASE BolsaFichas: HashMap que simula la bolsa física del juego</a:t>
            </a:r>
          </a:p>
          <a:p>
            <a:pPr marL="0" indent="0">
              <a:buNone/>
            </a:pPr>
            <a:r>
              <a:rPr lang="es-MX" sz="1600" dirty="0"/>
              <a:t>• DISTRIBUCIÓN: 100 fichas total con frecuencias específicas del español (12 A's, 12 E's, etc.)</a:t>
            </a:r>
          </a:p>
          <a:p>
            <a:pPr marL="0" indent="0">
              <a:buNone/>
            </a:pPr>
            <a:r>
              <a:rPr lang="es-MX" sz="1600" dirty="0"/>
              <a:t>• FUNCIONALIDAD ÚNICA: </a:t>
            </a:r>
          </a:p>
          <a:p>
            <a:pPr marL="0" indent="0">
              <a:buNone/>
            </a:pPr>
            <a:r>
              <a:rPr lang="es-MX" sz="1600" dirty="0"/>
              <a:t>  - Intercambio de fichas durante el turno (devolver a bolsa + tomar nuevas)</a:t>
            </a:r>
          </a:p>
          <a:p>
            <a:pPr marL="0" indent="0">
              <a:buNone/>
            </a:pPr>
            <a:r>
              <a:rPr lang="es-MX" sz="1600" dirty="0"/>
              <a:t>  - Completado automático del atril después de jugar palabras</a:t>
            </a:r>
          </a:p>
          <a:p>
            <a:pPr marL="0" indent="0">
              <a:buNone/>
            </a:pPr>
            <a:r>
              <a:rPr lang="es-MX" sz="1600" dirty="0"/>
              <a:t>  - Validación de disponibilidad antes de repartir</a:t>
            </a:r>
          </a:p>
        </p:txBody>
      </p:sp>
    </p:spTree>
    <p:extLst>
      <p:ext uri="{BB962C8B-B14F-4D97-AF65-F5344CB8AC3E}">
        <p14:creationId xmlns:p14="http://schemas.microsoft.com/office/powerpoint/2010/main" val="1797609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4B47-3750-1DCB-B55C-5D001CC7F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F116-860B-1EC0-3FF8-4D256785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DEEE-BC56-4CD6-B94B-7841731C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DICCIONARIO</a:t>
            </a:r>
          </a:p>
          <a:p>
            <a:pPr marL="0" indent="0">
              <a:buNone/>
            </a:pPr>
            <a:r>
              <a:rPr lang="es-MX" sz="1600" dirty="0"/>
              <a:t>• ESTRUCTURA: Diccionario dividido en 4 archivos por rangos alfabéticos</a:t>
            </a:r>
          </a:p>
          <a:p>
            <a:pPr marL="0" indent="0">
              <a:buNone/>
            </a:pPr>
            <a:r>
              <a:rPr lang="es-MX" sz="1600" dirty="0"/>
              <a:t>  - A-F.txt (375,945+ palabras)</a:t>
            </a:r>
          </a:p>
          <a:p>
            <a:pPr marL="0" indent="0">
              <a:buNone/>
            </a:pPr>
            <a:r>
              <a:rPr lang="es-MX" sz="1600" dirty="0"/>
              <a:t>  - G-M.txt</a:t>
            </a:r>
          </a:p>
          <a:p>
            <a:pPr marL="0" indent="0">
              <a:buNone/>
            </a:pPr>
            <a:r>
              <a:rPr lang="es-MX" sz="1600" dirty="0"/>
              <a:t>  - N-S.txt  </a:t>
            </a:r>
          </a:p>
          <a:p>
            <a:pPr marL="0" indent="0">
              <a:buNone/>
            </a:pPr>
            <a:r>
              <a:rPr lang="es-MX" sz="1600" dirty="0"/>
              <a:t>  - T-Z.txt</a:t>
            </a:r>
          </a:p>
          <a:p>
            <a:pPr marL="0" indent="0">
              <a:buNone/>
            </a:pPr>
            <a:r>
              <a:rPr lang="es-MX" sz="1600" dirty="0"/>
              <a:t>• PATRÓN SINGLETON: </a:t>
            </a:r>
            <a:r>
              <a:rPr lang="es-MX" sz="1600" dirty="0" err="1"/>
              <a:t>DiccionarioFactory</a:t>
            </a:r>
            <a:r>
              <a:rPr lang="es-MX" sz="1600" dirty="0"/>
              <a:t> garantiza una única instancia</a:t>
            </a:r>
          </a:p>
          <a:p>
            <a:pPr marL="0" indent="0">
              <a:buNone/>
            </a:pPr>
            <a:r>
              <a:rPr lang="es-MX" sz="1600" dirty="0"/>
              <a:t>• FUNCIONALIDAD: Validación de palabras formadas en el tablero</a:t>
            </a:r>
          </a:p>
          <a:p>
            <a:pPr marL="0" indent="0">
              <a:buNone/>
            </a:pPr>
            <a:r>
              <a:rPr lang="es-MX" sz="1600" dirty="0"/>
              <a:t>• EFICIENCIA: Evita carga masiva de memoria (solo lee archivo necesario)</a:t>
            </a:r>
          </a:p>
        </p:txBody>
      </p:sp>
    </p:spTree>
    <p:extLst>
      <p:ext uri="{BB962C8B-B14F-4D97-AF65-F5344CB8AC3E}">
        <p14:creationId xmlns:p14="http://schemas.microsoft.com/office/powerpoint/2010/main" val="1838756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3F1E8-C06A-135E-D7CC-806C5F005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E2AA-BB6C-8702-3F7D-694510A4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PUNTAJE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914E-D92E-E408-457B-0B1D1003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PUNTAJES</a:t>
            </a:r>
          </a:p>
          <a:p>
            <a:pPr marL="0" indent="0">
              <a:buNone/>
            </a:pPr>
            <a:r>
              <a:rPr lang="es-MX" sz="1600" dirty="0"/>
              <a:t>• CLASE PuntajeFichas: HashMap con valores específicos del español</a:t>
            </a:r>
          </a:p>
          <a:p>
            <a:pPr marL="0" indent="0">
              <a:buNone/>
            </a:pPr>
            <a:r>
              <a:rPr lang="es-MX" sz="1600" dirty="0"/>
              <a:t>• PUNTAJES DIFERENCIADOS:</a:t>
            </a:r>
          </a:p>
          <a:p>
            <a:pPr marL="0" indent="0">
              <a:buNone/>
            </a:pPr>
            <a:r>
              <a:rPr lang="es-MX" sz="1600" dirty="0"/>
              <a:t>  - Vocales comunes: A,E,I,O,U = 1 punto</a:t>
            </a:r>
          </a:p>
          <a:p>
            <a:pPr marL="0" indent="0">
              <a:buNone/>
            </a:pPr>
            <a:r>
              <a:rPr lang="es-MX" sz="1600" dirty="0"/>
              <a:t>  - Consonantes raras: J,X,Ñ = 8 puntos</a:t>
            </a:r>
          </a:p>
          <a:p>
            <a:pPr marL="0" indent="0">
              <a:buNone/>
            </a:pPr>
            <a:r>
              <a:rPr lang="es-MX" sz="1600" dirty="0"/>
              <a:t>  - Consonante más rara: Z = 10 puntos</a:t>
            </a:r>
          </a:p>
          <a:p>
            <a:pPr marL="0" indent="0">
              <a:buNone/>
            </a:pPr>
            <a:r>
              <a:rPr lang="es-MX" sz="1600" dirty="0"/>
              <a:t>• FUNCIONALIDAD: Cada ficha tiene su valor inherente independiente del tablero</a:t>
            </a:r>
          </a:p>
          <a:p>
            <a:pPr marL="0" indent="0">
              <a:buNone/>
            </a:pPr>
            <a:r>
              <a:rPr lang="es-MX" sz="1600" dirty="0"/>
              <a:t>• DIFERENCIA SCRABBLE: Sistema único vs juegos con puntos fijos por ficha</a:t>
            </a:r>
          </a:p>
        </p:txBody>
      </p:sp>
    </p:spTree>
    <p:extLst>
      <p:ext uri="{BB962C8B-B14F-4D97-AF65-F5344CB8AC3E}">
        <p14:creationId xmlns:p14="http://schemas.microsoft.com/office/powerpoint/2010/main" val="1076150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D05F-B0AE-7F9D-CAC1-144157BB1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765-422C-4670-423B-7B6626C4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FICHAS ÚNICAS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D5FD-FAC7-1E59-3449-71865D2F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FICHAS CON IDENTIDAD ÚNICA</a:t>
            </a:r>
          </a:p>
          <a:p>
            <a:pPr marL="0" indent="0">
              <a:buNone/>
            </a:pPr>
            <a:r>
              <a:rPr lang="es-MX" sz="1600" dirty="0"/>
              <a:t>• CADA LETRA ES UN OBJETO: Clase Letra implementa Casillero</a:t>
            </a:r>
          </a:p>
          <a:p>
            <a:pPr marL="0" indent="0">
              <a:buNone/>
            </a:pPr>
            <a:r>
              <a:rPr lang="es-MX" sz="1600" dirty="0"/>
              <a:t>• ID ÚNICO POR FICHA: Contador estático sincronizado genera </a:t>
            </a:r>
            <a:r>
              <a:rPr lang="es-MX" sz="1600" dirty="0" err="1"/>
              <a:t>IDs</a:t>
            </a:r>
            <a:r>
              <a:rPr lang="es-MX" sz="1600" dirty="0"/>
              <a:t> únicos</a:t>
            </a:r>
          </a:p>
          <a:p>
            <a:pPr marL="0" indent="0">
              <a:buNone/>
            </a:pPr>
            <a:r>
              <a:rPr lang="es-MX" sz="1600" dirty="0"/>
              <a:t>• RASTREABILIDAD: Cada ficha puede ser identificada individualmente</a:t>
            </a:r>
          </a:p>
          <a:p>
            <a:pPr marL="0" indent="0">
              <a:buNone/>
            </a:pPr>
            <a:r>
              <a:rPr lang="es-MX" sz="1600" dirty="0"/>
              <a:t>• FUNCIONALIDAD CORE: Permite seguimiento exacto de fichas intercambiadas</a:t>
            </a:r>
          </a:p>
          <a:p>
            <a:pPr marL="0" indent="0">
              <a:buNone/>
            </a:pPr>
            <a:r>
              <a:rPr lang="es-MX" sz="1600" dirty="0"/>
              <a:t>• DIFERENCIA: Vs sistemas simples que solo manejan </a:t>
            </a:r>
            <a:r>
              <a:rPr lang="es-MX" sz="1600" dirty="0" err="1"/>
              <a:t>strings</a:t>
            </a:r>
            <a:r>
              <a:rPr lang="es-MX" sz="1600" dirty="0"/>
              <a:t> de letras</a:t>
            </a:r>
          </a:p>
        </p:txBody>
      </p:sp>
    </p:spTree>
    <p:extLst>
      <p:ext uri="{BB962C8B-B14F-4D97-AF65-F5344CB8AC3E}">
        <p14:creationId xmlns:p14="http://schemas.microsoft.com/office/powerpoint/2010/main" val="2712705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4E4D8-3A16-DC27-8FAD-69061CE7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5A45-DD77-8D69-004A-81E6616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VALIDACIÓN DE PALABRAS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5BF1-7F7A-7060-49A1-71C212D4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VALIDACIÓN DE PALABRAS</a:t>
            </a:r>
          </a:p>
          <a:p>
            <a:pPr marL="0" indent="0">
              <a:buNone/>
            </a:pPr>
            <a:r>
              <a:rPr lang="es-MX" sz="1600" dirty="0"/>
              <a:t>• NIVEL 1: Validación de letras en atril del jugador</a:t>
            </a:r>
          </a:p>
          <a:p>
            <a:pPr marL="0" indent="0">
              <a:buNone/>
            </a:pPr>
            <a:r>
              <a:rPr lang="es-MX" sz="1600" dirty="0"/>
              <a:t>• NIVEL 2: Consulta al diccionario (archivos de texto divididos A-F, G-M, N-S, T-Z)</a:t>
            </a:r>
          </a:p>
          <a:p>
            <a:pPr marL="0" indent="0">
              <a:buNone/>
            </a:pPr>
            <a:r>
              <a:rPr lang="es-MX" sz="1600" dirty="0"/>
              <a:t>• NIVEL 3: Validación de posicionamiento en tablero</a:t>
            </a:r>
          </a:p>
          <a:p>
            <a:pPr marL="0" indent="0">
              <a:buNone/>
            </a:pPr>
            <a:r>
              <a:rPr lang="es-MX" sz="1600" dirty="0"/>
              <a:t>• NIVEL 4: Verificación de conexión con palabras existentes</a:t>
            </a:r>
          </a:p>
          <a:p>
            <a:pPr marL="0" indent="0">
              <a:buNone/>
            </a:pPr>
            <a:r>
              <a:rPr lang="es-MX" sz="1600" dirty="0"/>
              <a:t>• CARACTERÍSTICA ESPECIAL: Primer movimiento debe pasar por el centro (8,8)</a:t>
            </a:r>
          </a:p>
        </p:txBody>
      </p:sp>
    </p:spTree>
    <p:extLst>
      <p:ext uri="{BB962C8B-B14F-4D97-AF65-F5344CB8AC3E}">
        <p14:creationId xmlns:p14="http://schemas.microsoft.com/office/powerpoint/2010/main" val="313816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AEAA-D1E0-5EDC-A33A-87E6526C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5E95-5F97-5C5A-102A-783A048F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CONFIGURACIÓN CENTRALIZADA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1481-A2BB-6C45-DACC-49415E8E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CONFIGURACIÓN CENTRALIZADA</a:t>
            </a:r>
          </a:p>
          <a:p>
            <a:pPr marL="0" indent="0">
              <a:buNone/>
            </a:pPr>
            <a:r>
              <a:rPr lang="es-MX" sz="1600" dirty="0"/>
              <a:t>• CLASE ConfiguracionJuego: Constantes centralizadas y modificables</a:t>
            </a:r>
          </a:p>
          <a:p>
            <a:pPr marL="0" indent="0">
              <a:buNone/>
            </a:pPr>
            <a:r>
              <a:rPr lang="es-MX" sz="1600" dirty="0"/>
              <a:t>• PARÁMETROS CONFIGURABLES:</a:t>
            </a:r>
          </a:p>
          <a:p>
            <a:pPr marL="0" indent="0">
              <a:buNone/>
            </a:pPr>
            <a:r>
              <a:rPr lang="es-MX" sz="1600" dirty="0"/>
              <a:t>  - Tamaño del tablero (16x16)</a:t>
            </a:r>
          </a:p>
          <a:p>
            <a:pPr marL="0" indent="0">
              <a:buNone/>
            </a:pPr>
            <a:r>
              <a:rPr lang="es-MX" sz="1600" dirty="0"/>
              <a:t>  - Fichas iniciales por jugador (7 fichas)</a:t>
            </a:r>
          </a:p>
          <a:p>
            <a:pPr marL="0" indent="0">
              <a:buNone/>
            </a:pPr>
            <a:r>
              <a:rPr lang="es-MX" sz="1600" dirty="0"/>
              <a:t>  - Coordenadas del centro (8,8)</a:t>
            </a:r>
          </a:p>
          <a:p>
            <a:pPr marL="0" indent="0">
              <a:buNone/>
            </a:pPr>
            <a:r>
              <a:rPr lang="es-MX" sz="1600" dirty="0"/>
              <a:t>  - Máximo de turnos pasados consecutivos (5)</a:t>
            </a:r>
          </a:p>
          <a:p>
            <a:pPr marL="0" indent="0">
              <a:buNone/>
            </a:pPr>
            <a:r>
              <a:rPr lang="es-MX" sz="1600" dirty="0"/>
              <a:t>• VENTAJA SCRABBLE: Reglas complejas centralizadas vs juegos con reglas hardcodeadas</a:t>
            </a:r>
          </a:p>
        </p:txBody>
      </p:sp>
    </p:spTree>
    <p:extLst>
      <p:ext uri="{BB962C8B-B14F-4D97-AF65-F5344CB8AC3E}">
        <p14:creationId xmlns:p14="http://schemas.microsoft.com/office/powerpoint/2010/main" val="2810514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76880-3128-F943-9BE0-F17C0A69D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02F1-EC8B-48CB-C00E-02400329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RANKING PERSISTENTE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1B83-87DA-4D01-3778-4F68FC9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RANKING PERSISTENTE</a:t>
            </a:r>
          </a:p>
          <a:p>
            <a:pPr marL="0" indent="0">
              <a:buNone/>
            </a:pPr>
            <a:r>
              <a:rPr lang="es-MX" sz="1600" dirty="0"/>
              <a:t>• ALMACENAMIENTO: Archivo binario serializado (RankingJugadores.dat)</a:t>
            </a:r>
          </a:p>
          <a:p>
            <a:pPr marL="0" indent="0">
              <a:buNone/>
            </a:pPr>
            <a:r>
              <a:rPr lang="es-MX" sz="1600" dirty="0"/>
              <a:t>• SERIALIZACIÓN JAVA: Objetos del juego guardados directamente en binario</a:t>
            </a:r>
          </a:p>
          <a:p>
            <a:pPr marL="0" indent="0">
              <a:buNone/>
            </a:pPr>
            <a:r>
              <a:rPr lang="es-MX" sz="1600" dirty="0"/>
              <a:t>• ESTRUCTURA: Top 5 mejores puntajes históricos de todas las partidas</a:t>
            </a:r>
          </a:p>
          <a:p>
            <a:pPr marL="0" indent="0">
              <a:buNone/>
            </a:pPr>
            <a:r>
              <a:rPr lang="es-MX" sz="1600" dirty="0"/>
              <a:t>• PERSISTENCIA: Los logros se mantienen entre sesiones del juego</a:t>
            </a:r>
          </a:p>
        </p:txBody>
      </p:sp>
    </p:spTree>
    <p:extLst>
      <p:ext uri="{BB962C8B-B14F-4D97-AF65-F5344CB8AC3E}">
        <p14:creationId xmlns:p14="http://schemas.microsoft.com/office/powerpoint/2010/main" val="298192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A2DF-9A99-E064-5631-429256AE6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48E5-93BD-627A-D459-CAC42719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FIN DE JUEGO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EAE1-386A-A450-D94B-47ABBF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CONTROL DE FIN DE JUEGO MULTICONDICIÓN</a:t>
            </a:r>
          </a:p>
          <a:p>
            <a:pPr marL="0" indent="0">
              <a:buNone/>
            </a:pPr>
            <a:r>
              <a:rPr lang="es-MX" sz="1600" dirty="0"/>
              <a:t>• MÚLTIPLES CONDICIONES DE VICTORIA/DERROTA:</a:t>
            </a:r>
          </a:p>
          <a:p>
            <a:pPr marL="0" indent="0">
              <a:buNone/>
            </a:pPr>
            <a:r>
              <a:rPr lang="es-MX" sz="1600" dirty="0"/>
              <a:t>  - Bolsa de fichas vacía</a:t>
            </a:r>
          </a:p>
          <a:p>
            <a:pPr marL="0" indent="0">
              <a:buNone/>
            </a:pPr>
            <a:r>
              <a:rPr lang="es-MX" sz="1600" dirty="0"/>
              <a:t>  - Jugador sin fichas + bolsa vacía</a:t>
            </a:r>
          </a:p>
          <a:p>
            <a:pPr marL="0" indent="0">
              <a:buNone/>
            </a:pPr>
            <a:r>
              <a:rPr lang="es-MX" sz="1600" dirty="0"/>
              <a:t>  - 5 turnos consecutivos pasados/cambiados</a:t>
            </a:r>
          </a:p>
          <a:p>
            <a:pPr marL="0" indent="0">
              <a:buNone/>
            </a:pPr>
            <a:r>
              <a:rPr lang="es-MX" sz="1600" dirty="0"/>
              <a:t>  - Todos los atriles vacíos (caso extremo)</a:t>
            </a:r>
          </a:p>
          <a:p>
            <a:pPr marL="0" indent="0">
              <a:buNone/>
            </a:pPr>
            <a:r>
              <a:rPr lang="es-MX" sz="1600" dirty="0"/>
              <a:t>• PREVENCIÓN: Sistema sincronizado evita condiciones de carrera</a:t>
            </a:r>
          </a:p>
          <a:p>
            <a:pPr marL="0" indent="0">
              <a:buNone/>
            </a:pPr>
            <a:r>
              <a:rPr lang="es-MX" sz="1600" dirty="0"/>
              <a:t>• CARACTERÍSTICA SCRABBLE: Fin complejo vs juegos con una sola condición</a:t>
            </a:r>
          </a:p>
        </p:txBody>
      </p:sp>
    </p:spTree>
    <p:extLst>
      <p:ext uri="{BB962C8B-B14F-4D97-AF65-F5344CB8AC3E}">
        <p14:creationId xmlns:p14="http://schemas.microsoft.com/office/powerpoint/2010/main" val="68835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80EDA-913E-D66B-FF8E-7BE552AFE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7BC0-57F2-99AB-0B2D-7AF16B34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ALGUNAS RELACIONES UML</a:t>
            </a:r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F006-161B-2492-4764-3BD3C7F2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68031"/>
            <a:ext cx="8825659" cy="39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b="1" dirty="0"/>
              <a:t>PATRÓN MODEL-VIEW-CONTROLLER</a:t>
            </a:r>
          </a:p>
          <a:p>
            <a:pPr marL="0" indent="0">
              <a:buNone/>
            </a:pPr>
            <a:r>
              <a:rPr lang="es-MX" sz="1400" dirty="0"/>
              <a:t>- El Controlador actúa como intermediario</a:t>
            </a:r>
          </a:p>
          <a:p>
            <a:pPr marL="0" indent="0">
              <a:buNone/>
            </a:pPr>
            <a:r>
              <a:rPr lang="es-MX" sz="1400" dirty="0"/>
              <a:t>- Permite múltiples vistas (gráfica y consola) para el mismo modelo</a:t>
            </a:r>
          </a:p>
          <a:p>
            <a:pPr marL="0" indent="0">
              <a:buNone/>
            </a:pPr>
            <a:r>
              <a:rPr lang="es-MX" sz="1400" b="1" dirty="0"/>
              <a:t>PATRÓN OBSERVER</a:t>
            </a:r>
          </a:p>
          <a:p>
            <a:pPr marL="0" indent="0">
              <a:buNone/>
            </a:pPr>
            <a:r>
              <a:rPr lang="es-MX" sz="1400" dirty="0"/>
              <a:t>- ModeloJuego implementa Observable</a:t>
            </a:r>
          </a:p>
          <a:p>
            <a:pPr marL="0" indent="0">
              <a:buNone/>
            </a:pPr>
            <a:r>
              <a:rPr lang="es-MX" sz="1400" dirty="0"/>
              <a:t>- Vista implementa Observer</a:t>
            </a:r>
          </a:p>
          <a:p>
            <a:pPr marL="0" indent="0">
              <a:buNone/>
            </a:pPr>
            <a:r>
              <a:rPr lang="es-MX" sz="1400" dirty="0"/>
              <a:t>- Notificaciones automáticas de cambios de estado</a:t>
            </a:r>
          </a:p>
          <a:p>
            <a:pPr marL="0" indent="0">
              <a:buNone/>
            </a:pPr>
            <a:r>
              <a:rPr lang="es-MX" sz="1400" b="1" dirty="0"/>
              <a:t>COMPOSICIÓN Y AGREGACIÓN</a:t>
            </a:r>
          </a:p>
          <a:p>
            <a:pPr marL="0" indent="0">
              <a:buNone/>
            </a:pPr>
            <a:r>
              <a:rPr lang="es-MX" sz="1400" dirty="0"/>
              <a:t>- ModeloJuego TIENE un Tablero, BolsaFichas, lista de Jugadores</a:t>
            </a:r>
          </a:p>
          <a:p>
            <a:pPr marL="0" indent="0">
              <a:buNone/>
            </a:pPr>
            <a:r>
              <a:rPr lang="es-MX" sz="1400" dirty="0"/>
              <a:t>- Tablero CONTIENE una matriz de Casilleros</a:t>
            </a:r>
          </a:p>
          <a:p>
            <a:pPr marL="0" indent="0">
              <a:buNone/>
            </a:pPr>
            <a:r>
              <a:rPr lang="es-MX" sz="1400" dirty="0"/>
              <a:t>- Jugador TIENE un atril (lista de Letras)</a:t>
            </a:r>
          </a:p>
        </p:txBody>
      </p:sp>
    </p:spTree>
    <p:extLst>
      <p:ext uri="{BB962C8B-B14F-4D97-AF65-F5344CB8AC3E}">
        <p14:creationId xmlns:p14="http://schemas.microsoft.com/office/powerpoint/2010/main" val="3281838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69A16-588A-BF11-E1F5-CA0B80009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40C7-1BDD-8954-D238-60B3FC85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DOBLE INTERFAZ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4B6B-C796-A3EC-ABA1-5E299C47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DOBLE INTERFAZ DE USUARIO (CONSOLA Y GRÁFICA)</a:t>
            </a:r>
          </a:p>
          <a:p>
            <a:pPr marL="0" indent="0">
              <a:buNone/>
            </a:pPr>
            <a:r>
              <a:rPr lang="es-MX" sz="1600" dirty="0"/>
              <a:t>• ARQUITECTURA DUAL: Misma lógica de negocio, diferentes presentaciones</a:t>
            </a:r>
          </a:p>
          <a:p>
            <a:pPr marL="0" indent="0">
              <a:buNone/>
            </a:pPr>
            <a:r>
              <a:rPr lang="es-MX" sz="1600" dirty="0"/>
              <a:t>• VISTA GRÁFICA: VistaGrafica con Swing y ActionListeners</a:t>
            </a:r>
          </a:p>
          <a:p>
            <a:pPr marL="0" indent="0">
              <a:buNone/>
            </a:pPr>
            <a:r>
              <a:rPr lang="es-MX" sz="1600" dirty="0"/>
              <a:t>• VISTA CONSOLA: ConsolaGrafica con máquina de estados y clases Flujo</a:t>
            </a:r>
          </a:p>
          <a:p>
            <a:pPr marL="0" indent="0">
              <a:buNone/>
            </a:pPr>
            <a:r>
              <a:rPr lang="es-MX" sz="1600" dirty="0"/>
              <a:t>• PATRÓN MVC: Controlador único para ambas interfaces</a:t>
            </a:r>
          </a:p>
          <a:p>
            <a:pPr marL="0" indent="0">
              <a:buNone/>
            </a:pPr>
            <a:r>
              <a:rPr lang="es-MX" sz="1600" dirty="0"/>
              <a:t>• VENTAJA EDUCATIVA: Demuestra separación perfecta entre lógica y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013024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8E7E-FF9C-5341-B828-E9356FD8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630E-8BB0-6643-2170-DC52A8C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DE 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F371-9236-945A-39D5-667DD5C0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FUNCIONALIDADES</a:t>
            </a:r>
          </a:p>
          <a:p>
            <a:pPr marL="0" indent="0">
              <a:buNone/>
            </a:pPr>
            <a:r>
              <a:rPr lang="es-MX" sz="1600" dirty="0"/>
              <a:t>• Sistema de turnos con validaciones de estado</a:t>
            </a:r>
          </a:p>
          <a:p>
            <a:pPr marL="0" indent="0">
              <a:buNone/>
            </a:pPr>
            <a:r>
              <a:rPr lang="es-MX" sz="1600" dirty="0"/>
              <a:t>• Cálculo de puntajes con premios especiales del tablero</a:t>
            </a:r>
          </a:p>
          <a:p>
            <a:pPr marL="0" indent="0">
              <a:buNone/>
            </a:pPr>
            <a:r>
              <a:rPr lang="es-MX" sz="1600" dirty="0"/>
              <a:t>• Gestión de fichas con distribución automática y cambio de fichas</a:t>
            </a:r>
          </a:p>
          <a:p>
            <a:pPr marL="0" indent="0">
              <a:buNone/>
            </a:pPr>
            <a:r>
              <a:rPr lang="es-MX" sz="1600" dirty="0"/>
              <a:t>• Ranking persistente con serialización de datos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PATRONES DE DISEÑO</a:t>
            </a:r>
          </a:p>
          <a:p>
            <a:pPr marL="0" indent="0">
              <a:buNone/>
            </a:pPr>
            <a:r>
              <a:rPr lang="es-MX" sz="1600" dirty="0"/>
              <a:t>• MVC estricto con separación de capas</a:t>
            </a:r>
          </a:p>
          <a:p>
            <a:pPr marL="0" indent="0">
              <a:buNone/>
            </a:pPr>
            <a:r>
              <a:rPr lang="es-MX" sz="1600" dirty="0"/>
              <a:t>• Observer/Observable para notificaciones</a:t>
            </a:r>
          </a:p>
          <a:p>
            <a:pPr marL="0" indent="0">
              <a:buNone/>
            </a:pPr>
            <a:r>
              <a:rPr lang="es-MX" sz="1600" dirty="0"/>
              <a:t>• Factory Method para creación de casilleros</a:t>
            </a:r>
          </a:p>
          <a:p>
            <a:pPr marL="0" indent="0">
              <a:buNone/>
            </a:pPr>
            <a:r>
              <a:rPr lang="es-MX" sz="1600" dirty="0"/>
              <a:t>• Strategy implícito en tipos de premio</a:t>
            </a:r>
          </a:p>
        </p:txBody>
      </p:sp>
    </p:spTree>
    <p:extLst>
      <p:ext uri="{BB962C8B-B14F-4D97-AF65-F5344CB8AC3E}">
        <p14:creationId xmlns:p14="http://schemas.microsoft.com/office/powerpoint/2010/main" val="2903332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B44C5-3448-167B-F986-13F00269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04D8-8DB3-E225-61BE-28A7A8799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RESUMEN DE CARPETAS</a:t>
            </a:r>
          </a:p>
        </p:txBody>
      </p:sp>
    </p:spTree>
    <p:extLst>
      <p:ext uri="{BB962C8B-B14F-4D97-AF65-F5344CB8AC3E}">
        <p14:creationId xmlns:p14="http://schemas.microsoft.com/office/powerpoint/2010/main" val="389482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495D-8642-6A0B-DA38-6A770AAB8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B597-0EE1-1913-CDA7-D2690AB7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1C6F-7163-FBA6-C477-B4FE15C3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1. SISTEMA DE TURNOS</a:t>
            </a:r>
          </a:p>
          <a:p>
            <a:pPr marL="0" indent="0">
              <a:buNone/>
            </a:pPr>
            <a:r>
              <a:rPr lang="es-MX" sz="1600" dirty="0"/>
              <a:t>	ModeloJuego.java (siguienteTurno)</a:t>
            </a:r>
          </a:p>
          <a:p>
            <a:pPr marL="0" indent="0">
              <a:buNone/>
            </a:pPr>
            <a:r>
              <a:rPr lang="es-MX" sz="1600" dirty="0"/>
              <a:t>2. TABLERO BIDIMENSIONAL</a:t>
            </a:r>
          </a:p>
          <a:p>
            <a:pPr marL="0" indent="0">
              <a:buNone/>
            </a:pPr>
            <a:r>
              <a:rPr lang="es-MX" sz="1600" dirty="0"/>
              <a:t>	Tablero.java, Casillero.java, PremioLetra.java, PremioPalabra.java</a:t>
            </a:r>
          </a:p>
          <a:p>
            <a:pPr marL="0" indent="0">
              <a:buNone/>
            </a:pPr>
            <a:r>
              <a:rPr lang="es-MX" sz="1600" dirty="0"/>
              <a:t>3. GESTIÓN DE FICHAS CON BOLSA VIRTUAL</a:t>
            </a:r>
          </a:p>
          <a:p>
            <a:pPr marL="0" indent="0">
              <a:buNone/>
            </a:pPr>
            <a:r>
              <a:rPr lang="es-MX" sz="1600" dirty="0"/>
              <a:t>	BolsaFichas.java, Jugador.java</a:t>
            </a:r>
          </a:p>
          <a:p>
            <a:pPr marL="0" indent="0">
              <a:buNone/>
            </a:pPr>
            <a:r>
              <a:rPr lang="es-MX" sz="1600" dirty="0"/>
              <a:t>4. SISTEMA DE DICCIONARIO</a:t>
            </a:r>
          </a:p>
          <a:p>
            <a:pPr marL="0" indent="0">
              <a:buNone/>
            </a:pPr>
            <a:r>
              <a:rPr lang="es-MX" sz="1600" dirty="0"/>
              <a:t>	Diccionario.java, DiccionarioFactory.java, /diccionario/*.</a:t>
            </a:r>
            <a:r>
              <a:rPr lang="es-MX" sz="1600" dirty="0" err="1"/>
              <a:t>txt</a:t>
            </a:r>
            <a:endParaRPr lang="es-MX" sz="1600" dirty="0"/>
          </a:p>
          <a:p>
            <a:pPr marL="0" indent="0">
              <a:buNone/>
            </a:pPr>
            <a:r>
              <a:rPr lang="es-MX" sz="1600" dirty="0"/>
              <a:t>5. SISTEMA DE PUNTAJES CON TABLA ESPECIALIZADA</a:t>
            </a:r>
          </a:p>
          <a:p>
            <a:pPr marL="0" indent="0">
              <a:buNone/>
            </a:pPr>
            <a:r>
              <a:rPr lang="es-MX" sz="1600" dirty="0"/>
              <a:t>	PuntajeFichas.java</a:t>
            </a:r>
          </a:p>
        </p:txBody>
      </p:sp>
    </p:spTree>
    <p:extLst>
      <p:ext uri="{BB962C8B-B14F-4D97-AF65-F5344CB8AC3E}">
        <p14:creationId xmlns:p14="http://schemas.microsoft.com/office/powerpoint/2010/main" val="2676695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19C4-EC26-AD01-B20A-F2CFBED3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0B6-3040-2ACF-7407-691D2DD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94D7-6630-D82B-1FD2-77ABC412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6.  FICHAS CON IDENTIDAD ÚNICA</a:t>
            </a:r>
          </a:p>
          <a:p>
            <a:pPr marL="0" indent="0">
              <a:buNone/>
            </a:pPr>
            <a:r>
              <a:rPr lang="es-MX" sz="1600" dirty="0"/>
              <a:t>	</a:t>
            </a:r>
            <a:r>
              <a:rPr lang="pt-BR" sz="1600" dirty="0"/>
              <a:t>Letra.java (ID único + contador)</a:t>
            </a:r>
            <a:endParaRPr lang="es-MX" sz="1600" dirty="0"/>
          </a:p>
          <a:p>
            <a:pPr marL="0" indent="0">
              <a:buNone/>
            </a:pPr>
            <a:r>
              <a:rPr lang="es-MX" sz="1600" dirty="0"/>
              <a:t>7. VALIDACIÓN MULTICAPA DE PALABRAS</a:t>
            </a:r>
          </a:p>
          <a:p>
            <a:pPr marL="0" indent="0">
              <a:buNone/>
            </a:pPr>
            <a:r>
              <a:rPr lang="es-MX" sz="1600" dirty="0"/>
              <a:t>	Tablero.java (validarPalabra), Diccionario.java</a:t>
            </a:r>
          </a:p>
          <a:p>
            <a:pPr marL="0" indent="0">
              <a:buNone/>
            </a:pPr>
            <a:r>
              <a:rPr lang="es-MX" sz="1600" dirty="0"/>
              <a:t>8. SISTEMA DE PUNTAJES DINÁMICO CON MULTIPLICADORES</a:t>
            </a:r>
          </a:p>
          <a:p>
            <a:pPr marL="0" indent="0">
              <a:buNone/>
            </a:pPr>
            <a:r>
              <a:rPr lang="es-MX" sz="1600" dirty="0"/>
              <a:t>	Tablero.java (calcularPuntos), PremioLetra.java, PremioPalabra.java</a:t>
            </a:r>
          </a:p>
          <a:p>
            <a:pPr marL="0" indent="0">
              <a:buNone/>
            </a:pPr>
            <a:r>
              <a:rPr lang="es-MX" sz="1600" dirty="0"/>
              <a:t>9. ARQUITECTURA CLIENTE-SERVIDOR DISTRIBUIDA</a:t>
            </a:r>
          </a:p>
          <a:p>
            <a:pPr marL="0" indent="0">
              <a:buNone/>
            </a:pPr>
            <a:r>
              <a:rPr lang="es-MX" sz="1600" dirty="0"/>
              <a:t>	</a:t>
            </a:r>
            <a:r>
              <a:rPr lang="pt-BR" sz="1600" dirty="0"/>
              <a:t>/servidor/AppServidor.java, /cliente/AppClienteVistaGrafica.java</a:t>
            </a:r>
          </a:p>
          <a:p>
            <a:pPr marL="0" indent="0">
              <a:buNone/>
            </a:pPr>
            <a:r>
              <a:rPr lang="pt-BR" sz="1600" dirty="0"/>
              <a:t>10. CONFIGURACIÓN CENTRALIZADA DEL JUEGO</a:t>
            </a:r>
          </a:p>
          <a:p>
            <a:pPr marL="0" indent="0">
              <a:buNone/>
            </a:pPr>
            <a:r>
              <a:rPr lang="pt-BR" sz="1600" dirty="0"/>
              <a:t>	ConfiguracionJuego.java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92381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55DC-FFA0-0D7A-3548-B111D16D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E193-9894-CEEA-1086-6696BDE7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9CD2-7A0B-6DEF-1B7A-F0B9A298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11. RANKING PERSISTENTE</a:t>
            </a:r>
          </a:p>
          <a:p>
            <a:pPr marL="0" indent="0">
              <a:buNone/>
            </a:pPr>
            <a:r>
              <a:rPr lang="es-MX" sz="1600" dirty="0"/>
              <a:t>	Ranking.java, RankingJugadores.dat</a:t>
            </a:r>
          </a:p>
          <a:p>
            <a:pPr marL="0" indent="0">
              <a:buNone/>
            </a:pPr>
            <a:r>
              <a:rPr lang="es-MX" sz="1600" dirty="0"/>
              <a:t>12. CONTROL DE FIN DE JUEGO MULTICONDICIÓN</a:t>
            </a:r>
          </a:p>
          <a:p>
            <a:pPr marL="0" indent="0">
              <a:buNone/>
            </a:pPr>
            <a:r>
              <a:rPr lang="es-MX" sz="1600" dirty="0"/>
              <a:t>	ModeloJuego.java (evaluarFinJuego, finalizarPartida)</a:t>
            </a:r>
          </a:p>
          <a:p>
            <a:pPr marL="0" indent="0">
              <a:buNone/>
            </a:pPr>
            <a:r>
              <a:rPr lang="es-MX" sz="1600" dirty="0"/>
              <a:t>13. PATRÓN STRATEGY PARA CASILLEROS</a:t>
            </a:r>
          </a:p>
          <a:p>
            <a:pPr marL="0" indent="0">
              <a:buNone/>
            </a:pPr>
            <a:r>
              <a:rPr lang="es-MX" sz="1600" dirty="0"/>
              <a:t>	Casillero.java (interfaz), CasilleroVacio.java, PremioLetra.java</a:t>
            </a:r>
          </a:p>
          <a:p>
            <a:pPr marL="0" indent="0">
              <a:buNone/>
            </a:pPr>
            <a:r>
              <a:rPr lang="es-MX" sz="1600" dirty="0"/>
              <a:t>14. VALIDACIÓN DE ENTRADA</a:t>
            </a:r>
          </a:p>
          <a:p>
            <a:pPr marL="0" indent="0">
              <a:buNone/>
            </a:pPr>
            <a:r>
              <a:rPr lang="es-MX" sz="1600" dirty="0"/>
              <a:t>	AppClienteVistaGrafica.java (métodos validación)</a:t>
            </a:r>
          </a:p>
          <a:p>
            <a:pPr marL="0" indent="0">
              <a:buNone/>
            </a:pPr>
            <a:r>
              <a:rPr lang="es-MX" sz="1600" dirty="0"/>
              <a:t>15. INTERFAZ GRÁFICA RESPONSIVA</a:t>
            </a:r>
          </a:p>
          <a:p>
            <a:pPr marL="0" indent="0">
              <a:buNone/>
            </a:pPr>
            <a:r>
              <a:rPr lang="es-MX" sz="1600" dirty="0"/>
              <a:t>	VistaGrafica.java, VentanaTablero.java, JTableAtril.java</a:t>
            </a:r>
          </a:p>
        </p:txBody>
      </p:sp>
    </p:spTree>
    <p:extLst>
      <p:ext uri="{BB962C8B-B14F-4D97-AF65-F5344CB8AC3E}">
        <p14:creationId xmlns:p14="http://schemas.microsoft.com/office/powerpoint/2010/main" val="253769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9F18F-2C41-F83B-0923-4E712273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790A-AE2F-40B7-9727-F4F4498E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73FD-784C-B677-1413-65358D22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16. PERSISTENCIA EFICIENTE</a:t>
            </a:r>
          </a:p>
          <a:p>
            <a:pPr marL="0" indent="0">
              <a:buNone/>
            </a:pPr>
            <a:r>
              <a:rPr lang="es-MX" sz="1600" dirty="0"/>
              <a:t>	Ranking.java (serialización)</a:t>
            </a:r>
          </a:p>
          <a:p>
            <a:pPr marL="0" indent="0">
              <a:buNone/>
            </a:pPr>
            <a:r>
              <a:rPr lang="es-MX" sz="1600" dirty="0"/>
              <a:t>17. DOBLE INTERFAZ (CONSOLA Y GRÁFICA)</a:t>
            </a:r>
          </a:p>
          <a:p>
            <a:pPr marL="0" indent="0">
              <a:buNone/>
            </a:pPr>
            <a:r>
              <a:rPr lang="es-MX" sz="1600" dirty="0"/>
              <a:t>	VistaGrafica.java vs ConsolaGrafica.java, /consolagrafica/</a:t>
            </a:r>
          </a:p>
          <a:p>
            <a:pPr marL="0" indent="0">
              <a:buNone/>
            </a:pPr>
            <a:r>
              <a:rPr lang="es-MX" sz="1600" dirty="0"/>
              <a:t>18. INTERCAMBIO DE FICHAS DURANTE PARTIDA</a:t>
            </a:r>
          </a:p>
          <a:p>
            <a:pPr marL="0" indent="0">
              <a:buNone/>
            </a:pPr>
            <a:r>
              <a:rPr lang="es-MX" sz="1600" dirty="0"/>
              <a:t>	Tablero.java (cambiarFichas), BolsaFichas.java</a:t>
            </a:r>
          </a:p>
          <a:p>
            <a:pPr marL="0" indent="0">
              <a:buNone/>
            </a:pPr>
            <a:r>
              <a:rPr lang="es-MX" sz="1600" dirty="0"/>
              <a:t>19. CÁLCULO AUTOMÁTICO DE PUNTAJES EN PALABRAS</a:t>
            </a:r>
          </a:p>
          <a:p>
            <a:pPr marL="0" indent="0">
              <a:buNone/>
            </a:pPr>
            <a:r>
              <a:rPr lang="es-MX" sz="1600" dirty="0"/>
              <a:t>	Palabra.java (calcularPuntaje)</a:t>
            </a:r>
          </a:p>
        </p:txBody>
      </p:sp>
    </p:spTree>
    <p:extLst>
      <p:ext uri="{BB962C8B-B14F-4D97-AF65-F5344CB8AC3E}">
        <p14:creationId xmlns:p14="http://schemas.microsoft.com/office/powerpoint/2010/main" val="39334347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23B3-12FD-030C-ABA7-9D1DDA723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12B-56A4-A1C5-11AC-9CA259ED0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FIN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68045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BCB-BAB0-9689-1BE9-4BCCEA8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F306-69AB-11BD-132E-01D739E5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El proyecto implementa una </a:t>
            </a:r>
            <a:r>
              <a:rPr lang="es-AR" b="1" noProof="0" dirty="0"/>
              <a:t>arquitectura en capas</a:t>
            </a:r>
            <a:r>
              <a:rPr lang="es-AR" noProof="0" dirty="0"/>
              <a:t> siguiendo el patrón </a:t>
            </a:r>
            <a:r>
              <a:rPr lang="es-AR" b="1" noProof="0" dirty="0"/>
              <a:t>MVC distribuido</a:t>
            </a:r>
            <a:r>
              <a:rPr lang="es-AR" noProof="0" dirty="0"/>
              <a:t>:</a:t>
            </a:r>
          </a:p>
          <a:p>
            <a:endParaRPr lang="es-AR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824B1-DE67-0FC0-485B-F94C9DF9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28" y="3002199"/>
            <a:ext cx="3603944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8CD-4EF5-5DBF-E566-B85576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ESTRUCTURA DE 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301-6F8E-9B30-172E-C75D2E32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`src/`</a:t>
            </a:r>
            <a:r>
              <a:rPr lang="es-MX" dirty="0"/>
              <a:t> - Código fuente Java del proyecto</a:t>
            </a:r>
          </a:p>
          <a:p>
            <a:r>
              <a:rPr lang="es-MX" b="1" dirty="0"/>
              <a:t>`bin/`</a:t>
            </a:r>
            <a:r>
              <a:rPr lang="es-MX" dirty="0"/>
              <a:t> - Archivos compilados (.class) para ejecutar</a:t>
            </a:r>
          </a:p>
          <a:p>
            <a:r>
              <a:rPr lang="es-MX" b="1" dirty="0"/>
              <a:t>`src/modelo/`</a:t>
            </a:r>
            <a:r>
              <a:rPr lang="es-MX" dirty="0"/>
              <a:t> - Lógica del juego (reglas, tablero, fichas)  </a:t>
            </a:r>
          </a:p>
          <a:p>
            <a:r>
              <a:rPr lang="es-MX" b="1" dirty="0"/>
              <a:t>`src/vista/`</a:t>
            </a:r>
            <a:r>
              <a:rPr lang="es-MX" dirty="0"/>
              <a:t> - Interfaces gráficas (ventanas, botones)</a:t>
            </a:r>
          </a:p>
          <a:p>
            <a:r>
              <a:rPr lang="es-MX" b="1" dirty="0"/>
              <a:t>`src/controlador/`</a:t>
            </a:r>
            <a:r>
              <a:rPr lang="es-MX" dirty="0"/>
              <a:t> - Conecta modelo y vista</a:t>
            </a:r>
          </a:p>
          <a:p>
            <a:r>
              <a:rPr lang="es-MX" b="1" dirty="0"/>
              <a:t>`src/servidor/`</a:t>
            </a:r>
            <a:r>
              <a:rPr lang="es-MX" dirty="0"/>
              <a:t> - Aplicación servidor RMI</a:t>
            </a:r>
          </a:p>
          <a:p>
            <a:r>
              <a:rPr lang="es-MX" b="1" dirty="0"/>
              <a:t>`src/cliente/`</a:t>
            </a:r>
            <a:r>
              <a:rPr lang="es-MX" dirty="0"/>
              <a:t> - Aplicaciones cliente para jugadores</a:t>
            </a:r>
          </a:p>
          <a:p>
            <a:r>
              <a:rPr lang="es-MX" b="1" dirty="0"/>
              <a:t>`src/utilidades/`</a:t>
            </a:r>
            <a:r>
              <a:rPr lang="es-MX" dirty="0"/>
              <a:t> - Componentes auxiliares</a:t>
            </a:r>
          </a:p>
        </p:txBody>
      </p:sp>
    </p:spTree>
    <p:extLst>
      <p:ext uri="{BB962C8B-B14F-4D97-AF65-F5344CB8AC3E}">
        <p14:creationId xmlns:p14="http://schemas.microsoft.com/office/powerpoint/2010/main" val="13836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8209-5D87-B5C0-D179-40DDAE8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TECNOLOGÍAS Y LIBRERÍAS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7FE1-D535-6511-437B-F1D695F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Java SE 8 1.8.0_202 (lenguaje de programación)</a:t>
            </a:r>
          </a:p>
          <a:p>
            <a:r>
              <a:rPr lang="es-AR" noProof="0" dirty="0"/>
              <a:t>Swing (framework para interfaz gráfica)</a:t>
            </a:r>
          </a:p>
          <a:p>
            <a:r>
              <a:rPr lang="es-AR" noProof="0" dirty="0"/>
              <a:t>LibreriaRMIMVC.jar (librería para uso de RMI y observadores)</a:t>
            </a:r>
          </a:p>
          <a:p>
            <a:r>
              <a:rPr lang="es-AR" noProof="0" dirty="0"/>
              <a:t>JGoodies Forms (librería para layouts en Swing)</a:t>
            </a:r>
          </a:p>
          <a:p>
            <a:r>
              <a:rPr lang="es-AR" noProof="0" dirty="0"/>
              <a:t>WindowBuilder (librería para interfaces Swing)</a:t>
            </a:r>
          </a:p>
        </p:txBody>
      </p:sp>
    </p:spTree>
    <p:extLst>
      <p:ext uri="{BB962C8B-B14F-4D97-AF65-F5344CB8AC3E}">
        <p14:creationId xmlns:p14="http://schemas.microsoft.com/office/powerpoint/2010/main" val="108035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4CEF-F4CA-C62B-3325-F9491FE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CLIENTE SERVIDOR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F480E-C2F6-FAC7-902F-79089FC4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35" y="2326347"/>
            <a:ext cx="4461783" cy="4446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7B2B5-E695-370D-EC90-5D8CDD513B67}"/>
              </a:ext>
            </a:extLst>
          </p:cNvPr>
          <p:cNvSpPr txBox="1"/>
          <p:nvPr/>
        </p:nvSpPr>
        <p:spPr>
          <a:xfrm>
            <a:off x="691417" y="356067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noProof="0" dirty="0">
                <a:latin typeface="Century Gothic" panose="020B0502020202020204" pitchFamily="34" charset="0"/>
              </a:rPr>
              <a:t>El proyecto utiliza un framework personalizado que combina </a:t>
            </a:r>
            <a:r>
              <a:rPr lang="es-AR" b="1" noProof="0" dirty="0">
                <a:latin typeface="Century Gothic" panose="020B0502020202020204" pitchFamily="34" charset="0"/>
              </a:rPr>
              <a:t>RMI</a:t>
            </a:r>
            <a:r>
              <a:rPr lang="es-AR" noProof="0" dirty="0">
                <a:latin typeface="Century Gothic" panose="020B0502020202020204" pitchFamily="34" charset="0"/>
              </a:rPr>
              <a:t> con el patrón </a:t>
            </a:r>
            <a:r>
              <a:rPr lang="es-AR" b="1" noProof="0" dirty="0">
                <a:latin typeface="Century Gothic" panose="020B0502020202020204" pitchFamily="34" charset="0"/>
              </a:rPr>
              <a:t>MVC</a:t>
            </a:r>
            <a:r>
              <a:rPr lang="es-AR" noProof="0" dirty="0">
                <a:latin typeface="Century Gothic" panose="020B0502020202020204" pitchFamily="34" charset="0"/>
              </a:rPr>
              <a:t>, permitiendo que el </a:t>
            </a:r>
            <a:r>
              <a:rPr lang="es-AR" b="1" noProof="0" dirty="0">
                <a:latin typeface="Century Gothic" panose="020B0502020202020204" pitchFamily="34" charset="0"/>
              </a:rPr>
              <a:t>Modelo sea remoto</a:t>
            </a:r>
            <a:r>
              <a:rPr lang="es-AR" noProof="0" dirty="0">
                <a:latin typeface="Century Gothic" panose="020B0502020202020204" pitchFamily="34" charset="0"/>
              </a:rPr>
              <a:t> y compartido entre </a:t>
            </a:r>
            <a:r>
              <a:rPr lang="es-AR" b="1" noProof="0" dirty="0">
                <a:latin typeface="Century Gothic" panose="020B0502020202020204" pitchFamily="34" charset="0"/>
              </a:rPr>
              <a:t>múltiples clientes</a:t>
            </a:r>
            <a:r>
              <a:rPr lang="es-AR" noProof="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51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{A9FF0AF0-5782-4965-B2E9-36F7DF337C86}tf02900722</Template>
  <TotalTime>640</TotalTime>
  <Words>3178</Words>
  <Application>Microsoft Office PowerPoint</Application>
  <PresentationFormat>Widescreen</PresentationFormat>
  <Paragraphs>409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Century Gothic</vt:lpstr>
      <vt:lpstr>Wingdings</vt:lpstr>
      <vt:lpstr>Wingdings 3</vt:lpstr>
      <vt:lpstr>Ion Boardroom</vt:lpstr>
      <vt:lpstr>SCRABBLE</vt:lpstr>
      <vt:lpstr>INTRODUCCIÓN</vt:lpstr>
      <vt:lpstr>¿CÓMO SE PENSÓ?</vt:lpstr>
      <vt:lpstr>ORDEN DEL DESARROLLO</vt:lpstr>
      <vt:lpstr>ALGUNAS RELACIONES UML</vt:lpstr>
      <vt:lpstr>ARQUITECTURA DEL PROYECTO</vt:lpstr>
      <vt:lpstr>ESTRUCTURA DE CARPETAS</vt:lpstr>
      <vt:lpstr>TECNOLOGÍAS Y LIBRERÍAS UTILIZADAS</vt:lpstr>
      <vt:lpstr>ARQUITECTURA CLIENTE SERVIDOR</vt:lpstr>
      <vt:lpstr>ARQUITECTURA: SERVIDOR</vt:lpstr>
      <vt:lpstr>ARQUITECTURA: CLIENTE</vt:lpstr>
      <vt:lpstr>ARQUITECTURA: FLUJO DE COMUNICACIÓN</vt:lpstr>
      <vt:lpstr>TIPOS DE CLIENTES</vt:lpstr>
      <vt:lpstr>MODELO: CLASES PRINCIPALES</vt:lpstr>
      <vt:lpstr>MODELO: CLASES PRINCIPALES</vt:lpstr>
      <vt:lpstr>MODELO: CLASES PRINCIPALES</vt:lpstr>
      <vt:lpstr>MODELO: CLASES PRINCIPALES</vt:lpstr>
      <vt:lpstr>MODELO: CLASES PRINCIPALES</vt:lpstr>
      <vt:lpstr>VISTAS</vt:lpstr>
      <vt:lpstr>VISTAS</vt:lpstr>
      <vt:lpstr>CONTROLADOR</vt:lpstr>
      <vt:lpstr>SISTEMA DE PERSISTENCIA</vt:lpstr>
      <vt:lpstr>PATRÓN OBSERVER EN EL PROYECTO</vt:lpstr>
      <vt:lpstr>PATRÓN OBSERVER EN EL PROYECTO</vt:lpstr>
      <vt:lpstr>PASOS PARA INSTALAR</vt:lpstr>
      <vt:lpstr>PASOS PARA JUGAR</vt:lpstr>
      <vt:lpstr>PASOS PARA JUGAR</vt:lpstr>
      <vt:lpstr>CONCEPTOS DE OBJETOS EN EL CÓDIGO</vt:lpstr>
      <vt:lpstr>HERENCIA Y POLIMORFISMO</vt:lpstr>
      <vt:lpstr>HERENCIA Y POLIMORFISMO</vt:lpstr>
      <vt:lpstr>HERENCIA Y POLIMORFISMO</vt:lpstr>
      <vt:lpstr>ENCAPSULAMIENTO</vt:lpstr>
      <vt:lpstr>ABSTRACCIÓN</vt:lpstr>
      <vt:lpstr>ABSTRACCIÓN</vt:lpstr>
      <vt:lpstr>RESPONSABILIDADES DE CLASES</vt:lpstr>
      <vt:lpstr>ANÁLISIS DE ACOPLAMIENTO</vt:lpstr>
      <vt:lpstr>ANÁLISIS DE ACOPLAMIENTO</vt:lpstr>
      <vt:lpstr>ANÁLISIS DE ACOPLAMIENTO</vt:lpstr>
      <vt:lpstr>FUNCIONALIDADES EN EL PROYECTO</vt:lpstr>
      <vt:lpstr>FUNCIONALIDADES: TURNOS</vt:lpstr>
      <vt:lpstr>FUNCIONALIDADES: TABLERO</vt:lpstr>
      <vt:lpstr>FUNCIONALIDADES: FICHAS-BOLSA</vt:lpstr>
      <vt:lpstr>FUNCIONALIDADES: DICCIONARIO</vt:lpstr>
      <vt:lpstr>FUNCIONALIDADES: PUNTAJE</vt:lpstr>
      <vt:lpstr>FUNCIONALIDADES: FICHAS ÚNICAS</vt:lpstr>
      <vt:lpstr>FUNCIONALIDADES: VALIDACIÓN DE PALABRAS</vt:lpstr>
      <vt:lpstr>FUNCIONALIDADES: CONFIGURACIÓN CENTRALIZADA</vt:lpstr>
      <vt:lpstr>FUNCIONALIDADES: RANKING PERSISTENTE</vt:lpstr>
      <vt:lpstr>FUNCIONALIDADES: FIN DE JUEGO</vt:lpstr>
      <vt:lpstr>FUNCIONALIDADES: DOBLE INTERFAZ</vt:lpstr>
      <vt:lpstr>RESUMEN DE FUNCIONALIDADES</vt:lpstr>
      <vt:lpstr>RESUMEN DE CARPETAS</vt:lpstr>
      <vt:lpstr>CARPETAS</vt:lpstr>
      <vt:lpstr>CARPETAS</vt:lpstr>
      <vt:lpstr>CARPETAS</vt:lpstr>
      <vt:lpstr>CARPETAS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Dante Terranova</dc:creator>
  <cp:lastModifiedBy>Dante Terranova</cp:lastModifiedBy>
  <cp:revision>20</cp:revision>
  <dcterms:created xsi:type="dcterms:W3CDTF">2025-07-30T17:58:34Z</dcterms:created>
  <dcterms:modified xsi:type="dcterms:W3CDTF">2025-08-07T18:40:12Z</dcterms:modified>
</cp:coreProperties>
</file>