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ilda Display"/>
      <p:regular r:id="rId16"/>
    </p:embeddedFont>
    <p:embeddedFont>
      <p:font typeface="Nuni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Light-regular.fntdata"/><Relationship Id="rId16" Type="http://schemas.openxmlformats.org/officeDocument/2006/relationships/font" Target="fonts/Gilda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Light-italic.fntdata"/><Relationship Id="rId6" Type="http://schemas.openxmlformats.org/officeDocument/2006/relationships/slide" Target="slides/slide1.xml"/><Relationship Id="rId18" Type="http://schemas.openxmlformats.org/officeDocument/2006/relationships/font" Target="fonts/Nuni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d26058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3cd2605845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cd2605845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3cd2605845_1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424420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424420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424420d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2424420d1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2424420d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2424420d1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21f468d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521f468d6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2424420d1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62424420d1_1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2424420d1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2424420d1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cd260584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3cd2605845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2424420d1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62424420d1_1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689089" y="-647968"/>
            <a:ext cx="1543020" cy="1597504"/>
            <a:chOff x="0" y="-28575"/>
            <a:chExt cx="812800" cy="841500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44436" y="-652731"/>
            <a:ext cx="8299400" cy="1597504"/>
            <a:chOff x="0" y="-28575"/>
            <a:chExt cx="4371787" cy="841500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71787" cy="812800"/>
            </a:xfrm>
            <a:custGeom>
              <a:rect b="b" l="l" r="r" t="t"/>
              <a:pathLst>
                <a:path extrusionOk="0" h="812800" w="4371787">
                  <a:moveTo>
                    <a:pt x="0" y="0"/>
                  </a:moveTo>
                  <a:lnTo>
                    <a:pt x="4371787" y="0"/>
                  </a:lnTo>
                  <a:lnTo>
                    <a:pt x="437178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C1B0"/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844436" y="4139925"/>
            <a:ext cx="8299400" cy="1597504"/>
            <a:chOff x="0" y="-28575"/>
            <a:chExt cx="4371787" cy="841500"/>
          </a:xfrm>
        </p:grpSpPr>
        <p:sp>
          <p:nvSpPr>
            <p:cNvPr id="23" name="Google Shape;23;p3"/>
            <p:cNvSpPr/>
            <p:nvPr/>
          </p:nvSpPr>
          <p:spPr>
            <a:xfrm>
              <a:off x="0" y="0"/>
              <a:ext cx="4371787" cy="812800"/>
            </a:xfrm>
            <a:custGeom>
              <a:rect b="b" l="l" r="r" t="t"/>
              <a:pathLst>
                <a:path extrusionOk="0" h="812800" w="4371787">
                  <a:moveTo>
                    <a:pt x="0" y="0"/>
                  </a:moveTo>
                  <a:lnTo>
                    <a:pt x="4371787" y="0"/>
                  </a:lnTo>
                  <a:lnTo>
                    <a:pt x="437178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C1B0"/>
            </a:solidFill>
            <a:ln>
              <a:noFill/>
            </a:ln>
          </p:spPr>
        </p:sp>
        <p:sp>
          <p:nvSpPr>
            <p:cNvPr id="24" name="Google Shape;24;p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-689089" y="4139925"/>
            <a:ext cx="1543020" cy="1597504"/>
            <a:chOff x="0" y="-28575"/>
            <a:chExt cx="812800" cy="841500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27" name="Google Shape;27;p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" name="Google Shape;28;p3"/>
          <p:cNvCxnSpPr/>
          <p:nvPr/>
        </p:nvCxnSpPr>
        <p:spPr>
          <a:xfrm>
            <a:off x="-108189" y="939804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844436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-108189" y="4203697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5505171" y="441053"/>
            <a:ext cx="1542830" cy="4188015"/>
            <a:chOff x="0" y="-28575"/>
            <a:chExt cx="812700" cy="2206076"/>
          </a:xfrm>
        </p:grpSpPr>
        <p:sp>
          <p:nvSpPr>
            <p:cNvPr id="36" name="Google Shape;36;p4"/>
            <p:cNvSpPr/>
            <p:nvPr/>
          </p:nvSpPr>
          <p:spPr>
            <a:xfrm>
              <a:off x="0" y="0"/>
              <a:ext cx="473316" cy="2177501"/>
            </a:xfrm>
            <a:custGeom>
              <a:rect b="b" l="l" r="r" t="t"/>
              <a:pathLst>
                <a:path extrusionOk="0" h="2177501" w="473316">
                  <a:moveTo>
                    <a:pt x="0" y="0"/>
                  </a:moveTo>
                  <a:lnTo>
                    <a:pt x="473316" y="0"/>
                  </a:lnTo>
                  <a:lnTo>
                    <a:pt x="473316" y="2177501"/>
                  </a:lnTo>
                  <a:lnTo>
                    <a:pt x="0" y="2177501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7" name="Google Shape;37;p4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5505171" y="-3692797"/>
            <a:ext cx="1542830" cy="4188015"/>
            <a:chOff x="0" y="-28575"/>
            <a:chExt cx="812700" cy="2206076"/>
          </a:xfrm>
        </p:grpSpPr>
        <p:sp>
          <p:nvSpPr>
            <p:cNvPr id="39" name="Google Shape;39;p4"/>
            <p:cNvSpPr/>
            <p:nvPr/>
          </p:nvSpPr>
          <p:spPr>
            <a:xfrm>
              <a:off x="0" y="0"/>
              <a:ext cx="473316" cy="2177501"/>
            </a:xfrm>
            <a:custGeom>
              <a:rect b="b" l="l" r="r" t="t"/>
              <a:pathLst>
                <a:path extrusionOk="0" h="2177501" w="473316">
                  <a:moveTo>
                    <a:pt x="0" y="0"/>
                  </a:moveTo>
                  <a:lnTo>
                    <a:pt x="473316" y="0"/>
                  </a:lnTo>
                  <a:lnTo>
                    <a:pt x="473316" y="2177501"/>
                  </a:lnTo>
                  <a:lnTo>
                    <a:pt x="0" y="2177501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40" name="Google Shape;40;p4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" name="Google Shape;41;p4"/>
          <p:cNvCxnSpPr/>
          <p:nvPr/>
        </p:nvCxnSpPr>
        <p:spPr>
          <a:xfrm>
            <a:off x="5505171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6403731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5514696" y="1763713"/>
            <a:ext cx="36957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4"/>
          <p:cNvCxnSpPr/>
          <p:nvPr/>
        </p:nvCxnSpPr>
        <p:spPr>
          <a:xfrm>
            <a:off x="5514696" y="3075098"/>
            <a:ext cx="36957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4"/>
          <p:cNvCxnSpPr/>
          <p:nvPr/>
        </p:nvCxnSpPr>
        <p:spPr>
          <a:xfrm>
            <a:off x="5514696" y="4638675"/>
            <a:ext cx="36957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4"/>
          <p:cNvCxnSpPr/>
          <p:nvPr/>
        </p:nvCxnSpPr>
        <p:spPr>
          <a:xfrm>
            <a:off x="5514696" y="504825"/>
            <a:ext cx="36957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698624" y="-647975"/>
            <a:ext cx="1335672" cy="5910182"/>
            <a:chOff x="0" y="-28575"/>
            <a:chExt cx="812700" cy="3113244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50" name="Google Shape;50;p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5"/>
          <p:cNvGrpSpPr/>
          <p:nvPr/>
        </p:nvGrpSpPr>
        <p:grpSpPr>
          <a:xfrm>
            <a:off x="5677525" y="-1932200"/>
            <a:ext cx="2970999" cy="3040487"/>
            <a:chOff x="0" y="-28575"/>
            <a:chExt cx="2528725" cy="1478117"/>
          </a:xfrm>
        </p:grpSpPr>
        <p:sp>
          <p:nvSpPr>
            <p:cNvPr id="52" name="Google Shape;52;p5"/>
            <p:cNvSpPr/>
            <p:nvPr/>
          </p:nvSpPr>
          <p:spPr>
            <a:xfrm>
              <a:off x="0" y="0"/>
              <a:ext cx="2528725" cy="1449542"/>
            </a:xfrm>
            <a:custGeom>
              <a:rect b="b" l="l" r="r" t="t"/>
              <a:pathLst>
                <a:path extrusionOk="0" h="1449542" w="2528725">
                  <a:moveTo>
                    <a:pt x="0" y="0"/>
                  </a:moveTo>
                  <a:lnTo>
                    <a:pt x="2528725" y="0"/>
                  </a:lnTo>
                  <a:lnTo>
                    <a:pt x="2528725" y="1449542"/>
                  </a:lnTo>
                  <a:lnTo>
                    <a:pt x="0" y="1449542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53" name="Google Shape;53;p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5677521" y="4215350"/>
            <a:ext cx="2970999" cy="2806057"/>
            <a:chOff x="0" y="-28575"/>
            <a:chExt cx="2528725" cy="1478117"/>
          </a:xfrm>
        </p:grpSpPr>
        <p:sp>
          <p:nvSpPr>
            <p:cNvPr id="55" name="Google Shape;55;p5"/>
            <p:cNvSpPr/>
            <p:nvPr/>
          </p:nvSpPr>
          <p:spPr>
            <a:xfrm>
              <a:off x="0" y="0"/>
              <a:ext cx="2528725" cy="1449542"/>
            </a:xfrm>
            <a:custGeom>
              <a:rect b="b" l="l" r="r" t="t"/>
              <a:pathLst>
                <a:path extrusionOk="0" h="1449542" w="2528725">
                  <a:moveTo>
                    <a:pt x="0" y="0"/>
                  </a:moveTo>
                  <a:lnTo>
                    <a:pt x="2528725" y="0"/>
                  </a:lnTo>
                  <a:lnTo>
                    <a:pt x="2528725" y="1449542"/>
                  </a:lnTo>
                  <a:lnTo>
                    <a:pt x="0" y="1449542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56" name="Google Shape;56;p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" name="Google Shape;57;p5"/>
          <p:cNvCxnSpPr/>
          <p:nvPr/>
        </p:nvCxnSpPr>
        <p:spPr>
          <a:xfrm>
            <a:off x="33617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5"/>
          <p:cNvCxnSpPr/>
          <p:nvPr/>
        </p:nvCxnSpPr>
        <p:spPr>
          <a:xfrm>
            <a:off x="8653463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-108189" y="1108294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-108189" y="4264821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5674524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1073627" y="4247100"/>
            <a:ext cx="563963" cy="563963"/>
            <a:chOff x="0" y="0"/>
            <a:chExt cx="1503900" cy="1503900"/>
          </a:xfrm>
        </p:grpSpPr>
        <p:cxnSp>
          <p:nvCxnSpPr>
            <p:cNvPr id="68" name="Google Shape;68;p6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6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6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6"/>
          <p:cNvGrpSpPr/>
          <p:nvPr/>
        </p:nvGrpSpPr>
        <p:grpSpPr>
          <a:xfrm>
            <a:off x="3217906" y="4247100"/>
            <a:ext cx="563962" cy="563963"/>
            <a:chOff x="0" y="0"/>
            <a:chExt cx="1503900" cy="1503900"/>
          </a:xfrm>
        </p:grpSpPr>
        <p:cxnSp>
          <p:nvCxnSpPr>
            <p:cNvPr id="73" name="Google Shape;73;p6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" name="Google Shape;77;p6"/>
          <p:cNvGrpSpPr/>
          <p:nvPr/>
        </p:nvGrpSpPr>
        <p:grpSpPr>
          <a:xfrm>
            <a:off x="5362186" y="4247100"/>
            <a:ext cx="563963" cy="563963"/>
            <a:chOff x="0" y="0"/>
            <a:chExt cx="1503900" cy="1503900"/>
          </a:xfrm>
        </p:grpSpPr>
        <p:cxnSp>
          <p:nvCxnSpPr>
            <p:cNvPr id="78" name="Google Shape;78;p6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6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6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6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" name="Google Shape;82;p6"/>
          <p:cNvGrpSpPr/>
          <p:nvPr/>
        </p:nvGrpSpPr>
        <p:grpSpPr>
          <a:xfrm>
            <a:off x="7506465" y="4247100"/>
            <a:ext cx="563963" cy="563963"/>
            <a:chOff x="0" y="0"/>
            <a:chExt cx="1503900" cy="1503900"/>
          </a:xfrm>
        </p:grpSpPr>
        <p:cxnSp>
          <p:nvCxnSpPr>
            <p:cNvPr id="83" name="Google Shape;83;p6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 rot="5400000">
            <a:off x="7222214" y="-945485"/>
            <a:ext cx="611065" cy="2251432"/>
          </a:xfrm>
          <a:custGeom>
            <a:rect b="b" l="l" r="r" t="t"/>
            <a:pathLst>
              <a:path extrusionOk="0" h="1185963" w="321884">
                <a:moveTo>
                  <a:pt x="0" y="0"/>
                </a:moveTo>
                <a:lnTo>
                  <a:pt x="321884" y="0"/>
                </a:lnTo>
                <a:lnTo>
                  <a:pt x="321884" y="1185963"/>
                </a:lnTo>
                <a:lnTo>
                  <a:pt x="0" y="1185963"/>
                </a:lnTo>
                <a:close/>
              </a:path>
            </a:pathLst>
          </a:custGeom>
          <a:solidFill>
            <a:srgbClr val="B5916F"/>
          </a:solidFill>
          <a:ln>
            <a:noFill/>
          </a:ln>
        </p:spPr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311700" y="3728800"/>
            <a:ext cx="5998800" cy="8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8"/>
          <p:cNvSpPr/>
          <p:nvPr/>
        </p:nvSpPr>
        <p:spPr>
          <a:xfrm rot="5400000">
            <a:off x="7231739" y="3804204"/>
            <a:ext cx="611065" cy="2251432"/>
          </a:xfrm>
          <a:custGeom>
            <a:rect b="b" l="l" r="r" t="t"/>
            <a:pathLst>
              <a:path extrusionOk="0" h="1185963" w="321884">
                <a:moveTo>
                  <a:pt x="0" y="0"/>
                </a:moveTo>
                <a:lnTo>
                  <a:pt x="321884" y="0"/>
                </a:lnTo>
                <a:lnTo>
                  <a:pt x="321884" y="1185963"/>
                </a:lnTo>
                <a:lnTo>
                  <a:pt x="0" y="1185963"/>
                </a:lnTo>
                <a:close/>
              </a:path>
            </a:pathLst>
          </a:custGeom>
          <a:solidFill>
            <a:srgbClr val="B5916F"/>
          </a:solidFill>
          <a:ln>
            <a:noFill/>
          </a:ln>
        </p:spPr>
      </p:sp>
      <p:sp>
        <p:nvSpPr>
          <p:cNvPr id="98" name="Google Shape;98;p8"/>
          <p:cNvSpPr/>
          <p:nvPr/>
        </p:nvSpPr>
        <p:spPr>
          <a:xfrm rot="5400000">
            <a:off x="2131176" y="-2348849"/>
            <a:ext cx="610775" cy="5057873"/>
          </a:xfrm>
          <a:custGeom>
            <a:rect b="b" l="l" r="r" t="t"/>
            <a:pathLst>
              <a:path extrusionOk="0" h="1444075" w="321884">
                <a:moveTo>
                  <a:pt x="0" y="0"/>
                </a:moveTo>
                <a:lnTo>
                  <a:pt x="321884" y="0"/>
                </a:lnTo>
                <a:lnTo>
                  <a:pt x="321884" y="1444075"/>
                </a:lnTo>
                <a:lnTo>
                  <a:pt x="0" y="1444075"/>
                </a:lnTo>
                <a:close/>
              </a:path>
            </a:pathLst>
          </a:custGeom>
          <a:solidFill>
            <a:srgbClr val="B5916F"/>
          </a:solidFill>
          <a:ln>
            <a:noFill/>
          </a:ln>
        </p:spPr>
      </p:sp>
      <p:sp>
        <p:nvSpPr>
          <p:cNvPr id="99" name="Google Shape;99;p8"/>
          <p:cNvSpPr/>
          <p:nvPr/>
        </p:nvSpPr>
        <p:spPr>
          <a:xfrm rot="5400000">
            <a:off x="2102295" y="2371970"/>
            <a:ext cx="610775" cy="5115636"/>
          </a:xfrm>
          <a:custGeom>
            <a:rect b="b" l="l" r="r" t="t"/>
            <a:pathLst>
              <a:path extrusionOk="0" h="1444075" w="321884">
                <a:moveTo>
                  <a:pt x="0" y="0"/>
                </a:moveTo>
                <a:lnTo>
                  <a:pt x="321884" y="0"/>
                </a:lnTo>
                <a:lnTo>
                  <a:pt x="321884" y="1444075"/>
                </a:lnTo>
                <a:lnTo>
                  <a:pt x="0" y="1444075"/>
                </a:lnTo>
                <a:close/>
              </a:path>
            </a:pathLst>
          </a:custGeom>
          <a:solidFill>
            <a:srgbClr val="B5916F"/>
          </a:solidFill>
          <a:ln>
            <a:noFill/>
          </a:ln>
        </p:spPr>
      </p:sp>
      <p:cxnSp>
        <p:nvCxnSpPr>
          <p:cNvPr id="100" name="Google Shape;100;p8"/>
          <p:cNvCxnSpPr/>
          <p:nvPr/>
        </p:nvCxnSpPr>
        <p:spPr>
          <a:xfrm>
            <a:off x="-161958" y="495300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8"/>
          <p:cNvCxnSpPr/>
          <p:nvPr/>
        </p:nvCxnSpPr>
        <p:spPr>
          <a:xfrm>
            <a:off x="-161958" y="4619625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8"/>
          <p:cNvGrpSpPr/>
          <p:nvPr/>
        </p:nvGrpSpPr>
        <p:grpSpPr>
          <a:xfrm>
            <a:off x="8232457" y="74294"/>
            <a:ext cx="842063" cy="842063"/>
            <a:chOff x="0" y="0"/>
            <a:chExt cx="2245500" cy="2245500"/>
          </a:xfrm>
        </p:grpSpPr>
        <p:cxnSp>
          <p:nvCxnSpPr>
            <p:cNvPr id="103" name="Google Shape;103;p8"/>
            <p:cNvCxnSpPr/>
            <p:nvPr/>
          </p:nvCxnSpPr>
          <p:spPr>
            <a:xfrm>
              <a:off x="0" y="1122681"/>
              <a:ext cx="22455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8"/>
            <p:cNvCxnSpPr/>
            <p:nvPr/>
          </p:nvCxnSpPr>
          <p:spPr>
            <a:xfrm>
              <a:off x="1122681" y="0"/>
              <a:ext cx="0" cy="22455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8"/>
            <p:cNvCxnSpPr/>
            <p:nvPr/>
          </p:nvCxnSpPr>
          <p:spPr>
            <a:xfrm>
              <a:off x="328826" y="328826"/>
              <a:ext cx="1587600" cy="15876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8"/>
            <p:cNvCxnSpPr/>
            <p:nvPr/>
          </p:nvCxnSpPr>
          <p:spPr>
            <a:xfrm flipH="1">
              <a:off x="328936" y="328826"/>
              <a:ext cx="1587600" cy="15876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7" name="Google Shape;107;p8"/>
          <p:cNvCxnSpPr/>
          <p:nvPr/>
        </p:nvCxnSpPr>
        <p:spPr>
          <a:xfrm>
            <a:off x="8653463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8"/>
          <p:cNvCxnSpPr/>
          <p:nvPr/>
        </p:nvCxnSpPr>
        <p:spPr>
          <a:xfrm>
            <a:off x="6411510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8"/>
          <p:cNvCxnSpPr/>
          <p:nvPr/>
        </p:nvCxnSpPr>
        <p:spPr>
          <a:xfrm>
            <a:off x="4976048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da Display"/>
              <a:buNone/>
              <a:defRPr sz="28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da Display"/>
              <a:buChar char="●"/>
              <a:defRPr sz="28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da Display"/>
              <a:buChar char="○"/>
              <a:defRPr sz="28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2C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0"/>
          <p:cNvGrpSpPr/>
          <p:nvPr/>
        </p:nvGrpSpPr>
        <p:grpSpPr>
          <a:xfrm>
            <a:off x="-689089" y="-647969"/>
            <a:ext cx="1543050" cy="1597298"/>
            <a:chOff x="0" y="-28575"/>
            <a:chExt cx="812800" cy="841375"/>
          </a:xfrm>
        </p:grpSpPr>
        <p:sp>
          <p:nvSpPr>
            <p:cNvPr id="117" name="Google Shape;117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18" name="Google Shape;118;p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0"/>
          <p:cNvGrpSpPr/>
          <p:nvPr/>
        </p:nvGrpSpPr>
        <p:grpSpPr>
          <a:xfrm>
            <a:off x="844436" y="-652732"/>
            <a:ext cx="8299564" cy="1597298"/>
            <a:chOff x="0" y="-28575"/>
            <a:chExt cx="4371787" cy="841375"/>
          </a:xfrm>
        </p:grpSpPr>
        <p:sp>
          <p:nvSpPr>
            <p:cNvPr id="120" name="Google Shape;120;p10"/>
            <p:cNvSpPr/>
            <p:nvPr/>
          </p:nvSpPr>
          <p:spPr>
            <a:xfrm>
              <a:off x="0" y="0"/>
              <a:ext cx="4371787" cy="812800"/>
            </a:xfrm>
            <a:custGeom>
              <a:rect b="b" l="l" r="r" t="t"/>
              <a:pathLst>
                <a:path extrusionOk="0" h="812800" w="4371787">
                  <a:moveTo>
                    <a:pt x="0" y="0"/>
                  </a:moveTo>
                  <a:lnTo>
                    <a:pt x="4371787" y="0"/>
                  </a:lnTo>
                  <a:lnTo>
                    <a:pt x="437178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C1B0"/>
            </a:solidFill>
            <a:ln>
              <a:noFill/>
            </a:ln>
          </p:spPr>
        </p:sp>
        <p:sp>
          <p:nvSpPr>
            <p:cNvPr id="121" name="Google Shape;121;p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844436" y="4139924"/>
            <a:ext cx="8299564" cy="1597298"/>
            <a:chOff x="0" y="-28575"/>
            <a:chExt cx="4371787" cy="841375"/>
          </a:xfrm>
        </p:grpSpPr>
        <p:sp>
          <p:nvSpPr>
            <p:cNvPr id="123" name="Google Shape;123;p10"/>
            <p:cNvSpPr/>
            <p:nvPr/>
          </p:nvSpPr>
          <p:spPr>
            <a:xfrm>
              <a:off x="0" y="0"/>
              <a:ext cx="4371787" cy="812800"/>
            </a:xfrm>
            <a:custGeom>
              <a:rect b="b" l="l" r="r" t="t"/>
              <a:pathLst>
                <a:path extrusionOk="0" h="812800" w="4371787">
                  <a:moveTo>
                    <a:pt x="0" y="0"/>
                  </a:moveTo>
                  <a:lnTo>
                    <a:pt x="4371787" y="0"/>
                  </a:lnTo>
                  <a:lnTo>
                    <a:pt x="437178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6C1B0"/>
            </a:solidFill>
            <a:ln>
              <a:noFill/>
            </a:ln>
          </p:spPr>
        </p:sp>
        <p:sp>
          <p:nvSpPr>
            <p:cNvPr id="124" name="Google Shape;124;p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-689089" y="4139924"/>
            <a:ext cx="1543050" cy="1597298"/>
            <a:chOff x="0" y="-28575"/>
            <a:chExt cx="812800" cy="841375"/>
          </a:xfrm>
        </p:grpSpPr>
        <p:sp>
          <p:nvSpPr>
            <p:cNvPr id="126" name="Google Shape;126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27" name="Google Shape;127;p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0"/>
          <p:cNvGrpSpPr/>
          <p:nvPr/>
        </p:nvGrpSpPr>
        <p:grpSpPr>
          <a:xfrm>
            <a:off x="7703779" y="895081"/>
            <a:ext cx="1543050" cy="3308616"/>
            <a:chOff x="0" y="-28575"/>
            <a:chExt cx="812800" cy="1742810"/>
          </a:xfrm>
        </p:grpSpPr>
        <p:sp>
          <p:nvSpPr>
            <p:cNvPr id="129" name="Google Shape;129;p10"/>
            <p:cNvSpPr/>
            <p:nvPr/>
          </p:nvSpPr>
          <p:spPr>
            <a:xfrm>
              <a:off x="0" y="0"/>
              <a:ext cx="812800" cy="1714235"/>
            </a:xfrm>
            <a:custGeom>
              <a:rect b="b" l="l" r="r" t="t"/>
              <a:pathLst>
                <a:path extrusionOk="0" h="171423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14235"/>
                  </a:lnTo>
                  <a:lnTo>
                    <a:pt x="0" y="1714235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30" name="Google Shape;130;p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0"/>
          <p:cNvGrpSpPr/>
          <p:nvPr/>
        </p:nvGrpSpPr>
        <p:grpSpPr>
          <a:xfrm>
            <a:off x="-708139" y="895081"/>
            <a:ext cx="1543050" cy="3299091"/>
            <a:chOff x="0" y="-28575"/>
            <a:chExt cx="812800" cy="1737793"/>
          </a:xfrm>
        </p:grpSpPr>
        <p:sp>
          <p:nvSpPr>
            <p:cNvPr id="132" name="Google Shape;132;p10"/>
            <p:cNvSpPr/>
            <p:nvPr/>
          </p:nvSpPr>
          <p:spPr>
            <a:xfrm>
              <a:off x="0" y="0"/>
              <a:ext cx="812800" cy="1709218"/>
            </a:xfrm>
            <a:custGeom>
              <a:rect b="b" l="l" r="r" t="t"/>
              <a:pathLst>
                <a:path extrusionOk="0" h="17092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09218"/>
                  </a:lnTo>
                  <a:lnTo>
                    <a:pt x="0" y="1709218"/>
                  </a:lnTo>
                  <a:close/>
                </a:path>
              </a:pathLst>
            </a:custGeom>
            <a:solidFill>
              <a:srgbClr val="D6C1B0"/>
            </a:solidFill>
            <a:ln>
              <a:noFill/>
            </a:ln>
          </p:spPr>
        </p:sp>
        <p:sp>
          <p:nvSpPr>
            <p:cNvPr id="133" name="Google Shape;133;p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4" name="Google Shape;134;p10"/>
          <p:cNvCxnSpPr/>
          <p:nvPr/>
        </p:nvCxnSpPr>
        <p:spPr>
          <a:xfrm>
            <a:off x="-771700" y="939800"/>
            <a:ext cx="101313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0"/>
          <p:cNvCxnSpPr/>
          <p:nvPr/>
        </p:nvCxnSpPr>
        <p:spPr>
          <a:xfrm>
            <a:off x="844436" y="-3345351"/>
            <a:ext cx="0" cy="9467916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0"/>
          <p:cNvCxnSpPr/>
          <p:nvPr/>
        </p:nvCxnSpPr>
        <p:spPr>
          <a:xfrm>
            <a:off x="-885400" y="4114800"/>
            <a:ext cx="10245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0"/>
          <p:cNvSpPr txBox="1"/>
          <p:nvPr/>
        </p:nvSpPr>
        <p:spPr>
          <a:xfrm>
            <a:off x="1354051" y="2226775"/>
            <a:ext cx="4656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Gilda Display"/>
                <a:ea typeface="Gilda Display"/>
                <a:cs typeface="Gilda Display"/>
                <a:sym typeface="Gilda Display"/>
              </a:rPr>
              <a:t>Freight Joint</a:t>
            </a:r>
            <a:endParaRPr b="1" sz="700"/>
          </a:p>
        </p:txBody>
      </p:sp>
      <p:sp>
        <p:nvSpPr>
          <p:cNvPr id="138" name="Google Shape;138;p10"/>
          <p:cNvSpPr txBox="1"/>
          <p:nvPr/>
        </p:nvSpPr>
        <p:spPr>
          <a:xfrm>
            <a:off x="1354047" y="3597529"/>
            <a:ext cx="3464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139" name="Google Shape;139;p10"/>
          <p:cNvGrpSpPr/>
          <p:nvPr/>
        </p:nvGrpSpPr>
        <p:grpSpPr>
          <a:xfrm>
            <a:off x="7889291" y="394945"/>
            <a:ext cx="1089717" cy="1089717"/>
            <a:chOff x="0" y="0"/>
            <a:chExt cx="2905911" cy="2905911"/>
          </a:xfrm>
        </p:grpSpPr>
        <p:cxnSp>
          <p:nvCxnSpPr>
            <p:cNvPr id="140" name="Google Shape;140;p10"/>
            <p:cNvCxnSpPr/>
            <p:nvPr/>
          </p:nvCxnSpPr>
          <p:spPr>
            <a:xfrm>
              <a:off x="0" y="1452956"/>
              <a:ext cx="2905911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1452956" y="0"/>
              <a:ext cx="0" cy="2905911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425561" y="425561"/>
              <a:ext cx="2054790" cy="205479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 flipH="1">
              <a:off x="425561" y="425561"/>
              <a:ext cx="2054790" cy="205479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4" name="Google Shape;144;p10"/>
          <p:cNvGrpSpPr/>
          <p:nvPr/>
        </p:nvGrpSpPr>
        <p:grpSpPr>
          <a:xfrm>
            <a:off x="1072093" y="657849"/>
            <a:ext cx="563909" cy="563909"/>
            <a:chOff x="0" y="0"/>
            <a:chExt cx="1503756" cy="1503756"/>
          </a:xfrm>
        </p:grpSpPr>
        <p:cxnSp>
          <p:nvCxnSpPr>
            <p:cNvPr id="145" name="Google Shape;145;p10"/>
            <p:cNvCxnSpPr/>
            <p:nvPr/>
          </p:nvCxnSpPr>
          <p:spPr>
            <a:xfrm>
              <a:off x="0" y="751878"/>
              <a:ext cx="1503756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751878" y="0"/>
              <a:ext cx="0" cy="150375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220220" y="220220"/>
              <a:ext cx="1063316" cy="106331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 flipH="1">
              <a:off x="220220" y="220220"/>
              <a:ext cx="1063316" cy="106331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" name="Google Shape;149;p10"/>
          <p:cNvSpPr txBox="1"/>
          <p:nvPr/>
        </p:nvSpPr>
        <p:spPr>
          <a:xfrm>
            <a:off x="1150850" y="4167875"/>
            <a:ext cx="3754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da Display"/>
                <a:ea typeface="Gilda Display"/>
                <a:cs typeface="Gilda Display"/>
                <a:sym typeface="Gilda Display"/>
              </a:rPr>
              <a:t>Ethan Goski</a:t>
            </a:r>
            <a:r>
              <a:rPr lang="en" sz="1600">
                <a:latin typeface="Gilda Display"/>
                <a:ea typeface="Gilda Display"/>
                <a:cs typeface="Gilda Display"/>
                <a:sym typeface="Gilda Display"/>
              </a:rPr>
              <a:t>: 200470525</a:t>
            </a:r>
            <a:endParaRPr sz="1600"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da Display"/>
                <a:ea typeface="Gilda Display"/>
                <a:cs typeface="Gilda Display"/>
                <a:sym typeface="Gilda Display"/>
              </a:rPr>
              <a:t>Amandip Padda:</a:t>
            </a:r>
            <a:r>
              <a:rPr lang="en" sz="1600">
                <a:latin typeface="Gilda Display"/>
                <a:ea typeface="Gilda Display"/>
                <a:cs typeface="Gilda Display"/>
                <a:sym typeface="Gilda Display"/>
              </a:rPr>
              <a:t> 200455829</a:t>
            </a:r>
            <a:endParaRPr sz="1600"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ilda Display"/>
                <a:ea typeface="Gilda Display"/>
                <a:cs typeface="Gilda Display"/>
                <a:sym typeface="Gilda Display"/>
              </a:rPr>
              <a:t>Muhammad Tariq</a:t>
            </a:r>
            <a:r>
              <a:rPr lang="en" sz="1600">
                <a:latin typeface="Gilda Display"/>
                <a:ea typeface="Gilda Display"/>
                <a:cs typeface="Gilda Display"/>
                <a:sym typeface="Gilda Display"/>
              </a:rPr>
              <a:t>: 200464392</a:t>
            </a:r>
            <a:br>
              <a:rPr lang="en" sz="1600">
                <a:latin typeface="Gilda Display"/>
                <a:ea typeface="Gilda Display"/>
                <a:cs typeface="Gilda Display"/>
                <a:sym typeface="Gilda Display"/>
              </a:rPr>
            </a:br>
            <a:r>
              <a:rPr b="1" lang="en" sz="1600">
                <a:latin typeface="Gilda Display"/>
                <a:ea typeface="Gilda Display"/>
                <a:cs typeface="Gilda Display"/>
                <a:sym typeface="Gilda Display"/>
              </a:rPr>
              <a:t>2023-11-28</a:t>
            </a:r>
            <a:endParaRPr b="1" sz="1600"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ilda Display"/>
              <a:ea typeface="Gilda Display"/>
              <a:cs typeface="Gilda Display"/>
              <a:sym typeface="Gilda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9"/>
          <p:cNvGrpSpPr/>
          <p:nvPr/>
        </p:nvGrpSpPr>
        <p:grpSpPr>
          <a:xfrm>
            <a:off x="-1028700" y="441052"/>
            <a:ext cx="1543050" cy="1597298"/>
            <a:chOff x="0" y="-28575"/>
            <a:chExt cx="812800" cy="841375"/>
          </a:xfrm>
        </p:grpSpPr>
        <p:sp>
          <p:nvSpPr>
            <p:cNvPr id="391" name="Google Shape;391;p19"/>
            <p:cNvSpPr/>
            <p:nvPr/>
          </p:nvSpPr>
          <p:spPr>
            <a:xfrm>
              <a:off x="0" y="0"/>
              <a:ext cx="812800" cy="560292"/>
            </a:xfrm>
            <a:custGeom>
              <a:rect b="b" l="l" r="r" t="t"/>
              <a:pathLst>
                <a:path extrusionOk="0" h="56029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60292"/>
                  </a:lnTo>
                  <a:lnTo>
                    <a:pt x="0" y="560292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92" name="Google Shape;392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8629650" y="441052"/>
            <a:ext cx="1543050" cy="1597298"/>
            <a:chOff x="0" y="-28575"/>
            <a:chExt cx="812800" cy="841375"/>
          </a:xfrm>
        </p:grpSpPr>
        <p:sp>
          <p:nvSpPr>
            <p:cNvPr id="394" name="Google Shape;394;p19"/>
            <p:cNvSpPr/>
            <p:nvPr/>
          </p:nvSpPr>
          <p:spPr>
            <a:xfrm>
              <a:off x="0" y="0"/>
              <a:ext cx="812800" cy="560292"/>
            </a:xfrm>
            <a:custGeom>
              <a:rect b="b" l="l" r="r" t="t"/>
              <a:pathLst>
                <a:path extrusionOk="0" h="56029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60292"/>
                  </a:lnTo>
                  <a:lnTo>
                    <a:pt x="0" y="560292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95" name="Google Shape;395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19"/>
          <p:cNvGrpSpPr/>
          <p:nvPr/>
        </p:nvGrpSpPr>
        <p:grpSpPr>
          <a:xfrm>
            <a:off x="-1028700" y="3896584"/>
            <a:ext cx="1543050" cy="1597299"/>
            <a:chOff x="0" y="-28575"/>
            <a:chExt cx="812800" cy="841375"/>
          </a:xfrm>
        </p:grpSpPr>
        <p:sp>
          <p:nvSpPr>
            <p:cNvPr id="397" name="Google Shape;397;p19"/>
            <p:cNvSpPr/>
            <p:nvPr/>
          </p:nvSpPr>
          <p:spPr>
            <a:xfrm>
              <a:off x="0" y="0"/>
              <a:ext cx="812800" cy="618215"/>
            </a:xfrm>
            <a:custGeom>
              <a:rect b="b" l="l" r="r" t="t"/>
              <a:pathLst>
                <a:path extrusionOk="0" h="61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18215"/>
                  </a:lnTo>
                  <a:lnTo>
                    <a:pt x="0" y="618215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98" name="Google Shape;398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8629650" y="3896584"/>
            <a:ext cx="1543050" cy="1597299"/>
            <a:chOff x="0" y="-28575"/>
            <a:chExt cx="812800" cy="841375"/>
          </a:xfrm>
        </p:grpSpPr>
        <p:sp>
          <p:nvSpPr>
            <p:cNvPr id="400" name="Google Shape;400;p19"/>
            <p:cNvSpPr/>
            <p:nvPr/>
          </p:nvSpPr>
          <p:spPr>
            <a:xfrm>
              <a:off x="0" y="0"/>
              <a:ext cx="812800" cy="618215"/>
            </a:xfrm>
            <a:custGeom>
              <a:rect b="b" l="l" r="r" t="t"/>
              <a:pathLst>
                <a:path extrusionOk="0" h="6182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18215"/>
                  </a:lnTo>
                  <a:lnTo>
                    <a:pt x="0" y="618215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401" name="Google Shape;401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19"/>
          <p:cNvSpPr txBox="1"/>
          <p:nvPr/>
        </p:nvSpPr>
        <p:spPr>
          <a:xfrm>
            <a:off x="445112" y="790602"/>
            <a:ext cx="82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Gilda Display"/>
                <a:ea typeface="Gilda Display"/>
                <a:cs typeface="Gilda Display"/>
                <a:sym typeface="Gilda Display"/>
              </a:rPr>
              <a:t>Questions?</a:t>
            </a:r>
            <a:endParaRPr sz="700"/>
          </a:p>
        </p:txBody>
      </p:sp>
      <p:cxnSp>
        <p:nvCxnSpPr>
          <p:cNvPr id="403" name="Google Shape;403;p19"/>
          <p:cNvCxnSpPr/>
          <p:nvPr/>
        </p:nvCxnSpPr>
        <p:spPr>
          <a:xfrm>
            <a:off x="-161958" y="495300"/>
            <a:ext cx="9467916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9"/>
          <p:cNvCxnSpPr/>
          <p:nvPr/>
        </p:nvCxnSpPr>
        <p:spPr>
          <a:xfrm>
            <a:off x="-161958" y="1558980"/>
            <a:ext cx="9467916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19"/>
          <p:cNvGrpSpPr/>
          <p:nvPr/>
        </p:nvGrpSpPr>
        <p:grpSpPr>
          <a:xfrm>
            <a:off x="504825" y="-761166"/>
            <a:ext cx="8134352" cy="1597297"/>
            <a:chOff x="0" y="-28575"/>
            <a:chExt cx="4284761" cy="841375"/>
          </a:xfrm>
        </p:grpSpPr>
        <p:sp>
          <p:nvSpPr>
            <p:cNvPr id="406" name="Google Shape;406;p19"/>
            <p:cNvSpPr/>
            <p:nvPr/>
          </p:nvSpPr>
          <p:spPr>
            <a:xfrm>
              <a:off x="0" y="0"/>
              <a:ext cx="4284761" cy="628250"/>
            </a:xfrm>
            <a:custGeom>
              <a:rect b="b" l="l" r="r" t="t"/>
              <a:pathLst>
                <a:path extrusionOk="0" h="628250" w="4284761">
                  <a:moveTo>
                    <a:pt x="0" y="0"/>
                  </a:moveTo>
                  <a:lnTo>
                    <a:pt x="4284761" y="0"/>
                  </a:lnTo>
                  <a:lnTo>
                    <a:pt x="4284761" y="628250"/>
                  </a:lnTo>
                  <a:lnTo>
                    <a:pt x="0" y="628250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407" name="Google Shape;407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8" name="Google Shape;408;p19"/>
          <p:cNvCxnSpPr/>
          <p:nvPr/>
        </p:nvCxnSpPr>
        <p:spPr>
          <a:xfrm>
            <a:off x="-161958" y="5133975"/>
            <a:ext cx="9467916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9"/>
          <p:cNvCxnSpPr/>
          <p:nvPr/>
        </p:nvCxnSpPr>
        <p:spPr>
          <a:xfrm>
            <a:off x="504825" y="-3345351"/>
            <a:ext cx="0" cy="9467916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8639175" y="-3345351"/>
            <a:ext cx="0" cy="9467916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19"/>
          <p:cNvCxnSpPr/>
          <p:nvPr/>
        </p:nvCxnSpPr>
        <p:spPr>
          <a:xfrm flipH="1">
            <a:off x="5968113" y="1546855"/>
            <a:ext cx="9600" cy="3594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19"/>
          <p:cNvCxnSpPr/>
          <p:nvPr/>
        </p:nvCxnSpPr>
        <p:spPr>
          <a:xfrm flipH="1">
            <a:off x="2864738" y="1556305"/>
            <a:ext cx="9600" cy="35751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3" name="Google Shape;413;p19"/>
          <p:cNvGrpSpPr/>
          <p:nvPr/>
        </p:nvGrpSpPr>
        <p:grpSpPr>
          <a:xfrm>
            <a:off x="83819" y="74294"/>
            <a:ext cx="842011" cy="842011"/>
            <a:chOff x="0" y="0"/>
            <a:chExt cx="2245361" cy="2245361"/>
          </a:xfrm>
        </p:grpSpPr>
        <p:cxnSp>
          <p:nvCxnSpPr>
            <p:cNvPr id="414" name="Google Shape;414;p19"/>
            <p:cNvCxnSpPr/>
            <p:nvPr/>
          </p:nvCxnSpPr>
          <p:spPr>
            <a:xfrm>
              <a:off x="0" y="1122681"/>
              <a:ext cx="2245361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9"/>
            <p:cNvCxnSpPr/>
            <p:nvPr/>
          </p:nvCxnSpPr>
          <p:spPr>
            <a:xfrm>
              <a:off x="1122681" y="0"/>
              <a:ext cx="0" cy="2245361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19"/>
            <p:cNvCxnSpPr/>
            <p:nvPr/>
          </p:nvCxnSpPr>
          <p:spPr>
            <a:xfrm>
              <a:off x="328826" y="328826"/>
              <a:ext cx="1587710" cy="158771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19"/>
            <p:cNvCxnSpPr/>
            <p:nvPr/>
          </p:nvCxnSpPr>
          <p:spPr>
            <a:xfrm flipH="1">
              <a:off x="328826" y="328826"/>
              <a:ext cx="1587710" cy="158771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8" name="Google Shape;418;p19"/>
          <p:cNvGrpSpPr/>
          <p:nvPr/>
        </p:nvGrpSpPr>
        <p:grpSpPr>
          <a:xfrm>
            <a:off x="8357221" y="3668878"/>
            <a:ext cx="563909" cy="563908"/>
            <a:chOff x="0" y="0"/>
            <a:chExt cx="1503756" cy="1503756"/>
          </a:xfrm>
        </p:grpSpPr>
        <p:cxnSp>
          <p:nvCxnSpPr>
            <p:cNvPr id="419" name="Google Shape;419;p19"/>
            <p:cNvCxnSpPr/>
            <p:nvPr/>
          </p:nvCxnSpPr>
          <p:spPr>
            <a:xfrm>
              <a:off x="0" y="751878"/>
              <a:ext cx="1503756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19"/>
            <p:cNvCxnSpPr/>
            <p:nvPr/>
          </p:nvCxnSpPr>
          <p:spPr>
            <a:xfrm>
              <a:off x="751878" y="0"/>
              <a:ext cx="0" cy="150375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19"/>
            <p:cNvCxnSpPr/>
            <p:nvPr/>
          </p:nvCxnSpPr>
          <p:spPr>
            <a:xfrm>
              <a:off x="220220" y="220220"/>
              <a:ext cx="1063316" cy="106331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19"/>
            <p:cNvCxnSpPr/>
            <p:nvPr/>
          </p:nvCxnSpPr>
          <p:spPr>
            <a:xfrm flipH="1">
              <a:off x="220220" y="220220"/>
              <a:ext cx="1063316" cy="106331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23" name="Google Shape;4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450" y="1570825"/>
            <a:ext cx="2798625" cy="354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265500" y="14405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</a:t>
            </a: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</p:txBody>
      </p:sp>
      <p:cxnSp>
        <p:nvCxnSpPr>
          <p:cNvPr id="156" name="Google Shape;156;p11"/>
          <p:cNvCxnSpPr/>
          <p:nvPr/>
        </p:nvCxnSpPr>
        <p:spPr>
          <a:xfrm>
            <a:off x="-401900" y="4111425"/>
            <a:ext cx="101313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1"/>
          <p:cNvCxnSpPr/>
          <p:nvPr/>
        </p:nvCxnSpPr>
        <p:spPr>
          <a:xfrm>
            <a:off x="-620475" y="947700"/>
            <a:ext cx="101313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-689089" y="-647968"/>
            <a:ext cx="1542830" cy="5910182"/>
            <a:chOff x="0" y="-28575"/>
            <a:chExt cx="812700" cy="3113244"/>
          </a:xfrm>
        </p:grpSpPr>
        <p:sp>
          <p:nvSpPr>
            <p:cNvPr id="163" name="Google Shape;163;p12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64" name="Google Shape;164;p12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8648700" y="-647968"/>
            <a:ext cx="1542830" cy="5910182"/>
            <a:chOff x="0" y="-28575"/>
            <a:chExt cx="812700" cy="3113244"/>
          </a:xfrm>
        </p:grpSpPr>
        <p:sp>
          <p:nvSpPr>
            <p:cNvPr id="166" name="Google Shape;166;p12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67" name="Google Shape;167;p12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514350" y="-54247"/>
            <a:ext cx="3351253" cy="5197645"/>
            <a:chOff x="0" y="-28575"/>
            <a:chExt cx="1765304" cy="2737908"/>
          </a:xfrm>
        </p:grpSpPr>
        <p:sp>
          <p:nvSpPr>
            <p:cNvPr id="169" name="Google Shape;169;p12"/>
            <p:cNvSpPr/>
            <p:nvPr/>
          </p:nvSpPr>
          <p:spPr>
            <a:xfrm>
              <a:off x="0" y="0"/>
              <a:ext cx="1765304" cy="2709333"/>
            </a:xfrm>
            <a:custGeom>
              <a:rect b="b" l="l" r="r" t="t"/>
              <a:pathLst>
                <a:path extrusionOk="0" h="2709333" w="1765304">
                  <a:moveTo>
                    <a:pt x="0" y="0"/>
                  </a:moveTo>
                  <a:lnTo>
                    <a:pt x="1765304" y="0"/>
                  </a:lnTo>
                  <a:lnTo>
                    <a:pt x="1765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170" name="Google Shape;170;p12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2"/>
          <p:cNvSpPr txBox="1"/>
          <p:nvPr/>
        </p:nvSpPr>
        <p:spPr>
          <a:xfrm>
            <a:off x="629117" y="2099588"/>
            <a:ext cx="31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Introduction</a:t>
            </a:r>
            <a:endParaRPr b="1" sz="700"/>
          </a:p>
        </p:txBody>
      </p:sp>
      <p:sp>
        <p:nvSpPr>
          <p:cNvPr id="172" name="Google Shape;172;p12"/>
          <p:cNvSpPr txBox="1"/>
          <p:nvPr/>
        </p:nvSpPr>
        <p:spPr>
          <a:xfrm>
            <a:off x="4302650" y="1042013"/>
            <a:ext cx="3918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The trucking industry is a vast industry with multiple unit types (Dry-Vans, Flatbeds etc)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The industry is missing a safe, </a:t>
            </a:r>
            <a:r>
              <a:rPr lang="en" sz="1600">
                <a:solidFill>
                  <a:srgbClr val="333333"/>
                </a:solidFill>
              </a:rPr>
              <a:t>bidding</a:t>
            </a:r>
            <a:r>
              <a:rPr lang="en" sz="1600">
                <a:solidFill>
                  <a:srgbClr val="333333"/>
                </a:solidFill>
              </a:rPr>
              <a:t>-less software that is required to get tasks done. The current software in the industry are bidding based which forces drivers to deliver faster, creating unsafe </a:t>
            </a:r>
            <a:r>
              <a:rPr lang="en" sz="1600">
                <a:solidFill>
                  <a:srgbClr val="333333"/>
                </a:solidFill>
              </a:rPr>
              <a:t>conditions.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5134100" y="926556"/>
            <a:ext cx="2255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cxnSp>
        <p:nvCxnSpPr>
          <p:cNvPr id="174" name="Google Shape;174;p12"/>
          <p:cNvCxnSpPr/>
          <p:nvPr/>
        </p:nvCxnSpPr>
        <p:spPr>
          <a:xfrm>
            <a:off x="3875194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2"/>
          <p:cNvCxnSpPr/>
          <p:nvPr/>
        </p:nvCxnSpPr>
        <p:spPr>
          <a:xfrm>
            <a:off x="50482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2"/>
          <p:cNvCxnSpPr/>
          <p:nvPr/>
        </p:nvCxnSpPr>
        <p:spPr>
          <a:xfrm>
            <a:off x="863917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2"/>
          <p:cNvCxnSpPr/>
          <p:nvPr/>
        </p:nvCxnSpPr>
        <p:spPr>
          <a:xfrm>
            <a:off x="3865644" y="4371550"/>
            <a:ext cx="4764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8" name="Google Shape;178;p12"/>
          <p:cNvGrpSpPr/>
          <p:nvPr/>
        </p:nvGrpSpPr>
        <p:grpSpPr>
          <a:xfrm>
            <a:off x="222871" y="214263"/>
            <a:ext cx="563962" cy="563962"/>
            <a:chOff x="0" y="0"/>
            <a:chExt cx="1503900" cy="1503900"/>
          </a:xfrm>
        </p:grpSpPr>
        <p:cxnSp>
          <p:nvCxnSpPr>
            <p:cNvPr id="179" name="Google Shape;179;p12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3" name="Google Shape;183;p12"/>
          <p:cNvGrpSpPr/>
          <p:nvPr/>
        </p:nvGrpSpPr>
        <p:grpSpPr>
          <a:xfrm>
            <a:off x="8357221" y="4371554"/>
            <a:ext cx="563963" cy="563963"/>
            <a:chOff x="0" y="0"/>
            <a:chExt cx="1503900" cy="1503900"/>
          </a:xfrm>
        </p:grpSpPr>
        <p:cxnSp>
          <p:nvCxnSpPr>
            <p:cNvPr id="184" name="Google Shape;184;p12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88" name="Google Shape;188;p12"/>
          <p:cNvCxnSpPr/>
          <p:nvPr/>
        </p:nvCxnSpPr>
        <p:spPr>
          <a:xfrm>
            <a:off x="3865644" y="496213"/>
            <a:ext cx="4764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3"/>
          <p:cNvGrpSpPr/>
          <p:nvPr/>
        </p:nvGrpSpPr>
        <p:grpSpPr>
          <a:xfrm>
            <a:off x="-689089" y="-647968"/>
            <a:ext cx="1542830" cy="5910182"/>
            <a:chOff x="0" y="-28575"/>
            <a:chExt cx="812700" cy="3113244"/>
          </a:xfrm>
        </p:grpSpPr>
        <p:sp>
          <p:nvSpPr>
            <p:cNvPr id="194" name="Google Shape;194;p13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95" name="Google Shape;195;p1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3"/>
          <p:cNvGrpSpPr/>
          <p:nvPr/>
        </p:nvGrpSpPr>
        <p:grpSpPr>
          <a:xfrm>
            <a:off x="8648700" y="-647968"/>
            <a:ext cx="1542830" cy="5910182"/>
            <a:chOff x="0" y="-28575"/>
            <a:chExt cx="812700" cy="3113244"/>
          </a:xfrm>
        </p:grpSpPr>
        <p:sp>
          <p:nvSpPr>
            <p:cNvPr id="197" name="Google Shape;197;p13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198" name="Google Shape;198;p1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514350" y="-54247"/>
            <a:ext cx="3351253" cy="5197645"/>
            <a:chOff x="0" y="-28575"/>
            <a:chExt cx="1765304" cy="2737908"/>
          </a:xfrm>
        </p:grpSpPr>
        <p:sp>
          <p:nvSpPr>
            <p:cNvPr id="200" name="Google Shape;200;p13"/>
            <p:cNvSpPr/>
            <p:nvPr/>
          </p:nvSpPr>
          <p:spPr>
            <a:xfrm>
              <a:off x="0" y="0"/>
              <a:ext cx="1765304" cy="2709333"/>
            </a:xfrm>
            <a:custGeom>
              <a:rect b="b" l="l" r="r" t="t"/>
              <a:pathLst>
                <a:path extrusionOk="0" h="2709333" w="1765304">
                  <a:moveTo>
                    <a:pt x="0" y="0"/>
                  </a:moveTo>
                  <a:lnTo>
                    <a:pt x="1765304" y="0"/>
                  </a:lnTo>
                  <a:lnTo>
                    <a:pt x="1765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201" name="Google Shape;201;p13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3"/>
          <p:cNvSpPr txBox="1"/>
          <p:nvPr/>
        </p:nvSpPr>
        <p:spPr>
          <a:xfrm>
            <a:off x="629117" y="2099588"/>
            <a:ext cx="3121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Problem Definition</a:t>
            </a:r>
            <a:endParaRPr b="1" sz="700"/>
          </a:p>
        </p:txBody>
      </p:sp>
      <p:sp>
        <p:nvSpPr>
          <p:cNvPr id="203" name="Google Shape;203;p13"/>
          <p:cNvSpPr txBox="1"/>
          <p:nvPr/>
        </p:nvSpPr>
        <p:spPr>
          <a:xfrm>
            <a:off x="4302650" y="1309013"/>
            <a:ext cx="39186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In the freight and logistics industry, shippers are entities that need to send goods, and carriers are entities that own vehicles and transport goods. A load board is a marketplace where shippers post their loads, and carriers find and choose loads to transport.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5134100" y="926556"/>
            <a:ext cx="2255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cxnSp>
        <p:nvCxnSpPr>
          <p:cNvPr id="205" name="Google Shape;205;p13"/>
          <p:cNvCxnSpPr/>
          <p:nvPr/>
        </p:nvCxnSpPr>
        <p:spPr>
          <a:xfrm>
            <a:off x="3875194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3"/>
          <p:cNvCxnSpPr/>
          <p:nvPr/>
        </p:nvCxnSpPr>
        <p:spPr>
          <a:xfrm>
            <a:off x="50482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3"/>
          <p:cNvCxnSpPr/>
          <p:nvPr/>
        </p:nvCxnSpPr>
        <p:spPr>
          <a:xfrm>
            <a:off x="863917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3"/>
          <p:cNvCxnSpPr/>
          <p:nvPr/>
        </p:nvCxnSpPr>
        <p:spPr>
          <a:xfrm>
            <a:off x="3865644" y="4371550"/>
            <a:ext cx="4764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9" name="Google Shape;209;p13"/>
          <p:cNvGrpSpPr/>
          <p:nvPr/>
        </p:nvGrpSpPr>
        <p:grpSpPr>
          <a:xfrm>
            <a:off x="222871" y="214263"/>
            <a:ext cx="563962" cy="563962"/>
            <a:chOff x="0" y="0"/>
            <a:chExt cx="1503900" cy="1503900"/>
          </a:xfrm>
        </p:grpSpPr>
        <p:cxnSp>
          <p:nvCxnSpPr>
            <p:cNvPr id="210" name="Google Shape;210;p13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3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13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13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4" name="Google Shape;214;p13"/>
          <p:cNvGrpSpPr/>
          <p:nvPr/>
        </p:nvGrpSpPr>
        <p:grpSpPr>
          <a:xfrm>
            <a:off x="8357221" y="4371554"/>
            <a:ext cx="563963" cy="563963"/>
            <a:chOff x="0" y="0"/>
            <a:chExt cx="1503900" cy="1503900"/>
          </a:xfrm>
        </p:grpSpPr>
        <p:cxnSp>
          <p:nvCxnSpPr>
            <p:cNvPr id="215" name="Google Shape;215;p13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13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13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3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19" name="Google Shape;219;p13"/>
          <p:cNvCxnSpPr/>
          <p:nvPr/>
        </p:nvCxnSpPr>
        <p:spPr>
          <a:xfrm>
            <a:off x="3865644" y="496213"/>
            <a:ext cx="4764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4"/>
          <p:cNvGrpSpPr/>
          <p:nvPr/>
        </p:nvGrpSpPr>
        <p:grpSpPr>
          <a:xfrm>
            <a:off x="-689089" y="-647968"/>
            <a:ext cx="1542830" cy="5910182"/>
            <a:chOff x="0" y="-28575"/>
            <a:chExt cx="812700" cy="3113244"/>
          </a:xfrm>
        </p:grpSpPr>
        <p:sp>
          <p:nvSpPr>
            <p:cNvPr id="225" name="Google Shape;225;p14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226" name="Google Shape;226;p14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8648700" y="-647968"/>
            <a:ext cx="1542830" cy="5910182"/>
            <a:chOff x="0" y="-28575"/>
            <a:chExt cx="812700" cy="3113244"/>
          </a:xfrm>
        </p:grpSpPr>
        <p:sp>
          <p:nvSpPr>
            <p:cNvPr id="228" name="Google Shape;228;p14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229" name="Google Shape;229;p14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4"/>
          <p:cNvGrpSpPr/>
          <p:nvPr/>
        </p:nvGrpSpPr>
        <p:grpSpPr>
          <a:xfrm>
            <a:off x="514350" y="-54247"/>
            <a:ext cx="3351253" cy="5197645"/>
            <a:chOff x="0" y="-28575"/>
            <a:chExt cx="1765304" cy="2737908"/>
          </a:xfrm>
        </p:grpSpPr>
        <p:sp>
          <p:nvSpPr>
            <p:cNvPr id="231" name="Google Shape;231;p14"/>
            <p:cNvSpPr/>
            <p:nvPr/>
          </p:nvSpPr>
          <p:spPr>
            <a:xfrm>
              <a:off x="0" y="0"/>
              <a:ext cx="1765304" cy="2709333"/>
            </a:xfrm>
            <a:custGeom>
              <a:rect b="b" l="l" r="r" t="t"/>
              <a:pathLst>
                <a:path extrusionOk="0" h="2709333" w="1765304">
                  <a:moveTo>
                    <a:pt x="0" y="0"/>
                  </a:moveTo>
                  <a:lnTo>
                    <a:pt x="1765304" y="0"/>
                  </a:lnTo>
                  <a:lnTo>
                    <a:pt x="1765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232" name="Google Shape;232;p14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4"/>
          <p:cNvSpPr txBox="1"/>
          <p:nvPr/>
        </p:nvSpPr>
        <p:spPr>
          <a:xfrm>
            <a:off x="504825" y="2153200"/>
            <a:ext cx="335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Design </a:t>
            </a: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Requirements</a:t>
            </a:r>
            <a:endParaRPr b="1" sz="700"/>
          </a:p>
        </p:txBody>
      </p:sp>
      <p:sp>
        <p:nvSpPr>
          <p:cNvPr id="234" name="Google Shape;234;p14"/>
          <p:cNvSpPr txBox="1"/>
          <p:nvPr/>
        </p:nvSpPr>
        <p:spPr>
          <a:xfrm>
            <a:off x="4375013" y="773663"/>
            <a:ext cx="3918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17161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5206475" y="64281"/>
            <a:ext cx="2255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4572063" y="3061891"/>
            <a:ext cx="3524513" cy="592219"/>
            <a:chOff x="0" y="-76200"/>
            <a:chExt cx="9398700" cy="1579250"/>
          </a:xfrm>
        </p:grpSpPr>
        <p:sp>
          <p:nvSpPr>
            <p:cNvPr id="237" name="Google Shape;237;p14"/>
            <p:cNvSpPr txBox="1"/>
            <p:nvPr/>
          </p:nvSpPr>
          <p:spPr>
            <a:xfrm>
              <a:off x="0" y="1051550"/>
              <a:ext cx="9398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38" name="Google Shape;238;p14"/>
            <p:cNvSpPr txBox="1"/>
            <p:nvPr/>
          </p:nvSpPr>
          <p:spPr>
            <a:xfrm>
              <a:off x="1382622" y="-76200"/>
              <a:ext cx="66336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cxnSp>
        <p:nvCxnSpPr>
          <p:cNvPr id="239" name="Google Shape;239;p14"/>
          <p:cNvCxnSpPr/>
          <p:nvPr/>
        </p:nvCxnSpPr>
        <p:spPr>
          <a:xfrm>
            <a:off x="3875194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4"/>
          <p:cNvCxnSpPr/>
          <p:nvPr/>
        </p:nvCxnSpPr>
        <p:spPr>
          <a:xfrm>
            <a:off x="50482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4"/>
          <p:cNvCxnSpPr/>
          <p:nvPr/>
        </p:nvCxnSpPr>
        <p:spPr>
          <a:xfrm>
            <a:off x="863917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2" name="Google Shape;242;p14"/>
          <p:cNvGrpSpPr/>
          <p:nvPr/>
        </p:nvGrpSpPr>
        <p:grpSpPr>
          <a:xfrm>
            <a:off x="222871" y="601488"/>
            <a:ext cx="563962" cy="563963"/>
            <a:chOff x="0" y="0"/>
            <a:chExt cx="1503900" cy="1503900"/>
          </a:xfrm>
        </p:grpSpPr>
        <p:cxnSp>
          <p:nvCxnSpPr>
            <p:cNvPr id="243" name="Google Shape;243;p14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4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4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4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7" name="Google Shape;247;p14"/>
          <p:cNvGrpSpPr/>
          <p:nvPr/>
        </p:nvGrpSpPr>
        <p:grpSpPr>
          <a:xfrm>
            <a:off x="8357221" y="3978104"/>
            <a:ext cx="563963" cy="563963"/>
            <a:chOff x="0" y="0"/>
            <a:chExt cx="1503900" cy="1503900"/>
          </a:xfrm>
        </p:grpSpPr>
        <p:cxnSp>
          <p:nvCxnSpPr>
            <p:cNvPr id="248" name="Google Shape;248;p14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4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4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4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2" name="Google Shape;252;p14"/>
          <p:cNvGrpSpPr/>
          <p:nvPr/>
        </p:nvGrpSpPr>
        <p:grpSpPr>
          <a:xfrm>
            <a:off x="4490113" y="330366"/>
            <a:ext cx="3803513" cy="2577847"/>
            <a:chOff x="0" y="-648800"/>
            <a:chExt cx="10142700" cy="6874259"/>
          </a:xfrm>
        </p:grpSpPr>
        <p:sp>
          <p:nvSpPr>
            <p:cNvPr id="253" name="Google Shape;253;p14"/>
            <p:cNvSpPr txBox="1"/>
            <p:nvPr/>
          </p:nvSpPr>
          <p:spPr>
            <a:xfrm>
              <a:off x="0" y="478959"/>
              <a:ext cx="10142700" cy="57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lang="en">
                  <a:solidFill>
                    <a:srgbClr val="171616"/>
                  </a:solidFill>
                </a:rPr>
                <a:t>MERN Stack (MongoDB, ExpressJs, ReactJS, NodeJS)</a:t>
              </a:r>
              <a:endParaRPr>
                <a:solidFill>
                  <a:srgbClr val="171616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lang="en">
                  <a:solidFill>
                    <a:srgbClr val="171616"/>
                  </a:solidFill>
                </a:rPr>
                <a:t>Features included:</a:t>
              </a:r>
              <a:endParaRPr>
                <a:solidFill>
                  <a:srgbClr val="171616"/>
                </a:solidFill>
              </a:endParaRPr>
            </a:p>
            <a:p>
              <a:pPr indent="-3175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○"/>
              </a:pPr>
              <a:r>
                <a:rPr lang="en">
                  <a:solidFill>
                    <a:srgbClr val="171616"/>
                  </a:solidFill>
                </a:rPr>
                <a:t>Interface for Shippers</a:t>
              </a:r>
              <a:endParaRPr>
                <a:solidFill>
                  <a:srgbClr val="171616"/>
                </a:solidFill>
              </a:endParaRPr>
            </a:p>
            <a:p>
              <a:pPr indent="-3175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○"/>
              </a:pPr>
              <a:r>
                <a:rPr lang="en">
                  <a:solidFill>
                    <a:srgbClr val="171616"/>
                  </a:solidFill>
                </a:rPr>
                <a:t>Interface for Drivers.</a:t>
              </a:r>
              <a:endParaRPr>
                <a:solidFill>
                  <a:srgbClr val="171616"/>
                </a:solidFill>
              </a:endParaRPr>
            </a:p>
            <a:p>
              <a:pPr indent="-3175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○"/>
              </a:pPr>
              <a:r>
                <a:rPr lang="en">
                  <a:solidFill>
                    <a:srgbClr val="171616"/>
                  </a:solidFill>
                </a:rPr>
                <a:t>Matching System</a:t>
              </a:r>
              <a:endParaRPr>
                <a:solidFill>
                  <a:srgbClr val="171616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71616"/>
                </a:solidFill>
              </a:endParaRPr>
            </a:p>
          </p:txBody>
        </p:sp>
        <p:sp>
          <p:nvSpPr>
            <p:cNvPr id="254" name="Google Shape;254;p14"/>
            <p:cNvSpPr txBox="1"/>
            <p:nvPr/>
          </p:nvSpPr>
          <p:spPr>
            <a:xfrm>
              <a:off x="1382622" y="-648800"/>
              <a:ext cx="663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71616"/>
                  </a:solidFill>
                  <a:latin typeface="Gilda Display"/>
                  <a:ea typeface="Gilda Display"/>
                  <a:cs typeface="Gilda Display"/>
                  <a:sym typeface="Gilda Display"/>
                </a:rPr>
                <a:t>Functions</a:t>
              </a:r>
              <a:endParaRPr b="1" sz="1000"/>
            </a:p>
          </p:txBody>
        </p:sp>
      </p:grpSp>
      <p:cxnSp>
        <p:nvCxnSpPr>
          <p:cNvPr id="255" name="Google Shape;255;p14"/>
          <p:cNvCxnSpPr>
            <a:stCxn id="233" idx="3"/>
          </p:cNvCxnSpPr>
          <p:nvPr/>
        </p:nvCxnSpPr>
        <p:spPr>
          <a:xfrm flipH="1" rot="10800000">
            <a:off x="3856125" y="2765950"/>
            <a:ext cx="4786200" cy="3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6" name="Google Shape;256;p14"/>
          <p:cNvGrpSpPr/>
          <p:nvPr/>
        </p:nvGrpSpPr>
        <p:grpSpPr>
          <a:xfrm>
            <a:off x="4432563" y="2840353"/>
            <a:ext cx="3803513" cy="2180222"/>
            <a:chOff x="0" y="-368300"/>
            <a:chExt cx="10142700" cy="5813925"/>
          </a:xfrm>
        </p:grpSpPr>
        <p:sp>
          <p:nvSpPr>
            <p:cNvPr id="257" name="Google Shape;257;p14"/>
            <p:cNvSpPr txBox="1"/>
            <p:nvPr/>
          </p:nvSpPr>
          <p:spPr>
            <a:xfrm>
              <a:off x="0" y="561025"/>
              <a:ext cx="10142700" cy="48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lang="en">
                  <a:solidFill>
                    <a:srgbClr val="171616"/>
                  </a:solidFill>
                </a:rPr>
                <a:t>Only operable for a company that has a singular unit (Time Constraint).</a:t>
              </a:r>
              <a:endParaRPr>
                <a:solidFill>
                  <a:srgbClr val="171616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lang="en">
                  <a:solidFill>
                    <a:srgbClr val="171616"/>
                  </a:solidFill>
                </a:rPr>
                <a:t>Lack of experience in MERN stack development</a:t>
              </a:r>
              <a:endParaRPr>
                <a:solidFill>
                  <a:srgbClr val="171616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lang="en">
                  <a:solidFill>
                    <a:srgbClr val="171616"/>
                  </a:solidFill>
                </a:rPr>
                <a:t>Limited to a certain scale of application due to nature of class and time.</a:t>
              </a:r>
              <a:endParaRPr>
                <a:solidFill>
                  <a:srgbClr val="171616"/>
                </a:solidFill>
              </a:endParaRPr>
            </a:p>
          </p:txBody>
        </p:sp>
        <p:sp>
          <p:nvSpPr>
            <p:cNvPr id="258" name="Google Shape;258;p14"/>
            <p:cNvSpPr txBox="1"/>
            <p:nvPr/>
          </p:nvSpPr>
          <p:spPr>
            <a:xfrm>
              <a:off x="1445355" y="-368300"/>
              <a:ext cx="663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71616"/>
                  </a:solidFill>
                  <a:latin typeface="Gilda Display"/>
                  <a:ea typeface="Gilda Display"/>
                  <a:cs typeface="Gilda Display"/>
                  <a:sym typeface="Gilda Display"/>
                </a:rPr>
                <a:t>Constraints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5"/>
          <p:cNvGrpSpPr/>
          <p:nvPr/>
        </p:nvGrpSpPr>
        <p:grpSpPr>
          <a:xfrm>
            <a:off x="-689089" y="-647968"/>
            <a:ext cx="1542830" cy="5910182"/>
            <a:chOff x="0" y="-28575"/>
            <a:chExt cx="812700" cy="3113244"/>
          </a:xfrm>
        </p:grpSpPr>
        <p:sp>
          <p:nvSpPr>
            <p:cNvPr id="264" name="Google Shape;264;p15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265" name="Google Shape;265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15"/>
          <p:cNvGrpSpPr/>
          <p:nvPr/>
        </p:nvGrpSpPr>
        <p:grpSpPr>
          <a:xfrm>
            <a:off x="8648700" y="-647968"/>
            <a:ext cx="1542830" cy="5910182"/>
            <a:chOff x="0" y="-28575"/>
            <a:chExt cx="812700" cy="3113244"/>
          </a:xfrm>
        </p:grpSpPr>
        <p:sp>
          <p:nvSpPr>
            <p:cNvPr id="267" name="Google Shape;267;p15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268" name="Google Shape;268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15"/>
          <p:cNvGrpSpPr/>
          <p:nvPr/>
        </p:nvGrpSpPr>
        <p:grpSpPr>
          <a:xfrm>
            <a:off x="514350" y="-54247"/>
            <a:ext cx="3351253" cy="5197645"/>
            <a:chOff x="0" y="-28575"/>
            <a:chExt cx="1765304" cy="2737908"/>
          </a:xfrm>
        </p:grpSpPr>
        <p:sp>
          <p:nvSpPr>
            <p:cNvPr id="270" name="Google Shape;270;p15"/>
            <p:cNvSpPr/>
            <p:nvPr/>
          </p:nvSpPr>
          <p:spPr>
            <a:xfrm>
              <a:off x="0" y="0"/>
              <a:ext cx="1765304" cy="2709333"/>
            </a:xfrm>
            <a:custGeom>
              <a:rect b="b" l="l" r="r" t="t"/>
              <a:pathLst>
                <a:path extrusionOk="0" h="2709333" w="1765304">
                  <a:moveTo>
                    <a:pt x="0" y="0"/>
                  </a:moveTo>
                  <a:lnTo>
                    <a:pt x="1765304" y="0"/>
                  </a:lnTo>
                  <a:lnTo>
                    <a:pt x="1765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271" name="Google Shape;271;p15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5"/>
          <p:cNvSpPr txBox="1"/>
          <p:nvPr/>
        </p:nvSpPr>
        <p:spPr>
          <a:xfrm>
            <a:off x="504825" y="2153200"/>
            <a:ext cx="3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Solution</a:t>
            </a:r>
            <a:endParaRPr b="1" sz="700"/>
          </a:p>
        </p:txBody>
      </p:sp>
      <p:sp>
        <p:nvSpPr>
          <p:cNvPr id="273" name="Google Shape;273;p15"/>
          <p:cNvSpPr txBox="1"/>
          <p:nvPr/>
        </p:nvSpPr>
        <p:spPr>
          <a:xfrm>
            <a:off x="4375013" y="773663"/>
            <a:ext cx="3918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17161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5206475" y="64281"/>
            <a:ext cx="2255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275" name="Google Shape;275;p15"/>
          <p:cNvGrpSpPr/>
          <p:nvPr/>
        </p:nvGrpSpPr>
        <p:grpSpPr>
          <a:xfrm>
            <a:off x="4572063" y="3061891"/>
            <a:ext cx="3524513" cy="592219"/>
            <a:chOff x="0" y="-76200"/>
            <a:chExt cx="9398700" cy="1579250"/>
          </a:xfrm>
        </p:grpSpPr>
        <p:sp>
          <p:nvSpPr>
            <p:cNvPr id="276" name="Google Shape;276;p15"/>
            <p:cNvSpPr txBox="1"/>
            <p:nvPr/>
          </p:nvSpPr>
          <p:spPr>
            <a:xfrm>
              <a:off x="0" y="1051550"/>
              <a:ext cx="9398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77" name="Google Shape;277;p15"/>
            <p:cNvSpPr txBox="1"/>
            <p:nvPr/>
          </p:nvSpPr>
          <p:spPr>
            <a:xfrm>
              <a:off x="1382622" y="-76200"/>
              <a:ext cx="66336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cxnSp>
        <p:nvCxnSpPr>
          <p:cNvPr id="278" name="Google Shape;278;p15"/>
          <p:cNvCxnSpPr/>
          <p:nvPr/>
        </p:nvCxnSpPr>
        <p:spPr>
          <a:xfrm>
            <a:off x="3875194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5"/>
          <p:cNvCxnSpPr/>
          <p:nvPr/>
        </p:nvCxnSpPr>
        <p:spPr>
          <a:xfrm>
            <a:off x="50482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5"/>
          <p:cNvCxnSpPr/>
          <p:nvPr/>
        </p:nvCxnSpPr>
        <p:spPr>
          <a:xfrm>
            <a:off x="8639175" y="-33453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15"/>
          <p:cNvGrpSpPr/>
          <p:nvPr/>
        </p:nvGrpSpPr>
        <p:grpSpPr>
          <a:xfrm>
            <a:off x="222871" y="601488"/>
            <a:ext cx="563962" cy="563963"/>
            <a:chOff x="0" y="0"/>
            <a:chExt cx="1503900" cy="1503900"/>
          </a:xfrm>
        </p:grpSpPr>
        <p:cxnSp>
          <p:nvCxnSpPr>
            <p:cNvPr id="282" name="Google Shape;282;p15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5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5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5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15"/>
          <p:cNvGrpSpPr/>
          <p:nvPr/>
        </p:nvGrpSpPr>
        <p:grpSpPr>
          <a:xfrm>
            <a:off x="8357221" y="3978104"/>
            <a:ext cx="563963" cy="563963"/>
            <a:chOff x="0" y="0"/>
            <a:chExt cx="1503900" cy="1503900"/>
          </a:xfrm>
        </p:grpSpPr>
        <p:cxnSp>
          <p:nvCxnSpPr>
            <p:cNvPr id="287" name="Google Shape;287;p15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5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5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1" name="Google Shape;291;p15"/>
          <p:cNvGrpSpPr/>
          <p:nvPr/>
        </p:nvGrpSpPr>
        <p:grpSpPr>
          <a:xfrm>
            <a:off x="4345888" y="291091"/>
            <a:ext cx="3803513" cy="1931310"/>
            <a:chOff x="0" y="-76200"/>
            <a:chExt cx="10142700" cy="5150159"/>
          </a:xfrm>
        </p:grpSpPr>
        <p:sp>
          <p:nvSpPr>
            <p:cNvPr id="292" name="Google Shape;292;p15"/>
            <p:cNvSpPr txBox="1"/>
            <p:nvPr/>
          </p:nvSpPr>
          <p:spPr>
            <a:xfrm>
              <a:off x="0" y="1051559"/>
              <a:ext cx="10142700" cy="40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b="1" lang="en">
                  <a:solidFill>
                    <a:srgbClr val="171616"/>
                  </a:solidFill>
                </a:rPr>
                <a:t>Efficient Load Discovery</a:t>
              </a:r>
              <a:r>
                <a:rPr lang="en">
                  <a:solidFill>
                    <a:srgbClr val="171616"/>
                  </a:solidFill>
                </a:rPr>
                <a:t>: Offers truckers a streamlined approach to finding and securing loads.: </a:t>
              </a:r>
              <a:endParaRPr>
                <a:solidFill>
                  <a:srgbClr val="171616"/>
                </a:solidFill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b="1" lang="en">
                  <a:solidFill>
                    <a:srgbClr val="171616"/>
                  </a:solidFill>
                </a:rPr>
                <a:t>Transparency</a:t>
              </a:r>
              <a:r>
                <a:rPr lang="en">
                  <a:solidFill>
                    <a:srgbClr val="171616"/>
                  </a:solidFill>
                </a:rPr>
                <a:t>:Ensures clear and honest communication and fair transactions.</a:t>
              </a:r>
              <a:endParaRPr>
                <a:solidFill>
                  <a:srgbClr val="171616"/>
                </a:solidFill>
              </a:endParaRPr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1382622" y="-76200"/>
              <a:ext cx="663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71616"/>
                  </a:solidFill>
                  <a:latin typeface="Gilda Display"/>
                  <a:ea typeface="Gilda Display"/>
                  <a:cs typeface="Gilda Display"/>
                  <a:sym typeface="Gilda Display"/>
                </a:rPr>
                <a:t>Truckers/Drivers</a:t>
              </a:r>
              <a:endParaRPr b="1" sz="1000"/>
            </a:p>
          </p:txBody>
        </p:sp>
      </p:grpSp>
      <p:cxnSp>
        <p:nvCxnSpPr>
          <p:cNvPr id="294" name="Google Shape;294;p15"/>
          <p:cNvCxnSpPr/>
          <p:nvPr/>
        </p:nvCxnSpPr>
        <p:spPr>
          <a:xfrm flipH="1" rot="10800000">
            <a:off x="3843450" y="2570250"/>
            <a:ext cx="4786200" cy="3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5" name="Google Shape;295;p15"/>
          <p:cNvGrpSpPr/>
          <p:nvPr/>
        </p:nvGrpSpPr>
        <p:grpSpPr>
          <a:xfrm>
            <a:off x="4293063" y="2768790"/>
            <a:ext cx="3803513" cy="2254635"/>
            <a:chOff x="0" y="-467067"/>
            <a:chExt cx="10142700" cy="6012359"/>
          </a:xfrm>
        </p:grpSpPr>
        <p:sp>
          <p:nvSpPr>
            <p:cNvPr id="296" name="Google Shape;296;p15"/>
            <p:cNvSpPr txBox="1"/>
            <p:nvPr/>
          </p:nvSpPr>
          <p:spPr>
            <a:xfrm>
              <a:off x="0" y="660692"/>
              <a:ext cx="10142700" cy="48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b="1" lang="en">
                  <a:solidFill>
                    <a:srgbClr val="171616"/>
                  </a:solidFill>
                </a:rPr>
                <a:t>Easy Load Posting</a:t>
              </a:r>
              <a:r>
                <a:rPr lang="en">
                  <a:solidFill>
                    <a:srgbClr val="171616"/>
                  </a:solidFill>
                </a:rPr>
                <a:t>: Enables shippers to </a:t>
              </a:r>
              <a:r>
                <a:rPr lang="en">
                  <a:solidFill>
                    <a:srgbClr val="171616"/>
                  </a:solidFill>
                </a:rPr>
                <a:t>effortlessly</a:t>
              </a:r>
              <a:r>
                <a:rPr lang="en">
                  <a:solidFill>
                    <a:srgbClr val="171616"/>
                  </a:solidFill>
                </a:rPr>
                <a:t> list there loads.</a:t>
              </a:r>
              <a:endParaRPr>
                <a:solidFill>
                  <a:srgbClr val="171616"/>
                </a:solidFill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400"/>
                <a:buChar char="●"/>
              </a:pPr>
              <a:r>
                <a:rPr b="1" lang="en">
                  <a:solidFill>
                    <a:srgbClr val="171616"/>
                  </a:solidFill>
                </a:rPr>
                <a:t>SImplified Matching: </a:t>
              </a:r>
              <a:r>
                <a:rPr lang="en">
                  <a:solidFill>
                    <a:srgbClr val="171616"/>
                  </a:solidFill>
                </a:rPr>
                <a:t>Streamlines the process of connecting shippers with the right trucker for there specific needs.</a:t>
              </a:r>
              <a:endParaRPr>
                <a:solidFill>
                  <a:srgbClr val="171616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71616"/>
                </a:solidFill>
              </a:endParaRPr>
            </a:p>
          </p:txBody>
        </p:sp>
        <p:sp>
          <p:nvSpPr>
            <p:cNvPr id="297" name="Google Shape;297;p15"/>
            <p:cNvSpPr txBox="1"/>
            <p:nvPr/>
          </p:nvSpPr>
          <p:spPr>
            <a:xfrm>
              <a:off x="1382622" y="-467067"/>
              <a:ext cx="6633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71616"/>
                  </a:solidFill>
                  <a:latin typeface="Gilda Display"/>
                  <a:ea typeface="Gilda Display"/>
                  <a:cs typeface="Gilda Display"/>
                  <a:sym typeface="Gilda Display"/>
                </a:rPr>
                <a:t>Shippers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464100" y="106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Management</a:t>
            </a:r>
            <a:endParaRPr b="1"/>
          </a:p>
        </p:txBody>
      </p:sp>
      <p:sp>
        <p:nvSpPr>
          <p:cNvPr id="303" name="Google Shape;303;p16"/>
          <p:cNvSpPr txBox="1"/>
          <p:nvPr/>
        </p:nvSpPr>
        <p:spPr>
          <a:xfrm>
            <a:off x="948175" y="3261000"/>
            <a:ext cx="5470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da Display"/>
              <a:buChar char="●"/>
            </a:pPr>
            <a:r>
              <a:rPr b="1"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Roles</a:t>
            </a:r>
            <a:endParaRPr b="1" sz="1200">
              <a:solidFill>
                <a:schemeClr val="dk1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da Display"/>
              <a:buChar char="○"/>
            </a:pPr>
            <a:r>
              <a:rPr b="1"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Lead Developer: </a:t>
            </a:r>
            <a:r>
              <a:rPr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Amandip Padda</a:t>
            </a:r>
            <a:endParaRPr sz="1200">
              <a:solidFill>
                <a:schemeClr val="dk1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da Display"/>
              <a:buChar char="○"/>
            </a:pPr>
            <a:r>
              <a:rPr b="1"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Software Developer: </a:t>
            </a:r>
            <a:r>
              <a:rPr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Ethan Goski</a:t>
            </a:r>
            <a:endParaRPr sz="1200">
              <a:solidFill>
                <a:schemeClr val="dk1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da Display"/>
              <a:buChar char="○"/>
            </a:pPr>
            <a:r>
              <a:rPr b="1"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Document Handling &amp; Developer</a:t>
            </a:r>
            <a:r>
              <a:rPr lang="en" sz="12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rPr>
              <a:t>: Muhammad Tariq</a:t>
            </a:r>
            <a:endParaRPr sz="1200">
              <a:solidFill>
                <a:schemeClr val="dk1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da Display"/>
              <a:ea typeface="Gilda Display"/>
              <a:cs typeface="Gilda Display"/>
              <a:sym typeface="Gilda Display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-3734" t="0"/>
          <a:stretch/>
        </p:blipFill>
        <p:spPr>
          <a:xfrm>
            <a:off x="881950" y="1461400"/>
            <a:ext cx="8839198" cy="16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7"/>
          <p:cNvGrpSpPr/>
          <p:nvPr/>
        </p:nvGrpSpPr>
        <p:grpSpPr>
          <a:xfrm>
            <a:off x="0" y="517253"/>
            <a:ext cx="9143818" cy="2130656"/>
            <a:chOff x="0" y="-28575"/>
            <a:chExt cx="4816592" cy="1122343"/>
          </a:xfrm>
        </p:grpSpPr>
        <p:sp>
          <p:nvSpPr>
            <p:cNvPr id="310" name="Google Shape;310;p17"/>
            <p:cNvSpPr/>
            <p:nvPr/>
          </p:nvSpPr>
          <p:spPr>
            <a:xfrm>
              <a:off x="0" y="0"/>
              <a:ext cx="4816592" cy="1093768"/>
            </a:xfrm>
            <a:custGeom>
              <a:rect b="b" l="l" r="r" t="t"/>
              <a:pathLst>
                <a:path extrusionOk="0" h="109376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3768"/>
                  </a:lnTo>
                  <a:lnTo>
                    <a:pt x="0" y="1093768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11" name="Google Shape;311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17"/>
          <p:cNvGrpSpPr/>
          <p:nvPr/>
        </p:nvGrpSpPr>
        <p:grpSpPr>
          <a:xfrm>
            <a:off x="504825" y="3177674"/>
            <a:ext cx="8148638" cy="1597299"/>
            <a:chOff x="0" y="-28575"/>
            <a:chExt cx="4292286" cy="841375"/>
          </a:xfrm>
        </p:grpSpPr>
        <p:sp>
          <p:nvSpPr>
            <p:cNvPr id="313" name="Google Shape;313;p17"/>
            <p:cNvSpPr/>
            <p:nvPr/>
          </p:nvSpPr>
          <p:spPr>
            <a:xfrm>
              <a:off x="0" y="0"/>
              <a:ext cx="4292286" cy="735989"/>
            </a:xfrm>
            <a:custGeom>
              <a:rect b="b" l="l" r="r" t="t"/>
              <a:pathLst>
                <a:path extrusionOk="0" h="735989" w="4292286">
                  <a:moveTo>
                    <a:pt x="0" y="0"/>
                  </a:moveTo>
                  <a:lnTo>
                    <a:pt x="4292286" y="0"/>
                  </a:lnTo>
                  <a:lnTo>
                    <a:pt x="4292286" y="735989"/>
                  </a:lnTo>
                  <a:lnTo>
                    <a:pt x="0" y="735989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14" name="Google Shape;314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0" y="2517502"/>
            <a:ext cx="1543052" cy="1597297"/>
            <a:chOff x="0" y="-28575"/>
            <a:chExt cx="812800" cy="841375"/>
          </a:xfrm>
        </p:grpSpPr>
        <p:sp>
          <p:nvSpPr>
            <p:cNvPr id="316" name="Google Shape;316;p17"/>
            <p:cNvSpPr/>
            <p:nvPr/>
          </p:nvSpPr>
          <p:spPr>
            <a:xfrm>
              <a:off x="0" y="0"/>
              <a:ext cx="270933" cy="347745"/>
            </a:xfrm>
            <a:custGeom>
              <a:rect b="b" l="l" r="r" t="t"/>
              <a:pathLst>
                <a:path extrusionOk="0" h="34774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47745"/>
                  </a:lnTo>
                  <a:lnTo>
                    <a:pt x="0" y="347745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17" name="Google Shape;317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7"/>
          <p:cNvGrpSpPr/>
          <p:nvPr/>
        </p:nvGrpSpPr>
        <p:grpSpPr>
          <a:xfrm>
            <a:off x="8653463" y="2517502"/>
            <a:ext cx="1543052" cy="1597297"/>
            <a:chOff x="0" y="-28575"/>
            <a:chExt cx="812800" cy="841375"/>
          </a:xfrm>
        </p:grpSpPr>
        <p:sp>
          <p:nvSpPr>
            <p:cNvPr id="319" name="Google Shape;319;p17"/>
            <p:cNvSpPr/>
            <p:nvPr/>
          </p:nvSpPr>
          <p:spPr>
            <a:xfrm>
              <a:off x="0" y="0"/>
              <a:ext cx="270933" cy="347745"/>
            </a:xfrm>
            <a:custGeom>
              <a:rect b="b" l="l" r="r" t="t"/>
              <a:pathLst>
                <a:path extrusionOk="0" h="34774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47745"/>
                  </a:lnTo>
                  <a:lnTo>
                    <a:pt x="0" y="347745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20" name="Google Shape;320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7"/>
          <p:cNvGrpSpPr/>
          <p:nvPr/>
        </p:nvGrpSpPr>
        <p:grpSpPr>
          <a:xfrm>
            <a:off x="0" y="4574902"/>
            <a:ext cx="1543052" cy="1597297"/>
            <a:chOff x="0" y="-28575"/>
            <a:chExt cx="812800" cy="841375"/>
          </a:xfrm>
        </p:grpSpPr>
        <p:sp>
          <p:nvSpPr>
            <p:cNvPr id="322" name="Google Shape;322;p17"/>
            <p:cNvSpPr/>
            <p:nvPr/>
          </p:nvSpPr>
          <p:spPr>
            <a:xfrm>
              <a:off x="0" y="0"/>
              <a:ext cx="270933" cy="347745"/>
            </a:xfrm>
            <a:custGeom>
              <a:rect b="b" l="l" r="r" t="t"/>
              <a:pathLst>
                <a:path extrusionOk="0" h="34774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47745"/>
                  </a:lnTo>
                  <a:lnTo>
                    <a:pt x="0" y="347745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23" name="Google Shape;323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8653463" y="4574902"/>
            <a:ext cx="1543052" cy="1597297"/>
            <a:chOff x="0" y="-28575"/>
            <a:chExt cx="812800" cy="841375"/>
          </a:xfrm>
        </p:grpSpPr>
        <p:sp>
          <p:nvSpPr>
            <p:cNvPr id="325" name="Google Shape;325;p17"/>
            <p:cNvSpPr/>
            <p:nvPr/>
          </p:nvSpPr>
          <p:spPr>
            <a:xfrm>
              <a:off x="0" y="0"/>
              <a:ext cx="270933" cy="347745"/>
            </a:xfrm>
            <a:custGeom>
              <a:rect b="b" l="l" r="r" t="t"/>
              <a:pathLst>
                <a:path extrusionOk="0" h="34774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47745"/>
                  </a:lnTo>
                  <a:lnTo>
                    <a:pt x="0" y="347745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26" name="Google Shape;326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17"/>
          <p:cNvSpPr txBox="1"/>
          <p:nvPr/>
        </p:nvSpPr>
        <p:spPr>
          <a:xfrm>
            <a:off x="664050" y="1230476"/>
            <a:ext cx="756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Demo Time!</a:t>
            </a:r>
            <a:endParaRPr b="1" sz="700"/>
          </a:p>
        </p:txBody>
      </p:sp>
      <p:sp>
        <p:nvSpPr>
          <p:cNvPr id="328" name="Google Shape;328;p17"/>
          <p:cNvSpPr txBox="1"/>
          <p:nvPr/>
        </p:nvSpPr>
        <p:spPr>
          <a:xfrm>
            <a:off x="3572719" y="3805511"/>
            <a:ext cx="199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 u="sng">
              <a:solidFill>
                <a:srgbClr val="0000FF"/>
              </a:solidFill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2142850" y="3759300"/>
            <a:ext cx="4965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now do a demonstration of our project.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0" name="Google Shape;330;p17"/>
          <p:cNvCxnSpPr/>
          <p:nvPr/>
        </p:nvCxnSpPr>
        <p:spPr>
          <a:xfrm>
            <a:off x="-161958" y="495300"/>
            <a:ext cx="9467916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1" name="Google Shape;331;p17"/>
          <p:cNvGrpSpPr/>
          <p:nvPr/>
        </p:nvGrpSpPr>
        <p:grpSpPr>
          <a:xfrm>
            <a:off x="512063" y="2517503"/>
            <a:ext cx="8138951" cy="1597504"/>
            <a:chOff x="0" y="-28575"/>
            <a:chExt cx="4287269" cy="841500"/>
          </a:xfrm>
        </p:grpSpPr>
        <p:sp>
          <p:nvSpPr>
            <p:cNvPr id="332" name="Google Shape;332;p17"/>
            <p:cNvSpPr/>
            <p:nvPr/>
          </p:nvSpPr>
          <p:spPr>
            <a:xfrm>
              <a:off x="0" y="0"/>
              <a:ext cx="4287269" cy="337710"/>
            </a:xfrm>
            <a:custGeom>
              <a:rect b="b" l="l" r="r" t="t"/>
              <a:pathLst>
                <a:path extrusionOk="0" h="337710" w="4287269">
                  <a:moveTo>
                    <a:pt x="0" y="0"/>
                  </a:moveTo>
                  <a:lnTo>
                    <a:pt x="4287269" y="0"/>
                  </a:lnTo>
                  <a:lnTo>
                    <a:pt x="4287269" y="337710"/>
                  </a:lnTo>
                  <a:lnTo>
                    <a:pt x="0" y="337710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33" name="Google Shape;333;p17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4" name="Google Shape;334;p17"/>
          <p:cNvCxnSpPr/>
          <p:nvPr/>
        </p:nvCxnSpPr>
        <p:spPr>
          <a:xfrm>
            <a:off x="-161958" y="4619625"/>
            <a:ext cx="9467916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7"/>
          <p:cNvCxnSpPr/>
          <p:nvPr/>
        </p:nvCxnSpPr>
        <p:spPr>
          <a:xfrm>
            <a:off x="-108189" y="2581275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7"/>
          <p:cNvCxnSpPr/>
          <p:nvPr/>
        </p:nvCxnSpPr>
        <p:spPr>
          <a:xfrm>
            <a:off x="-108189" y="3222397"/>
            <a:ext cx="9468000" cy="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7"/>
          <p:cNvCxnSpPr/>
          <p:nvPr/>
        </p:nvCxnSpPr>
        <p:spPr>
          <a:xfrm flipH="1">
            <a:off x="500063" y="2590800"/>
            <a:ext cx="9525" cy="3531765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7"/>
          <p:cNvCxnSpPr/>
          <p:nvPr/>
        </p:nvCxnSpPr>
        <p:spPr>
          <a:xfrm flipH="1">
            <a:off x="8634413" y="2590800"/>
            <a:ext cx="9525" cy="3531765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9" name="Google Shape;339;p17"/>
          <p:cNvGrpSpPr/>
          <p:nvPr/>
        </p:nvGrpSpPr>
        <p:grpSpPr>
          <a:xfrm>
            <a:off x="8232457" y="74294"/>
            <a:ext cx="842010" cy="842011"/>
            <a:chOff x="0" y="0"/>
            <a:chExt cx="2245361" cy="2245361"/>
          </a:xfrm>
        </p:grpSpPr>
        <p:cxnSp>
          <p:nvCxnSpPr>
            <p:cNvPr id="340" name="Google Shape;340;p17"/>
            <p:cNvCxnSpPr/>
            <p:nvPr/>
          </p:nvCxnSpPr>
          <p:spPr>
            <a:xfrm>
              <a:off x="0" y="1122681"/>
              <a:ext cx="2245361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17"/>
            <p:cNvCxnSpPr/>
            <p:nvPr/>
          </p:nvCxnSpPr>
          <p:spPr>
            <a:xfrm>
              <a:off x="1122681" y="0"/>
              <a:ext cx="0" cy="2245361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17"/>
            <p:cNvCxnSpPr/>
            <p:nvPr/>
          </p:nvCxnSpPr>
          <p:spPr>
            <a:xfrm>
              <a:off x="328826" y="328826"/>
              <a:ext cx="1587710" cy="158771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17"/>
            <p:cNvCxnSpPr/>
            <p:nvPr/>
          </p:nvCxnSpPr>
          <p:spPr>
            <a:xfrm flipH="1">
              <a:off x="328826" y="328826"/>
              <a:ext cx="1587710" cy="158771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4" name="Google Shape;344;p17"/>
          <p:cNvGrpSpPr/>
          <p:nvPr/>
        </p:nvGrpSpPr>
        <p:grpSpPr>
          <a:xfrm>
            <a:off x="222871" y="4337671"/>
            <a:ext cx="563909" cy="563908"/>
            <a:chOff x="0" y="0"/>
            <a:chExt cx="1503756" cy="1503756"/>
          </a:xfrm>
        </p:grpSpPr>
        <p:cxnSp>
          <p:nvCxnSpPr>
            <p:cNvPr id="345" name="Google Shape;345;p17"/>
            <p:cNvCxnSpPr/>
            <p:nvPr/>
          </p:nvCxnSpPr>
          <p:spPr>
            <a:xfrm>
              <a:off x="0" y="751878"/>
              <a:ext cx="1503756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17"/>
            <p:cNvCxnSpPr/>
            <p:nvPr/>
          </p:nvCxnSpPr>
          <p:spPr>
            <a:xfrm>
              <a:off x="751878" y="0"/>
              <a:ext cx="0" cy="150375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17"/>
            <p:cNvCxnSpPr/>
            <p:nvPr/>
          </p:nvCxnSpPr>
          <p:spPr>
            <a:xfrm>
              <a:off x="220220" y="220220"/>
              <a:ext cx="1063316" cy="106331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17"/>
            <p:cNvCxnSpPr/>
            <p:nvPr/>
          </p:nvCxnSpPr>
          <p:spPr>
            <a:xfrm flipH="1">
              <a:off x="220220" y="220220"/>
              <a:ext cx="1063316" cy="1063316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BDA8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8"/>
          <p:cNvGrpSpPr/>
          <p:nvPr/>
        </p:nvGrpSpPr>
        <p:grpSpPr>
          <a:xfrm>
            <a:off x="-689089" y="-581668"/>
            <a:ext cx="1542830" cy="5910182"/>
            <a:chOff x="0" y="-28575"/>
            <a:chExt cx="812700" cy="3113244"/>
          </a:xfrm>
        </p:grpSpPr>
        <p:sp>
          <p:nvSpPr>
            <p:cNvPr id="354" name="Google Shape;354;p18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55" name="Google Shape;355;p18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18"/>
          <p:cNvGrpSpPr/>
          <p:nvPr/>
        </p:nvGrpSpPr>
        <p:grpSpPr>
          <a:xfrm>
            <a:off x="8648700" y="-581668"/>
            <a:ext cx="1542830" cy="5910182"/>
            <a:chOff x="0" y="-28575"/>
            <a:chExt cx="812700" cy="3113244"/>
          </a:xfrm>
        </p:grpSpPr>
        <p:sp>
          <p:nvSpPr>
            <p:cNvPr id="357" name="Google Shape;357;p18"/>
            <p:cNvSpPr/>
            <p:nvPr/>
          </p:nvSpPr>
          <p:spPr>
            <a:xfrm>
              <a:off x="0" y="0"/>
              <a:ext cx="628893" cy="3084669"/>
            </a:xfrm>
            <a:custGeom>
              <a:rect b="b" l="l" r="r" t="t"/>
              <a:pathLst>
                <a:path extrusionOk="0" h="3084669" w="628893">
                  <a:moveTo>
                    <a:pt x="0" y="0"/>
                  </a:moveTo>
                  <a:lnTo>
                    <a:pt x="628893" y="0"/>
                  </a:lnTo>
                  <a:lnTo>
                    <a:pt x="628893" y="3084669"/>
                  </a:lnTo>
                  <a:lnTo>
                    <a:pt x="0" y="3084669"/>
                  </a:lnTo>
                  <a:close/>
                </a:path>
              </a:pathLst>
            </a:custGeom>
            <a:solidFill>
              <a:srgbClr val="B5916F"/>
            </a:solidFill>
            <a:ln>
              <a:noFill/>
            </a:ln>
          </p:spPr>
        </p:sp>
        <p:sp>
          <p:nvSpPr>
            <p:cNvPr id="358" name="Google Shape;358;p18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18"/>
          <p:cNvGrpSpPr/>
          <p:nvPr/>
        </p:nvGrpSpPr>
        <p:grpSpPr>
          <a:xfrm>
            <a:off x="514350" y="12053"/>
            <a:ext cx="3351253" cy="5197645"/>
            <a:chOff x="0" y="-28575"/>
            <a:chExt cx="1765304" cy="2737908"/>
          </a:xfrm>
        </p:grpSpPr>
        <p:sp>
          <p:nvSpPr>
            <p:cNvPr id="360" name="Google Shape;360;p18"/>
            <p:cNvSpPr/>
            <p:nvPr/>
          </p:nvSpPr>
          <p:spPr>
            <a:xfrm>
              <a:off x="0" y="0"/>
              <a:ext cx="1765304" cy="2709333"/>
            </a:xfrm>
            <a:custGeom>
              <a:rect b="b" l="l" r="r" t="t"/>
              <a:pathLst>
                <a:path extrusionOk="0" h="2709333" w="1765304">
                  <a:moveTo>
                    <a:pt x="0" y="0"/>
                  </a:moveTo>
                  <a:lnTo>
                    <a:pt x="1765304" y="0"/>
                  </a:lnTo>
                  <a:lnTo>
                    <a:pt x="1765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6D2C3"/>
            </a:solidFill>
            <a:ln>
              <a:noFill/>
            </a:ln>
          </p:spPr>
        </p:sp>
        <p:sp>
          <p:nvSpPr>
            <p:cNvPr id="361" name="Google Shape;361;p18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18"/>
          <p:cNvSpPr txBox="1"/>
          <p:nvPr/>
        </p:nvSpPr>
        <p:spPr>
          <a:xfrm>
            <a:off x="504825" y="2219500"/>
            <a:ext cx="3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Gilda Display"/>
                <a:ea typeface="Gilda Display"/>
                <a:cs typeface="Gilda Display"/>
                <a:sym typeface="Gilda Display"/>
              </a:rPr>
              <a:t>Conclusion</a:t>
            </a:r>
            <a:endParaRPr b="1" sz="700"/>
          </a:p>
        </p:txBody>
      </p:sp>
      <p:sp>
        <p:nvSpPr>
          <p:cNvPr id="363" name="Google Shape;363;p18"/>
          <p:cNvSpPr txBox="1"/>
          <p:nvPr/>
        </p:nvSpPr>
        <p:spPr>
          <a:xfrm>
            <a:off x="4375013" y="839963"/>
            <a:ext cx="3918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17161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5206475" y="130581"/>
            <a:ext cx="2255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grpSp>
        <p:nvGrpSpPr>
          <p:cNvPr id="365" name="Google Shape;365;p18"/>
          <p:cNvGrpSpPr/>
          <p:nvPr/>
        </p:nvGrpSpPr>
        <p:grpSpPr>
          <a:xfrm>
            <a:off x="4572063" y="3128191"/>
            <a:ext cx="3524513" cy="592219"/>
            <a:chOff x="0" y="-76200"/>
            <a:chExt cx="9398700" cy="1579250"/>
          </a:xfrm>
        </p:grpSpPr>
        <p:sp>
          <p:nvSpPr>
            <p:cNvPr id="366" name="Google Shape;366;p18"/>
            <p:cNvSpPr txBox="1"/>
            <p:nvPr/>
          </p:nvSpPr>
          <p:spPr>
            <a:xfrm>
              <a:off x="0" y="1051550"/>
              <a:ext cx="93987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4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1382622" y="-76200"/>
              <a:ext cx="66336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cxnSp>
        <p:nvCxnSpPr>
          <p:cNvPr id="368" name="Google Shape;368;p18"/>
          <p:cNvCxnSpPr/>
          <p:nvPr/>
        </p:nvCxnSpPr>
        <p:spPr>
          <a:xfrm>
            <a:off x="3875194" y="-32790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504825" y="-32790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18"/>
          <p:cNvCxnSpPr/>
          <p:nvPr/>
        </p:nvCxnSpPr>
        <p:spPr>
          <a:xfrm>
            <a:off x="8639175" y="-3279051"/>
            <a:ext cx="0" cy="9468000"/>
          </a:xfrm>
          <a:prstGeom prst="straightConnector1">
            <a:avLst/>
          </a:prstGeom>
          <a:noFill/>
          <a:ln cap="flat" cmpd="sng" w="38100">
            <a:solidFill>
              <a:srgbClr val="19161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1" name="Google Shape;371;p18"/>
          <p:cNvGrpSpPr/>
          <p:nvPr/>
        </p:nvGrpSpPr>
        <p:grpSpPr>
          <a:xfrm>
            <a:off x="222871" y="667788"/>
            <a:ext cx="563962" cy="563963"/>
            <a:chOff x="0" y="0"/>
            <a:chExt cx="1503900" cy="1503900"/>
          </a:xfrm>
        </p:grpSpPr>
        <p:cxnSp>
          <p:nvCxnSpPr>
            <p:cNvPr id="372" name="Google Shape;372;p18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8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18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18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6" name="Google Shape;376;p18"/>
          <p:cNvGrpSpPr/>
          <p:nvPr/>
        </p:nvGrpSpPr>
        <p:grpSpPr>
          <a:xfrm>
            <a:off x="8357221" y="4044404"/>
            <a:ext cx="563963" cy="563963"/>
            <a:chOff x="0" y="0"/>
            <a:chExt cx="1503900" cy="1503900"/>
          </a:xfrm>
        </p:grpSpPr>
        <p:cxnSp>
          <p:nvCxnSpPr>
            <p:cNvPr id="377" name="Google Shape;377;p18"/>
            <p:cNvCxnSpPr/>
            <p:nvPr/>
          </p:nvCxnSpPr>
          <p:spPr>
            <a:xfrm>
              <a:off x="0" y="751878"/>
              <a:ext cx="1503900" cy="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751878" y="0"/>
              <a:ext cx="0" cy="15039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220220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18"/>
            <p:cNvCxnSpPr/>
            <p:nvPr/>
          </p:nvCxnSpPr>
          <p:spPr>
            <a:xfrm flipH="1">
              <a:off x="220336" y="220220"/>
              <a:ext cx="1063200" cy="1063200"/>
            </a:xfrm>
            <a:prstGeom prst="straightConnector1">
              <a:avLst/>
            </a:prstGeom>
            <a:noFill/>
            <a:ln cap="flat" cmpd="sng" w="50800">
              <a:solidFill>
                <a:srgbClr val="19161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1" name="Google Shape;381;p18"/>
          <p:cNvSpPr txBox="1"/>
          <p:nvPr/>
        </p:nvSpPr>
        <p:spPr>
          <a:xfrm>
            <a:off x="4345888" y="780300"/>
            <a:ext cx="3803400" cy="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71616"/>
              </a:solidFill>
            </a:endParaRPr>
          </a:p>
        </p:txBody>
      </p:sp>
      <p:grpSp>
        <p:nvGrpSpPr>
          <p:cNvPr id="382" name="Google Shape;382;p18"/>
          <p:cNvGrpSpPr/>
          <p:nvPr/>
        </p:nvGrpSpPr>
        <p:grpSpPr>
          <a:xfrm>
            <a:off x="4432563" y="2869615"/>
            <a:ext cx="3803513" cy="638347"/>
            <a:chOff x="0" y="-467067"/>
            <a:chExt cx="10142700" cy="1702259"/>
          </a:xfrm>
        </p:grpSpPr>
        <p:sp>
          <p:nvSpPr>
            <p:cNvPr id="383" name="Google Shape;383;p18"/>
            <p:cNvSpPr txBox="1"/>
            <p:nvPr/>
          </p:nvSpPr>
          <p:spPr>
            <a:xfrm>
              <a:off x="0" y="660692"/>
              <a:ext cx="101427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71616"/>
                </a:solidFill>
              </a:endParaRPr>
            </a:p>
          </p:txBody>
        </p:sp>
        <p:sp>
          <p:nvSpPr>
            <p:cNvPr id="384" name="Google Shape;384;p18"/>
            <p:cNvSpPr txBox="1"/>
            <p:nvPr/>
          </p:nvSpPr>
          <p:spPr>
            <a:xfrm>
              <a:off x="1382622" y="-467067"/>
              <a:ext cx="66336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385" name="Google Shape;385;p18"/>
          <p:cNvSpPr txBox="1"/>
          <p:nvPr/>
        </p:nvSpPr>
        <p:spPr>
          <a:xfrm>
            <a:off x="4345938" y="806075"/>
            <a:ext cx="38034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project transforms trucking logistics, boosting efficiency and user experience with a smooth matching system. This endeavor advanced industry standards and simultaneously sharpened our project management skills. We learned the importance of the Model-View-Controller (MVC) framework, and gained insights into effective teamwork and the art of innovation.</a:t>
            </a:r>
            <a:endParaRPr b="1">
              <a:solidFill>
                <a:srgbClr val="17161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E6D2C3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