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2E743B-B4BB-4BA7-9774-86FEFD5D1EC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B2569-CD9D-4785-B412-5B1559A30D01}"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E743B-B4BB-4BA7-9774-86FEFD5D1EC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B2569-CD9D-4785-B412-5B1559A30D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E743B-B4BB-4BA7-9774-86FEFD5D1EC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B2569-CD9D-4785-B412-5B1559A30D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E743B-B4BB-4BA7-9774-86FEFD5D1EC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B2569-CD9D-4785-B412-5B1559A30D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2E743B-B4BB-4BA7-9774-86FEFD5D1EC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B2569-CD9D-4785-B412-5B1559A30D01}"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2E743B-B4BB-4BA7-9774-86FEFD5D1ECB}"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B2569-CD9D-4785-B412-5B1559A30D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2E743B-B4BB-4BA7-9774-86FEFD5D1ECB}"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B2569-CD9D-4785-B412-5B1559A30D01}"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2E743B-B4BB-4BA7-9774-86FEFD5D1ECB}"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B2569-CD9D-4785-B412-5B1559A30D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E743B-B4BB-4BA7-9774-86FEFD5D1ECB}"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B2569-CD9D-4785-B412-5B1559A30D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2E743B-B4BB-4BA7-9774-86FEFD5D1ECB}"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B2569-CD9D-4785-B412-5B1559A30D01}"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2E743B-B4BB-4BA7-9774-86FEFD5D1ECB}"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B2569-CD9D-4785-B412-5B1559A30D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D2E743B-B4BB-4BA7-9774-86FEFD5D1ECB}" type="datetimeFigureOut">
              <a:rPr lang="en-US" smtClean="0"/>
              <a:t>2/13/2024</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4DFB2569-CD9D-4785-B412-5B1559A30D01}"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bmcpsychology.biomedcentral.com/articles/10.1186/s40359-022-00737-4" TargetMode="External"/><Relationship Id="rId3" Type="http://schemas.openxmlformats.org/officeDocument/2006/relationships/hyperlink" Target="https://madeinca.ca/poverty-statistics-canada/" TargetMode="External"/><Relationship Id="rId7" Type="http://schemas.openxmlformats.org/officeDocument/2006/relationships/hyperlink" Target="https://www.canadianliving.com/life-and-relationships/community-and-current-events/article/organizations-that-are-working-towards-ending-poverty-in-canada" TargetMode="External"/><Relationship Id="rId2" Type="http://schemas.openxmlformats.org/officeDocument/2006/relationships/hyperlink" Target="https://issuu.com/jeannevt97/docs/walk-a-mile-a-journey-towards-justice-and-equity-i" TargetMode="External"/><Relationship Id="rId1" Type="http://schemas.openxmlformats.org/officeDocument/2006/relationships/slideLayout" Target="../slideLayouts/slideLayout2.xml"/><Relationship Id="rId6" Type="http://schemas.openxmlformats.org/officeDocument/2006/relationships/hyperlink" Target="https://canadianfeedthechildren.ca/who/" TargetMode="External"/><Relationship Id="rId5" Type="http://schemas.openxmlformats.org/officeDocument/2006/relationships/hyperlink" Target="https://www.cdc.gov/healthyschools/health_and_academics/index.htm" TargetMode="External"/><Relationship Id="rId10" Type="http://schemas.openxmlformats.org/officeDocument/2006/relationships/hyperlink" Target="https://www12.statcan.gc.ca/census-recensement/2021/as-sa/98-200-X/2021009/98-200-X2021009-eng.cfm" TargetMode="External"/><Relationship Id="rId4" Type="http://schemas.openxmlformats.org/officeDocument/2006/relationships/hyperlink" Target="https://www.canada.ca/en/employment-social-development/programs/poverty-reduction/national-advisory-council/reports/2021-annual.html" TargetMode="External"/><Relationship Id="rId9" Type="http://schemas.openxmlformats.org/officeDocument/2006/relationships/hyperlink" Target="https://globalnews.ca/news/3739960/canadian-census-children-pover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000" dirty="0" smtClean="0"/>
              <a:t>Child poverty in Canada</a:t>
            </a:r>
            <a:endParaRPr lang="en-US" sz="5000" dirty="0"/>
          </a:p>
        </p:txBody>
      </p:sp>
      <p:sp>
        <p:nvSpPr>
          <p:cNvPr id="3" name="Subtitle 2"/>
          <p:cNvSpPr>
            <a:spLocks noGrp="1"/>
          </p:cNvSpPr>
          <p:nvPr>
            <p:ph type="subTitle" idx="1"/>
          </p:nvPr>
        </p:nvSpPr>
        <p:spPr/>
        <p:txBody>
          <a:bodyPr>
            <a:normAutofit lnSpcReduction="10000"/>
          </a:bodyPr>
          <a:lstStyle/>
          <a:p>
            <a:r>
              <a:rPr lang="en-US" dirty="0" smtClean="0"/>
              <a:t>Name-</a:t>
            </a:r>
            <a:r>
              <a:rPr lang="en-US" dirty="0" err="1" smtClean="0"/>
              <a:t>Jagminder</a:t>
            </a:r>
            <a:r>
              <a:rPr lang="en-US" dirty="0" smtClean="0"/>
              <a:t> Singh</a:t>
            </a:r>
          </a:p>
          <a:p>
            <a:r>
              <a:rPr lang="en-US" dirty="0" smtClean="0"/>
              <a:t>Student ID-</a:t>
            </a:r>
          </a:p>
          <a:p>
            <a:endParaRPr lang="en-US" dirty="0"/>
          </a:p>
        </p:txBody>
      </p:sp>
    </p:spTree>
    <p:extLst>
      <p:ext uri="{BB962C8B-B14F-4D97-AF65-F5344CB8AC3E}">
        <p14:creationId xmlns:p14="http://schemas.microsoft.com/office/powerpoint/2010/main" val="189539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a:xfrm>
            <a:off x="762000" y="685800"/>
            <a:ext cx="4724400" cy="4495800"/>
          </a:xfrm>
        </p:spPr>
        <p:txBody>
          <a:bodyPr/>
          <a:lstStyle/>
          <a:p>
            <a:pPr marL="0" indent="0">
              <a:buNone/>
            </a:pPr>
            <a:r>
              <a:rPr lang="en-US" dirty="0"/>
              <a:t>Child poverty is considered as a major issue in Canada affecting the well-being of children in the country. There are number of issues which creates adverse impact on the children such as poor health and financial difficulties </a:t>
            </a:r>
            <a:r>
              <a:rPr lang="en-US" dirty="0" smtClean="0"/>
              <a:t>etc. </a:t>
            </a:r>
            <a:r>
              <a:rPr lang="en-US" dirty="0"/>
              <a:t>There are various </a:t>
            </a:r>
            <a:r>
              <a:rPr lang="en-US" dirty="0" err="1" smtClean="0"/>
              <a:t>organisations</a:t>
            </a:r>
            <a:r>
              <a:rPr lang="en-US" dirty="0" smtClean="0"/>
              <a:t>  </a:t>
            </a:r>
            <a:r>
              <a:rPr lang="en-US" dirty="0"/>
              <a:t>present in Canada that provide assistance to these children and their parents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959" y="1219200"/>
            <a:ext cx="3280981" cy="365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39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Child Poverty Statistics in </a:t>
            </a:r>
            <a:r>
              <a:rPr lang="en-US" b="1" dirty="0" smtClean="0"/>
              <a:t>Canada</a:t>
            </a:r>
            <a:endParaRPr lang="en-US" dirty="0"/>
          </a:p>
        </p:txBody>
      </p:sp>
      <p:sp>
        <p:nvSpPr>
          <p:cNvPr id="3" name="Content Placeholder 2"/>
          <p:cNvSpPr>
            <a:spLocks noGrp="1"/>
          </p:cNvSpPr>
          <p:nvPr>
            <p:ph idx="1"/>
          </p:nvPr>
        </p:nvSpPr>
        <p:spPr/>
        <p:txBody>
          <a:bodyPr>
            <a:normAutofit/>
          </a:bodyPr>
          <a:lstStyle/>
          <a:p>
            <a:r>
              <a:rPr lang="en-US" dirty="0" smtClean="0"/>
              <a:t>In 2015,1.2 </a:t>
            </a:r>
            <a:r>
              <a:rPr lang="en-US" dirty="0"/>
              <a:t>million children lived in </a:t>
            </a:r>
            <a:r>
              <a:rPr lang="en-US" dirty="0" smtClean="0"/>
              <a:t>below the poverty line </a:t>
            </a:r>
            <a:r>
              <a:rPr lang="en-US" dirty="0"/>
              <a:t>Canadian </a:t>
            </a:r>
            <a:r>
              <a:rPr lang="en-US" dirty="0" smtClean="0"/>
              <a:t>households.</a:t>
            </a:r>
            <a:endParaRPr lang="en-US" dirty="0"/>
          </a:p>
          <a:p>
            <a:r>
              <a:rPr lang="en-US" dirty="0"/>
              <a:t>In 2020, the child poverty rate increased to 15.2</a:t>
            </a:r>
            <a:r>
              <a:rPr lang="en-US" dirty="0" smtClean="0"/>
              <a:t>%.</a:t>
            </a:r>
          </a:p>
          <a:p>
            <a:r>
              <a:rPr lang="en-US" dirty="0"/>
              <a:t>Recent data from 2024 shows a decrease in the child poverty rate to 9.7%, attributed to increased government transfers, </a:t>
            </a:r>
            <a:r>
              <a:rPr lang="en-US" dirty="0" smtClean="0"/>
              <a:t>including </a:t>
            </a:r>
            <a:r>
              <a:rPr lang="en-US" dirty="0"/>
              <a:t>the CCB and pandemic relief </a:t>
            </a:r>
            <a:r>
              <a:rPr lang="en-US" dirty="0" smtClean="0"/>
              <a:t>benefits</a:t>
            </a:r>
          </a:p>
          <a:p>
            <a:r>
              <a:rPr lang="en-US" dirty="0"/>
              <a:t>The rate of child poverty demonstrates regional differences, from 14 percent in Quebec to an alarming 38 percent in the territories</a:t>
            </a:r>
          </a:p>
          <a:p>
            <a:endParaRPr lang="en-US" dirty="0"/>
          </a:p>
        </p:txBody>
      </p:sp>
    </p:spTree>
    <p:extLst>
      <p:ext uri="{BB962C8B-B14F-4D97-AF65-F5344CB8AC3E}">
        <p14:creationId xmlns:p14="http://schemas.microsoft.com/office/powerpoint/2010/main" val="83974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t>
            </a:r>
            <a:endParaRPr lang="en-US" dirty="0"/>
          </a:p>
        </p:txBody>
      </p:sp>
      <p:sp>
        <p:nvSpPr>
          <p:cNvPr id="3" name="Content Placeholder 2"/>
          <p:cNvSpPr>
            <a:spLocks noGrp="1"/>
          </p:cNvSpPr>
          <p:nvPr>
            <p:ph sz="half" idx="1"/>
          </p:nvPr>
        </p:nvSpPr>
        <p:spPr>
          <a:xfrm>
            <a:off x="762000" y="609600"/>
            <a:ext cx="4343400" cy="4572000"/>
          </a:xfrm>
        </p:spPr>
        <p:txBody>
          <a:bodyPr>
            <a:normAutofit fontScale="77500" lnSpcReduction="20000"/>
          </a:bodyPr>
          <a:lstStyle/>
          <a:p>
            <a:pPr marL="0" indent="0">
              <a:buNone/>
            </a:pPr>
            <a:r>
              <a:rPr lang="en-US" b="1" dirty="0"/>
              <a:t>Poor health </a:t>
            </a:r>
            <a:r>
              <a:rPr lang="en-US" b="1" dirty="0" smtClean="0"/>
              <a:t>outcome</a:t>
            </a:r>
          </a:p>
          <a:p>
            <a:r>
              <a:rPr lang="en-US" dirty="0" smtClean="0"/>
              <a:t>Child </a:t>
            </a:r>
            <a:r>
              <a:rPr lang="en-US" dirty="0"/>
              <a:t>poverty in Canada results in poor health outcomes including type two diabetes and </a:t>
            </a:r>
            <a:r>
              <a:rPr lang="en-US" dirty="0" smtClean="0"/>
              <a:t>asthma</a:t>
            </a:r>
          </a:p>
          <a:p>
            <a:r>
              <a:rPr lang="en-US" dirty="0" smtClean="0"/>
              <a:t>High </a:t>
            </a:r>
            <a:r>
              <a:rPr lang="en-US" dirty="0"/>
              <a:t>mortality rate cost due to respiratory problems and cardiovascular disease </a:t>
            </a:r>
            <a:r>
              <a:rPr lang="en-US" dirty="0" smtClean="0"/>
              <a:t>etc.</a:t>
            </a:r>
          </a:p>
          <a:p>
            <a:pPr marL="0" indent="0">
              <a:buNone/>
            </a:pPr>
            <a:r>
              <a:rPr lang="en-US" b="1" dirty="0" smtClean="0"/>
              <a:t>Reduced </a:t>
            </a:r>
            <a:r>
              <a:rPr lang="en-US" b="1" dirty="0"/>
              <a:t>academic achievement </a:t>
            </a:r>
            <a:endParaRPr lang="en-US" b="1" dirty="0" smtClean="0"/>
          </a:p>
          <a:p>
            <a:r>
              <a:rPr lang="en-US" dirty="0" smtClean="0"/>
              <a:t>Cognitive </a:t>
            </a:r>
            <a:r>
              <a:rPr lang="en-US" dirty="0"/>
              <a:t>development of children decreases due to poverty </a:t>
            </a:r>
            <a:r>
              <a:rPr lang="en-US" dirty="0" smtClean="0"/>
              <a:t>line</a:t>
            </a:r>
          </a:p>
          <a:p>
            <a:r>
              <a:rPr lang="en-US" dirty="0" smtClean="0"/>
              <a:t>Poor </a:t>
            </a:r>
            <a:r>
              <a:rPr lang="en-US" dirty="0"/>
              <a:t>children performance is less in comparison with middle class people </a:t>
            </a:r>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62600" y="838200"/>
            <a:ext cx="3124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82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(Continue..)</a:t>
            </a:r>
            <a:endParaRPr lang="en-US" dirty="0"/>
          </a:p>
        </p:txBody>
      </p:sp>
      <p:sp>
        <p:nvSpPr>
          <p:cNvPr id="3" name="Content Placeholder 2"/>
          <p:cNvSpPr>
            <a:spLocks noGrp="1"/>
          </p:cNvSpPr>
          <p:nvPr>
            <p:ph sz="half" idx="1"/>
          </p:nvPr>
        </p:nvSpPr>
        <p:spPr>
          <a:xfrm>
            <a:off x="762000" y="609600"/>
            <a:ext cx="3962400" cy="4190999"/>
          </a:xfrm>
        </p:spPr>
        <p:txBody>
          <a:bodyPr/>
          <a:lstStyle/>
          <a:p>
            <a:pPr marL="0" indent="0">
              <a:buNone/>
            </a:pPr>
            <a:r>
              <a:rPr lang="en-US" b="1" dirty="0"/>
              <a:t>Social stigma and discrimination </a:t>
            </a:r>
            <a:endParaRPr lang="en-US" b="1" dirty="0" smtClean="0"/>
          </a:p>
          <a:p>
            <a:r>
              <a:rPr lang="en-US" dirty="0" smtClean="0"/>
              <a:t>Inequality </a:t>
            </a:r>
            <a:r>
              <a:rPr lang="en-US" dirty="0"/>
              <a:t>due to societal attitudes </a:t>
            </a:r>
            <a:endParaRPr lang="en-US" dirty="0" smtClean="0"/>
          </a:p>
          <a:p>
            <a:r>
              <a:rPr lang="en-US" dirty="0" smtClean="0"/>
              <a:t>Depriving </a:t>
            </a:r>
            <a:r>
              <a:rPr lang="en-US" dirty="0"/>
              <a:t>children of the dignity and making them feel alienated</a:t>
            </a:r>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53000" y="1066800"/>
            <a:ext cx="3505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0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29200"/>
            <a:ext cx="6324600" cy="1143000"/>
          </a:xfrm>
        </p:spPr>
        <p:txBody>
          <a:bodyPr>
            <a:normAutofit fontScale="90000"/>
          </a:bodyPr>
          <a:lstStyle/>
          <a:p>
            <a:r>
              <a:rPr lang="en-GB" dirty="0"/>
              <a:t>Local organizations that could support the group</a:t>
            </a:r>
            <a:endParaRPr lang="en-US" dirty="0"/>
          </a:p>
        </p:txBody>
      </p:sp>
      <p:sp>
        <p:nvSpPr>
          <p:cNvPr id="3" name="Content Placeholder 2"/>
          <p:cNvSpPr>
            <a:spLocks noGrp="1"/>
          </p:cNvSpPr>
          <p:nvPr>
            <p:ph sz="half" idx="1"/>
          </p:nvPr>
        </p:nvSpPr>
        <p:spPr>
          <a:xfrm>
            <a:off x="381000" y="609600"/>
            <a:ext cx="5105400" cy="4343400"/>
          </a:xfrm>
        </p:spPr>
        <p:txBody>
          <a:bodyPr>
            <a:noAutofit/>
          </a:bodyPr>
          <a:lstStyle/>
          <a:p>
            <a:pPr marL="0" indent="0">
              <a:buNone/>
            </a:pPr>
            <a:r>
              <a:rPr lang="en-US" sz="2200" b="1" dirty="0"/>
              <a:t>Pathways to Education:</a:t>
            </a:r>
            <a:endParaRPr lang="en-US" sz="2200" dirty="0"/>
          </a:p>
          <a:p>
            <a:r>
              <a:rPr lang="en-US" sz="2200" dirty="0"/>
              <a:t>Established in 2001 in Regent Park, Toronto, </a:t>
            </a:r>
            <a:r>
              <a:rPr lang="en-US" sz="2200" dirty="0" smtClean="0"/>
              <a:t>to solve the educational gaps..</a:t>
            </a:r>
            <a:endParaRPr lang="en-US" sz="2200" dirty="0"/>
          </a:p>
          <a:p>
            <a:r>
              <a:rPr lang="en-US" sz="2200" dirty="0" smtClean="0"/>
              <a:t>Motive </a:t>
            </a:r>
            <a:r>
              <a:rPr lang="en-US" sz="2200" dirty="0"/>
              <a:t>to </a:t>
            </a:r>
            <a:r>
              <a:rPr lang="en-US" sz="2200" dirty="0" smtClean="0"/>
              <a:t>eliminate </a:t>
            </a:r>
            <a:r>
              <a:rPr lang="en-US" sz="2200" dirty="0"/>
              <a:t>the poverty </a:t>
            </a:r>
            <a:r>
              <a:rPr lang="en-US" sz="2200" dirty="0" smtClean="0"/>
              <a:t> </a:t>
            </a:r>
            <a:r>
              <a:rPr lang="en-US" sz="2200" dirty="0"/>
              <a:t>by empowering at-risk youth to graduate and pursue further education or training</a:t>
            </a:r>
            <a:r>
              <a:rPr lang="en-US" sz="2200" dirty="0" smtClean="0"/>
              <a:t>.</a:t>
            </a:r>
          </a:p>
          <a:p>
            <a:pPr marL="0" indent="0">
              <a:buNone/>
            </a:pPr>
            <a:r>
              <a:rPr lang="en-US" sz="2400" b="1" dirty="0"/>
              <a:t>Canadian Feed The </a:t>
            </a:r>
            <a:r>
              <a:rPr lang="en-US" sz="2400" b="1" dirty="0" smtClean="0"/>
              <a:t>Children</a:t>
            </a:r>
            <a:endParaRPr lang="en-US" sz="2400" dirty="0"/>
          </a:p>
          <a:p>
            <a:r>
              <a:rPr lang="en-US" sz="2400" dirty="0"/>
              <a:t>Founded in 1986 to alleviate food insecurity and improve children's </a:t>
            </a:r>
            <a:r>
              <a:rPr lang="en-US" sz="2400" dirty="0" smtClean="0"/>
              <a:t>lifestyles.</a:t>
            </a:r>
            <a:endParaRPr lang="en-US" sz="2400" dirty="0"/>
          </a:p>
          <a:p>
            <a:pPr marL="0" indent="0">
              <a:buNone/>
            </a:pPr>
            <a:endParaRPr lang="en-US" sz="2200" dirty="0"/>
          </a:p>
          <a:p>
            <a:endParaRPr lang="en-US" sz="2200" dirty="0"/>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08125" y="914400"/>
            <a:ext cx="2667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688" y="2743200"/>
            <a:ext cx="2728912"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60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sz="half" idx="1"/>
          </p:nvPr>
        </p:nvSpPr>
        <p:spPr>
          <a:xfrm>
            <a:off x="762000" y="609601"/>
            <a:ext cx="4114800" cy="3767328"/>
          </a:xfrm>
        </p:spPr>
        <p:txBody>
          <a:bodyPr>
            <a:normAutofit fontScale="85000" lnSpcReduction="10000"/>
          </a:bodyPr>
          <a:lstStyle/>
          <a:p>
            <a:pPr marL="0" indent="0">
              <a:buNone/>
            </a:pPr>
            <a:r>
              <a:rPr lang="en-US" dirty="0" smtClean="0"/>
              <a:t>Addressing </a:t>
            </a:r>
            <a:r>
              <a:rPr lang="en-US" dirty="0"/>
              <a:t>child </a:t>
            </a:r>
            <a:r>
              <a:rPr lang="en-US" dirty="0" smtClean="0"/>
              <a:t>poverty </a:t>
            </a:r>
            <a:r>
              <a:rPr lang="en-US" dirty="0"/>
              <a:t>needs a comprehensive approach which focuses on providing everyone with equally opportunity and giving priority to the children. </a:t>
            </a:r>
            <a:r>
              <a:rPr lang="en-US" dirty="0" err="1"/>
              <a:t>Organisation</a:t>
            </a:r>
            <a:r>
              <a:rPr lang="en-US" dirty="0"/>
              <a:t> such as pathways to education and Canadian feed. The children are important in providing support so that these issues can be resolved.</a:t>
            </a:r>
          </a:p>
        </p:txBody>
      </p:sp>
      <p:pic>
        <p:nvPicPr>
          <p:cNvPr id="51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9200" y="1066800"/>
            <a:ext cx="3657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49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a:xfrm>
            <a:off x="381000" y="685800"/>
            <a:ext cx="8382000" cy="4419600"/>
          </a:xfrm>
        </p:spPr>
        <p:txBody>
          <a:bodyPr>
            <a:normAutofit fontScale="55000" lnSpcReduction="20000"/>
          </a:bodyPr>
          <a:lstStyle/>
          <a:p>
            <a:r>
              <a:rPr lang="en-IN" dirty="0"/>
              <a:t>ANZOVINO, T., ORESAR, J., &amp; BOUTILIER, D. (2019). </a:t>
            </a:r>
            <a:r>
              <a:rPr lang="en-IN" i="1" dirty="0"/>
              <a:t>Walk a mile a journey towards Justice and equity in Canadian society 2nd edition </a:t>
            </a:r>
            <a:r>
              <a:rPr lang="en-IN" i="1" dirty="0" err="1"/>
              <a:t>Anzovino</a:t>
            </a:r>
            <a:r>
              <a:rPr lang="en-IN" i="1" dirty="0"/>
              <a:t> Test Bank</a:t>
            </a:r>
            <a:r>
              <a:rPr lang="en-IN" dirty="0"/>
              <a:t>. </a:t>
            </a:r>
            <a:r>
              <a:rPr lang="en-IN" dirty="0" err="1"/>
              <a:t>Issuu</a:t>
            </a:r>
            <a:r>
              <a:rPr lang="en-IN" dirty="0"/>
              <a:t>. </a:t>
            </a:r>
            <a:r>
              <a:rPr lang="en-IN" u="sng" dirty="0">
                <a:hlinkClick r:id="rId2"/>
              </a:rPr>
              <a:t>https://issuu.com/jeannevt97/docs/walk-a-mile-a-journey-towards-justice-and-equity-i</a:t>
            </a:r>
            <a:endParaRPr lang="en-US" dirty="0"/>
          </a:p>
          <a:p>
            <a:r>
              <a:rPr lang="en-GB" dirty="0"/>
              <a:t>Bush, O. (2024, January 9). Poverty statistics in Canada. Made in </a:t>
            </a:r>
            <a:r>
              <a:rPr lang="en-GB" dirty="0" err="1"/>
              <a:t>CA.</a:t>
            </a:r>
            <a:r>
              <a:rPr lang="en-GB" u="sng" dirty="0" err="1">
                <a:hlinkClick r:id="rId3"/>
              </a:rPr>
              <a:t>https</a:t>
            </a:r>
            <a:r>
              <a:rPr lang="en-GB" u="sng" dirty="0">
                <a:hlinkClick r:id="rId3"/>
              </a:rPr>
              <a:t>://madeinca.ca/poverty-statistics-</a:t>
            </a:r>
            <a:r>
              <a:rPr lang="en-GB" u="sng" dirty="0" err="1">
                <a:hlinkClick r:id="rId3"/>
              </a:rPr>
              <a:t>canada</a:t>
            </a:r>
            <a:r>
              <a:rPr lang="en-GB" u="sng" dirty="0">
                <a:hlinkClick r:id="rId3"/>
              </a:rPr>
              <a:t>/</a:t>
            </a:r>
            <a:r>
              <a:rPr lang="en-GB" dirty="0"/>
              <a:t>  </a:t>
            </a:r>
            <a:endParaRPr lang="en-US" dirty="0"/>
          </a:p>
          <a:p>
            <a:r>
              <a:rPr lang="en-GB" dirty="0"/>
              <a:t>Canada, E. and S. D. (2022, April 7). Government of Canada. </a:t>
            </a:r>
            <a:r>
              <a:rPr lang="en-GB" dirty="0" err="1"/>
              <a:t>Canada.ca.</a:t>
            </a:r>
            <a:r>
              <a:rPr lang="en-GB" u="sng" dirty="0" err="1">
                <a:hlinkClick r:id="rId4"/>
              </a:rPr>
              <a:t>https</a:t>
            </a:r>
            <a:r>
              <a:rPr lang="en-GB" u="sng" dirty="0">
                <a:hlinkClick r:id="rId4"/>
              </a:rPr>
              <a:t>://www.canada.ca/en/employment-social-development/programs/poverty-reduction/national-advisory-council/reports/2021-annual.html</a:t>
            </a:r>
            <a:r>
              <a:rPr lang="en-GB" dirty="0"/>
              <a:t>  </a:t>
            </a:r>
            <a:endParaRPr lang="en-US" dirty="0"/>
          </a:p>
          <a:p>
            <a:r>
              <a:rPr lang="en-GB" dirty="0" err="1"/>
              <a:t>Centers</a:t>
            </a:r>
            <a:r>
              <a:rPr lang="en-GB" dirty="0"/>
              <a:t> for Disease Control and Prevention. (2022, August 19). Health and academics. </a:t>
            </a:r>
            <a:r>
              <a:rPr lang="en-GB" dirty="0" err="1"/>
              <a:t>Centers</a:t>
            </a:r>
            <a:r>
              <a:rPr lang="en-GB" dirty="0"/>
              <a:t> for Disease Control and </a:t>
            </a:r>
            <a:r>
              <a:rPr lang="en-GB" dirty="0" err="1"/>
              <a:t>Prevention.</a:t>
            </a:r>
            <a:r>
              <a:rPr lang="en-GB" u="sng" dirty="0" err="1">
                <a:hlinkClick r:id="rId5"/>
              </a:rPr>
              <a:t>https</a:t>
            </a:r>
            <a:r>
              <a:rPr lang="en-GB" u="sng" dirty="0">
                <a:hlinkClick r:id="rId5"/>
              </a:rPr>
              <a:t>://www.cdc.gov/healthyschools/health_and_academics/index.htm</a:t>
            </a:r>
            <a:r>
              <a:rPr lang="en-GB" dirty="0"/>
              <a:t> </a:t>
            </a:r>
            <a:endParaRPr lang="en-US" dirty="0"/>
          </a:p>
          <a:p>
            <a:r>
              <a:rPr lang="en-GB" dirty="0"/>
              <a:t>Children’s Charity Canada. Canadian Feed The Children. (2022, November 21). </a:t>
            </a:r>
            <a:r>
              <a:rPr lang="en-GB" u="sng" dirty="0">
                <a:hlinkClick r:id="rId6"/>
              </a:rPr>
              <a:t>https://canadianfeedthechildren.ca/who/</a:t>
            </a:r>
            <a:r>
              <a:rPr lang="en-GB" dirty="0"/>
              <a:t>  </a:t>
            </a:r>
            <a:endParaRPr lang="en-US" dirty="0"/>
          </a:p>
          <a:p>
            <a:r>
              <a:rPr lang="en-GB" dirty="0" err="1"/>
              <a:t>Cotrina</a:t>
            </a:r>
            <a:r>
              <a:rPr lang="en-GB" dirty="0"/>
              <a:t>, L. (2018, November 9). Organizations that are working towards ending poverty in Canada. Canadian Living. </a:t>
            </a:r>
            <a:r>
              <a:rPr lang="en-GB" u="sng" dirty="0">
                <a:hlinkClick r:id="rId7"/>
              </a:rPr>
              <a:t>https://www.canadianliving.com/life-and-relationships/community-and-current-events/article/organizations-that-are-working-towards-ending-poverty-in-canada</a:t>
            </a:r>
            <a:r>
              <a:rPr lang="en-GB" dirty="0"/>
              <a:t> </a:t>
            </a:r>
            <a:endParaRPr lang="en-US" dirty="0"/>
          </a:p>
          <a:p>
            <a:r>
              <a:rPr lang="en-GB" dirty="0" err="1"/>
              <a:t>Meisel</a:t>
            </a:r>
            <a:r>
              <a:rPr lang="en-GB" dirty="0"/>
              <a:t>, M. K., </a:t>
            </a:r>
            <a:r>
              <a:rPr lang="en-GB" dirty="0" err="1"/>
              <a:t>Haikalis</a:t>
            </a:r>
            <a:r>
              <a:rPr lang="en-GB" dirty="0"/>
              <a:t>, M., Colby, S. M., &amp; Barnett, N. P. (2022, February 8). Education-based stigma and discrimination among young adults not in 4-year college - BMC psychology. </a:t>
            </a:r>
            <a:r>
              <a:rPr lang="en-GB" dirty="0" err="1"/>
              <a:t>BioMed</a:t>
            </a:r>
            <a:r>
              <a:rPr lang="en-GB" dirty="0"/>
              <a:t> </a:t>
            </a:r>
            <a:r>
              <a:rPr lang="en-GB" dirty="0" err="1"/>
              <a:t>Central.</a:t>
            </a:r>
            <a:r>
              <a:rPr lang="en-GB" u="sng" dirty="0" err="1">
                <a:hlinkClick r:id="rId8"/>
              </a:rPr>
              <a:t>https</a:t>
            </a:r>
            <a:r>
              <a:rPr lang="en-GB" u="sng" dirty="0">
                <a:hlinkClick r:id="rId8"/>
              </a:rPr>
              <a:t>://bmcpsychology.biomedcentral.com/articles/10.1186/s40359-022-00737-4</a:t>
            </a:r>
            <a:r>
              <a:rPr lang="en-GB" dirty="0"/>
              <a:t> </a:t>
            </a:r>
            <a:endParaRPr lang="en-US" dirty="0"/>
          </a:p>
          <a:p>
            <a:r>
              <a:rPr lang="en-GB" dirty="0"/>
              <a:t>Young, L. (2017, September 13). 1.2 million Canadian children living in poverty: Census - national. Global </a:t>
            </a:r>
            <a:r>
              <a:rPr lang="en-GB" dirty="0" err="1"/>
              <a:t>News.</a:t>
            </a:r>
            <a:r>
              <a:rPr lang="en-GB" u="sng" dirty="0" err="1">
                <a:hlinkClick r:id="rId9"/>
              </a:rPr>
              <a:t>https</a:t>
            </a:r>
            <a:r>
              <a:rPr lang="en-GB" u="sng" dirty="0">
                <a:hlinkClick r:id="rId9"/>
              </a:rPr>
              <a:t>://globalnews.ca/news/3739960/</a:t>
            </a:r>
            <a:r>
              <a:rPr lang="en-GB" u="sng" dirty="0" err="1">
                <a:hlinkClick r:id="rId9"/>
              </a:rPr>
              <a:t>canadian</a:t>
            </a:r>
            <a:r>
              <a:rPr lang="en-GB" u="sng" dirty="0">
                <a:hlinkClick r:id="rId9"/>
              </a:rPr>
              <a:t>-census-children-poverty/</a:t>
            </a:r>
            <a:r>
              <a:rPr lang="en-GB" dirty="0"/>
              <a:t>  </a:t>
            </a:r>
            <a:endParaRPr lang="en-US" dirty="0"/>
          </a:p>
          <a:p>
            <a:r>
              <a:rPr lang="en-GB" dirty="0"/>
              <a:t>Zhang, X., &amp; Bernard, A. (2022, November 9). This census in brief article focuses on the experiences of poverty in Canada based on data from the 2021 census. it examines disaggregated poverty trends by age, gender, family situation, immigration status as well as by indigenous identity and for </a:t>
            </a:r>
            <a:r>
              <a:rPr lang="en-GB" dirty="0" err="1"/>
              <a:t>racialized</a:t>
            </a:r>
            <a:r>
              <a:rPr lang="en-GB" dirty="0"/>
              <a:t> groups. when possible, comparisons are made to data from the 2016 census. Government of Canada, Statistics Canada. </a:t>
            </a:r>
            <a:r>
              <a:rPr lang="en-GB" u="sng" dirty="0">
                <a:hlinkClick r:id="rId10"/>
              </a:rPr>
              <a:t>https://www12.statcan.gc.ca/census-recensement/2021/as-sa/98-200-X/2021009/98-200-X2021009-eng.cfm</a:t>
            </a:r>
            <a:r>
              <a:rPr lang="en-GB" dirty="0"/>
              <a:t>  </a:t>
            </a:r>
            <a:endParaRPr lang="en-US" dirty="0"/>
          </a:p>
          <a:p>
            <a:endParaRPr lang="en-US" dirty="0"/>
          </a:p>
        </p:txBody>
      </p:sp>
    </p:spTree>
    <p:extLst>
      <p:ext uri="{BB962C8B-B14F-4D97-AF65-F5344CB8AC3E}">
        <p14:creationId xmlns:p14="http://schemas.microsoft.com/office/powerpoint/2010/main" val="2266597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47</TotalTime>
  <Words>643</Words>
  <Application>Microsoft Office PowerPoint</Application>
  <PresentationFormat>On-screen Show (4:3)</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NewsPrint</vt:lpstr>
      <vt:lpstr>Child poverty in Canada</vt:lpstr>
      <vt:lpstr>Introduction</vt:lpstr>
      <vt:lpstr>Child Poverty Statistics in Canada</vt:lpstr>
      <vt:lpstr>Challenges </vt:lpstr>
      <vt:lpstr>Challenges (Continue..)</vt:lpstr>
      <vt:lpstr>Local organizations that could support the group</vt:lpstr>
      <vt:lpstr>Conclusion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cp:revision>
  <dcterms:created xsi:type="dcterms:W3CDTF">2024-02-13T14:33:15Z</dcterms:created>
  <dcterms:modified xsi:type="dcterms:W3CDTF">2024-02-13T15:20:50Z</dcterms:modified>
</cp:coreProperties>
</file>