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715000" type="screen16x10"/>
  <p:notesSz cx="6858000" cy="9144000"/>
  <p:embeddedFontLst>
    <p:embeddedFont>
      <p:font typeface="Lato" panose="020F0502020204030203" pitchFamily="34" charset="0"/>
      <p:regular r:id="rId17"/>
      <p:bold r:id="rId18"/>
      <p:italic r:id="rId19"/>
      <p:boldItalic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5" d="100"/>
          <a:sy n="145" d="100"/>
        </p:scale>
        <p:origin x="1224" y="18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3e6fc1d80_0_2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3e6fc1d8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3e6fc1d80_0_4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3e6fc1d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3e6fc1d80_0_5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3e6fc1d8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e6fc1d80_0_3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3e6fc1d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51a8e2e40_0_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51a8e2e4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0b7f5fb9_0_77: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0b7f5fb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40b7f5fb9_0_82: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40b7f5fb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40b7f5fb9_0_113: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40b7f5fb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3e6fc1d80_0_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3e6fc1d8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40b7f5fb9_0_123: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40b7f5fb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0b7f5fb9_0_1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0b7f5fb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3e6fc1d80_0_1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3e6fc1d8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e6fc1d80_0_4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3e6fc1d8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4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323732"/>
            <a:ext cx="745763" cy="50919"/>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469389"/>
            <a:ext cx="7688100" cy="18498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525444"/>
            <a:ext cx="7688100" cy="60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632482"/>
            <a:ext cx="745763" cy="50919"/>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815500"/>
            <a:ext cx="7688400" cy="1383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525431"/>
            <a:ext cx="7688400" cy="175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323732"/>
            <a:ext cx="745763" cy="50919"/>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469389"/>
            <a:ext cx="7688400" cy="1687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54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323732"/>
            <a:ext cx="745763" cy="50919"/>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465167"/>
            <a:ext cx="7688700" cy="594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309861"/>
            <a:ext cx="7688700" cy="2512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54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323732"/>
            <a:ext cx="745763" cy="50919"/>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465167"/>
            <a:ext cx="7688400" cy="594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309861"/>
            <a:ext cx="3774300" cy="2512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309861"/>
            <a:ext cx="3774300" cy="2512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54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323732"/>
            <a:ext cx="745763" cy="50919"/>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465167"/>
            <a:ext cx="7688400" cy="594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54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323732"/>
            <a:ext cx="745763" cy="50919"/>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465167"/>
            <a:ext cx="3300900" cy="15351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3090806"/>
            <a:ext cx="3300900" cy="177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632482"/>
            <a:ext cx="745763" cy="50919"/>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960333"/>
            <a:ext cx="7021200" cy="3316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323732"/>
            <a:ext cx="745763" cy="50919"/>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465167"/>
            <a:ext cx="3300900" cy="1874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512806"/>
            <a:ext cx="3300900" cy="843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502917"/>
            <a:ext cx="3374400" cy="336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858390"/>
            <a:ext cx="7697400" cy="511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527761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527761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BinarySeo/Happiness-report" TargetMode="External"/><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469389"/>
            <a:ext cx="7688100" cy="184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t>Analytics - World happiness Report 2021</a:t>
            </a:r>
            <a:endParaRPr sz="2900"/>
          </a:p>
          <a:p>
            <a:pPr marL="0" lvl="0" indent="0" algn="l" rtl="0">
              <a:spcBef>
                <a:spcPts val="0"/>
              </a:spcBef>
              <a:spcAft>
                <a:spcPts val="0"/>
              </a:spcAft>
              <a:buNone/>
            </a:pPr>
            <a:endParaRPr sz="2900"/>
          </a:p>
          <a:p>
            <a:pPr marL="0" lvl="0" indent="0" algn="l" rtl="0">
              <a:spcBef>
                <a:spcPts val="0"/>
              </a:spcBef>
              <a:spcAft>
                <a:spcPts val="0"/>
              </a:spcAft>
              <a:buNone/>
            </a:pPr>
            <a:r>
              <a:rPr lang="en" sz="2900"/>
              <a:t>Version - 1</a:t>
            </a:r>
            <a:endParaRPr sz="2900"/>
          </a:p>
        </p:txBody>
      </p:sp>
      <p:sp>
        <p:nvSpPr>
          <p:cNvPr id="87" name="Google Shape;87;p13"/>
          <p:cNvSpPr txBox="1">
            <a:spLocks noGrp="1"/>
          </p:cNvSpPr>
          <p:nvPr>
            <p:ph type="subTitle" idx="1"/>
          </p:nvPr>
        </p:nvSpPr>
        <p:spPr>
          <a:xfrm>
            <a:off x="729627" y="3525444"/>
            <a:ext cx="7688100" cy="6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Wonsuk Seo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27650" y="71971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Asia</a:t>
            </a:r>
            <a:endParaRPr sz="2000"/>
          </a:p>
        </p:txBody>
      </p:sp>
      <p:pic>
        <p:nvPicPr>
          <p:cNvPr id="153" name="Google Shape;153;p22"/>
          <p:cNvPicPr preferRelativeResize="0"/>
          <p:nvPr/>
        </p:nvPicPr>
        <p:blipFill>
          <a:blip r:embed="rId3">
            <a:alphaModFix/>
          </a:blip>
          <a:stretch>
            <a:fillRect/>
          </a:stretch>
        </p:blipFill>
        <p:spPr>
          <a:xfrm>
            <a:off x="152400" y="1466725"/>
            <a:ext cx="5412200" cy="3925249"/>
          </a:xfrm>
          <a:prstGeom prst="rect">
            <a:avLst/>
          </a:prstGeom>
          <a:noFill/>
          <a:ln>
            <a:noFill/>
          </a:ln>
        </p:spPr>
      </p:pic>
      <p:sp>
        <p:nvSpPr>
          <p:cNvPr id="154" name="Google Shape;154;p22"/>
          <p:cNvSpPr txBox="1">
            <a:spLocks noGrp="1"/>
          </p:cNvSpPr>
          <p:nvPr>
            <p:ph type="title"/>
          </p:nvPr>
        </p:nvSpPr>
        <p:spPr>
          <a:xfrm>
            <a:off x="6038950" y="1466725"/>
            <a:ext cx="2250600" cy="36750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b="0"/>
              <a:t>Compare to other region, Social support is the most important factor in Asia region.</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Economy is also highly correlated to happiness.</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Generosity is shown as the least correlated factor</a:t>
            </a:r>
            <a:endParaRPr sz="11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27650" y="71971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Europe</a:t>
            </a:r>
            <a:endParaRPr sz="2000"/>
          </a:p>
        </p:txBody>
      </p:sp>
      <p:pic>
        <p:nvPicPr>
          <p:cNvPr id="160" name="Google Shape;160;p23"/>
          <p:cNvPicPr preferRelativeResize="0"/>
          <p:nvPr/>
        </p:nvPicPr>
        <p:blipFill>
          <a:blip r:embed="rId3">
            <a:alphaModFix/>
          </a:blip>
          <a:stretch>
            <a:fillRect/>
          </a:stretch>
        </p:blipFill>
        <p:spPr>
          <a:xfrm>
            <a:off x="152400" y="1466725"/>
            <a:ext cx="5312800" cy="3594401"/>
          </a:xfrm>
          <a:prstGeom prst="rect">
            <a:avLst/>
          </a:prstGeom>
          <a:noFill/>
          <a:ln>
            <a:noFill/>
          </a:ln>
        </p:spPr>
      </p:pic>
      <p:sp>
        <p:nvSpPr>
          <p:cNvPr id="161" name="Google Shape;161;p23"/>
          <p:cNvSpPr txBox="1">
            <a:spLocks noGrp="1"/>
          </p:cNvSpPr>
          <p:nvPr>
            <p:ph type="title"/>
          </p:nvPr>
        </p:nvSpPr>
        <p:spPr>
          <a:xfrm>
            <a:off x="6038950" y="1466725"/>
            <a:ext cx="2250600" cy="36750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b="0"/>
              <a:t>Compare to other region, Generosity is surprisingly more important factor.</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Economy is also highly correlated to happiness.</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PCI(perceptions of corruption index) is very important factor in Europe region, it shows that corruptions in businesses and governments affect happiness in Europe.</a:t>
            </a:r>
            <a:endParaRPr sz="1100"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729450" y="670042"/>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America</a:t>
            </a:r>
            <a:endParaRPr sz="2000"/>
          </a:p>
        </p:txBody>
      </p:sp>
      <p:pic>
        <p:nvPicPr>
          <p:cNvPr id="167" name="Google Shape;167;p24"/>
          <p:cNvPicPr preferRelativeResize="0"/>
          <p:nvPr/>
        </p:nvPicPr>
        <p:blipFill>
          <a:blip r:embed="rId3">
            <a:alphaModFix/>
          </a:blip>
          <a:stretch>
            <a:fillRect/>
          </a:stretch>
        </p:blipFill>
        <p:spPr>
          <a:xfrm>
            <a:off x="501700" y="1465174"/>
            <a:ext cx="3805270" cy="3421401"/>
          </a:xfrm>
          <a:prstGeom prst="rect">
            <a:avLst/>
          </a:prstGeom>
          <a:noFill/>
          <a:ln>
            <a:noFill/>
          </a:ln>
        </p:spPr>
      </p:pic>
      <p:sp>
        <p:nvSpPr>
          <p:cNvPr id="168" name="Google Shape;168;p24"/>
          <p:cNvSpPr txBox="1">
            <a:spLocks noGrp="1"/>
          </p:cNvSpPr>
          <p:nvPr>
            <p:ph type="title"/>
          </p:nvPr>
        </p:nvSpPr>
        <p:spPr>
          <a:xfrm>
            <a:off x="6038950" y="1466725"/>
            <a:ext cx="2250600" cy="36750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b="0"/>
              <a:t>Compare to other region, Healthy life is the most significant factor in America region</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Economy is also highly correlated to happiness.</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Correlation of freedom is higer than other regions as well.</a:t>
            </a:r>
            <a:endParaRPr sz="11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727650" y="70316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Africa</a:t>
            </a:r>
            <a:endParaRPr sz="2000"/>
          </a:p>
        </p:txBody>
      </p:sp>
      <p:pic>
        <p:nvPicPr>
          <p:cNvPr id="174" name="Google Shape;174;p25"/>
          <p:cNvPicPr preferRelativeResize="0"/>
          <p:nvPr/>
        </p:nvPicPr>
        <p:blipFill>
          <a:blip r:embed="rId3">
            <a:alphaModFix/>
          </a:blip>
          <a:stretch>
            <a:fillRect/>
          </a:stretch>
        </p:blipFill>
        <p:spPr>
          <a:xfrm>
            <a:off x="352325" y="1466025"/>
            <a:ext cx="3986450" cy="3607200"/>
          </a:xfrm>
          <a:prstGeom prst="rect">
            <a:avLst/>
          </a:prstGeom>
          <a:noFill/>
          <a:ln>
            <a:noFill/>
          </a:ln>
        </p:spPr>
      </p:pic>
      <p:sp>
        <p:nvSpPr>
          <p:cNvPr id="175" name="Google Shape;175;p25"/>
          <p:cNvSpPr txBox="1">
            <a:spLocks noGrp="1"/>
          </p:cNvSpPr>
          <p:nvPr>
            <p:ph type="title"/>
          </p:nvPr>
        </p:nvSpPr>
        <p:spPr>
          <a:xfrm>
            <a:off x="6038950" y="1466725"/>
            <a:ext cx="2250600" cy="367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Economy is the most important factor.</a:t>
            </a:r>
            <a:endParaRPr sz="1100" b="0"/>
          </a:p>
          <a:p>
            <a:pPr marL="0" lvl="0" indent="0" algn="l" rtl="0">
              <a:spcBef>
                <a:spcPts val="0"/>
              </a:spcBef>
              <a:spcAft>
                <a:spcPts val="0"/>
              </a:spcAft>
              <a:buNone/>
            </a:pP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Compare to other regions, Africa appear to be less mindful about corruption and it is not related to happiess.</a:t>
            </a:r>
            <a:endParaRPr sz="1100" b="0"/>
          </a:p>
          <a:p>
            <a:pPr marL="0" lvl="0" indent="0" algn="l" rtl="0">
              <a:spcBef>
                <a:spcPts val="0"/>
              </a:spcBef>
              <a:spcAft>
                <a:spcPts val="0"/>
              </a:spcAft>
              <a:buNone/>
            </a:pPr>
            <a:endParaRPr sz="1100" b="0"/>
          </a:p>
          <a:p>
            <a:pPr marL="457200" lvl="0" indent="-298450" algn="l" rtl="0">
              <a:spcBef>
                <a:spcPts val="0"/>
              </a:spcBef>
              <a:spcAft>
                <a:spcPts val="0"/>
              </a:spcAft>
              <a:buSzPts val="1100"/>
              <a:buChar char="-"/>
            </a:pPr>
            <a:r>
              <a:rPr lang="en" sz="1100" b="0"/>
              <a:t> Generosity is also not correlated as well.</a:t>
            </a:r>
            <a:endParaRPr sz="11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body" idx="1"/>
          </p:nvPr>
        </p:nvSpPr>
        <p:spPr>
          <a:xfrm>
            <a:off x="727650" y="1563361"/>
            <a:ext cx="7688700" cy="2512200"/>
          </a:xfrm>
          <a:prstGeom prst="rect">
            <a:avLst/>
          </a:prstGeom>
        </p:spPr>
        <p:txBody>
          <a:bodyPr spcFirstLastPara="1" wrap="square" lIns="91425" tIns="91425" rIns="91425" bIns="91425" anchor="t" anchorCtr="0">
            <a:normAutofit/>
          </a:bodyPr>
          <a:lstStyle/>
          <a:p>
            <a:pPr marL="457200" lvl="0" indent="-294034" algn="l" rtl="0">
              <a:spcBef>
                <a:spcPts val="0"/>
              </a:spcBef>
              <a:spcAft>
                <a:spcPts val="0"/>
              </a:spcAft>
              <a:buSzPts val="1030"/>
              <a:buChar char="-"/>
            </a:pPr>
            <a:r>
              <a:rPr lang="en" sz="1030" dirty="0"/>
              <a:t>From this exploratory data analysis in happiness report 2021, I found that GDP(economy) is the most import factor as I expected before.</a:t>
            </a:r>
            <a:endParaRPr sz="1030" dirty="0"/>
          </a:p>
          <a:p>
            <a:pPr marL="457200" lvl="0" indent="-294034" algn="l" rtl="0">
              <a:spcBef>
                <a:spcPts val="0"/>
              </a:spcBef>
              <a:spcAft>
                <a:spcPts val="0"/>
              </a:spcAft>
              <a:buSzPts val="1030"/>
              <a:buChar char="-"/>
            </a:pPr>
            <a:r>
              <a:rPr lang="en" sz="1030" dirty="0"/>
              <a:t>PCI(perception of corruption index) is shown very high correlation to happiness in well economical status countries, but conversely it is very weak or no correlations in poor countries. This leads me to a question that is GDP bigger factor that it’s shown? Or what are relations between GDP and educations in poor country? It is because money or more funds for government allows to offer resources to their citizens. My next personal project would be GDP of Countries and Education.</a:t>
            </a:r>
            <a:endParaRPr sz="1030" dirty="0"/>
          </a:p>
          <a:p>
            <a:pPr marL="457200" lvl="0" indent="-294034" algn="l" rtl="0">
              <a:spcBef>
                <a:spcPts val="0"/>
              </a:spcBef>
              <a:spcAft>
                <a:spcPts val="0"/>
              </a:spcAft>
              <a:buSzPts val="1030"/>
              <a:buChar char="-"/>
            </a:pPr>
            <a:r>
              <a:rPr lang="en" sz="1030" dirty="0">
                <a:hlinkClick r:id="rId3"/>
              </a:rPr>
              <a:t>https://github.com/BinarySeo/Happiness-report</a:t>
            </a:r>
            <a:r>
              <a:rPr lang="en" sz="1030" dirty="0"/>
              <a:t> </a:t>
            </a:r>
            <a:endParaRPr sz="103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81" name="Google Shape;181;p26"/>
          <p:cNvSpPr txBox="1">
            <a:spLocks noGrp="1"/>
          </p:cNvSpPr>
          <p:nvPr>
            <p:ph type="title"/>
          </p:nvPr>
        </p:nvSpPr>
        <p:spPr>
          <a:xfrm>
            <a:off x="727650" y="70316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Conclusion</a:t>
            </a:r>
            <a:endParaRPr sz="2000"/>
          </a:p>
        </p:txBody>
      </p:sp>
      <p:pic>
        <p:nvPicPr>
          <p:cNvPr id="182" name="Google Shape;182;p26"/>
          <p:cNvPicPr preferRelativeResize="0"/>
          <p:nvPr/>
        </p:nvPicPr>
        <p:blipFill>
          <a:blip r:embed="rId4">
            <a:alphaModFix/>
          </a:blip>
          <a:stretch>
            <a:fillRect/>
          </a:stretch>
        </p:blipFill>
        <p:spPr>
          <a:xfrm>
            <a:off x="727650" y="3991115"/>
            <a:ext cx="2259678" cy="483722"/>
          </a:xfrm>
          <a:prstGeom prst="rect">
            <a:avLst/>
          </a:prstGeom>
          <a:noFill/>
          <a:ln>
            <a:noFill/>
          </a:ln>
        </p:spPr>
      </p:pic>
      <p:pic>
        <p:nvPicPr>
          <p:cNvPr id="183" name="Google Shape;183;p26"/>
          <p:cNvPicPr preferRelativeResize="0"/>
          <p:nvPr/>
        </p:nvPicPr>
        <p:blipFill>
          <a:blip r:embed="rId5">
            <a:alphaModFix/>
          </a:blip>
          <a:stretch>
            <a:fillRect/>
          </a:stretch>
        </p:blipFill>
        <p:spPr>
          <a:xfrm>
            <a:off x="3461223" y="3991115"/>
            <a:ext cx="2615402" cy="483722"/>
          </a:xfrm>
          <a:prstGeom prst="rect">
            <a:avLst/>
          </a:prstGeom>
          <a:noFill/>
          <a:ln>
            <a:noFill/>
          </a:ln>
        </p:spPr>
      </p:pic>
      <p:pic>
        <p:nvPicPr>
          <p:cNvPr id="184" name="Google Shape;184;p26"/>
          <p:cNvPicPr preferRelativeResize="0"/>
          <p:nvPr/>
        </p:nvPicPr>
        <p:blipFill>
          <a:blip r:embed="rId6">
            <a:alphaModFix/>
          </a:blip>
          <a:stretch>
            <a:fillRect/>
          </a:stretch>
        </p:blipFill>
        <p:spPr>
          <a:xfrm>
            <a:off x="1763573" y="4689055"/>
            <a:ext cx="2504199" cy="669272"/>
          </a:xfrm>
          <a:prstGeom prst="rect">
            <a:avLst/>
          </a:prstGeom>
          <a:noFill/>
          <a:ln>
            <a:noFill/>
          </a:ln>
        </p:spPr>
      </p:pic>
      <p:pic>
        <p:nvPicPr>
          <p:cNvPr id="185" name="Google Shape;185;p26"/>
          <p:cNvPicPr preferRelativeResize="0"/>
          <p:nvPr/>
        </p:nvPicPr>
        <p:blipFill>
          <a:blip r:embed="rId7">
            <a:alphaModFix/>
          </a:blip>
          <a:stretch>
            <a:fillRect/>
          </a:stretch>
        </p:blipFill>
        <p:spPr>
          <a:xfrm>
            <a:off x="4579182" y="4754963"/>
            <a:ext cx="2823580" cy="537457"/>
          </a:xfrm>
          <a:prstGeom prst="rect">
            <a:avLst/>
          </a:prstGeom>
          <a:noFill/>
          <a:ln>
            <a:noFill/>
          </a:ln>
        </p:spPr>
      </p:pic>
      <p:pic>
        <p:nvPicPr>
          <p:cNvPr id="186" name="Google Shape;186;p26"/>
          <p:cNvPicPr preferRelativeResize="0"/>
          <p:nvPr/>
        </p:nvPicPr>
        <p:blipFill>
          <a:blip r:embed="rId8">
            <a:alphaModFix/>
          </a:blip>
          <a:stretch>
            <a:fillRect/>
          </a:stretch>
        </p:blipFill>
        <p:spPr>
          <a:xfrm>
            <a:off x="6091798" y="3915551"/>
            <a:ext cx="2167852" cy="602344"/>
          </a:xfrm>
          <a:prstGeom prst="rect">
            <a:avLst/>
          </a:prstGeom>
          <a:noFill/>
          <a:ln>
            <a:noFill/>
          </a:ln>
        </p:spPr>
      </p:pic>
      <p:sp>
        <p:nvSpPr>
          <p:cNvPr id="187" name="Google Shape;187;p26"/>
          <p:cNvSpPr txBox="1">
            <a:spLocks noGrp="1"/>
          </p:cNvSpPr>
          <p:nvPr>
            <p:ph type="title"/>
          </p:nvPr>
        </p:nvSpPr>
        <p:spPr>
          <a:xfrm>
            <a:off x="727650" y="339651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Tools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46516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a:t>
            </a:r>
            <a:endParaRPr/>
          </a:p>
        </p:txBody>
      </p:sp>
      <p:sp>
        <p:nvSpPr>
          <p:cNvPr id="93" name="Google Shape;93;p14"/>
          <p:cNvSpPr txBox="1">
            <a:spLocks noGrp="1"/>
          </p:cNvSpPr>
          <p:nvPr>
            <p:ph type="body" idx="1"/>
          </p:nvPr>
        </p:nvSpPr>
        <p:spPr>
          <a:xfrm>
            <a:off x="729450" y="2309861"/>
            <a:ext cx="7688700" cy="251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Recently, I was listening to the podcast talking about the confusion that 2nd generation of immigrants have. The host was a korean guy saying that being ideal life of Korean is to get the best education, jobs and good marriage. In American culture, what being successful is to find true passion on something and go for personal dream or goal.  This guy from podcast led me to a question what is being successful life? And which direct I should take in order to be successful. My answer for this question is to be happy and obtain happiness from obstacles that I will be facing.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46516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a:t>
            </a:r>
            <a:endParaRPr/>
          </a:p>
        </p:txBody>
      </p:sp>
      <p:sp>
        <p:nvSpPr>
          <p:cNvPr id="99" name="Google Shape;99;p15"/>
          <p:cNvSpPr txBox="1">
            <a:spLocks noGrp="1"/>
          </p:cNvSpPr>
          <p:nvPr>
            <p:ph type="body" idx="1"/>
          </p:nvPr>
        </p:nvSpPr>
        <p:spPr>
          <a:xfrm>
            <a:off x="729450" y="2059833"/>
            <a:ext cx="7688700" cy="251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the dataset from The World Happiness Report, I generated data analytics on which factors affect people’s happiness. It was not easy at first because it can’t be simply compared due to different systematically environments( tax rate, government) form  and natural environments(weather).</a:t>
            </a:r>
            <a:endParaRPr/>
          </a:p>
          <a:p>
            <a:pPr marL="0" lvl="0" indent="0" algn="l" rtl="0">
              <a:spcBef>
                <a:spcPts val="1200"/>
              </a:spcBef>
              <a:spcAft>
                <a:spcPts val="0"/>
              </a:spcAft>
              <a:buNone/>
            </a:pPr>
            <a:r>
              <a:rPr lang="en"/>
              <a:t>The report uses six variables to measure happiness and generate the score of happiness for each country. Six variables are income, healthy life expectancy, having someone or something to rely on, generosity, freedom and trust in government. </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727950" y="198795"/>
            <a:ext cx="7688100" cy="107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Dataframe - </a:t>
            </a:r>
            <a:r>
              <a:rPr lang="en" sz="1500" b="0"/>
              <a:t>World happiness report 2021</a:t>
            </a:r>
            <a:endParaRPr sz="1500" b="0"/>
          </a:p>
          <a:p>
            <a:pPr marL="0" lvl="0" indent="0" algn="l" rtl="0">
              <a:spcBef>
                <a:spcPts val="0"/>
              </a:spcBef>
              <a:spcAft>
                <a:spcPts val="0"/>
              </a:spcAft>
              <a:buNone/>
            </a:pPr>
            <a:endParaRPr sz="900" b="0"/>
          </a:p>
          <a:p>
            <a:pPr marL="0" lvl="0" indent="0" algn="l" rtl="0">
              <a:spcBef>
                <a:spcPts val="0"/>
              </a:spcBef>
              <a:spcAft>
                <a:spcPts val="0"/>
              </a:spcAft>
              <a:buNone/>
            </a:pPr>
            <a:r>
              <a:rPr lang="en" sz="900" b="0"/>
              <a:t>I used drop function to drop unnecessary columns to gain readability of dataframe.</a:t>
            </a:r>
            <a:endParaRPr sz="900" b="0"/>
          </a:p>
          <a:p>
            <a:pPr marL="0" lvl="0" indent="0" algn="l" rtl="0">
              <a:spcBef>
                <a:spcPts val="0"/>
              </a:spcBef>
              <a:spcAft>
                <a:spcPts val="0"/>
              </a:spcAft>
              <a:buNone/>
            </a:pPr>
            <a:endParaRPr sz="1100" b="0"/>
          </a:p>
        </p:txBody>
      </p:sp>
      <p:pic>
        <p:nvPicPr>
          <p:cNvPr id="105" name="Google Shape;105;p16"/>
          <p:cNvPicPr preferRelativeResize="0"/>
          <p:nvPr/>
        </p:nvPicPr>
        <p:blipFill>
          <a:blip r:embed="rId3">
            <a:alphaModFix/>
          </a:blip>
          <a:stretch>
            <a:fillRect/>
          </a:stretch>
        </p:blipFill>
        <p:spPr>
          <a:xfrm>
            <a:off x="190300" y="1706625"/>
            <a:ext cx="3862677" cy="3483874"/>
          </a:xfrm>
          <a:prstGeom prst="rect">
            <a:avLst/>
          </a:prstGeom>
          <a:noFill/>
          <a:ln w="9525" cap="flat" cmpd="sng">
            <a:solidFill>
              <a:schemeClr val="dk2"/>
            </a:solidFill>
            <a:prstDash val="solid"/>
            <a:round/>
            <a:headEnd type="none" w="sm" len="sm"/>
            <a:tailEnd type="none" w="sm" len="sm"/>
          </a:ln>
        </p:spPr>
      </p:pic>
      <p:pic>
        <p:nvPicPr>
          <p:cNvPr id="106" name="Google Shape;106;p16"/>
          <p:cNvPicPr preferRelativeResize="0"/>
          <p:nvPr/>
        </p:nvPicPr>
        <p:blipFill>
          <a:blip r:embed="rId4">
            <a:alphaModFix/>
          </a:blip>
          <a:stretch>
            <a:fillRect/>
          </a:stretch>
        </p:blipFill>
        <p:spPr>
          <a:xfrm>
            <a:off x="4719150" y="1706625"/>
            <a:ext cx="4211473" cy="3427574"/>
          </a:xfrm>
          <a:prstGeom prst="rect">
            <a:avLst/>
          </a:prstGeom>
          <a:noFill/>
          <a:ln w="9525" cap="flat" cmpd="sng">
            <a:solidFill>
              <a:schemeClr val="dk2"/>
            </a:solidFill>
            <a:prstDash val="solid"/>
            <a:round/>
            <a:headEnd type="none" w="sm" len="sm"/>
            <a:tailEnd type="none" w="sm" len="sm"/>
          </a:ln>
        </p:spPr>
      </p:pic>
      <p:sp>
        <p:nvSpPr>
          <p:cNvPr id="107" name="Google Shape;107;p16"/>
          <p:cNvSpPr/>
          <p:nvPr/>
        </p:nvSpPr>
        <p:spPr>
          <a:xfrm>
            <a:off x="4154163" y="3226375"/>
            <a:ext cx="463800" cy="198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4844700" y="4702596"/>
            <a:ext cx="603966" cy="615684"/>
          </a:xfrm>
          <a:custGeom>
            <a:avLst/>
            <a:gdLst/>
            <a:ahLst/>
            <a:cxnLst/>
            <a:rect l="l" t="t" r="r" b="b"/>
            <a:pathLst>
              <a:path w="22170" h="14544" extrusionOk="0">
                <a:moveTo>
                  <a:pt x="19450" y="14544"/>
                </a:moveTo>
                <a:cubicBezTo>
                  <a:pt x="13742" y="14544"/>
                  <a:pt x="7923" y="12116"/>
                  <a:pt x="3356" y="8692"/>
                </a:cubicBezTo>
                <a:cubicBezTo>
                  <a:pt x="2301" y="7901"/>
                  <a:pt x="-193" y="7790"/>
                  <a:pt x="65" y="6497"/>
                </a:cubicBezTo>
                <a:cubicBezTo>
                  <a:pt x="429" y="4672"/>
                  <a:pt x="3330" y="4687"/>
                  <a:pt x="4819" y="3571"/>
                </a:cubicBezTo>
                <a:cubicBezTo>
                  <a:pt x="8957" y="468"/>
                  <a:pt x="15745" y="-1284"/>
                  <a:pt x="20181" y="1377"/>
                </a:cubicBezTo>
                <a:cubicBezTo>
                  <a:pt x="23688" y="3480"/>
                  <a:pt x="22076" y="13447"/>
                  <a:pt x="17987" y="13447"/>
                </a:cubicBezTo>
              </a:path>
            </a:pathLst>
          </a:custGeom>
          <a:noFill/>
          <a:ln w="76200" cap="flat" cmpd="sng">
            <a:solidFill>
              <a:srgbClr val="FF0000"/>
            </a:solidFill>
            <a:prstDash val="solid"/>
            <a:round/>
            <a:headEnd type="none" w="med" len="med"/>
            <a:tailEnd type="none" w="med" len="med"/>
          </a:ln>
        </p:spPr>
      </p:sp>
      <p:sp>
        <p:nvSpPr>
          <p:cNvPr id="109" name="Google Shape;109;p16"/>
          <p:cNvSpPr/>
          <p:nvPr/>
        </p:nvSpPr>
        <p:spPr>
          <a:xfrm>
            <a:off x="271350" y="4811160"/>
            <a:ext cx="646699" cy="580815"/>
          </a:xfrm>
          <a:custGeom>
            <a:avLst/>
            <a:gdLst/>
            <a:ahLst/>
            <a:cxnLst/>
            <a:rect l="l" t="t" r="r" b="b"/>
            <a:pathLst>
              <a:path w="22170" h="14544" extrusionOk="0">
                <a:moveTo>
                  <a:pt x="19450" y="14544"/>
                </a:moveTo>
                <a:cubicBezTo>
                  <a:pt x="13742" y="14544"/>
                  <a:pt x="7923" y="12116"/>
                  <a:pt x="3356" y="8692"/>
                </a:cubicBezTo>
                <a:cubicBezTo>
                  <a:pt x="2301" y="7901"/>
                  <a:pt x="-193" y="7790"/>
                  <a:pt x="65" y="6497"/>
                </a:cubicBezTo>
                <a:cubicBezTo>
                  <a:pt x="429" y="4672"/>
                  <a:pt x="3330" y="4687"/>
                  <a:pt x="4819" y="3571"/>
                </a:cubicBezTo>
                <a:cubicBezTo>
                  <a:pt x="8957" y="468"/>
                  <a:pt x="15745" y="-1284"/>
                  <a:pt x="20181" y="1377"/>
                </a:cubicBezTo>
                <a:cubicBezTo>
                  <a:pt x="23688" y="3480"/>
                  <a:pt x="22076" y="13447"/>
                  <a:pt x="17987" y="13447"/>
                </a:cubicBezTo>
              </a:path>
            </a:pathLst>
          </a:custGeom>
          <a:noFill/>
          <a:ln w="76200" cap="flat" cmpd="sng">
            <a:solidFill>
              <a:srgbClr val="FF0000"/>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727950" y="585793"/>
            <a:ext cx="7688100" cy="6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Distribution of ladder scores</a:t>
            </a:r>
            <a:endParaRPr sz="2000"/>
          </a:p>
        </p:txBody>
      </p:sp>
      <p:pic>
        <p:nvPicPr>
          <p:cNvPr id="115" name="Google Shape;115;p17"/>
          <p:cNvPicPr preferRelativeResize="0"/>
          <p:nvPr/>
        </p:nvPicPr>
        <p:blipFill>
          <a:blip r:embed="rId3">
            <a:alphaModFix/>
          </a:blip>
          <a:stretch>
            <a:fillRect/>
          </a:stretch>
        </p:blipFill>
        <p:spPr>
          <a:xfrm>
            <a:off x="813888" y="1562425"/>
            <a:ext cx="7516224" cy="3570500"/>
          </a:xfrm>
          <a:prstGeom prst="rect">
            <a:avLst/>
          </a:prstGeom>
          <a:noFill/>
          <a:ln>
            <a:noFill/>
          </a:ln>
        </p:spPr>
      </p:pic>
      <p:pic>
        <p:nvPicPr>
          <p:cNvPr id="116" name="Google Shape;116;p17"/>
          <p:cNvPicPr preferRelativeResize="0"/>
          <p:nvPr/>
        </p:nvPicPr>
        <p:blipFill>
          <a:blip r:embed="rId4">
            <a:alphaModFix/>
          </a:blip>
          <a:stretch>
            <a:fillRect/>
          </a:stretch>
        </p:blipFill>
        <p:spPr>
          <a:xfrm>
            <a:off x="3978625" y="1376450"/>
            <a:ext cx="3815019" cy="2809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528275" y="569042"/>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Scatter plot- </a:t>
            </a:r>
            <a:r>
              <a:rPr lang="en" sz="1500"/>
              <a:t>Laddar Score vs variables</a:t>
            </a:r>
            <a:endParaRPr sz="1500"/>
          </a:p>
        </p:txBody>
      </p:sp>
      <p:pic>
        <p:nvPicPr>
          <p:cNvPr id="122" name="Google Shape;122;p18"/>
          <p:cNvPicPr preferRelativeResize="0"/>
          <p:nvPr/>
        </p:nvPicPr>
        <p:blipFill>
          <a:blip r:embed="rId3">
            <a:alphaModFix/>
          </a:blip>
          <a:stretch>
            <a:fillRect/>
          </a:stretch>
        </p:blipFill>
        <p:spPr>
          <a:xfrm>
            <a:off x="640400" y="1629475"/>
            <a:ext cx="7887524" cy="3963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901972"/>
            <a:ext cx="7688700" cy="3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40"/>
              <a:t>Correlation between variables</a:t>
            </a:r>
            <a:endParaRPr sz="1640"/>
          </a:p>
        </p:txBody>
      </p:sp>
      <p:sp>
        <p:nvSpPr>
          <p:cNvPr id="128" name="Google Shape;128;p19"/>
          <p:cNvSpPr txBox="1">
            <a:spLocks noGrp="1"/>
          </p:cNvSpPr>
          <p:nvPr>
            <p:ph type="body" idx="1"/>
          </p:nvPr>
        </p:nvSpPr>
        <p:spPr>
          <a:xfrm>
            <a:off x="795150" y="4665975"/>
            <a:ext cx="3205500" cy="295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a:t>Number on each square is correlation coefficient</a:t>
            </a:r>
            <a:endParaRPr/>
          </a:p>
        </p:txBody>
      </p:sp>
      <p:pic>
        <p:nvPicPr>
          <p:cNvPr id="129" name="Google Shape;129;p19"/>
          <p:cNvPicPr preferRelativeResize="0"/>
          <p:nvPr/>
        </p:nvPicPr>
        <p:blipFill>
          <a:blip r:embed="rId3">
            <a:alphaModFix/>
          </a:blip>
          <a:stretch>
            <a:fillRect/>
          </a:stretch>
        </p:blipFill>
        <p:spPr>
          <a:xfrm>
            <a:off x="729450" y="1601400"/>
            <a:ext cx="3975076" cy="3027550"/>
          </a:xfrm>
          <a:prstGeom prst="rect">
            <a:avLst/>
          </a:prstGeom>
          <a:noFill/>
          <a:ln>
            <a:noFill/>
          </a:ln>
        </p:spPr>
      </p:pic>
      <p:sp>
        <p:nvSpPr>
          <p:cNvPr id="130" name="Google Shape;130;p19"/>
          <p:cNvSpPr txBox="1">
            <a:spLocks noGrp="1"/>
          </p:cNvSpPr>
          <p:nvPr>
            <p:ph type="body" idx="1"/>
          </p:nvPr>
        </p:nvSpPr>
        <p:spPr>
          <a:xfrm>
            <a:off x="4301925" y="1856700"/>
            <a:ext cx="941100" cy="200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700"/>
              <a:t>Relation ranking:</a:t>
            </a:r>
            <a:endParaRPr sz="3700" b="1"/>
          </a:p>
          <a:p>
            <a:pPr marL="0" lvl="0" indent="0" algn="l" rtl="0">
              <a:spcBef>
                <a:spcPts val="1200"/>
              </a:spcBef>
              <a:spcAft>
                <a:spcPts val="0"/>
              </a:spcAft>
              <a:buNone/>
            </a:pPr>
            <a:r>
              <a:rPr lang="en" sz="3700" b="1"/>
              <a:t>1. GDP(0.79)</a:t>
            </a:r>
            <a:endParaRPr sz="3700" b="1"/>
          </a:p>
          <a:p>
            <a:pPr marL="0" lvl="0" indent="0" algn="l" rtl="0">
              <a:spcBef>
                <a:spcPts val="1200"/>
              </a:spcBef>
              <a:spcAft>
                <a:spcPts val="0"/>
              </a:spcAft>
              <a:buNone/>
            </a:pPr>
            <a:r>
              <a:rPr lang="en" sz="3700" b="1"/>
              <a:t>2. Health(0.77) </a:t>
            </a:r>
            <a:endParaRPr sz="3700" b="1"/>
          </a:p>
          <a:p>
            <a:pPr marL="0" lvl="0" indent="0" algn="l" rtl="0">
              <a:spcBef>
                <a:spcPts val="1200"/>
              </a:spcBef>
              <a:spcAft>
                <a:spcPts val="0"/>
              </a:spcAft>
              <a:buNone/>
            </a:pPr>
            <a:r>
              <a:rPr lang="en" sz="3700" b="1"/>
              <a:t>3. Social Support(0.76)</a:t>
            </a:r>
            <a:endParaRPr sz="3700" b="1"/>
          </a:p>
          <a:p>
            <a:pPr marL="0" lvl="0" indent="0" algn="l" rtl="0">
              <a:spcBef>
                <a:spcPts val="1200"/>
              </a:spcBef>
              <a:spcAft>
                <a:spcPts val="0"/>
              </a:spcAft>
              <a:buNone/>
            </a:pPr>
            <a:r>
              <a:rPr lang="en" sz="3700" b="1"/>
              <a:t>4. Freedom(0.61</a:t>
            </a:r>
            <a:endParaRPr sz="3700" b="1"/>
          </a:p>
          <a:p>
            <a:pPr marL="0" lvl="0" indent="0" algn="l" rtl="0">
              <a:spcBef>
                <a:spcPts val="1200"/>
              </a:spcBef>
              <a:spcAft>
                <a:spcPts val="0"/>
              </a:spcAft>
              <a:buNone/>
            </a:pPr>
            <a:r>
              <a:rPr lang="en" sz="3700" b="1"/>
              <a:t>5.Perception of Corruption(-0.42)</a:t>
            </a:r>
            <a:endParaRPr sz="3700" b="1"/>
          </a:p>
          <a:p>
            <a:pPr marL="0" lvl="0" indent="0" algn="l" rtl="0">
              <a:spcBef>
                <a:spcPts val="1200"/>
              </a:spcBef>
              <a:spcAft>
                <a:spcPts val="0"/>
              </a:spcAft>
              <a:buNone/>
            </a:pPr>
            <a:r>
              <a:rPr lang="en" sz="3700" b="1"/>
              <a:t>6. Generosity(-0.018)</a:t>
            </a:r>
            <a:endParaRPr sz="3700" b="1"/>
          </a:p>
          <a:p>
            <a:pPr marL="0" lvl="0" indent="0" algn="l" rtl="0">
              <a:spcBef>
                <a:spcPts val="1200"/>
              </a:spcBef>
              <a:spcAft>
                <a:spcPts val="0"/>
              </a:spcAft>
              <a:buNone/>
            </a:pPr>
            <a:endParaRPr sz="3700" b="1"/>
          </a:p>
          <a:p>
            <a:pPr marL="0" lvl="0" indent="0" algn="l" rtl="0">
              <a:spcBef>
                <a:spcPts val="1200"/>
              </a:spcBef>
              <a:spcAft>
                <a:spcPts val="1200"/>
              </a:spcAft>
              <a:buNone/>
            </a:pPr>
            <a:r>
              <a:rPr lang="en"/>
              <a:t> </a:t>
            </a:r>
            <a:endParaRPr/>
          </a:p>
        </p:txBody>
      </p:sp>
      <p:sp>
        <p:nvSpPr>
          <p:cNvPr id="131" name="Google Shape;131;p19"/>
          <p:cNvSpPr txBox="1">
            <a:spLocks noGrp="1"/>
          </p:cNvSpPr>
          <p:nvPr>
            <p:ph type="body" idx="1"/>
          </p:nvPr>
        </p:nvSpPr>
        <p:spPr>
          <a:xfrm>
            <a:off x="5549350" y="1906200"/>
            <a:ext cx="3248400" cy="2599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As you can see, some variables appear to be highly correlated with happiness, such as GDP and life expectancy.</a:t>
            </a:r>
            <a:endParaRPr/>
          </a:p>
          <a:p>
            <a:pPr marL="0" lvl="0" indent="0" algn="l" rtl="0">
              <a:spcBef>
                <a:spcPts val="1200"/>
              </a:spcBef>
              <a:spcAft>
                <a:spcPts val="0"/>
              </a:spcAft>
              <a:buNone/>
            </a:pPr>
            <a:r>
              <a:rPr lang="en"/>
              <a:t>Economy is the most determining factor, and government corruptions is far lowest.</a:t>
            </a:r>
            <a:endParaRPr/>
          </a:p>
          <a:p>
            <a:pPr marL="0" lvl="0" indent="0" algn="l" rtl="0">
              <a:spcBef>
                <a:spcPts val="1200"/>
              </a:spcBef>
              <a:spcAft>
                <a:spcPts val="0"/>
              </a:spcAft>
              <a:buNone/>
            </a:pPr>
            <a:r>
              <a:rPr lang="en"/>
              <a:t>Like I said earlier, it is hard to say that all generated results represent each countries. Therefore, I’d like to break down by regions, rich and poor countries to figure out any differences and why.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7650" y="719717"/>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Top 2o Wealthiest VS Poorest </a:t>
            </a:r>
            <a:endParaRPr sz="2000"/>
          </a:p>
        </p:txBody>
      </p:sp>
      <p:pic>
        <p:nvPicPr>
          <p:cNvPr id="137" name="Google Shape;137;p20"/>
          <p:cNvPicPr preferRelativeResize="0"/>
          <p:nvPr/>
        </p:nvPicPr>
        <p:blipFill>
          <a:blip r:embed="rId3">
            <a:alphaModFix/>
          </a:blip>
          <a:stretch>
            <a:fillRect/>
          </a:stretch>
        </p:blipFill>
        <p:spPr>
          <a:xfrm>
            <a:off x="0" y="1582775"/>
            <a:ext cx="3279926" cy="2735500"/>
          </a:xfrm>
          <a:prstGeom prst="rect">
            <a:avLst/>
          </a:prstGeom>
          <a:noFill/>
          <a:ln>
            <a:noFill/>
          </a:ln>
        </p:spPr>
      </p:pic>
      <p:pic>
        <p:nvPicPr>
          <p:cNvPr id="138" name="Google Shape;138;p20"/>
          <p:cNvPicPr preferRelativeResize="0"/>
          <p:nvPr/>
        </p:nvPicPr>
        <p:blipFill>
          <a:blip r:embed="rId4">
            <a:alphaModFix/>
          </a:blip>
          <a:stretch>
            <a:fillRect/>
          </a:stretch>
        </p:blipFill>
        <p:spPr>
          <a:xfrm>
            <a:off x="4298666" y="1599650"/>
            <a:ext cx="3084831" cy="2701750"/>
          </a:xfrm>
          <a:prstGeom prst="rect">
            <a:avLst/>
          </a:prstGeom>
          <a:noFill/>
          <a:ln>
            <a:noFill/>
          </a:ln>
        </p:spPr>
      </p:pic>
      <p:sp>
        <p:nvSpPr>
          <p:cNvPr id="139" name="Google Shape;139;p20"/>
          <p:cNvSpPr txBox="1"/>
          <p:nvPr/>
        </p:nvSpPr>
        <p:spPr>
          <a:xfrm>
            <a:off x="3039700" y="1599650"/>
            <a:ext cx="1325100" cy="251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accent1"/>
                </a:solidFill>
                <a:latin typeface="Lato"/>
                <a:ea typeface="Lato"/>
                <a:cs typeface="Lato"/>
                <a:sym typeface="Lato"/>
              </a:rPr>
              <a:t>Relation ranking:</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1. Freedom(0.73)</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2. Perceptions of corruption(-0.65)</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3. Social Support(0.58) </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4. Health(0.37)</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5. GDP(0.23)</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6. Generosity(0.17)</a:t>
            </a:r>
            <a:endParaRPr sz="800" b="1">
              <a:solidFill>
                <a:schemeClr val="accent1"/>
              </a:solidFill>
              <a:latin typeface="Lato"/>
              <a:ea typeface="Lato"/>
              <a:cs typeface="Lato"/>
              <a:sym typeface="Lato"/>
            </a:endParaRPr>
          </a:p>
          <a:p>
            <a:pPr marL="0" lvl="0" indent="0" algn="l" rtl="0">
              <a:lnSpc>
                <a:spcPct val="115000"/>
              </a:lnSpc>
              <a:spcBef>
                <a:spcPts val="1200"/>
              </a:spcBef>
              <a:spcAft>
                <a:spcPts val="1200"/>
              </a:spcAft>
              <a:buNone/>
            </a:pPr>
            <a:endParaRPr sz="800">
              <a:solidFill>
                <a:schemeClr val="accent1"/>
              </a:solidFill>
              <a:latin typeface="Lato"/>
              <a:ea typeface="Lato"/>
              <a:cs typeface="Lato"/>
              <a:sym typeface="Lato"/>
            </a:endParaRPr>
          </a:p>
        </p:txBody>
      </p:sp>
      <p:sp>
        <p:nvSpPr>
          <p:cNvPr id="140" name="Google Shape;140;p20"/>
          <p:cNvSpPr txBox="1"/>
          <p:nvPr/>
        </p:nvSpPr>
        <p:spPr>
          <a:xfrm>
            <a:off x="7316850" y="1508550"/>
            <a:ext cx="1325100" cy="22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accent1"/>
                </a:solidFill>
                <a:latin typeface="Lato"/>
                <a:ea typeface="Lato"/>
                <a:cs typeface="Lato"/>
                <a:sym typeface="Lato"/>
              </a:rPr>
              <a:t>Relation ranking:</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1. Social(0.36)</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2. Health(0.2) </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3. GDP(0.19)</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4. Freedom(0.11)</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5. Generosity(0.032)</a:t>
            </a:r>
            <a:endParaRPr sz="800" b="1">
              <a:solidFill>
                <a:schemeClr val="accent1"/>
              </a:solidFill>
              <a:latin typeface="Lato"/>
              <a:ea typeface="Lato"/>
              <a:cs typeface="Lato"/>
              <a:sym typeface="Lato"/>
            </a:endParaRPr>
          </a:p>
          <a:p>
            <a:pPr marL="0" lvl="0" indent="0" algn="l" rtl="0">
              <a:lnSpc>
                <a:spcPct val="115000"/>
              </a:lnSpc>
              <a:spcBef>
                <a:spcPts val="1200"/>
              </a:spcBef>
              <a:spcAft>
                <a:spcPts val="1200"/>
              </a:spcAft>
              <a:buNone/>
            </a:pPr>
            <a:r>
              <a:rPr lang="en" sz="800" b="1">
                <a:solidFill>
                  <a:schemeClr val="accent1"/>
                </a:solidFill>
                <a:latin typeface="Lato"/>
                <a:ea typeface="Lato"/>
                <a:cs typeface="Lato"/>
                <a:sym typeface="Lato"/>
              </a:rPr>
              <a:t>6. Perceptions of corruption(0.0046)</a:t>
            </a:r>
            <a:endParaRPr sz="800">
              <a:solidFill>
                <a:schemeClr val="accent1"/>
              </a:solidFill>
              <a:latin typeface="Lato"/>
              <a:ea typeface="Lato"/>
              <a:cs typeface="Lato"/>
              <a:sym typeface="Lato"/>
            </a:endParaRPr>
          </a:p>
        </p:txBody>
      </p:sp>
      <p:sp>
        <p:nvSpPr>
          <p:cNvPr id="141" name="Google Shape;141;p20"/>
          <p:cNvSpPr txBox="1"/>
          <p:nvPr/>
        </p:nvSpPr>
        <p:spPr>
          <a:xfrm>
            <a:off x="553950" y="4318275"/>
            <a:ext cx="6762900" cy="104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b="1">
                <a:solidFill>
                  <a:schemeClr val="accent1"/>
                </a:solidFill>
                <a:latin typeface="Lato"/>
                <a:ea typeface="Lato"/>
                <a:cs typeface="Lato"/>
                <a:sym typeface="Lato"/>
              </a:rPr>
              <a:t>- Richer countries tend to have high value on Freedom than Poorer countries. </a:t>
            </a:r>
            <a:endParaRPr sz="800" b="1">
              <a:solidFill>
                <a:schemeClr val="accent1"/>
              </a:solidFill>
              <a:latin typeface="Lato"/>
              <a:ea typeface="Lato"/>
              <a:cs typeface="Lato"/>
              <a:sym typeface="Lato"/>
            </a:endParaRPr>
          </a:p>
          <a:p>
            <a:pPr marL="0" lvl="0" indent="0" algn="l" rtl="0">
              <a:lnSpc>
                <a:spcPct val="115000"/>
              </a:lnSpc>
              <a:spcBef>
                <a:spcPts val="1200"/>
              </a:spcBef>
              <a:spcAft>
                <a:spcPts val="0"/>
              </a:spcAft>
              <a:buNone/>
            </a:pPr>
            <a:r>
              <a:rPr lang="en" sz="800" b="1">
                <a:solidFill>
                  <a:schemeClr val="accent1"/>
                </a:solidFill>
                <a:latin typeface="Lato"/>
                <a:ea typeface="Lato"/>
                <a:cs typeface="Lato"/>
                <a:sym typeface="Lato"/>
              </a:rPr>
              <a:t>- I thought GDP might be the strong correlated factor, but in this case It is somehow related however not significant relationship does not appear. </a:t>
            </a:r>
            <a:endParaRPr sz="800" b="1">
              <a:solidFill>
                <a:schemeClr val="accent1"/>
              </a:solidFill>
              <a:latin typeface="Lato"/>
              <a:ea typeface="Lato"/>
              <a:cs typeface="Lato"/>
              <a:sym typeface="Lato"/>
            </a:endParaRPr>
          </a:p>
          <a:p>
            <a:pPr marL="0" lvl="0" indent="0" algn="l" rtl="0">
              <a:lnSpc>
                <a:spcPct val="115000"/>
              </a:lnSpc>
              <a:spcBef>
                <a:spcPts val="1200"/>
              </a:spcBef>
              <a:spcAft>
                <a:spcPts val="1200"/>
              </a:spcAft>
              <a:buNone/>
            </a:pPr>
            <a:r>
              <a:rPr lang="en" sz="800" b="1">
                <a:solidFill>
                  <a:schemeClr val="accent1"/>
                </a:solidFill>
                <a:latin typeface="Lato"/>
                <a:ea typeface="Lato"/>
                <a:cs typeface="Lato"/>
                <a:sym typeface="Lato"/>
              </a:rPr>
              <a:t>- Poorer countries appear to be less care about Perceptions of corruption.</a:t>
            </a:r>
            <a:endParaRPr sz="800" b="1">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729450" y="719742"/>
            <a:ext cx="7688700" cy="5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Happiness map</a:t>
            </a:r>
            <a:endParaRPr/>
          </a:p>
        </p:txBody>
      </p:sp>
      <p:pic>
        <p:nvPicPr>
          <p:cNvPr id="147" name="Google Shape;147;p21"/>
          <p:cNvPicPr preferRelativeResize="0"/>
          <p:nvPr/>
        </p:nvPicPr>
        <p:blipFill>
          <a:blip r:embed="rId3">
            <a:alphaModFix/>
          </a:blip>
          <a:stretch>
            <a:fillRect/>
          </a:stretch>
        </p:blipFill>
        <p:spPr>
          <a:xfrm>
            <a:off x="324638" y="1416300"/>
            <a:ext cx="8498327" cy="40054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Application>Microsoft Macintosh PowerPoint</Application>
  <PresentationFormat>On-screen Show (16:10)</PresentationFormat>
  <Paragraphs>84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Raleway</vt:lpstr>
      <vt:lpstr>Lato</vt:lpstr>
      <vt:lpstr>Arial</vt:lpstr>
      <vt:lpstr>Streamline</vt:lpstr>
      <vt:lpstr>Analytics - World happiness Report 2021  Version - 1</vt:lpstr>
      <vt:lpstr>Why? </vt:lpstr>
      <vt:lpstr>What</vt:lpstr>
      <vt:lpstr>Dataframe - World happiness report 2021  I used drop function to drop unnecessary columns to gain readability of dataframe. </vt:lpstr>
      <vt:lpstr>Distribution of ladder scores</vt:lpstr>
      <vt:lpstr>Scatter plot- Laddar Score vs variables</vt:lpstr>
      <vt:lpstr>Correlation between variables</vt:lpstr>
      <vt:lpstr>Top 2o Wealthiest VS Poorest </vt:lpstr>
      <vt:lpstr>Happiness map</vt:lpstr>
      <vt:lpstr>Asia</vt:lpstr>
      <vt:lpstr>Europe</vt:lpstr>
      <vt:lpstr>America</vt:lpstr>
      <vt:lpstr>Africa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 World happiness Report 2021  Version - 1</dc:title>
  <cp:lastModifiedBy>Wonsuk Seo</cp:lastModifiedBy>
  <cp:revision>1</cp:revision>
  <dcterms:modified xsi:type="dcterms:W3CDTF">2022-04-20T18:29:33Z</dcterms:modified>
</cp:coreProperties>
</file>