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7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59" r:id="rId25"/>
    <p:sldId id="280" r:id="rId26"/>
    <p:sldId id="281" r:id="rId27"/>
    <p:sldId id="282" r:id="rId28"/>
    <p:sldId id="283" r:id="rId29"/>
    <p:sldId id="285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C000"/>
    <a:srgbClr val="90BA4C"/>
    <a:srgbClr val="C02A1E"/>
    <a:srgbClr val="FF9900"/>
    <a:srgbClr val="FF9933"/>
    <a:srgbClr val="CC3399"/>
    <a:srgbClr val="000000"/>
    <a:srgbClr val="DD9D31"/>
    <a:srgbClr val="6C5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04.07.14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04.07.14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4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04.07.14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555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04.07.14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14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04.07.14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515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04.07.14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49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04.07.14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55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04.07.14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21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04.07.14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1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04.07.14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2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04.07.14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1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04.07.14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3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04.07.14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0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04.07.14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9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04.07.14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6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04.07.14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9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04.07.14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7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04.07.14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51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  <p:sldLayoutId id="2147484080" r:id="rId13"/>
    <p:sldLayoutId id="2147484081" r:id="rId14"/>
    <p:sldLayoutId id="2147484082" r:id="rId15"/>
    <p:sldLayoutId id="2147484083" r:id="rId16"/>
    <p:sldLayoutId id="21474840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://demo.redmine.org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rack.jetbrains.com/dashboard" TargetMode="External"/><Relationship Id="rId5" Type="http://schemas.openxmlformats.org/officeDocument/2006/relationships/hyperlink" Target="https://jira.atlassian.com/secure/RapidBoard.jspa?rapidView=219" TargetMode="Externa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i.jenkins-ci.org/" TargetMode="External"/><Relationship Id="rId4" Type="http://schemas.openxmlformats.org/officeDocument/2006/relationships/hyperlink" Target="http://teamcity.jetbrains.com/?guest=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Современное коммерческое программирование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ru-RU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 жизни проекта и все такое...</a:t>
            </a:r>
            <a:endParaRPr lang="en-GB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5138" y="6334897"/>
            <a:ext cx="2524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Кирилл Мирошниченко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-236983" y="677066"/>
            <a:ext cx="2337983" cy="2337983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3000">
                <a:srgbClr val="6D5988"/>
              </a:gs>
              <a:gs pos="100000">
                <a:srgbClr val="53246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28" y="1369043"/>
            <a:ext cx="1567551" cy="95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1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559" y="263611"/>
            <a:ext cx="4368814" cy="8979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5567" y="1245438"/>
            <a:ext cx="2996480" cy="2555581"/>
            <a:chOff x="4591094" y="2143711"/>
            <a:chExt cx="4946924" cy="4219039"/>
          </a:xfrm>
        </p:grpSpPr>
        <p:sp>
          <p:nvSpPr>
            <p:cNvPr id="5" name="Oval 4"/>
            <p:cNvSpPr/>
            <p:nvPr/>
          </p:nvSpPr>
          <p:spPr>
            <a:xfrm>
              <a:off x="4596686" y="2143711"/>
              <a:ext cx="2239307" cy="2239307"/>
            </a:xfrm>
            <a:prstGeom prst="ellipse">
              <a:avLst/>
            </a:prstGeom>
            <a:solidFill>
              <a:srgbClr val="0066FF">
                <a:alpha val="69804"/>
              </a:srgb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Incremental</a:t>
              </a:r>
            </a:p>
            <a:p>
              <a:pPr algn="ctr"/>
              <a:r>
                <a:rPr lang="en-US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</a:t>
              </a:r>
              <a:endPara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591094" y="4117851"/>
              <a:ext cx="2244899" cy="224489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9804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Iterative</a:t>
              </a:r>
            </a:p>
            <a:p>
              <a:pPr algn="ctr"/>
              <a:r>
                <a:rPr lang="en-US" sz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</a:t>
              </a:r>
              <a:endPara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124953" y="2533193"/>
              <a:ext cx="3413065" cy="3413065"/>
            </a:xfrm>
            <a:prstGeom prst="ellipse">
              <a:avLst/>
            </a:prstGeom>
            <a:solidFill>
              <a:schemeClr val="accent6">
                <a:lumMod val="75000"/>
                <a:alpha val="69804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Agile</a:t>
              </a:r>
              <a:endPara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4040100" y="868374"/>
            <a:ext cx="4020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http://agilemanifesto.org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</a:t>
            </a:r>
            <a:r>
              <a:rPr lang="ru-RU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2001</a:t>
            </a:r>
            <a:endParaRPr lang="en-GB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40099" y="1502002"/>
            <a:ext cx="74774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Люди и взаимодействие</a:t>
            </a:r>
            <a:r>
              <a:rPr lang="ru-RU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 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важнее процессов и инструментов</a:t>
            </a:r>
            <a:r>
              <a:rPr lang="ru-RU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/>
            </a:r>
            <a:br>
              <a:rPr lang="ru-RU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</a:br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Работающий продукт</a:t>
            </a:r>
            <a:r>
              <a:rPr lang="ru-RU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 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важнее исчерпывающей документации</a:t>
            </a: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</a:br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Сотрудничество с заказчиком</a:t>
            </a:r>
            <a:r>
              <a:rPr lang="ru-RU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 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важнее согласования условий контракта</a:t>
            </a:r>
            <a:r>
              <a:rPr lang="ru-RU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/>
            </a:r>
            <a:br>
              <a:rPr lang="ru-RU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</a:br>
            <a:r>
              <a:rPr lang="ru-R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Готовность к изменениям</a:t>
            </a:r>
            <a:r>
              <a:rPr lang="ru-RU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 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важнее следования первоначальному плану</a:t>
            </a:r>
            <a:r>
              <a:rPr lang="ru-RU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 </a:t>
            </a:r>
            <a:br>
              <a:rPr lang="ru-RU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</a:br>
            <a:endParaRPr lang="ru-RU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То есть, не отрицая важности того, что справа, </a:t>
            </a: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</a:b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мы всё-таки больше ценим то, что слева.</a:t>
            </a:r>
            <a:endParaRPr lang="ru-RU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925360" y="4003589"/>
            <a:ext cx="9539416" cy="2560288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Самоорганизующаяся кросс-функциональная команда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в виде серии коротких циклов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Каждый цикл – небольшой самодостаточный прирост по функциональности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конце каждой итерации доступен готовый к использованию продукт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Регулярная переоценка приоритетов и требований, адаптация к изменяющимся условиям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Рекомендованый метод передачи информации – устный, не документация</a:t>
            </a:r>
          </a:p>
        </p:txBody>
      </p:sp>
    </p:spTree>
    <p:extLst>
      <p:ext uri="{BB962C8B-B14F-4D97-AF65-F5344CB8AC3E}">
        <p14:creationId xmlns:p14="http://schemas.microsoft.com/office/powerpoint/2010/main" val="18856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99486" y="1883817"/>
            <a:ext cx="6641076" cy="2826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Software Development with Scrum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</a:t>
            </a:r>
            <a:r>
              <a:rPr lang="en-GB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Ken </a:t>
            </a:r>
            <a:r>
              <a:rPr lang="en-GB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Schwaber</a:t>
            </a:r>
            <a:r>
              <a:rPr lang="en-GB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GB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Mike </a:t>
            </a:r>
            <a:r>
              <a:rPr lang="en-GB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Beedle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2001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8559" y="263611"/>
            <a:ext cx="4368814" cy="8979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383180" y="1161536"/>
            <a:ext cx="2009877" cy="2009877"/>
          </a:xfrm>
          <a:prstGeom prst="ellipse">
            <a:avLst/>
          </a:prstGeom>
          <a:solidFill>
            <a:schemeClr val="accent6">
              <a:lumMod val="75000"/>
              <a:alpha val="69804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1287938" y="1282611"/>
            <a:ext cx="730332" cy="730332"/>
          </a:xfrm>
          <a:prstGeom prst="ellipse">
            <a:avLst/>
          </a:prstGeom>
          <a:solidFill>
            <a:srgbClr val="FFC000">
              <a:alpha val="85098"/>
            </a:srgb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</a:t>
            </a:r>
            <a:endParaRPr lang="ru-RU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99485" y="985892"/>
            <a:ext cx="7253451" cy="711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Гибкая, целостная стратегия развития продукта, где команда разработчиков работает как единое целое для достижения общей цели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03" y="2973783"/>
            <a:ext cx="5643949" cy="2821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793579" y="3672790"/>
            <a:ext cx="2038900" cy="1846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</a:t>
            </a:r>
          </a:p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backlog</a:t>
            </a:r>
          </a:p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backlog</a:t>
            </a:r>
          </a:p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Story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81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 animBg="1"/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>
            <a:off x="6755149" y="4596715"/>
            <a:ext cx="25337" cy="194824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711655" y="4596715"/>
            <a:ext cx="25337" cy="194824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458559" y="263611"/>
            <a:ext cx="4368814" cy="8979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 roles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81" y="1702257"/>
            <a:ext cx="2191242" cy="26435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9989" y="1332925"/>
            <a:ext cx="286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роли – «свиньи»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387" y="2344220"/>
            <a:ext cx="1606656" cy="20016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00334" y="1899128"/>
            <a:ext cx="335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Дополнительные роли – «куры»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6569" y="5142017"/>
            <a:ext cx="1030173" cy="1136821"/>
          </a:xfrm>
          <a:prstGeom prst="rect">
            <a:avLst/>
          </a:prstGeom>
          <a:solidFill>
            <a:srgbClr val="FF9900"/>
          </a:solidFill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 Master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11108" y="5142017"/>
            <a:ext cx="1030173" cy="11368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Owner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13471" y="5142017"/>
            <a:ext cx="1960052" cy="11368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 Team</a:t>
            </a:r>
            <a:endParaRPr lang="ru-RU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(5-7 </a:t>
            </a:r>
            <a:r>
              <a:rPr lang="en-GB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developers)</a:t>
            </a:r>
            <a:endParaRPr lang="ru-RU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31212" y="5142017"/>
            <a:ext cx="1960052" cy="360861"/>
          </a:xfrm>
          <a:prstGeom prst="rect">
            <a:avLst/>
          </a:prstGeom>
          <a:solidFill>
            <a:srgbClr val="C02A1E"/>
          </a:solidFill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31212" y="5529997"/>
            <a:ext cx="1960052" cy="360861"/>
          </a:xfrm>
          <a:prstGeom prst="rect">
            <a:avLst/>
          </a:prstGeom>
          <a:solidFill>
            <a:srgbClr val="C02A1E"/>
          </a:solidFill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31212" y="5917977"/>
            <a:ext cx="1960052" cy="360861"/>
          </a:xfrm>
          <a:prstGeom prst="rect">
            <a:avLst/>
          </a:prstGeom>
          <a:solidFill>
            <a:srgbClr val="C02A1E"/>
          </a:solidFill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Experts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Straight Connector 16"/>
          <p:cNvCxnSpPr>
            <a:stCxn id="9" idx="1"/>
            <a:endCxn id="12" idx="3"/>
          </p:cNvCxnSpPr>
          <p:nvPr/>
        </p:nvCxnSpPr>
        <p:spPr>
          <a:xfrm flipH="1">
            <a:off x="3673523" y="5710428"/>
            <a:ext cx="5230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1"/>
            <a:endCxn id="9" idx="3"/>
          </p:cNvCxnSpPr>
          <p:nvPr/>
        </p:nvCxnSpPr>
        <p:spPr>
          <a:xfrm flipH="1">
            <a:off x="5226742" y="5710428"/>
            <a:ext cx="984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1"/>
            <a:endCxn id="11" idx="3"/>
          </p:cNvCxnSpPr>
          <p:nvPr/>
        </p:nvCxnSpPr>
        <p:spPr>
          <a:xfrm flipH="1">
            <a:off x="7241281" y="5710428"/>
            <a:ext cx="4899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2" idx="0"/>
          </p:cNvCxnSpPr>
          <p:nvPr/>
        </p:nvCxnSpPr>
        <p:spPr>
          <a:xfrm>
            <a:off x="2693497" y="4868564"/>
            <a:ext cx="0" cy="273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11735" y="4868563"/>
            <a:ext cx="0" cy="2734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693498" y="4868563"/>
            <a:ext cx="381823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50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8559" y="263611"/>
            <a:ext cx="4368814" cy="8979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094078"/>
              </p:ext>
            </p:extLst>
          </p:nvPr>
        </p:nvGraphicFramePr>
        <p:xfrm>
          <a:off x="1883718" y="1699969"/>
          <a:ext cx="8129447" cy="344193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80571"/>
                <a:gridCol w="580571"/>
                <a:gridCol w="581297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0571"/>
                <a:gridCol w="581297"/>
                <a:gridCol w="580572"/>
                <a:gridCol w="580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Mo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Tu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We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Fr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Su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Mo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Tu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We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Fr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Su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A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A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A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A4C"/>
                    </a:solidFill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Scrum</a:t>
                      </a:r>
                      <a:r>
                        <a:rPr lang="en-GB" sz="1400" baseline="0" dirty="0" smtClean="0">
                          <a:solidFill>
                            <a:schemeClr val="tx1"/>
                          </a:solidFill>
                        </a:rPr>
                        <a:t> / Daily / Stand-up 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Meeting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A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A4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Scrum</a:t>
                      </a:r>
                      <a:r>
                        <a:rPr lang="en-GB" sz="1400" baseline="0" dirty="0" smtClean="0">
                          <a:solidFill>
                            <a:schemeClr val="tx1"/>
                          </a:solidFill>
                        </a:rPr>
                        <a:t> / Daily / Stand-up 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Meeting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A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A4C"/>
                    </a:solidFill>
                  </a:tcPr>
                </a:tc>
              </a:tr>
              <a:tr h="350841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A4C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A4C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A4C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A4C"/>
                    </a:solidFill>
                  </a:tcPr>
                </a:tc>
              </a:tr>
              <a:tr h="158075">
                <a:tc rowSpan="3"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Planning and Estimation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</a:tr>
              <a:tr h="115329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Review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en-GB" sz="1400" baseline="0" dirty="0" smtClean="0">
                          <a:solidFill>
                            <a:schemeClr val="tx1"/>
                          </a:solidFill>
                        </a:rPr>
                        <a:t> retrospective</a:t>
                      </a:r>
                      <a:endParaRPr lang="en-GB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5315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14042"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0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8559" y="263611"/>
            <a:ext cx="5060792" cy="8979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 and estimation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44" r="51225" b="8042"/>
          <a:stretch/>
        </p:blipFill>
        <p:spPr>
          <a:xfrm>
            <a:off x="2254186" y="1721709"/>
            <a:ext cx="2752816" cy="1515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842294" y="4123038"/>
            <a:ext cx="4484367" cy="2368379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Рассмотрение каждой задачи / истории, уточнение деталей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Оценка (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Scrum-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покер)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Приоритезация задач с учетом производительности команды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4" t="22928" r="7703" b="14910"/>
          <a:stretch/>
        </p:blipFill>
        <p:spPr>
          <a:xfrm>
            <a:off x="7127557" y="2232453"/>
            <a:ext cx="2545492" cy="2842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6" name="Straight Arrow Connector 5"/>
          <p:cNvCxnSpPr>
            <a:stCxn id="7" idx="2"/>
          </p:cNvCxnSpPr>
          <p:nvPr/>
        </p:nvCxnSpPr>
        <p:spPr>
          <a:xfrm>
            <a:off x="7344600" y="1530868"/>
            <a:ext cx="1254651" cy="115396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94325" y="1161536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Story Points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658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8559" y="263611"/>
            <a:ext cx="6527127" cy="8979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 / Daily / Stand-up Meeting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36782" y="1589905"/>
            <a:ext cx="4801389" cy="301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больше 15 минут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Каждый день в одно и то же время, желательно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утром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одном и том же месте, обычно возле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-доски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Все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могут наблюдать, но только «свиньи» говорят</a:t>
            </a:r>
          </a:p>
          <a:p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4789" y="5195359"/>
            <a:ext cx="4327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сделано вчера?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будет сделано сегодня?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какими проблемами столкнулся?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94" y="1589906"/>
            <a:ext cx="4762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8559" y="263611"/>
            <a:ext cx="6527127" cy="8979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and retrospective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90" t="5549" r="1892" b="8336"/>
          <a:stretch/>
        </p:blipFill>
        <p:spPr>
          <a:xfrm>
            <a:off x="1971466" y="1443478"/>
            <a:ext cx="2817339" cy="24301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5624537" y="1443478"/>
            <a:ext cx="376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 проделанной работы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794" y="3218046"/>
            <a:ext cx="132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 Team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41196" y="3226969"/>
            <a:ext cx="160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Owner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endCxn id="7" idx="0"/>
          </p:cNvCxnSpPr>
          <p:nvPr/>
        </p:nvCxnSpPr>
        <p:spPr>
          <a:xfrm flipH="1">
            <a:off x="6029560" y="1812810"/>
            <a:ext cx="664765" cy="140523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365789" y="1812810"/>
            <a:ext cx="579217" cy="141415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64794" y="3795980"/>
            <a:ext cx="443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Сопряжено с регулярным релизом проекта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23855" y="5043723"/>
            <a:ext cx="7011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Ретроспектива (1-3 часа):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Члены команды высказывают свое мнение о прошедшем спринте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Обсуждается, что было сделано хорошо и что – плохо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Решаются вопросы по улучшению процесса разработки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948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8559" y="263611"/>
            <a:ext cx="7362479" cy="8979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 Story and Scrum Board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8559" y="4192623"/>
            <a:ext cx="4444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GB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  <a:p>
            <a:r>
              <a:rPr lang="en-GB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 open Product View and click Remove</a:t>
            </a:r>
          </a:p>
          <a:p>
            <a:r>
              <a:rPr lang="en-GB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expect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see the confirmation window.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559" y="1356442"/>
            <a:ext cx="2780752" cy="2585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Story ID</a:t>
            </a:r>
          </a:p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Story title</a:t>
            </a:r>
          </a:p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Importance</a:t>
            </a:r>
          </a:p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Estimation</a:t>
            </a:r>
          </a:p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 criteria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559" y="5366524"/>
            <a:ext cx="4444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GB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Owner</a:t>
            </a:r>
          </a:p>
          <a:p>
            <a:r>
              <a:rPr lang="en-GB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 get a new release</a:t>
            </a:r>
          </a:p>
          <a:p>
            <a:r>
              <a:rPr lang="en-GB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want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also to get the tests report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" t="1774" r="493" b="35379"/>
          <a:stretch/>
        </p:blipFill>
        <p:spPr>
          <a:xfrm>
            <a:off x="5554493" y="1356442"/>
            <a:ext cx="5612859" cy="4794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3905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8559" y="263611"/>
            <a:ext cx="7362479" cy="8979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Burndown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Chart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99" y="1792071"/>
            <a:ext cx="9536602" cy="3898610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2991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8559" y="263611"/>
            <a:ext cx="7362479" cy="8979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Extreme Programming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9220" y="1675518"/>
            <a:ext cx="260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Популярные приемы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XP: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9219" y="2044850"/>
            <a:ext cx="5951969" cy="410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Тестирование (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Driven Development, TDD)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0952">
            <a:off x="6998720" y="2296795"/>
            <a:ext cx="3689746" cy="24668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689219" y="234465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Планирование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9219" y="261187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Заказчик всегда «рядом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9219" y="289848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Парное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программирование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9219" y="317084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Непрерывная интеграция (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Integration)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Улучшение кода (рефакторинг)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Частые небольшие релизы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Единый стиль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Коллективное владение кодом,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cross-knowledge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69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  <p:bldP spid="7" grpId="0"/>
      <p:bldP spid="8" grpId="0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2148" y="2696769"/>
            <a:ext cx="473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Организация рабочего процесса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9172" y="4974911"/>
            <a:ext cx="3356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4759" y="1618270"/>
            <a:ext cx="3962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Коммуникация на </a:t>
            </a:r>
            <a:r>
              <a:rPr lang="ru-RU" sz="2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проекте</a:t>
            </a:r>
            <a:endParaRPr lang="ru-RU" sz="24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rc 6"/>
          <p:cNvSpPr/>
          <p:nvPr/>
        </p:nvSpPr>
        <p:spPr>
          <a:xfrm>
            <a:off x="4166477" y="1849102"/>
            <a:ext cx="2225022" cy="1405433"/>
          </a:xfrm>
          <a:prstGeom prst="arc">
            <a:avLst>
              <a:gd name="adj1" fmla="val 16200000"/>
              <a:gd name="adj2" fmla="val 1"/>
            </a:avLst>
          </a:prstGeom>
          <a:ln w="28575">
            <a:solidFill>
              <a:srgbClr val="6E5F9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c 7"/>
          <p:cNvSpPr/>
          <p:nvPr/>
        </p:nvSpPr>
        <p:spPr>
          <a:xfrm flipH="1">
            <a:off x="3409050" y="2945482"/>
            <a:ext cx="2350558" cy="1431249"/>
          </a:xfrm>
          <a:prstGeom prst="arc">
            <a:avLst/>
          </a:prstGeom>
          <a:ln w="28575">
            <a:solidFill>
              <a:srgbClr val="6C5D8F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0180" y="3856798"/>
            <a:ext cx="2043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 Trackers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c 10"/>
          <p:cNvSpPr/>
          <p:nvPr/>
        </p:nvSpPr>
        <p:spPr>
          <a:xfrm>
            <a:off x="3412334" y="4083548"/>
            <a:ext cx="2225022" cy="1405433"/>
          </a:xfrm>
          <a:prstGeom prst="arc">
            <a:avLst>
              <a:gd name="adj1" fmla="val 16200000"/>
              <a:gd name="adj2" fmla="val 1"/>
            </a:avLst>
          </a:prstGeom>
          <a:ln w="28575">
            <a:solidFill>
              <a:srgbClr val="6E5F9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54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8559" y="263611"/>
            <a:ext cx="7362479" cy="8979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5424" y="607538"/>
            <a:ext cx="290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Бережливая разработка ПО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5110" y="3129655"/>
            <a:ext cx="67248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Исключение потерь: излишняя функциональность, паузы в процессе разработки, нечеткие требования и т.д.	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Обучение, постоянная связь с заказчиком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Короткие итерации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Принятие решений только на основе фактов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Мотивация команды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«Мыслить широко, делать мало, ошибаться быстро; учиться стремительно»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5111" y="2760323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принципы: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559" y="1346202"/>
            <a:ext cx="797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Основано на концепции бережливого производства, основной идеей которого</a:t>
            </a:r>
          </a:p>
          <a:p>
            <a:r>
              <a:rPr lang="ru-RU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является стремление к устранению всех видов потерь.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889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8559" y="263611"/>
            <a:ext cx="7362479" cy="8979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Kanban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2620173" y="1606377"/>
            <a:ext cx="2239307" cy="2239307"/>
          </a:xfrm>
          <a:prstGeom prst="ellipse">
            <a:avLst/>
          </a:prstGeom>
          <a:solidFill>
            <a:srgbClr val="0066FF">
              <a:alpha val="69804"/>
            </a:srgb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Incremental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2614581" y="3580517"/>
            <a:ext cx="2244899" cy="2244899"/>
          </a:xfrm>
          <a:prstGeom prst="ellipse">
            <a:avLst/>
          </a:prstGeom>
          <a:solidFill>
            <a:schemeClr val="accent1">
              <a:lumMod val="60000"/>
              <a:lumOff val="40000"/>
              <a:alpha val="69804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Iterative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1035211" y="2556873"/>
            <a:ext cx="2291036" cy="2291036"/>
          </a:xfrm>
          <a:prstGeom prst="ellipse">
            <a:avLst/>
          </a:prstGeom>
          <a:solidFill>
            <a:srgbClr val="C02A1E">
              <a:alpha val="69804"/>
            </a:srgb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Lean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Kanban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43601" y="3132663"/>
            <a:ext cx="62305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Визуализация (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Kanban Board)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Ограничение на кол-во задач в прогрессе (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WIP)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Отслеживание выполнения всех задач и анализ результатов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Явные и четкие роли у каждого члена команды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Регулярные и частые отзывы пользователей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Поиск решений всей командой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3601" y="2763331"/>
            <a:ext cx="295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принципы: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3600" y="2163018"/>
            <a:ext cx="295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Toyota, 1952 </a:t>
            </a:r>
            <a:r>
              <a:rPr lang="ru-RU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г.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59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build="p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8559" y="263611"/>
            <a:ext cx="7362479" cy="8979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Kanban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Board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" t="12502" r="2834" b="4493"/>
          <a:stretch/>
        </p:blipFill>
        <p:spPr>
          <a:xfrm>
            <a:off x="1968844" y="1293340"/>
            <a:ext cx="8254313" cy="4909752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327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2148" y="2696769"/>
            <a:ext cx="473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2. Организация рабочего процесса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9172" y="4974911"/>
            <a:ext cx="3356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4759" y="1618270"/>
            <a:ext cx="3962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Коммуникация на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проекте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rc 6"/>
          <p:cNvSpPr/>
          <p:nvPr/>
        </p:nvSpPr>
        <p:spPr>
          <a:xfrm>
            <a:off x="4166477" y="1849102"/>
            <a:ext cx="2225022" cy="1405433"/>
          </a:xfrm>
          <a:prstGeom prst="arc">
            <a:avLst>
              <a:gd name="adj1" fmla="val 16200000"/>
              <a:gd name="adj2" fmla="val 1"/>
            </a:avLst>
          </a:prstGeom>
          <a:ln w="28575">
            <a:solidFill>
              <a:srgbClr val="6E5F9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c 7"/>
          <p:cNvSpPr/>
          <p:nvPr/>
        </p:nvSpPr>
        <p:spPr>
          <a:xfrm flipH="1">
            <a:off x="3409050" y="2945482"/>
            <a:ext cx="2350558" cy="1431249"/>
          </a:xfrm>
          <a:prstGeom prst="arc">
            <a:avLst/>
          </a:prstGeom>
          <a:ln w="28575">
            <a:solidFill>
              <a:srgbClr val="6C5D8F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0180" y="3856798"/>
            <a:ext cx="2043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3</a:t>
            </a:r>
            <a:r>
              <a:rPr lang="ru-RU" dirty="0"/>
              <a:t>. </a:t>
            </a:r>
            <a:r>
              <a:rPr lang="en-US" dirty="0"/>
              <a:t>Bug Trackers</a:t>
            </a:r>
            <a:endParaRPr lang="ru-RU" dirty="0"/>
          </a:p>
        </p:txBody>
      </p:sp>
      <p:sp>
        <p:nvSpPr>
          <p:cNvPr id="11" name="Arc 10"/>
          <p:cNvSpPr/>
          <p:nvPr/>
        </p:nvSpPr>
        <p:spPr>
          <a:xfrm>
            <a:off x="3412334" y="4083548"/>
            <a:ext cx="2225022" cy="1405433"/>
          </a:xfrm>
          <a:prstGeom prst="arc">
            <a:avLst>
              <a:gd name="adj1" fmla="val 16200000"/>
              <a:gd name="adj2" fmla="val 1"/>
            </a:avLst>
          </a:prstGeom>
          <a:ln w="28575">
            <a:solidFill>
              <a:srgbClr val="6E5F9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04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80" y="4639973"/>
            <a:ext cx="4671362" cy="15571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97" y="1416911"/>
            <a:ext cx="3530929" cy="16654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32" y="3274150"/>
            <a:ext cx="3846594" cy="8654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4835796" y="2067815"/>
            <a:ext cx="6582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https://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jira.atlassian.com/secure/RapidBoard.jspa?rapidView=219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8560" y="263611"/>
            <a:ext cx="4237008" cy="8979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 Trackers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4008" y="1416911"/>
            <a:ext cx="1313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35796" y="3522225"/>
            <a:ext cx="4104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http://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youtrack.jetbrains.com/dashboard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5796" y="5135652"/>
            <a:ext cx="272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/>
              </a:rPr>
              <a:t>http://demo.redmine.org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/>
              </a:rPr>
              <a:t>/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803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2148" y="2696769"/>
            <a:ext cx="473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2. Организация рабочего процесса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9172" y="4974911"/>
            <a:ext cx="3356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4. </a:t>
            </a:r>
            <a:r>
              <a:rPr lang="en-GB" dirty="0"/>
              <a:t>Continuous Integration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64759" y="1618270"/>
            <a:ext cx="3962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Коммуникация на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проекте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rc 6"/>
          <p:cNvSpPr/>
          <p:nvPr/>
        </p:nvSpPr>
        <p:spPr>
          <a:xfrm>
            <a:off x="4166477" y="1849102"/>
            <a:ext cx="2225022" cy="1405433"/>
          </a:xfrm>
          <a:prstGeom prst="arc">
            <a:avLst>
              <a:gd name="adj1" fmla="val 16200000"/>
              <a:gd name="adj2" fmla="val 1"/>
            </a:avLst>
          </a:prstGeom>
          <a:ln w="28575">
            <a:solidFill>
              <a:srgbClr val="6E5F9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c 7"/>
          <p:cNvSpPr/>
          <p:nvPr/>
        </p:nvSpPr>
        <p:spPr>
          <a:xfrm flipH="1">
            <a:off x="3409050" y="2945482"/>
            <a:ext cx="2350558" cy="1431249"/>
          </a:xfrm>
          <a:prstGeom prst="arc">
            <a:avLst/>
          </a:prstGeom>
          <a:ln w="28575">
            <a:solidFill>
              <a:srgbClr val="6C5D8F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0180" y="3856798"/>
            <a:ext cx="2043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3</a:t>
            </a:r>
            <a:r>
              <a:rPr lang="ru-RU" dirty="0"/>
              <a:t>. </a:t>
            </a:r>
            <a:r>
              <a:rPr lang="en-US" dirty="0"/>
              <a:t>Bug Trackers</a:t>
            </a:r>
            <a:endParaRPr lang="ru-RU" dirty="0"/>
          </a:p>
        </p:txBody>
      </p:sp>
      <p:sp>
        <p:nvSpPr>
          <p:cNvPr id="11" name="Arc 10"/>
          <p:cNvSpPr/>
          <p:nvPr/>
        </p:nvSpPr>
        <p:spPr>
          <a:xfrm>
            <a:off x="3412334" y="4083548"/>
            <a:ext cx="2225022" cy="1405433"/>
          </a:xfrm>
          <a:prstGeom prst="arc">
            <a:avLst>
              <a:gd name="adj1" fmla="val 16200000"/>
              <a:gd name="adj2" fmla="val 1"/>
            </a:avLst>
          </a:prstGeom>
          <a:ln w="28575">
            <a:solidFill>
              <a:srgbClr val="6E5F9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602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8559" y="263611"/>
            <a:ext cx="5629203" cy="8979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integration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245755" y="1307450"/>
            <a:ext cx="5289220" cy="3360689"/>
            <a:chOff x="2080384" y="1713819"/>
            <a:chExt cx="5289220" cy="336068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054" y="3730636"/>
              <a:ext cx="1343872" cy="134387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6324" y="1713819"/>
              <a:ext cx="1013331" cy="111999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0384" y="3006985"/>
              <a:ext cx="1013331" cy="111999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6273" y="3006985"/>
              <a:ext cx="1013331" cy="1119997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3273160" y="3896497"/>
              <a:ext cx="797894" cy="305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742989" y="3006985"/>
              <a:ext cx="0" cy="631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5414926" y="3896497"/>
              <a:ext cx="797895" cy="305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30" y="4834000"/>
            <a:ext cx="1631005" cy="1631005"/>
          </a:xfrm>
          <a:prstGeom prst="rect">
            <a:avLst/>
          </a:prstGeom>
        </p:spPr>
      </p:pic>
      <p:sp>
        <p:nvSpPr>
          <p:cNvPr id="25" name="Bent Arrow 24"/>
          <p:cNvSpPr/>
          <p:nvPr/>
        </p:nvSpPr>
        <p:spPr>
          <a:xfrm flipV="1">
            <a:off x="4795736" y="4834000"/>
            <a:ext cx="1964987" cy="1177047"/>
          </a:xfrm>
          <a:prstGeom prst="ben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515592">
            <a:off x="7851333" y="4160308"/>
            <a:ext cx="10166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en-GB" sz="6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en-GB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GB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881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8559" y="263611"/>
            <a:ext cx="5629203" cy="8979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integration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327474" y="1100902"/>
            <a:ext cx="5289220" cy="3360689"/>
            <a:chOff x="2080384" y="1713819"/>
            <a:chExt cx="5289220" cy="336068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054" y="3730636"/>
              <a:ext cx="1343872" cy="134387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6324" y="1713819"/>
              <a:ext cx="1013331" cy="111999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0384" y="3006985"/>
              <a:ext cx="1013331" cy="111999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6273" y="3006985"/>
              <a:ext cx="1013331" cy="1119997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3273160" y="3896497"/>
              <a:ext cx="797894" cy="305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742989" y="3006985"/>
              <a:ext cx="0" cy="631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5414926" y="3896497"/>
              <a:ext cx="797895" cy="305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449" y="4627452"/>
            <a:ext cx="1631005" cy="1631005"/>
          </a:xfrm>
          <a:prstGeom prst="rect">
            <a:avLst/>
          </a:prstGeom>
        </p:spPr>
      </p:pic>
      <p:sp>
        <p:nvSpPr>
          <p:cNvPr id="25" name="Bent Arrow 24"/>
          <p:cNvSpPr/>
          <p:nvPr/>
        </p:nvSpPr>
        <p:spPr>
          <a:xfrm flipV="1">
            <a:off x="6877455" y="4627452"/>
            <a:ext cx="1964987" cy="1177047"/>
          </a:xfrm>
          <a:prstGeom prst="ben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087" y="3840243"/>
            <a:ext cx="1513176" cy="1384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42217" y="4172371"/>
            <a:ext cx="1274295" cy="12742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32" y="3767036"/>
            <a:ext cx="577315" cy="5773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32" y="4992708"/>
            <a:ext cx="577315" cy="5773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22" y="3117719"/>
            <a:ext cx="577315" cy="57731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22" y="5924003"/>
            <a:ext cx="577315" cy="57731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116512" y="4055693"/>
            <a:ext cx="3201632" cy="571759"/>
          </a:xfrm>
          <a:prstGeom prst="straightConnector1">
            <a:avLst/>
          </a:prstGeom>
          <a:ln w="76200">
            <a:solidFill>
              <a:srgbClr val="FFC000"/>
            </a:solidFill>
            <a:prstDash val="lg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305050" y="3406376"/>
            <a:ext cx="131897" cy="1330994"/>
          </a:xfrm>
          <a:prstGeom prst="straightConnector1">
            <a:avLst/>
          </a:prstGeom>
          <a:ln w="28575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234579" y="4055693"/>
            <a:ext cx="1070471" cy="681677"/>
          </a:xfrm>
          <a:prstGeom prst="straightConnector1">
            <a:avLst/>
          </a:prstGeom>
          <a:ln w="28575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234580" y="4737370"/>
            <a:ext cx="1070470" cy="543995"/>
          </a:xfrm>
          <a:prstGeom prst="straightConnector1">
            <a:avLst/>
          </a:prstGeom>
          <a:ln w="28575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305050" y="4737370"/>
            <a:ext cx="131383" cy="1475290"/>
          </a:xfrm>
          <a:prstGeom prst="straightConnector1">
            <a:avLst/>
          </a:prstGeom>
          <a:ln w="28575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0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8559" y="263611"/>
            <a:ext cx="5629203" cy="8979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delivery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832299" y="796102"/>
            <a:ext cx="5289220" cy="3360689"/>
            <a:chOff x="2080384" y="1713819"/>
            <a:chExt cx="5289220" cy="336068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054" y="3730636"/>
              <a:ext cx="1343872" cy="134387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6324" y="1713819"/>
              <a:ext cx="1013331" cy="111999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0384" y="3006985"/>
              <a:ext cx="1013331" cy="111999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6273" y="3006985"/>
              <a:ext cx="1013331" cy="1119997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3273160" y="3896497"/>
              <a:ext cx="797894" cy="305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742989" y="3006985"/>
              <a:ext cx="0" cy="6311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5414926" y="3896497"/>
              <a:ext cx="797895" cy="305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736" y="4770558"/>
            <a:ext cx="1631005" cy="1631005"/>
          </a:xfrm>
          <a:prstGeom prst="rect">
            <a:avLst/>
          </a:prstGeom>
        </p:spPr>
      </p:pic>
      <p:sp>
        <p:nvSpPr>
          <p:cNvPr id="25" name="Bent Arrow 24"/>
          <p:cNvSpPr/>
          <p:nvPr/>
        </p:nvSpPr>
        <p:spPr>
          <a:xfrm flipV="1">
            <a:off x="2861704" y="5267396"/>
            <a:ext cx="3293571" cy="769128"/>
          </a:xfrm>
          <a:prstGeom prst="ben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47042" y="3867571"/>
            <a:ext cx="1274295" cy="12742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023" y="3196197"/>
            <a:ext cx="577315" cy="5773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59" y="4193243"/>
            <a:ext cx="577315" cy="5773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47" y="2812919"/>
            <a:ext cx="577315" cy="57731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16" y="5227207"/>
            <a:ext cx="577315" cy="57731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673575" y="3750894"/>
            <a:ext cx="3149394" cy="655141"/>
          </a:xfrm>
          <a:prstGeom prst="straightConnector1">
            <a:avLst/>
          </a:prstGeom>
          <a:ln w="76200">
            <a:solidFill>
              <a:srgbClr val="FFC000"/>
            </a:solidFill>
            <a:prstDash val="lg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798761" y="3101576"/>
            <a:ext cx="143011" cy="1330994"/>
          </a:xfrm>
          <a:prstGeom prst="straightConnector1">
            <a:avLst/>
          </a:prstGeom>
          <a:ln w="28575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923947" y="3468394"/>
            <a:ext cx="874814" cy="964176"/>
          </a:xfrm>
          <a:prstGeom prst="straightConnector1">
            <a:avLst/>
          </a:prstGeom>
          <a:ln w="28575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580945" y="4432570"/>
            <a:ext cx="1200355" cy="57531"/>
          </a:xfrm>
          <a:prstGeom prst="straightConnector1">
            <a:avLst/>
          </a:prstGeom>
          <a:ln w="28575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882054" y="4432570"/>
            <a:ext cx="916707" cy="1083294"/>
          </a:xfrm>
          <a:prstGeom prst="straightConnector1">
            <a:avLst/>
          </a:prstGeom>
          <a:ln w="28575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21202" y="5053611"/>
            <a:ext cx="2848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Любое изменение в коде –</a:t>
            </a:r>
          </a:p>
          <a:p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</a:t>
            </a:r>
            <a:r>
              <a:rPr lang="ru-RU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 потенциальный релиз</a:t>
            </a:r>
          </a:p>
          <a:p>
            <a:r>
              <a:rPr lang="ru-RU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проекта!</a:t>
            </a: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562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8559" y="263611"/>
            <a:ext cx="8666391" cy="8979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integration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072" y="2267122"/>
            <a:ext cx="3757378" cy="1208023"/>
          </a:xfrm>
          <a:prstGeom prst="rect">
            <a:avLst/>
          </a:prstGeom>
          <a:effectLst>
            <a:glow rad="63500">
              <a:schemeClr val="tx1"/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625" y="2401520"/>
            <a:ext cx="4174350" cy="939229"/>
          </a:xfrm>
          <a:prstGeom prst="rect">
            <a:avLst/>
          </a:prstGeom>
          <a:effectLst>
            <a:glow rad="63500">
              <a:schemeClr val="tx1"/>
            </a:glow>
          </a:effectLst>
        </p:spPr>
      </p:pic>
      <p:sp>
        <p:nvSpPr>
          <p:cNvPr id="5" name="Rectangle 4"/>
          <p:cNvSpPr/>
          <p:nvPr/>
        </p:nvSpPr>
        <p:spPr>
          <a:xfrm>
            <a:off x="1479927" y="4211401"/>
            <a:ext cx="3948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http://teamcity.jetbrains.com/?</a:t>
            </a:r>
            <a:r>
              <a:rPr lang="en-GB" dirty="0" smtClean="0">
                <a:hlinkClick r:id="rId4"/>
              </a:rPr>
              <a:t>guest=1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153554" y="4211399"/>
            <a:ext cx="2509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5"/>
              </a:rPr>
              <a:t>https://ci.jenkins-ci.org</a:t>
            </a:r>
            <a:r>
              <a:rPr lang="en-GB" dirty="0" smtClean="0">
                <a:hlinkClick r:id="rId5"/>
              </a:rPr>
              <a:t>/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31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80" y="1076796"/>
            <a:ext cx="3384223" cy="1500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514" y="1357314"/>
            <a:ext cx="1965950" cy="19630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84408" y="4697178"/>
            <a:ext cx="37928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 Tracker</a:t>
            </a:r>
            <a:endParaRPr lang="ru-RU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3" t="13916" r="22067" b="14580"/>
          <a:stretch/>
        </p:blipFill>
        <p:spPr>
          <a:xfrm>
            <a:off x="4028302" y="3320343"/>
            <a:ext cx="2776151" cy="8649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571" y="4262981"/>
            <a:ext cx="2407585" cy="176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4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81399" y="2980038"/>
            <a:ext cx="5629203" cy="8979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880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2148" y="2696769"/>
            <a:ext cx="473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Организация рабочего процесса</a:t>
            </a:r>
            <a:endParaRPr lang="ru-RU" sz="24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9172" y="4974911"/>
            <a:ext cx="3356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4759" y="1618270"/>
            <a:ext cx="3962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Коммуникация на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проекте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rc 6"/>
          <p:cNvSpPr/>
          <p:nvPr/>
        </p:nvSpPr>
        <p:spPr>
          <a:xfrm>
            <a:off x="4166477" y="1849102"/>
            <a:ext cx="2225022" cy="1405433"/>
          </a:xfrm>
          <a:prstGeom prst="arc">
            <a:avLst>
              <a:gd name="adj1" fmla="val 16200000"/>
              <a:gd name="adj2" fmla="val 1"/>
            </a:avLst>
          </a:prstGeom>
          <a:ln w="28575">
            <a:solidFill>
              <a:srgbClr val="6E5F9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rc 7"/>
          <p:cNvSpPr/>
          <p:nvPr/>
        </p:nvSpPr>
        <p:spPr>
          <a:xfrm flipH="1">
            <a:off x="3409050" y="2945482"/>
            <a:ext cx="2350558" cy="1431249"/>
          </a:xfrm>
          <a:prstGeom prst="arc">
            <a:avLst/>
          </a:prstGeom>
          <a:ln w="28575">
            <a:solidFill>
              <a:srgbClr val="6C5D8F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0180" y="3856798"/>
            <a:ext cx="2043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 Trackers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c 10"/>
          <p:cNvSpPr/>
          <p:nvPr/>
        </p:nvSpPr>
        <p:spPr>
          <a:xfrm>
            <a:off x="3412334" y="4083548"/>
            <a:ext cx="2225022" cy="1405433"/>
          </a:xfrm>
          <a:prstGeom prst="arc">
            <a:avLst>
              <a:gd name="adj1" fmla="val 16200000"/>
              <a:gd name="adj2" fmla="val 1"/>
            </a:avLst>
          </a:prstGeom>
          <a:ln w="28575">
            <a:solidFill>
              <a:srgbClr val="6E5F9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054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559" y="263611"/>
            <a:ext cx="3734501" cy="897925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Methodologies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5427349" y="672624"/>
            <a:ext cx="1801551" cy="1801551"/>
          </a:xfrm>
          <a:prstGeom prst="ellipse">
            <a:avLst/>
          </a:prstGeom>
          <a:solidFill>
            <a:srgbClr val="90BA4C">
              <a:alpha val="69804"/>
            </a:srgb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Waterfall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3498413" y="1168079"/>
            <a:ext cx="1801551" cy="1801551"/>
          </a:xfrm>
          <a:prstGeom prst="ellipse">
            <a:avLst/>
          </a:prstGeom>
          <a:solidFill>
            <a:srgbClr val="90BA4C">
              <a:alpha val="69804"/>
            </a:srgb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Prototyping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4596686" y="2143711"/>
            <a:ext cx="2239307" cy="2239307"/>
          </a:xfrm>
          <a:prstGeom prst="ellipse">
            <a:avLst/>
          </a:prstGeom>
          <a:solidFill>
            <a:srgbClr val="0066FF">
              <a:alpha val="69804"/>
            </a:srgb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Incremental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094" y="4117851"/>
            <a:ext cx="2244899" cy="2244899"/>
          </a:xfrm>
          <a:prstGeom prst="ellipse">
            <a:avLst/>
          </a:prstGeom>
          <a:solidFill>
            <a:schemeClr val="accent1">
              <a:lumMod val="60000"/>
              <a:lumOff val="40000"/>
              <a:alpha val="69804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Iterative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6124953" y="2533193"/>
            <a:ext cx="3413065" cy="3413065"/>
          </a:xfrm>
          <a:prstGeom prst="ellipse">
            <a:avLst/>
          </a:prstGeom>
          <a:solidFill>
            <a:schemeClr val="accent6">
              <a:lumMod val="75000"/>
              <a:alpha val="69804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7872290" y="2838122"/>
            <a:ext cx="1097329" cy="1097329"/>
          </a:xfrm>
          <a:prstGeom prst="ellipse">
            <a:avLst/>
          </a:prstGeom>
          <a:solidFill>
            <a:srgbClr val="FFC000">
              <a:alpha val="85098"/>
            </a:srgb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3011724" y="3094207"/>
            <a:ext cx="2291036" cy="2291036"/>
          </a:xfrm>
          <a:prstGeom prst="ellipse">
            <a:avLst/>
          </a:prstGeom>
          <a:solidFill>
            <a:srgbClr val="C02A1E">
              <a:alpha val="69804"/>
            </a:srgb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Lean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Kanban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7813611" y="4850818"/>
            <a:ext cx="778964" cy="778964"/>
          </a:xfrm>
          <a:prstGeom prst="ellipse">
            <a:avLst/>
          </a:prstGeom>
          <a:solidFill>
            <a:srgbClr val="FFC000">
              <a:alpha val="85098"/>
            </a:srgb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XP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756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59" y="1212679"/>
            <a:ext cx="10131425" cy="1713241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Черновой вариант для выяснения дополнительных деталей и соответствия спецификации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Отзыв от пользователей на ранней стадии разработки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Проверка пригодности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предлагаем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ой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концепции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 решения</a:t>
            </a:r>
          </a:p>
          <a:p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9732" y="2925920"/>
            <a:ext cx="3544558" cy="7166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Определение начальных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требований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70424" y="3939059"/>
            <a:ext cx="3544559" cy="7249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первого варианта прототипа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8559" y="263611"/>
            <a:ext cx="3734501" cy="8979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351276" y="4960436"/>
            <a:ext cx="3544559" cy="7249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Изучение прототипа заказчиком и конечными пользователями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5950" y="5918427"/>
            <a:ext cx="3544558" cy="7414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Переработка и улучшение прототипа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Elbow Connector 10"/>
          <p:cNvCxnSpPr>
            <a:stCxn id="4" idx="3"/>
            <a:endCxn id="5" idx="0"/>
          </p:cNvCxnSpPr>
          <p:nvPr/>
        </p:nvCxnSpPr>
        <p:spPr>
          <a:xfrm>
            <a:off x="4374290" y="3284266"/>
            <a:ext cx="468414" cy="654793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3"/>
            <a:endCxn id="8" idx="0"/>
          </p:cNvCxnSpPr>
          <p:nvPr/>
        </p:nvCxnSpPr>
        <p:spPr>
          <a:xfrm>
            <a:off x="6614983" y="4301524"/>
            <a:ext cx="508573" cy="658912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3"/>
            <a:endCxn id="9" idx="0"/>
          </p:cNvCxnSpPr>
          <p:nvPr/>
        </p:nvCxnSpPr>
        <p:spPr>
          <a:xfrm>
            <a:off x="8895835" y="5322901"/>
            <a:ext cx="502394" cy="595526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loud 15"/>
          <p:cNvSpPr/>
          <p:nvPr/>
        </p:nvSpPr>
        <p:spPr>
          <a:xfrm>
            <a:off x="8044775" y="1937180"/>
            <a:ext cx="3599234" cy="2484993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POC</a:t>
            </a:r>
          </a:p>
          <a:p>
            <a:pPr algn="ctr"/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(Proof of concept)</a:t>
            </a:r>
            <a:endParaRPr lang="en-GB" sz="2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40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559" y="263611"/>
            <a:ext cx="3734501" cy="8979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Waterfall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8559" y="3926238"/>
            <a:ext cx="4270417" cy="1713241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Простота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Проблемы с дизайном выявляются на раннем этапе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 тщательно задокументирован</a:t>
            </a:r>
          </a:p>
          <a:p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2291" y="1472170"/>
            <a:ext cx="1872749" cy="5767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98666" y="2178672"/>
            <a:ext cx="1872749" cy="5767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35041" y="2885174"/>
            <a:ext cx="1872749" cy="5767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71415" y="3591676"/>
            <a:ext cx="1872749" cy="5767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80340" y="4298178"/>
            <a:ext cx="1872749" cy="5767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Verification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44164" y="5004680"/>
            <a:ext cx="1872749" cy="5767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80538" y="5711182"/>
            <a:ext cx="1872749" cy="5767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Maintenance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Curved Connector 13"/>
          <p:cNvCxnSpPr>
            <a:stCxn id="6" idx="3"/>
          </p:cNvCxnSpPr>
          <p:nvPr/>
        </p:nvCxnSpPr>
        <p:spPr>
          <a:xfrm>
            <a:off x="4835040" y="1760552"/>
            <a:ext cx="306220" cy="418120"/>
          </a:xfrm>
          <a:prstGeom prst="curvedConnector2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>
            <a:off x="5771415" y="2467053"/>
            <a:ext cx="306220" cy="418120"/>
          </a:xfrm>
          <a:prstGeom prst="curvedConnector2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6731257" y="3173556"/>
            <a:ext cx="306220" cy="418120"/>
          </a:xfrm>
          <a:prstGeom prst="curvedConnector2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>
            <a:off x="7644164" y="3880058"/>
            <a:ext cx="306220" cy="418120"/>
          </a:xfrm>
          <a:prstGeom prst="curvedConnector2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>
            <a:off x="8553089" y="4586560"/>
            <a:ext cx="306220" cy="418120"/>
          </a:xfrm>
          <a:prstGeom prst="curvedConnector2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>
            <a:off x="9516912" y="5293061"/>
            <a:ext cx="306220" cy="418120"/>
          </a:xfrm>
          <a:prstGeom prst="curvedConnector2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ine Callout 2 (Border and Accent Bar) 19"/>
          <p:cNvSpPr/>
          <p:nvPr/>
        </p:nvSpPr>
        <p:spPr>
          <a:xfrm>
            <a:off x="5671572" y="784464"/>
            <a:ext cx="1771258" cy="612648"/>
          </a:xfrm>
          <a:prstGeom prst="accentBorderCallout2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Specification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Callout 2 (Border and Accent Bar) 20"/>
          <p:cNvSpPr/>
          <p:nvPr/>
        </p:nvSpPr>
        <p:spPr>
          <a:xfrm>
            <a:off x="6598886" y="1491024"/>
            <a:ext cx="1771258" cy="612648"/>
          </a:xfrm>
          <a:prstGeom prst="accentBorderCallout2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Line Callout 2 (Border and Accent Bar) 21"/>
          <p:cNvSpPr/>
          <p:nvPr/>
        </p:nvSpPr>
        <p:spPr>
          <a:xfrm>
            <a:off x="7541077" y="2205853"/>
            <a:ext cx="1771258" cy="612648"/>
          </a:xfrm>
          <a:prstGeom prst="accentBorderCallout2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8559" y="1098528"/>
            <a:ext cx="1923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Winston W. Royce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972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559" y="263611"/>
            <a:ext cx="4368814" cy="8979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Incremental Model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7797" y="3358550"/>
            <a:ext cx="1297480" cy="5767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implemented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94219" y="3358550"/>
            <a:ext cx="1297480" cy="5767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40641" y="3358550"/>
            <a:ext cx="1297480" cy="5767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feedback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7063" y="3358549"/>
            <a:ext cx="1297480" cy="5767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implemented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33485" y="3358548"/>
            <a:ext cx="1297480" cy="5767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79907" y="3358547"/>
            <a:ext cx="1297480" cy="5767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feedback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88131" y="3227424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1845277" y="3646932"/>
            <a:ext cx="4489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91699" y="3646928"/>
            <a:ext cx="4489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38121" y="3646928"/>
            <a:ext cx="4489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84543" y="3646928"/>
            <a:ext cx="4489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830965" y="3665435"/>
            <a:ext cx="4489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577387" y="3635304"/>
            <a:ext cx="4489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57825" y="1528717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Builds</a:t>
            </a:r>
            <a:endParaRPr lang="en-GB" sz="28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stCxn id="19" idx="2"/>
            <a:endCxn id="5" idx="0"/>
          </p:cNvCxnSpPr>
          <p:nvPr/>
        </p:nvCxnSpPr>
        <p:spPr>
          <a:xfrm flipH="1">
            <a:off x="1196537" y="2051937"/>
            <a:ext cx="3492844" cy="1306613"/>
          </a:xfrm>
          <a:prstGeom prst="straightConnector1">
            <a:avLst/>
          </a:prstGeom>
          <a:ln w="28575">
            <a:solidFill>
              <a:srgbClr val="FF9900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8" idx="0"/>
          </p:cNvCxnSpPr>
          <p:nvPr/>
        </p:nvCxnSpPr>
        <p:spPr>
          <a:xfrm>
            <a:off x="4689381" y="2051937"/>
            <a:ext cx="1746422" cy="1306612"/>
          </a:xfrm>
          <a:prstGeom prst="straightConnector1">
            <a:avLst/>
          </a:prstGeom>
          <a:ln w="28575">
            <a:solidFill>
              <a:srgbClr val="FF9900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8559" y="1528717"/>
            <a:ext cx="1937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release</a:t>
            </a:r>
            <a:endParaRPr lang="en-GB" sz="2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Straight Arrow Connector 28"/>
          <p:cNvCxnSpPr>
            <a:stCxn id="28" idx="2"/>
            <a:endCxn id="5" idx="0"/>
          </p:cNvCxnSpPr>
          <p:nvPr/>
        </p:nvCxnSpPr>
        <p:spPr>
          <a:xfrm flipH="1">
            <a:off x="1196537" y="2051937"/>
            <a:ext cx="230941" cy="1306613"/>
          </a:xfrm>
          <a:prstGeom prst="straightConnector1">
            <a:avLst/>
          </a:prstGeom>
          <a:ln w="28575">
            <a:solidFill>
              <a:srgbClr val="90BA4C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845277" y="4742982"/>
            <a:ext cx="6296284" cy="1713241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Небольшие изменения на каждом инкременте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Легко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идентифицировать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исправить проблемы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Заказчик «принимает» постоянное участие в разработке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Быстрый выпуск первой версии продукта</a:t>
            </a:r>
          </a:p>
          <a:p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923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9" grpId="0"/>
      <p:bldP spid="28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559" y="263611"/>
            <a:ext cx="4368814" cy="8979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Iterative Model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ircular Arrow 4"/>
          <p:cNvSpPr/>
          <p:nvPr/>
        </p:nvSpPr>
        <p:spPr>
          <a:xfrm>
            <a:off x="4231532" y="1254872"/>
            <a:ext cx="3190672" cy="2859933"/>
          </a:xfrm>
          <a:prstGeom prst="circularArrow">
            <a:avLst>
              <a:gd name="adj1" fmla="val 7948"/>
              <a:gd name="adj2" fmla="val 933037"/>
              <a:gd name="adj3" fmla="val 15323137"/>
              <a:gd name="adj4" fmla="val 10800000"/>
              <a:gd name="adj5" fmla="val 9151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ircular Arrow 5"/>
          <p:cNvSpPr/>
          <p:nvPr/>
        </p:nvSpPr>
        <p:spPr>
          <a:xfrm rot="5400000">
            <a:off x="4659550" y="1420242"/>
            <a:ext cx="3190672" cy="2859933"/>
          </a:xfrm>
          <a:prstGeom prst="circularArrow">
            <a:avLst>
              <a:gd name="adj1" fmla="val 7948"/>
              <a:gd name="adj2" fmla="val 933037"/>
              <a:gd name="adj3" fmla="val 15323137"/>
              <a:gd name="adj4" fmla="val 10800000"/>
              <a:gd name="adj5" fmla="val 9151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ircular Arrow 6"/>
          <p:cNvSpPr/>
          <p:nvPr/>
        </p:nvSpPr>
        <p:spPr>
          <a:xfrm rot="10800000">
            <a:off x="4494181" y="1824859"/>
            <a:ext cx="3190672" cy="2859933"/>
          </a:xfrm>
          <a:prstGeom prst="circularArrow">
            <a:avLst>
              <a:gd name="adj1" fmla="val 7948"/>
              <a:gd name="adj2" fmla="val 933037"/>
              <a:gd name="adj3" fmla="val 15323137"/>
              <a:gd name="adj4" fmla="val 10800000"/>
              <a:gd name="adj5" fmla="val 9151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ircular Arrow 7"/>
          <p:cNvSpPr/>
          <p:nvPr/>
        </p:nvSpPr>
        <p:spPr>
          <a:xfrm rot="16200000">
            <a:off x="4066164" y="1659492"/>
            <a:ext cx="3190672" cy="2859933"/>
          </a:xfrm>
          <a:prstGeom prst="circularArrow">
            <a:avLst>
              <a:gd name="adj1" fmla="val 7948"/>
              <a:gd name="adj2" fmla="val 933037"/>
              <a:gd name="adj3" fmla="val 15323137"/>
              <a:gd name="adj4" fmla="val 10800000"/>
              <a:gd name="adj5" fmla="val 9151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342417" y="2684838"/>
            <a:ext cx="2558375" cy="5699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8020453" y="2684838"/>
            <a:ext cx="2558375" cy="569988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380" y="2315506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planning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03700" y="206926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71450" y="1024463"/>
            <a:ext cx="149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0580" y="1024463"/>
            <a:ext cx="200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and design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18501" y="2015636"/>
            <a:ext cx="169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62459" y="4011171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71809" y="3971818"/>
            <a:ext cx="115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76014" y="2253930"/>
            <a:ext cx="13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648093" y="5360261"/>
            <a:ext cx="7639458" cy="1846168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Эффективная обратная связь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Акцент на критичные направления проекта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Непрерывное тестирование и выявление проблем на ранних этапах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Реальная оценка текущего состояния проекта</a:t>
            </a:r>
          </a:p>
          <a:p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494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3066</TotalTime>
  <Words>769</Words>
  <Application>Microsoft Office PowerPoint</Application>
  <PresentationFormat>Widescreen</PresentationFormat>
  <Paragraphs>229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Celestial</vt:lpstr>
      <vt:lpstr>Современное коммерческое программирование</vt:lpstr>
      <vt:lpstr>PowerPoint Presentation</vt:lpstr>
      <vt:lpstr>PowerPoint Presentation</vt:lpstr>
      <vt:lpstr>PowerPoint Presentation</vt:lpstr>
      <vt:lpstr>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Kirill Miroshnichenko</dc:creator>
  <cp:lastModifiedBy>Kirill Miroshnichenko</cp:lastModifiedBy>
  <cp:revision>269</cp:revision>
  <dcterms:created xsi:type="dcterms:W3CDTF">2014-06-23T10:51:05Z</dcterms:created>
  <dcterms:modified xsi:type="dcterms:W3CDTF">2014-07-04T12:06:48Z</dcterms:modified>
</cp:coreProperties>
</file>