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5" r:id="rId4"/>
    <p:sldId id="260" r:id="rId5"/>
    <p:sldId id="267" r:id="rId6"/>
    <p:sldId id="258" r:id="rId7"/>
    <p:sldId id="266" r:id="rId8"/>
    <p:sldId id="257" r:id="rId9"/>
    <p:sldId id="270" r:id="rId10"/>
    <p:sldId id="261" r:id="rId11"/>
    <p:sldId id="259" r:id="rId12"/>
    <p:sldId id="264" r:id="rId13"/>
    <p:sldId id="268" r:id="rId14"/>
    <p:sldId id="263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0C226"/>
    <a:srgbClr val="F2F2F2"/>
    <a:srgbClr val="48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63FD-C177-455B-AE6A-FA2B045B2D79}" type="datetimeFigureOut">
              <a:rPr lang="ru-RU" smtClean="0"/>
              <a:t>01.07.2015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3090-FB46-4252-87EE-61150F824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0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1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CE5F-FE67-4FCE-9FEF-55BED055B1C3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365-F89F-46FA-B66C-1D5A472D3E89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AC23-598F-466B-837A-AC6E05E07EBD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6112-1736-4356-9A26-37ACBC559974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E684-BB0E-4AEC-A80C-6322066D33E3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E04B-14EF-4676-BC4B-5FC58E80084F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9A8-1C10-48BF-AC9D-EA658C6BDB12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75F5-F2A3-43E7-A8C3-D91D6EA1288B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16FC-6547-4DA8-9622-73EDEF7EF1CB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FB-DACF-4B56-819C-77F73E0027DB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3C1A-F986-44DF-BA98-089B1C7EE339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7BE-2F32-47B5-B6B5-1B971F4E6955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CFB-E320-4453-A53D-A2B57DF04655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58D3-953F-4ED2-A4BE-60983E2FAD6F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57AD-CFEA-414B-BE84-F031DD78955F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956-A80F-40D9-ADC6-63305397EB08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67E5-E37D-4BF7-A555-9035E35FC2ED}" type="datetime1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substitute.github.io/" TargetMode="External"/><Relationship Id="rId2" Type="http://schemas.openxmlformats.org/officeDocument/2006/relationships/hyperlink" Target="http://www.moqthi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ibernatingrhinos.com/oss/rhino-mocks" TargetMode="External"/><Relationship Id="rId4" Type="http://schemas.openxmlformats.org/officeDocument/2006/relationships/hyperlink" Target="http://fakeiteasy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city.jetbrain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StudioAcademy/NET_Code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243147.aspx" TargetMode="External"/><Relationship Id="rId2" Type="http://schemas.openxmlformats.org/officeDocument/2006/relationships/hyperlink" Target="http://www.nun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nit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58543"/>
            <a:ext cx="7766936" cy="164630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Code Testing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75" y="308300"/>
            <a:ext cx="1462919" cy="969184"/>
          </a:xfrm>
          <a:prstGeom prst="rect">
            <a:avLst/>
          </a:prstGeom>
          <a:effectLst>
            <a:glow rad="533400">
              <a:schemeClr val="tx1"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851819" y="3929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 Kirill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570" y="1836274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endCxn id="8" idx="0"/>
          </p:cNvCxnSpPr>
          <p:nvPr/>
        </p:nvCxnSpPr>
        <p:spPr>
          <a:xfrm flipH="1">
            <a:off x="2782149" y="2297939"/>
            <a:ext cx="1602422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9140" y="325553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4492" y="325553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Behavior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24003" y="2297939"/>
            <a:ext cx="1586764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244" y="426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Stub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7766" y="426990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Mock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79577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18724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21073" y="1808778"/>
            <a:ext cx="5837990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mocking libraries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503" y="1808778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Moq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925" y="2270443"/>
            <a:ext cx="298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http://www.moqthis.com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2503" y="2714079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NSubstitute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8925" y="3175744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http://nsubstitute.github.io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2502" y="3623816"/>
            <a:ext cx="5826561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3933" y="362381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FakeItEasy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10355" y="4085481"/>
            <a:ext cx="312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http://fakeiteasy.github.io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2503" y="452759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Rhino Mocks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98925" y="4989255"/>
            <a:ext cx="566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www.hibernatingrhinos.com/oss/rhino-mocks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 (TDD)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739147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tests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57161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test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48154" y="3302244"/>
            <a:ext cx="1511166" cy="15111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930140" y="3302244"/>
            <a:ext cx="1511166" cy="1511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Прямая со стрелкой 10"/>
          <p:cNvCxnSpPr>
            <a:stCxn id="7" idx="5"/>
            <a:endCxn id="8" idx="1"/>
          </p:cNvCxnSpPr>
          <p:nvPr/>
        </p:nvCxnSpPr>
        <p:spPr>
          <a:xfrm>
            <a:off x="2647022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6" idx="3"/>
          </p:cNvCxnSpPr>
          <p:nvPr/>
        </p:nvCxnSpPr>
        <p:spPr>
          <a:xfrm flipV="1">
            <a:off x="4838015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5"/>
            <a:endCxn id="9" idx="1"/>
          </p:cNvCxnSpPr>
          <p:nvPr/>
        </p:nvCxnSpPr>
        <p:spPr>
          <a:xfrm>
            <a:off x="7029008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9" idx="4"/>
            <a:endCxn id="8" idx="4"/>
          </p:cNvCxnSpPr>
          <p:nvPr/>
        </p:nvCxnSpPr>
        <p:spPr>
          <a:xfrm rot="5400000">
            <a:off x="6494730" y="2622417"/>
            <a:ext cx="12700" cy="4381986"/>
          </a:xfrm>
          <a:prstGeom prst="bentConnector3">
            <a:avLst>
              <a:gd name="adj1" fmla="val 384631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Shows what code is executed in tests.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126157"/>
            <a:ext cx="240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6614" y="3649377"/>
            <a:ext cx="55028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JetBrains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dotCover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Built-in tool in Visual Studio Premium / Ultimate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OpenCover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(free)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NCrunch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654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 servers automate tests execution and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notify developers about failures.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849515"/>
            <a:ext cx="60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 on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https://teamcity.jetbrains.com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/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812122" y="1401340"/>
            <a:ext cx="5112678" cy="1638422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7771" y="24797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stCxn id="6" idx="0"/>
            <a:endCxn id="8" idx="2"/>
          </p:cNvCxnSpPr>
          <p:nvPr/>
        </p:nvCxnSpPr>
        <p:spPr>
          <a:xfrm flipH="1" flipV="1">
            <a:off x="3373793" y="1998753"/>
            <a:ext cx="1142829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3339" y="153708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0187" y="1537088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9" idx="2"/>
          </p:cNvCxnSpPr>
          <p:nvPr/>
        </p:nvCxnSpPr>
        <p:spPr>
          <a:xfrm flipV="1">
            <a:off x="4516622" y="1998753"/>
            <a:ext cx="1992502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334" y="3216490"/>
            <a:ext cx="841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 contrast to TDD, BDD provides a specification what should be tested.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858" y="3796526"/>
            <a:ext cx="740619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Given-When-Then (GWT) pattern: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context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action is carried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particular set of observable consequences should obtain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907" y="5227026"/>
            <a:ext cx="1772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34" y="5579697"/>
            <a:ext cx="1436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SpecFlow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NSpec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43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830534"/>
            <a:ext cx="8539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Repository with lecture presentation and code examples: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https://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github.com/BinaryStudioAcademy/NET_CodeTesting</a:t>
            </a:r>
            <a:endParaRPr lang="en-US" sz="24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Tasks: </a:t>
            </a:r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Homework.txt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in the root of repository.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 </a:t>
            </a:r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README.txt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files in the projects for help.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0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168055" y="4818791"/>
            <a:ext cx="1847362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161" y="1555192"/>
            <a:ext cx="504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code that verifies your code.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160" y="2016857"/>
            <a:ext cx="783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specification that tells what should be expected.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7" y="2885449"/>
            <a:ext cx="1696178" cy="16961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51019" y="4818792"/>
            <a:ext cx="145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Expected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37597" y="4818792"/>
            <a:ext cx="1758815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511167" y="2962449"/>
            <a:ext cx="2011680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1511167" y="3734432"/>
            <a:ext cx="201167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5940645" y="3348440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598" y="4818793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Input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parameters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686476" y="2685448"/>
            <a:ext cx="2069431" cy="20405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code,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logic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1511166" y="296244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511166" y="373353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5940644" y="3348439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8" grpId="0" animBg="1"/>
      <p:bldP spid="13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to write tests?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066" y="1660892"/>
            <a:ext cx="6545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project development and maintenance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code reliability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Testing automation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Safe code refactoring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quality code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066" y="1660892"/>
            <a:ext cx="8241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your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code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everything that could possibly break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common and edge cases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test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that covers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code with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bug before fixing it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917088" y="2969475"/>
            <a:ext cx="8356913" cy="1833184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55589" y="1472665"/>
            <a:ext cx="8318412" cy="565929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name conventions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799" y="1580704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separate project for tests: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4632" y="1570886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[module].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.csproj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799" y="2321425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class with tests for only one target class: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30" y="2319368"/>
            <a:ext cx="33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class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target_class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799" y="3085591"/>
            <a:ext cx="632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Test’s name shows what test verifies and what is expected: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629" y="3593248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void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_...()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_...()</a:t>
            </a: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030661" y="3498552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200621" y="4054913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004470" y="3498552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130852" y="4049129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7282633" y="3498552"/>
            <a:ext cx="1366357" cy="519764"/>
            <a:chOff x="1635499" y="4861942"/>
            <a:chExt cx="1366357" cy="519764"/>
          </a:xfrm>
        </p:grpSpPr>
        <p:sp>
          <p:nvSpPr>
            <p:cNvPr id="12" name="TextBox 11"/>
            <p:cNvSpPr txBox="1"/>
            <p:nvPr/>
          </p:nvSpPr>
          <p:spPr>
            <a:xfrm>
              <a:off x="1735163" y="494328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C</a:t>
              </a: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onditions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499" y="4861942"/>
              <a:ext cx="519764" cy="51976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282633" y="4049129"/>
            <a:ext cx="1909300" cy="519764"/>
            <a:chOff x="3641125" y="4861942"/>
            <a:chExt cx="1909300" cy="519764"/>
          </a:xfrm>
        </p:grpSpPr>
        <p:sp>
          <p:nvSpPr>
            <p:cNvPr id="13" name="TextBox 12"/>
            <p:cNvSpPr txBox="1"/>
            <p:nvPr/>
          </p:nvSpPr>
          <p:spPr>
            <a:xfrm>
              <a:off x="3748329" y="4937158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Expected result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3641125" y="4861942"/>
              <a:ext cx="519764" cy="519764"/>
            </a:xfrm>
            <a:prstGeom prst="ellipse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39799" y="5024774"/>
            <a:ext cx="35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AAA pattern: Arrange-Act-Assert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211580" y="403098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11580" y="177165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unit-testing frameworks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513" y="19761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513" y="3070900"/>
            <a:ext cx="480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Microsoft Unit Testing Framework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513" y="416568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40191" y="2421533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http://www.nunit.org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40191" y="3512543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msdn.microsoft.com/en-us/library/ms243147.aspx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40191" y="4627345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http://xunit.github.io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should be…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770" y="1644417"/>
            <a:ext cx="4921540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write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simple to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understand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small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run and automate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independent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all-sufficient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ready to run in parallel… ideally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545873" y="1930399"/>
            <a:ext cx="249562" cy="2335223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types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233" y="1930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Unit-tests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233" y="285373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Integration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233" y="377706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UI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233" y="4700390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951" y="2899896"/>
            <a:ext cx="25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development team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43123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5951" y="4746556"/>
            <a:ext cx="16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customer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897" y="2445878"/>
            <a:ext cx="20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609" y="382322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609" y="474655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/ 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386" y="1930399"/>
            <a:ext cx="249562" cy="1400289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08386" y="3750162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08386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6376" y="158030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6376" y="382322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Scripts / 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6376" y="5300554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stories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7" name="Прямая со стрелкой 26"/>
          <p:cNvCxnSpPr>
            <a:stCxn id="23" idx="1"/>
            <a:endCxn id="4" idx="3"/>
          </p:cNvCxnSpPr>
          <p:nvPr/>
        </p:nvCxnSpPr>
        <p:spPr>
          <a:xfrm flipH="1">
            <a:off x="5283437" y="1764972"/>
            <a:ext cx="1522939" cy="39626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3" idx="1"/>
            <a:endCxn id="6" idx="0"/>
          </p:cNvCxnSpPr>
          <p:nvPr/>
        </p:nvCxnSpPr>
        <p:spPr>
          <a:xfrm flipH="1">
            <a:off x="4975500" y="1764972"/>
            <a:ext cx="1830876" cy="10887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1"/>
            <a:endCxn id="7" idx="3"/>
          </p:cNvCxnSpPr>
          <p:nvPr/>
        </p:nvCxnSpPr>
        <p:spPr>
          <a:xfrm flipH="1">
            <a:off x="4969248" y="4007892"/>
            <a:ext cx="183712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5" idx="1"/>
            <a:endCxn id="8" idx="2"/>
          </p:cNvCxnSpPr>
          <p:nvPr/>
        </p:nvCxnSpPr>
        <p:spPr>
          <a:xfrm flipH="1" flipV="1">
            <a:off x="5013170" y="5162055"/>
            <a:ext cx="1793206" cy="3231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Testable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6110" y="1657090"/>
            <a:ext cx="5375189" cy="372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SOLID principle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ach unit does one concrete task</a:t>
            </a: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oosely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coupled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units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understandable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endParaRPr lang="en-US" sz="20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Dependency Injection (DI) pattern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Only few dependencies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Logic is separated from the data resources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019730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2222</TotalTime>
  <Words>460</Words>
  <Application>Microsoft Office PowerPoint</Application>
  <PresentationFormat>Widescreen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Грань</vt:lpstr>
      <vt:lpstr>.NET Code Testing</vt:lpstr>
      <vt:lpstr>What is test?</vt:lpstr>
      <vt:lpstr>Why to write tests?</vt:lpstr>
      <vt:lpstr>What to test?</vt:lpstr>
      <vt:lpstr>Recommended name conventions</vt:lpstr>
      <vt:lpstr>Popular unit-testing frameworks</vt:lpstr>
      <vt:lpstr>Test should be…</vt:lpstr>
      <vt:lpstr>Test types</vt:lpstr>
      <vt:lpstr>Testable code</vt:lpstr>
      <vt:lpstr>How to test?</vt:lpstr>
      <vt:lpstr>Popular mocking libraries</vt:lpstr>
      <vt:lpstr>Test Driven Development (TDD)</vt:lpstr>
      <vt:lpstr>Test coverage</vt:lpstr>
      <vt:lpstr>Continuous Integration</vt:lpstr>
      <vt:lpstr>Behavior Driven Development (BDD)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lastModifiedBy>Kirill</cp:lastModifiedBy>
  <cp:revision>107</cp:revision>
  <dcterms:created xsi:type="dcterms:W3CDTF">2015-06-27T13:57:30Z</dcterms:created>
  <dcterms:modified xsi:type="dcterms:W3CDTF">2015-07-01T08:37:58Z</dcterms:modified>
</cp:coreProperties>
</file>