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5" r:id="rId4"/>
    <p:sldId id="260" r:id="rId5"/>
    <p:sldId id="266" r:id="rId6"/>
    <p:sldId id="270" r:id="rId7"/>
    <p:sldId id="257" r:id="rId8"/>
    <p:sldId id="267" r:id="rId9"/>
    <p:sldId id="258" r:id="rId10"/>
    <p:sldId id="261" r:id="rId11"/>
    <p:sldId id="259" r:id="rId12"/>
    <p:sldId id="264" r:id="rId13"/>
    <p:sldId id="263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0C226"/>
    <a:srgbClr val="F2F2F2"/>
    <a:srgbClr val="486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63FD-C177-455B-AE6A-FA2B045B2D79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3090-FB46-4252-87EE-61150F824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0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71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9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8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CE5F-FE67-4FCE-9FEF-55BED055B1C3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365-F89F-46FA-B66C-1D5A472D3E89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AC23-598F-466B-837A-AC6E05E07EBD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6112-1736-4356-9A26-37ACBC559974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E684-BB0E-4AEC-A80C-6322066D33E3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E04B-14EF-4676-BC4B-5FC58E80084F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D9A8-1C10-48BF-AC9D-EA658C6BDB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75F5-F2A3-43E7-A8C3-D91D6EA1288B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16FC-6547-4DA8-9622-73EDEF7EF1CB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21FB-DACF-4B56-819C-77F73E0027DB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3C1A-F986-44DF-BA98-089B1C7EE339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7BE-2F32-47B5-B6B5-1B971F4E6955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CFB-E320-4453-A53D-A2B57DF04655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58D3-953F-4ED2-A4BE-60983E2FAD6F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57AD-CFEA-414B-BE84-F031DD78955F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956-A80F-40D9-ADC6-63305397EB08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67E5-E37D-4BF7-A555-9035E35FC2ED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058543"/>
            <a:ext cx="7766936" cy="164630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Code Testing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75" y="308300"/>
            <a:ext cx="1462919" cy="969184"/>
          </a:xfrm>
          <a:prstGeom prst="rect">
            <a:avLst/>
          </a:prstGeom>
          <a:effectLst>
            <a:glow rad="533400">
              <a:schemeClr val="tx1"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7851819" y="3929449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 Kirill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M.</a:t>
            </a:r>
            <a:endParaRPr lang="ru-RU" sz="2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4570" y="1836274"/>
            <a:ext cx="73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>
            <a:endCxn id="8" idx="0"/>
          </p:cNvCxnSpPr>
          <p:nvPr/>
        </p:nvCxnSpPr>
        <p:spPr>
          <a:xfrm flipH="1">
            <a:off x="2782149" y="2297939"/>
            <a:ext cx="1602422" cy="9575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9140" y="3255534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State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4492" y="3255534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Behavior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5124003" y="2297939"/>
            <a:ext cx="1586764" cy="9575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5244" y="426990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Stub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97766" y="4269906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Mock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79577" y="4243008"/>
            <a:ext cx="1433643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18724" y="4243008"/>
            <a:ext cx="1433643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4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21073" y="1808778"/>
            <a:ext cx="5837990" cy="830997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mocking libraries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2503" y="1808778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Moq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8925" y="2270443"/>
            <a:ext cx="298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http://www.moqthis.com/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2503" y="2714079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NSubstitute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98925" y="3175744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http://nsubstitute.github.io/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2502" y="3623816"/>
            <a:ext cx="5826561" cy="830997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3933" y="362381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FakeItEasy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510355" y="4085481"/>
            <a:ext cx="312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http://fakeiteasy.github.io/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2503" y="4527590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Rhino Mocks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98925" y="4989255"/>
            <a:ext cx="566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http://www.hibernatingrhinos.com/oss/rhino-mocks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Driven Development (TDD)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739147" y="1791078"/>
            <a:ext cx="1511166" cy="1511166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tests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357161" y="1791078"/>
            <a:ext cx="1511166" cy="1511166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test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48154" y="3302244"/>
            <a:ext cx="1511166" cy="15111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930140" y="3302244"/>
            <a:ext cx="1511166" cy="15111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Прямая со стрелкой 10"/>
          <p:cNvCxnSpPr>
            <a:stCxn id="7" idx="5"/>
            <a:endCxn id="8" idx="1"/>
          </p:cNvCxnSpPr>
          <p:nvPr/>
        </p:nvCxnSpPr>
        <p:spPr>
          <a:xfrm>
            <a:off x="2647022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7"/>
            <a:endCxn id="6" idx="3"/>
          </p:cNvCxnSpPr>
          <p:nvPr/>
        </p:nvCxnSpPr>
        <p:spPr>
          <a:xfrm flipV="1">
            <a:off x="4838015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5"/>
            <a:endCxn id="9" idx="1"/>
          </p:cNvCxnSpPr>
          <p:nvPr/>
        </p:nvCxnSpPr>
        <p:spPr>
          <a:xfrm>
            <a:off x="7029008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9" idx="4"/>
            <a:endCxn id="8" idx="4"/>
          </p:cNvCxnSpPr>
          <p:nvPr/>
        </p:nvCxnSpPr>
        <p:spPr>
          <a:xfrm rot="5400000">
            <a:off x="6494730" y="2622417"/>
            <a:ext cx="12700" cy="4381986"/>
          </a:xfrm>
          <a:prstGeom prst="bentConnector3">
            <a:avLst>
              <a:gd name="adj1" fmla="val 3846315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Integration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614" y="2129379"/>
            <a:ext cx="6654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CI servers automate tests execution and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notify developers about failures.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6614" y="3849515"/>
            <a:ext cx="601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 on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https://teamcity.jetbrains.com/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coverage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614" y="2129379"/>
            <a:ext cx="629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Shows what code is executed in tests.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6614" y="3126157"/>
            <a:ext cx="240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Popular tools: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6614" y="3649377"/>
            <a:ext cx="550285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JetBrains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dotCover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Built-in tool in Visual Studio Premium / Ultimate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NCover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OpenCover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(free)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NCrunch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2812122" y="1401340"/>
            <a:ext cx="5112678" cy="1638422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7771" y="247973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BDD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>
            <a:stCxn id="6" idx="0"/>
            <a:endCxn id="8" idx="2"/>
          </p:cNvCxnSpPr>
          <p:nvPr/>
        </p:nvCxnSpPr>
        <p:spPr>
          <a:xfrm flipH="1" flipV="1">
            <a:off x="3373793" y="1998753"/>
            <a:ext cx="1142829" cy="4809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3339" y="153708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TDD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0187" y="1537088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Acceptance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0" name="Прямая со стрелкой 9"/>
          <p:cNvCxnSpPr>
            <a:stCxn id="6" idx="0"/>
            <a:endCxn id="9" idx="2"/>
          </p:cNvCxnSpPr>
          <p:nvPr/>
        </p:nvCxnSpPr>
        <p:spPr>
          <a:xfrm flipV="1">
            <a:off x="4516622" y="1998753"/>
            <a:ext cx="1992502" cy="4809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334" y="3216490"/>
            <a:ext cx="841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 contrast to TDD, BDD provides a specification what s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hould be tested.</a:t>
            </a:r>
            <a:endParaRPr lang="ru-RU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858" y="3796526"/>
            <a:ext cx="7406195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Given-When-Then (GWT) pattern: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Given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some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context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some action is carried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out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particular set of observable consequences should obtain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907" y="5227026"/>
            <a:ext cx="1772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Popular tools:</a:t>
            </a:r>
            <a:endParaRPr lang="ru-RU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334" y="5579697"/>
            <a:ext cx="1436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SpecFlow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NSpec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43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6168055" y="4818791"/>
            <a:ext cx="1847362" cy="830997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161" y="1555192"/>
            <a:ext cx="504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– code that verifies your code.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6160" y="2016857"/>
            <a:ext cx="783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– specification that tells what should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be expected.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57" y="2885449"/>
            <a:ext cx="1696178" cy="16961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51019" y="4818792"/>
            <a:ext cx="145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Expected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37597" y="4818792"/>
            <a:ext cx="1758815" cy="830997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1511167" y="2962449"/>
            <a:ext cx="2011680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1511167" y="3734432"/>
            <a:ext cx="201167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5940645" y="3348440"/>
            <a:ext cx="227818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7598" y="4818793"/>
            <a:ext cx="1758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Input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parameters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686476" y="2685448"/>
            <a:ext cx="2069431" cy="20405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code,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logic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1511166" y="2962448"/>
            <a:ext cx="2011681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1511166" y="3733538"/>
            <a:ext cx="2011681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Стрелка вправо 24"/>
          <p:cNvSpPr/>
          <p:nvPr/>
        </p:nvSpPr>
        <p:spPr>
          <a:xfrm>
            <a:off x="5940644" y="3348439"/>
            <a:ext cx="227818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18" grpId="0" animBg="1"/>
      <p:bldP spid="13" grpId="0" animBg="1"/>
      <p:bldP spid="15" grpId="0" animBg="1"/>
      <p:bldP spid="16" grpId="0" animBg="1"/>
      <p:bldP spid="17" grpId="0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to write tests?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066" y="1660892"/>
            <a:ext cx="6545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project development and maintenance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High code reliability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Testing automation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Safe code refactoring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Forces to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write loosely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coupled units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066" y="1660892"/>
            <a:ext cx="8241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your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code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everything that could possibly break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common and edge cases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Write test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that covers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code with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bug before fixing it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should be…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6770" y="1644417"/>
            <a:ext cx="50577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to write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simple to understand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to run and automate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independent</a:t>
            </a:r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and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all-sufficient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ready to run in parallel… ideally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Testable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6110" y="1657090"/>
            <a:ext cx="5375189" cy="372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SOLID principle</a:t>
            </a:r>
            <a:endParaRPr lang="en-US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ach unit does one concrete task</a:t>
            </a:r>
          </a:p>
          <a:p>
            <a:pPr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oosely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coupled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units</a:t>
            </a:r>
            <a:endParaRPr lang="en-US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understandable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</a:t>
            </a:r>
            <a:endParaRPr lang="en-US" sz="2000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Dependency Injection (DI) pattern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Only few dependencies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Logic is separated from the data resources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5019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545873" y="1930399"/>
            <a:ext cx="249562" cy="2335223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types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4233" y="19304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Unit-tests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233" y="2853730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Integration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4233" y="377706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UI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4233" y="4700390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Acceptance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5951" y="2899896"/>
            <a:ext cx="259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development team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43123" y="4685095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5951" y="4746556"/>
            <a:ext cx="16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customer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897" y="2445878"/>
            <a:ext cx="205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Developers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609" y="3823226"/>
            <a:ext cx="2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QA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609" y="4746556"/>
            <a:ext cx="2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Customer / QA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08386" y="1930399"/>
            <a:ext cx="249562" cy="1400289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208386" y="3750162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208386" y="4685095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6376" y="1580306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6376" y="3823226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Scripts / code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6376" y="5300554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User stories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27" name="Прямая со стрелкой 26"/>
          <p:cNvCxnSpPr>
            <a:stCxn id="23" idx="1"/>
            <a:endCxn id="4" idx="3"/>
          </p:cNvCxnSpPr>
          <p:nvPr/>
        </p:nvCxnSpPr>
        <p:spPr>
          <a:xfrm flipH="1">
            <a:off x="5283437" y="1764972"/>
            <a:ext cx="1522939" cy="39626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3" idx="1"/>
            <a:endCxn id="6" idx="0"/>
          </p:cNvCxnSpPr>
          <p:nvPr/>
        </p:nvCxnSpPr>
        <p:spPr>
          <a:xfrm flipH="1">
            <a:off x="4975500" y="1764972"/>
            <a:ext cx="1830876" cy="10887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1"/>
            <a:endCxn id="7" idx="3"/>
          </p:cNvCxnSpPr>
          <p:nvPr/>
        </p:nvCxnSpPr>
        <p:spPr>
          <a:xfrm flipH="1">
            <a:off x="4969248" y="4007892"/>
            <a:ext cx="1837128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5" idx="1"/>
            <a:endCxn id="8" idx="2"/>
          </p:cNvCxnSpPr>
          <p:nvPr/>
        </p:nvCxnSpPr>
        <p:spPr>
          <a:xfrm flipH="1" flipV="1">
            <a:off x="5013170" y="5162055"/>
            <a:ext cx="1793206" cy="3231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917088" y="2969475"/>
            <a:ext cx="8356913" cy="1833184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55589" y="1472665"/>
            <a:ext cx="8318412" cy="565929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 name conventions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9799" y="1580704"/>
            <a:ext cx="435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separate project specifically for tests: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0734" y="1580704"/>
            <a:ext cx="243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[module].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Tests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.csproj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799" y="2321425"/>
            <a:ext cx="461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class with tests for only one target class: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230" y="2319368"/>
            <a:ext cx="336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class 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target_class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Tests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9799" y="3085591"/>
            <a:ext cx="632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Test’s name shows what test verifies and what is expected: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2629" y="3593248"/>
            <a:ext cx="5527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void 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target_method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_..._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_...()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target_method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_..._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_...()</a:t>
            </a:r>
            <a:endParaRPr lang="en-US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030661" y="3498552"/>
            <a:ext cx="519764" cy="51976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6200621" y="4054913"/>
            <a:ext cx="519764" cy="51976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6004470" y="3498552"/>
            <a:ext cx="519764" cy="519764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130852" y="4049129"/>
            <a:ext cx="519764" cy="519764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7282633" y="3498552"/>
            <a:ext cx="1366357" cy="519764"/>
            <a:chOff x="1635499" y="4861942"/>
            <a:chExt cx="1366357" cy="519764"/>
          </a:xfrm>
        </p:grpSpPr>
        <p:sp>
          <p:nvSpPr>
            <p:cNvPr id="12" name="TextBox 11"/>
            <p:cNvSpPr txBox="1"/>
            <p:nvPr/>
          </p:nvSpPr>
          <p:spPr>
            <a:xfrm>
              <a:off x="1735163" y="494328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C</a:t>
              </a:r>
              <a:r>
                <a:rPr lang="en-US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onditions</a:t>
              </a:r>
              <a:endParaRPr lang="ru-RU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635499" y="4861942"/>
              <a:ext cx="519764" cy="519764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7282633" y="4049129"/>
            <a:ext cx="1909300" cy="519764"/>
            <a:chOff x="3641125" y="4861942"/>
            <a:chExt cx="1909300" cy="519764"/>
          </a:xfrm>
        </p:grpSpPr>
        <p:sp>
          <p:nvSpPr>
            <p:cNvPr id="13" name="TextBox 12"/>
            <p:cNvSpPr txBox="1"/>
            <p:nvPr/>
          </p:nvSpPr>
          <p:spPr>
            <a:xfrm>
              <a:off x="3748329" y="4937158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Expected result</a:t>
              </a:r>
              <a:endParaRPr lang="ru-RU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3641125" y="4861942"/>
              <a:ext cx="519764" cy="519764"/>
            </a:xfrm>
            <a:prstGeom prst="ellipse">
              <a:avLst/>
            </a:prstGeom>
            <a:solidFill>
              <a:srgbClr val="00B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39799" y="5024774"/>
            <a:ext cx="351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AAA pattern: Arrange-Act-Assert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211580" y="4030980"/>
            <a:ext cx="7395210" cy="1165860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11580" y="1771650"/>
            <a:ext cx="7395210" cy="1165860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unit-testing frameworks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2513" y="19761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NUnit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2513" y="3070900"/>
            <a:ext cx="480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Microsoft Unit Testing Framework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513" y="416568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xUnit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40191" y="2421533"/>
            <a:ext cx="259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http://www.nunit.org/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40191" y="3512543"/>
            <a:ext cx="662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https://msdn.microsoft.com/en-us/library/ms243147.aspx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40191" y="4627345"/>
            <a:ext cx="662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http://xunit.github.io/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2202</TotalTime>
  <Words>432</Words>
  <Application>Microsoft Office PowerPoint</Application>
  <PresentationFormat>Широкоэкранный</PresentationFormat>
  <Paragraphs>137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Грань</vt:lpstr>
      <vt:lpstr>.NET Code Testing</vt:lpstr>
      <vt:lpstr>What is test?</vt:lpstr>
      <vt:lpstr>Why to write tests?</vt:lpstr>
      <vt:lpstr>What to test?</vt:lpstr>
      <vt:lpstr>Test should be…</vt:lpstr>
      <vt:lpstr>Testable code</vt:lpstr>
      <vt:lpstr>Test types</vt:lpstr>
      <vt:lpstr>Recommended name conventions</vt:lpstr>
      <vt:lpstr>Popular unit-testing frameworks</vt:lpstr>
      <vt:lpstr>How to test?</vt:lpstr>
      <vt:lpstr>Popular mocking libraries</vt:lpstr>
      <vt:lpstr>Test Driven Development (TDD)</vt:lpstr>
      <vt:lpstr>Continuous Integration</vt:lpstr>
      <vt:lpstr>Test coverage</vt:lpstr>
      <vt:lpstr>Behavior Driven Development (BDD)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lastModifiedBy>Kyrylo M.</cp:lastModifiedBy>
  <cp:revision>91</cp:revision>
  <dcterms:created xsi:type="dcterms:W3CDTF">2015-06-27T13:57:30Z</dcterms:created>
  <dcterms:modified xsi:type="dcterms:W3CDTF">2015-06-29T09:45:16Z</dcterms:modified>
</cp:coreProperties>
</file>