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1" r:id="rId4"/>
    <p:sldId id="257" r:id="rId5"/>
    <p:sldId id="258" r:id="rId6"/>
    <p:sldId id="259" r:id="rId7"/>
    <p:sldId id="260" r:id="rId8"/>
    <p:sldId id="262" r:id="rId9"/>
    <p:sldId id="263" r:id="rId10"/>
    <p:sldId id="266" r:id="rId11"/>
    <p:sldId id="264" r:id="rId12"/>
    <p:sldId id="267" r:id="rId13"/>
    <p:sldId id="26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124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FE14A-16AB-4C40-A7D8-3F677DBFF089}" type="datetimeFigureOut">
              <a:rPr lang="ru-RU" smtClean="0"/>
              <a:t>03.01.2016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2EAA1-4B8A-4329-A86F-FE349EDDC6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50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A5BB7-EDD2-4B8D-93DB-AF0055258AEF}" type="datetimeFigureOut">
              <a:rPr lang="ru-RU" smtClean="0"/>
              <a:t>03.01.2016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6A899-0740-419B-AA5C-A78CCC995C5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3110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Полилиния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0" name="Полилиния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1" name="Полилиния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2" name="Полилиния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3" name="Полилиния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4" name="Полилиния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5" name="Полилиния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6" name="Полилиния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03.01.2016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77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ние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03.01.2016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58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едло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03.01.2016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Надпись 19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baseline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+mn-ea"/>
                <a:cs typeface="+mn-cs"/>
              </a:rPr>
              <a:t>"</a:t>
            </a:r>
            <a:endParaRPr lang="ru-RU" sz="8000" b="0" i="0" baseline="0" dirty="0">
              <a:solidFill>
                <a:srgbClr val="90C226">
                  <a:lumMod val="60000"/>
                  <a:lumOff val="4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2" name="Надпись 21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Trebuchet MS"/>
                <a:ea typeface="+mn-ea"/>
                <a:cs typeface="+mn-cs"/>
              </a:rPr>
              <a:t>"</a:t>
            </a:r>
            <a:endParaRPr lang="ru-RU" sz="8000" b="0" i="0" dirty="0">
              <a:solidFill>
                <a:srgbClr val="90C226">
                  <a:lumMod val="60000"/>
                  <a:lumOff val="40000"/>
                </a:srgbClr>
              </a:solidFill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81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Именная карточ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03.01.2016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70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менная карточка с предло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03.01.2016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4" name="Надпись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baseline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+mn-ea"/>
                <a:cs typeface="+mn-cs"/>
              </a:rPr>
              <a:t>"</a:t>
            </a:r>
            <a:endParaRPr lang="ru-RU" sz="8000" b="0" i="0" baseline="0" dirty="0">
              <a:solidFill>
                <a:srgbClr val="90C226">
                  <a:lumMod val="60000"/>
                  <a:lumOff val="4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5" name="Надпись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Trebuchet MS"/>
                <a:ea typeface="+mn-ea"/>
                <a:cs typeface="+mn-cs"/>
              </a:rPr>
              <a:t>"</a:t>
            </a:r>
            <a:endParaRPr lang="ru-RU" sz="8000" b="0" i="0" dirty="0">
              <a:solidFill>
                <a:srgbClr val="90C226">
                  <a:lumMod val="60000"/>
                  <a:lumOff val="40000"/>
                </a:srgbClr>
              </a:solidFill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739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03.01.2016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0431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03.01.2016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080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03.01.2016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91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03.01.2016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2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03.01.2016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9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03.01.2016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76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03.01.2016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03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03.01.2016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51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03.01.2016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78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03.01.2016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16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03.01.2016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07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Полилиния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0" name="Полилиния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1" name="Полилиния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2" name="Полилиния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3" name="Полилиния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4" name="Полилиния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5" name="Полилиния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6" name="Полилиния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1F0EC-4F60-4544-9956-271209A740FE}" type="datetimeFigureOut">
              <a:rPr lang="ru-RU" smtClean="0"/>
              <a:t>03.01.2016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xtoolset/" TargetMode="External"/><Relationship Id="rId2" Type="http://schemas.openxmlformats.org/officeDocument/2006/relationships/hyperlink" Target="http://wixtoolset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ergindemirel.com/wp/wp-content/uploads/2013/05/wixlogolarge-300x1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758" y="1013216"/>
            <a:ext cx="2857500" cy="126682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87443" y="2940908"/>
            <a:ext cx="5524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Getting Started</a:t>
            </a:r>
            <a:endParaRPr lang="ru-RU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520643" y="5828271"/>
            <a:ext cx="4998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by Myroshnychenko Kyrylo</a:t>
            </a:r>
            <a:endParaRPr lang="ru-RU" sz="3200" dirty="0"/>
          </a:p>
        </p:txBody>
      </p:sp>
      <p:pic>
        <p:nvPicPr>
          <p:cNvPr id="1026" name="Picture 2" descr="3d-yellow-candle-vector_754025238.png (600×338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5" r="34450"/>
          <a:stretch/>
        </p:blipFill>
        <p:spPr bwMode="auto">
          <a:xfrm>
            <a:off x="7562335" y="1646629"/>
            <a:ext cx="1837038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85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6824" y="867837"/>
            <a:ext cx="4830168" cy="1703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Each file / action should be a component!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variables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fragments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comments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13449" y="344617"/>
            <a:ext cx="32318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Recommendations: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1354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13449" y="344617"/>
            <a:ext cx="32576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Built-in UI wizards: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36824" y="867837"/>
            <a:ext cx="2440412" cy="2118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WixUI_Advanced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WixUI_FeatureTree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WixUI_InstallDir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WixUI_Minimal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WixUI_Mondo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6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13449" y="344617"/>
            <a:ext cx="31582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cs typeface="Consolas" panose="020B0609020204030204" pitchFamily="49" charset="0"/>
              </a:rPr>
              <a:t>Built-in </a:t>
            </a:r>
            <a:r>
              <a:rPr lang="en-US" sz="2800" dirty="0" smtClean="0">
                <a:cs typeface="Consolas" panose="020B0609020204030204" pitchFamily="49" charset="0"/>
              </a:rPr>
              <a:t>UI dialogs</a:t>
            </a:r>
            <a:r>
              <a:rPr lang="en-US" sz="2800" dirty="0">
                <a:cs typeface="Consolas" panose="020B0609020204030204" pitchFamily="49" charset="0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6824" y="867837"/>
            <a:ext cx="209063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WelcomeDlg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WelcomeEulaDlg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AdvancedWelcomeEulaDlg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LicenseAgreementDlg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CustomizeDlg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SetupTypeDlg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BrowseDlg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DiskCostDlg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FeaturesDlg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InstallDirDlg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InstallScopeDlg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InvalidDirDlg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CancelDlg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ErrorDlg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ExitDlg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FatalError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FilesInUse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MaintenanceTypeDlg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MaintenanceWelcomeDlg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MsiRMFilesInUse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OutOfDiskDlg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OutOfRbDiskDlg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PrepareDlg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ProgressDlg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ResumeDlg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UserExit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VerifyReadyDlg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WaitForCostingDlg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06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36824" y="867837"/>
            <a:ext cx="5530681" cy="1703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Icon (.</a:t>
            </a:r>
            <a:r>
              <a:rPr lang="en-US" dirty="0" err="1"/>
              <a:t>ico</a:t>
            </a:r>
            <a:r>
              <a:rPr lang="en-US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Banner (.bmp, .</a:t>
            </a:r>
            <a:r>
              <a:rPr lang="en-US" dirty="0" err="1"/>
              <a:t>png</a:t>
            </a:r>
            <a:r>
              <a:rPr lang="en-US" dirty="0"/>
              <a:t>, .jpg) - </a:t>
            </a:r>
            <a:r>
              <a:rPr lang="ru-RU" dirty="0"/>
              <a:t>493 × 58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Dialog background (.bmp, .</a:t>
            </a:r>
            <a:r>
              <a:rPr lang="en-US" dirty="0" err="1"/>
              <a:t>png</a:t>
            </a:r>
            <a:r>
              <a:rPr lang="en-US" dirty="0"/>
              <a:t>, .jpg) - </a:t>
            </a:r>
            <a:r>
              <a:rPr lang="ru-RU" dirty="0"/>
              <a:t>493 × 312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License (.txt, .rtf)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13449" y="344617"/>
            <a:ext cx="26933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Main resources: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8619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1224" y="1153298"/>
            <a:ext cx="22228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Part 1</a:t>
            </a:r>
            <a:endParaRPr lang="ru-RU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2509364" y="2862650"/>
            <a:ext cx="50465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What is WiX</a:t>
            </a:r>
          </a:p>
          <a:p>
            <a:r>
              <a:rPr lang="en-US" sz="3200" dirty="0" smtClean="0"/>
              <a:t>Creating a simple installer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3124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4314" y="617837"/>
            <a:ext cx="5368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3200" dirty="0" smtClean="0">
                <a:solidFill>
                  <a:srgbClr val="FF0000"/>
                </a:solidFill>
              </a:rPr>
              <a:t>X</a:t>
            </a:r>
            <a:r>
              <a:rPr lang="en-US" sz="3200" dirty="0" smtClean="0"/>
              <a:t> – Windows Installer XML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18828" y="1648196"/>
            <a:ext cx="8559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WiX Toolset – an open source software for building Windows Installers from XML.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553729" y="2817138"/>
            <a:ext cx="3525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http://wixtoolset.org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https://github.com/wixtoolset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998574" y="4632412"/>
            <a:ext cx="2316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MSI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EXE Bundles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AppX</a:t>
            </a:r>
            <a:r>
              <a:rPr lang="en-US" dirty="0" smtClean="0"/>
              <a:t> Installations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53729" y="4263080"/>
            <a:ext cx="4372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can be built using the WiX Toolset: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80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05426" y="781222"/>
            <a:ext cx="3018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Windows Installer features: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828801" y="1150554"/>
            <a:ext cx="4170116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Product installation / uninstallation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Product configuration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Adding / removing 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Upgrade / downgrade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Installation-on-demand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Resiliency, repair mode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Command line options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Custom actions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Silent installation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Rollbacks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Logging</a:t>
            </a:r>
          </a:p>
        </p:txBody>
      </p:sp>
    </p:spTree>
    <p:extLst>
      <p:ext uri="{BB962C8B-B14F-4D97-AF65-F5344CB8AC3E}">
        <p14:creationId xmlns:p14="http://schemas.microsoft.com/office/powerpoint/2010/main" val="248334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05426" y="781222"/>
            <a:ext cx="2383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WiX Toolset features: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828801" y="1150554"/>
            <a:ext cx="6056530" cy="4478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Doesn’t have a GUI, based on XML-files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Declarative approach of building installers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Perfectly integrates into CI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Integration with Visual Studio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Very high </a:t>
            </a:r>
            <a:r>
              <a:rPr lang="en-US" dirty="0" smtClean="0"/>
              <a:t>flexibility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</a:t>
            </a:r>
            <a:r>
              <a:rPr lang="en-US" dirty="0" smtClean="0"/>
              <a:t>nrestricted </a:t>
            </a:r>
            <a:r>
              <a:rPr lang="en-US" dirty="0"/>
              <a:t>access to Windows Installer </a:t>
            </a:r>
            <a:r>
              <a:rPr lang="en-US" dirty="0" smtClean="0"/>
              <a:t>functionality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High amount of extensions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Well documented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Large community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6 444 questions on </a:t>
            </a:r>
            <a:r>
              <a:rPr lang="en-US" sz="1400" dirty="0" err="1" smtClean="0"/>
              <a:t>StackOverflow</a:t>
            </a:r>
            <a:endParaRPr lang="en-US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68 detailed guides on </a:t>
            </a:r>
            <a:r>
              <a:rPr lang="en-US" sz="1400" dirty="0" err="1" smtClean="0"/>
              <a:t>CodeProject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80342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0741" y="921268"/>
            <a:ext cx="3462871" cy="1477328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Installer source files: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wxs</a:t>
            </a:r>
            <a:r>
              <a:rPr lang="en-US" dirty="0" smtClean="0"/>
              <a:t> – WiX Source File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wxi</a:t>
            </a:r>
            <a:r>
              <a:rPr lang="en-US" dirty="0" smtClean="0"/>
              <a:t> – WiX Include File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wxl</a:t>
            </a:r>
            <a:r>
              <a:rPr lang="en-US" dirty="0" smtClean="0"/>
              <a:t> – WiX Localization File</a:t>
            </a:r>
          </a:p>
          <a:p>
            <a:pPr lvl="1"/>
            <a:r>
              <a:rPr lang="en-US" dirty="0" smtClean="0"/>
              <a:t>...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091784" y="921268"/>
            <a:ext cx="2309030" cy="1477328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Product source files:</a:t>
            </a:r>
          </a:p>
          <a:p>
            <a:pPr lvl="1"/>
            <a:r>
              <a:rPr lang="en-US" dirty="0" smtClean="0"/>
              <a:t>.exe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dll</a:t>
            </a:r>
            <a:endParaRPr lang="en-US" dirty="0" smtClean="0"/>
          </a:p>
          <a:p>
            <a:pPr lvl="1"/>
            <a:r>
              <a:rPr lang="en-US" dirty="0" smtClean="0"/>
              <a:t>...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14770" y="426993"/>
            <a:ext cx="2079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WiX </a:t>
            </a:r>
            <a:r>
              <a:rPr lang="en-US" dirty="0" smtClean="0"/>
              <a:t>build process: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046572" y="921268"/>
            <a:ext cx="958917" cy="1477328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.</a:t>
            </a:r>
            <a:r>
              <a:rPr lang="en-US" dirty="0" err="1" smtClean="0"/>
              <a:t>wixobj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07366" y="5542345"/>
            <a:ext cx="1032655" cy="369332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Installer</a:t>
            </a:r>
            <a:endParaRPr lang="ru-RU" dirty="0"/>
          </a:p>
        </p:txBody>
      </p:sp>
      <p:sp>
        <p:nvSpPr>
          <p:cNvPr id="9" name="Стрелка вправо 8"/>
          <p:cNvSpPr/>
          <p:nvPr/>
        </p:nvSpPr>
        <p:spPr>
          <a:xfrm>
            <a:off x="4079907" y="921268"/>
            <a:ext cx="1880370" cy="1477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candle.exe</a:t>
            </a:r>
            <a:endParaRPr lang="ru-RU" dirty="0"/>
          </a:p>
        </p:txBody>
      </p:sp>
      <p:sp>
        <p:nvSpPr>
          <p:cNvPr id="13" name="Стрелка вниз 12"/>
          <p:cNvSpPr/>
          <p:nvPr/>
        </p:nvSpPr>
        <p:spPr>
          <a:xfrm>
            <a:off x="6046573" y="2487827"/>
            <a:ext cx="3354242" cy="2965622"/>
          </a:xfrm>
          <a:prstGeom prst="downArrow">
            <a:avLst>
              <a:gd name="adj1" fmla="val 50000"/>
              <a:gd name="adj2" fmla="val 51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light.exe</a:t>
            </a:r>
            <a:endParaRPr lang="ru-RU" dirty="0"/>
          </a:p>
          <a:p>
            <a:pPr algn="ctr"/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30741" y="3154991"/>
            <a:ext cx="2991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Additional important tools: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954116" y="3524323"/>
            <a:ext cx="45095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US" dirty="0" smtClean="0"/>
              <a:t>eat - harvest product source 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ark – “decompiles” MSI packages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lit, insignia, melt, torch, smoke, pyro,</a:t>
            </a:r>
            <a:b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lux, nit,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wixcop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wixunit</a:t>
            </a:r>
            <a:endParaRPr lang="en-US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47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1" grpId="0" animBg="1"/>
      <p:bldP spid="12" grpId="0" animBg="1"/>
      <p:bldP spid="9" grpId="0" animBg="1"/>
      <p:bldP spid="13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62680" y="535460"/>
            <a:ext cx="6450227" cy="249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19198" y="659027"/>
            <a:ext cx="1021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Product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322171" y="1151927"/>
            <a:ext cx="5935363" cy="1615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474573" y="1275493"/>
            <a:ext cx="113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Features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589901" y="1644826"/>
            <a:ext cx="1729948" cy="859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Features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435177" y="1644825"/>
            <a:ext cx="1729948" cy="859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Components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280453" y="1644825"/>
            <a:ext cx="1729948" cy="859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 Groups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062680" y="3524422"/>
            <a:ext cx="873187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component is an </a:t>
            </a:r>
            <a:r>
              <a:rPr lang="en-US" dirty="0" smtClean="0">
                <a:solidFill>
                  <a:srgbClr val="FF0000"/>
                </a:solidFill>
              </a:rPr>
              <a:t>atomic unit</a:t>
            </a:r>
            <a:r>
              <a:rPr lang="en-US" dirty="0" smtClean="0"/>
              <a:t>, that doesn’t depend on any other components.</a:t>
            </a:r>
          </a:p>
          <a:p>
            <a:endParaRPr lang="en-US" dirty="0" smtClean="0"/>
          </a:p>
          <a:p>
            <a:r>
              <a:rPr lang="en-US" dirty="0" smtClean="0"/>
              <a:t>Component can be: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file(s),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registry key,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IIS application pool / website,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directory or files creation action,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XML file change action,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any other action or configuration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529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13449" y="344617"/>
            <a:ext cx="3093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A simple installer: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36824" y="867837"/>
            <a:ext cx="313098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Features and components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Directories and 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Fragments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Variables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Built-in UI dialogs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Custom resources</a:t>
            </a:r>
          </a:p>
        </p:txBody>
      </p:sp>
    </p:spTree>
    <p:extLst>
      <p:ext uri="{BB962C8B-B14F-4D97-AF65-F5344CB8AC3E}">
        <p14:creationId xmlns:p14="http://schemas.microsoft.com/office/powerpoint/2010/main" val="299717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449" y="344617"/>
            <a:ext cx="5022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An installer project structure: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136824" y="867837"/>
            <a:ext cx="2489784" cy="549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Product.wxs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Variables.wxi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Wizard.wxs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Directories.wxs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COMPONENTS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Component1.wxs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Component1.wxs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DIALOGS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Dialog1.wxs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Dialog2.wxs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RESOURCES</a:t>
            </a:r>
          </a:p>
          <a:p>
            <a:pPr marL="457200" lvl="2">
              <a:lnSpc>
                <a:spcPct val="150000"/>
              </a:lnSpc>
            </a:pPr>
            <a:r>
              <a:rPr lang="en-US" dirty="0" smtClean="0"/>
              <a:t>Banner.png</a:t>
            </a:r>
          </a:p>
          <a:p>
            <a:pPr marL="457200" lvl="2">
              <a:lnSpc>
                <a:spcPct val="150000"/>
              </a:lnSpc>
            </a:pPr>
            <a:r>
              <a:rPr lang="en-US" dirty="0" smtClean="0"/>
              <a:t>License.txt</a:t>
            </a:r>
          </a:p>
        </p:txBody>
      </p:sp>
    </p:spTree>
    <p:extLst>
      <p:ext uri="{BB962C8B-B14F-4D97-AF65-F5344CB8AC3E}">
        <p14:creationId xmlns:p14="http://schemas.microsoft.com/office/powerpoint/2010/main" val="34407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Грань">
  <a:themeElements>
    <a:clrScheme name="Оранжевый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Strategy_FacetGreenTheme_16x9_TP103418064" id="{D87256E1-9872-493E-B720-92FCF51AA491}" vid="{31F67606-90CF-4D61-9B50-ABDC4CD7DD7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836B0F-2395-43B9-BBEF-90A78CA70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стратегии продаж, тема с фасетным оформлением (широкоэкранная)</Template>
  <TotalTime>6135</TotalTime>
  <Words>397</Words>
  <Application>Microsoft Office PowerPoint</Application>
  <PresentationFormat>Широкоэкранный</PresentationFormat>
  <Paragraphs>138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Trebuchet MS</vt:lpstr>
      <vt:lpstr>Wingdings 3</vt:lpstr>
      <vt:lpstr>Грань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Kyrylo M.</dc:creator>
  <cp:keywords/>
  <cp:lastModifiedBy>Kyrylo M.</cp:lastModifiedBy>
  <cp:revision>105</cp:revision>
  <dcterms:created xsi:type="dcterms:W3CDTF">2015-12-17T20:43:38Z</dcterms:created>
  <dcterms:modified xsi:type="dcterms:W3CDTF">2016-01-03T15:53:10Z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