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13"/>
  </p:notesMasterIdLst>
  <p:handoutMasterIdLst>
    <p:handoutMasterId r:id="rId14"/>
  </p:handoutMasterIdLst>
  <p:sldIdLst>
    <p:sldId id="256" r:id="rId3"/>
    <p:sldId id="261" r:id="rId4"/>
    <p:sldId id="257" r:id="rId5"/>
    <p:sldId id="258" r:id="rId6"/>
    <p:sldId id="259" r:id="rId7"/>
    <p:sldId id="260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1248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6FE14A-16AB-4C40-A7D8-3F677DBFF089}" type="datetimeFigureOut">
              <a:rPr lang="ru-RU" smtClean="0"/>
              <a:t>30.12.2015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92EAA1-4B8A-4329-A86F-FE349EDDC6F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85505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5A5BB7-EDD2-4B8D-93DB-AF0055258AEF}" type="datetimeFigureOut">
              <a:rPr lang="ru-RU" smtClean="0"/>
              <a:t>30.12.2015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36A899-0740-419B-AA5C-A78CCC995C5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53110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Прямая соединительная линия 6"/>
          <p:cNvCxnSpPr/>
          <p:nvPr/>
        </p:nvCxnSpPr>
        <p:spPr>
          <a:xfrm>
            <a:off x="9373453" y="0"/>
            <a:ext cx="1219518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/>
          <p:cNvCxnSpPr/>
          <p:nvPr/>
        </p:nvCxnSpPr>
        <p:spPr>
          <a:xfrm flipV="1">
            <a:off x="7427201" y="3681414"/>
            <a:ext cx="4764799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Полилиния 8"/>
          <p:cNvSpPr/>
          <p:nvPr/>
        </p:nvSpPr>
        <p:spPr>
          <a:xfrm>
            <a:off x="9188726" y="-8467"/>
            <a:ext cx="3006450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 dirty="0"/>
          </a:p>
        </p:txBody>
      </p:sp>
      <p:sp>
        <p:nvSpPr>
          <p:cNvPr id="10" name="Полилиния 9"/>
          <p:cNvSpPr/>
          <p:nvPr/>
        </p:nvSpPr>
        <p:spPr>
          <a:xfrm>
            <a:off x="9603701" y="-8467"/>
            <a:ext cx="2591475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 dirty="0"/>
          </a:p>
        </p:txBody>
      </p:sp>
      <p:sp>
        <p:nvSpPr>
          <p:cNvPr id="11" name="Полилиния 10"/>
          <p:cNvSpPr/>
          <p:nvPr/>
        </p:nvSpPr>
        <p:spPr>
          <a:xfrm>
            <a:off x="8934660" y="3048000"/>
            <a:ext cx="3260516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 dirty="0"/>
          </a:p>
        </p:txBody>
      </p:sp>
      <p:sp>
        <p:nvSpPr>
          <p:cNvPr id="12" name="Полилиния 11"/>
          <p:cNvSpPr/>
          <p:nvPr/>
        </p:nvSpPr>
        <p:spPr>
          <a:xfrm>
            <a:off x="9341166" y="-8467"/>
            <a:ext cx="2854010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 dirty="0"/>
          </a:p>
        </p:txBody>
      </p:sp>
      <p:sp>
        <p:nvSpPr>
          <p:cNvPr id="13" name="Полилиния 12"/>
          <p:cNvSpPr/>
          <p:nvPr/>
        </p:nvSpPr>
        <p:spPr>
          <a:xfrm>
            <a:off x="10907908" y="-8467"/>
            <a:ext cx="1287268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 dirty="0"/>
          </a:p>
        </p:txBody>
      </p:sp>
      <p:sp>
        <p:nvSpPr>
          <p:cNvPr id="14" name="Полилиния 13"/>
          <p:cNvSpPr/>
          <p:nvPr/>
        </p:nvSpPr>
        <p:spPr>
          <a:xfrm>
            <a:off x="10941783" y="-8468"/>
            <a:ext cx="1270575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 dirty="0"/>
          </a:p>
        </p:txBody>
      </p:sp>
      <p:sp>
        <p:nvSpPr>
          <p:cNvPr id="15" name="Полилиния 14"/>
          <p:cNvSpPr/>
          <p:nvPr/>
        </p:nvSpPr>
        <p:spPr>
          <a:xfrm>
            <a:off x="-8468" y="-8468"/>
            <a:ext cx="863825" cy="5698067"/>
          </a:xfrm>
          <a:custGeom>
            <a:avLst/>
            <a:gdLst>
              <a:gd name="connsiteX0" fmla="*/ 0 w 863600"/>
              <a:gd name="connsiteY0" fmla="*/ 8467 h 5698067"/>
              <a:gd name="connsiteX1" fmla="*/ 863600 w 863600"/>
              <a:gd name="connsiteY1" fmla="*/ 0 h 5698067"/>
              <a:gd name="connsiteX2" fmla="*/ 863600 w 863600"/>
              <a:gd name="connsiteY2" fmla="*/ 16934 h 5698067"/>
              <a:gd name="connsiteX3" fmla="*/ 0 w 863600"/>
              <a:gd name="connsiteY3" fmla="*/ 5698067 h 5698067"/>
              <a:gd name="connsiteX4" fmla="*/ 0 w 863600"/>
              <a:gd name="connsiteY4" fmla="*/ 8467 h 569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600" h="5698067">
                <a:moveTo>
                  <a:pt x="0" y="8467"/>
                </a:moveTo>
                <a:lnTo>
                  <a:pt x="863600" y="0"/>
                </a:lnTo>
                <a:lnTo>
                  <a:pt x="863600" y="16934"/>
                </a:lnTo>
                <a:lnTo>
                  <a:pt x="0" y="5698067"/>
                </a:lnTo>
                <a:lnTo>
                  <a:pt x="0" y="8467"/>
                </a:ln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 dirty="0"/>
          </a:p>
        </p:txBody>
      </p:sp>
      <p:sp>
        <p:nvSpPr>
          <p:cNvPr id="16" name="Полилиния 15"/>
          <p:cNvSpPr/>
          <p:nvPr/>
        </p:nvSpPr>
        <p:spPr>
          <a:xfrm>
            <a:off x="10374369" y="3589868"/>
            <a:ext cx="1820807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07460" y="2404534"/>
            <a:ext cx="776895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07460" y="4050834"/>
            <a:ext cx="776895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ru-RU" smtClean="0"/>
              <a:t>30.12.2015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57727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Название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512" y="609600"/>
            <a:ext cx="8598907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77512" y="4470400"/>
            <a:ext cx="8598907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ru-RU" smtClean="0"/>
              <a:t>30.12.2015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65848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редложение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31577" y="609600"/>
            <a:ext cx="809624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77512" y="4470400"/>
            <a:ext cx="8598907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ru-RU" smtClean="0"/>
              <a:t>30.12.2015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23" name="Текст 9"/>
          <p:cNvSpPr>
            <a:spLocks noGrp="1"/>
          </p:cNvSpPr>
          <p:nvPr>
            <p:ph type="body" sz="quarter" idx="13"/>
          </p:nvPr>
        </p:nvSpPr>
        <p:spPr>
          <a:xfrm>
            <a:off x="1366495" y="3632200"/>
            <a:ext cx="7226406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Надпись 19"/>
          <p:cNvSpPr txBox="1"/>
          <p:nvPr/>
        </p:nvSpPr>
        <p:spPr>
          <a:xfrm>
            <a:off x="542011" y="790378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l" defTabSz="914400">
              <a:buNone/>
            </a:pPr>
            <a:r>
              <a:rPr lang="ru-RU" sz="8000" b="0" i="0" baseline="0" dirty="0" smtClean="0"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  <a:ea typeface="+mn-ea"/>
                <a:cs typeface="+mn-cs"/>
              </a:rPr>
              <a:t>"</a:t>
            </a:r>
            <a:endParaRPr lang="ru-RU" sz="8000" b="0" i="0" baseline="0" dirty="0">
              <a:solidFill>
                <a:srgbClr val="90C226">
                  <a:lumMod val="60000"/>
                  <a:lumOff val="40000"/>
                </a:srgbClr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22" name="Надпись 21"/>
          <p:cNvSpPr txBox="1"/>
          <p:nvPr/>
        </p:nvSpPr>
        <p:spPr>
          <a:xfrm>
            <a:off x="8895327" y="2886556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lvl="0">
              <a:spcBef>
                <a:spcPct val="0"/>
              </a:spcBef>
              <a:buNone/>
              <a:defRPr sz="8000" b="0" cap="all" baseline="0">
                <a:ln w="3175" cmpd="sng">
                  <a:noFill/>
                </a:ln>
                <a:effectLst/>
                <a:latin typeface="Arial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l" defTabSz="914400">
              <a:buNone/>
            </a:pPr>
            <a:r>
              <a:rPr lang="ru-RU" sz="8000" b="0" i="0" dirty="0" smtClean="0">
                <a:solidFill>
                  <a:srgbClr val="90C226">
                    <a:lumMod val="60000"/>
                    <a:lumOff val="40000"/>
                  </a:srgbClr>
                </a:solidFill>
                <a:latin typeface="Trebuchet MS"/>
                <a:ea typeface="+mn-ea"/>
                <a:cs typeface="+mn-cs"/>
              </a:rPr>
              <a:t>"</a:t>
            </a:r>
            <a:endParaRPr lang="ru-RU" sz="8000" b="0" i="0" dirty="0">
              <a:solidFill>
                <a:srgbClr val="90C226">
                  <a:lumMod val="60000"/>
                  <a:lumOff val="40000"/>
                </a:srgbClr>
              </a:solidFill>
              <a:latin typeface="Trebuchet M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998170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Именная карточ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512" y="1931988"/>
            <a:ext cx="8598907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77512" y="4527448"/>
            <a:ext cx="8598907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ru-RU" smtClean="0"/>
              <a:t>30.12.2015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67032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менная карточка с предложение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31577" y="609600"/>
            <a:ext cx="809624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77512" y="4527448"/>
            <a:ext cx="8598907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ru-RU" smtClean="0"/>
              <a:t>30.12.2015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23" name="Текст 9"/>
          <p:cNvSpPr>
            <a:spLocks noGrp="1"/>
          </p:cNvSpPr>
          <p:nvPr>
            <p:ph type="body" sz="quarter" idx="13"/>
          </p:nvPr>
        </p:nvSpPr>
        <p:spPr>
          <a:xfrm>
            <a:off x="677509" y="4013200"/>
            <a:ext cx="8598908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4" name="Надпись 23"/>
          <p:cNvSpPr txBox="1"/>
          <p:nvPr/>
        </p:nvSpPr>
        <p:spPr>
          <a:xfrm>
            <a:off x="542011" y="790378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l" defTabSz="914400">
              <a:buNone/>
            </a:pPr>
            <a:r>
              <a:rPr lang="ru-RU" sz="8000" b="0" i="0" baseline="0" dirty="0" smtClean="0"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  <a:ea typeface="+mn-ea"/>
                <a:cs typeface="+mn-cs"/>
              </a:rPr>
              <a:t>"</a:t>
            </a:r>
            <a:endParaRPr lang="ru-RU" sz="8000" b="0" i="0" baseline="0" dirty="0">
              <a:solidFill>
                <a:srgbClr val="90C226">
                  <a:lumMod val="60000"/>
                  <a:lumOff val="40000"/>
                </a:srgbClr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25" name="Надпись 24"/>
          <p:cNvSpPr txBox="1"/>
          <p:nvPr/>
        </p:nvSpPr>
        <p:spPr>
          <a:xfrm>
            <a:off x="8895327" y="2886556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lvl="0">
              <a:spcBef>
                <a:spcPct val="0"/>
              </a:spcBef>
              <a:buNone/>
              <a:defRPr sz="8000" b="0" cap="all" baseline="0">
                <a:ln w="3175" cmpd="sng">
                  <a:noFill/>
                </a:ln>
                <a:effectLst/>
                <a:latin typeface="Arial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l" defTabSz="914400">
              <a:buNone/>
            </a:pPr>
            <a:r>
              <a:rPr lang="ru-RU" sz="8000" b="0" i="0" dirty="0" smtClean="0">
                <a:solidFill>
                  <a:srgbClr val="90C226">
                    <a:lumMod val="60000"/>
                    <a:lumOff val="40000"/>
                  </a:srgbClr>
                </a:solidFill>
                <a:latin typeface="Trebuchet MS"/>
                <a:ea typeface="+mn-ea"/>
                <a:cs typeface="+mn-cs"/>
              </a:rPr>
              <a:t>"</a:t>
            </a:r>
            <a:endParaRPr lang="ru-RU" sz="8000" b="0" i="0" dirty="0">
              <a:solidFill>
                <a:srgbClr val="90C226">
                  <a:lumMod val="60000"/>
                  <a:lumOff val="40000"/>
                </a:srgbClr>
              </a:solidFill>
              <a:latin typeface="Trebuchet M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73988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978" y="609600"/>
            <a:ext cx="8590440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77512" y="4527448"/>
            <a:ext cx="8598907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ru-RU" smtClean="0"/>
              <a:t>30.12.2015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23" name="Текст 9"/>
          <p:cNvSpPr>
            <a:spLocks noGrp="1"/>
          </p:cNvSpPr>
          <p:nvPr>
            <p:ph type="body" sz="quarter" idx="13"/>
          </p:nvPr>
        </p:nvSpPr>
        <p:spPr>
          <a:xfrm>
            <a:off x="677509" y="4013200"/>
            <a:ext cx="8598908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7043124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ru-RU" smtClean="0"/>
              <a:t>30.12.2015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508095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969749" y="609600"/>
            <a:ext cx="130508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77511" y="609600"/>
            <a:ext cx="7061989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ru-RU" smtClean="0"/>
              <a:t>30.12.2015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29164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ru-RU" smtClean="0"/>
              <a:t>30.12.2015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56283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512" y="2700868"/>
            <a:ext cx="8598907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77512" y="4527448"/>
            <a:ext cx="8598907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ru-RU" smtClean="0"/>
              <a:t>30.12.2015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77949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77511" y="2160589"/>
            <a:ext cx="418512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091296" y="2160590"/>
            <a:ext cx="418512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ru-RU" smtClean="0"/>
              <a:t>30.12.2015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87616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75922" y="2160983"/>
            <a:ext cx="41867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75922" y="2737246"/>
            <a:ext cx="418671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5089709" y="2160983"/>
            <a:ext cx="418670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5089710" y="2737246"/>
            <a:ext cx="418670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ru-RU" smtClean="0"/>
              <a:t>30.12.2015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50331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511" y="609600"/>
            <a:ext cx="8598907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ru-RU" smtClean="0"/>
              <a:t>30.12.2015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95165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ru-RU" smtClean="0"/>
              <a:t>30.12.2015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97867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510" y="1498604"/>
            <a:ext cx="385553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61701" y="514925"/>
            <a:ext cx="4514717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77510" y="2777069"/>
            <a:ext cx="385553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ru-RU" smtClean="0"/>
              <a:t>30.12.2015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21625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511" y="4800600"/>
            <a:ext cx="8598906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Рисунок 2"/>
          <p:cNvSpPr>
            <a:spLocks noGrp="1" noChangeAspect="1"/>
          </p:cNvSpPr>
          <p:nvPr>
            <p:ph type="pic" idx="1"/>
          </p:nvPr>
        </p:nvSpPr>
        <p:spPr>
          <a:xfrm>
            <a:off x="677511" y="609600"/>
            <a:ext cx="8598907" cy="384571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77511" y="5367338"/>
            <a:ext cx="8598906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ru-RU" smtClean="0"/>
              <a:t>30.12.2015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90783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Прямая соединительная линия 6"/>
          <p:cNvCxnSpPr/>
          <p:nvPr/>
        </p:nvCxnSpPr>
        <p:spPr>
          <a:xfrm flipV="1">
            <a:off x="7427201" y="3681414"/>
            <a:ext cx="4764799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/>
          <p:cNvCxnSpPr/>
          <p:nvPr/>
        </p:nvCxnSpPr>
        <p:spPr>
          <a:xfrm>
            <a:off x="9373453" y="0"/>
            <a:ext cx="1219518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Полилиния 8"/>
          <p:cNvSpPr/>
          <p:nvPr/>
        </p:nvSpPr>
        <p:spPr>
          <a:xfrm>
            <a:off x="9188726" y="-8467"/>
            <a:ext cx="3006450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 dirty="0"/>
          </a:p>
        </p:txBody>
      </p:sp>
      <p:sp>
        <p:nvSpPr>
          <p:cNvPr id="10" name="Полилиния 9"/>
          <p:cNvSpPr/>
          <p:nvPr/>
        </p:nvSpPr>
        <p:spPr>
          <a:xfrm>
            <a:off x="9603701" y="-8467"/>
            <a:ext cx="2591475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 dirty="0"/>
          </a:p>
        </p:txBody>
      </p:sp>
      <p:sp>
        <p:nvSpPr>
          <p:cNvPr id="11" name="Полилиния 10"/>
          <p:cNvSpPr/>
          <p:nvPr/>
        </p:nvSpPr>
        <p:spPr>
          <a:xfrm>
            <a:off x="8934660" y="3048000"/>
            <a:ext cx="3260516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 dirty="0"/>
          </a:p>
        </p:txBody>
      </p:sp>
      <p:sp>
        <p:nvSpPr>
          <p:cNvPr id="12" name="Полилиния 11"/>
          <p:cNvSpPr/>
          <p:nvPr/>
        </p:nvSpPr>
        <p:spPr>
          <a:xfrm>
            <a:off x="9341166" y="-8467"/>
            <a:ext cx="2854010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 dirty="0"/>
          </a:p>
        </p:txBody>
      </p:sp>
      <p:sp>
        <p:nvSpPr>
          <p:cNvPr id="13" name="Полилиния 12"/>
          <p:cNvSpPr/>
          <p:nvPr/>
        </p:nvSpPr>
        <p:spPr>
          <a:xfrm>
            <a:off x="10907908" y="-8467"/>
            <a:ext cx="1287268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 dirty="0"/>
          </a:p>
        </p:txBody>
      </p:sp>
      <p:sp>
        <p:nvSpPr>
          <p:cNvPr id="14" name="Полилиния 13"/>
          <p:cNvSpPr/>
          <p:nvPr/>
        </p:nvSpPr>
        <p:spPr>
          <a:xfrm>
            <a:off x="10941783" y="-8468"/>
            <a:ext cx="1270575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 dirty="0"/>
          </a:p>
        </p:txBody>
      </p:sp>
      <p:sp>
        <p:nvSpPr>
          <p:cNvPr id="15" name="Полилиния 14"/>
          <p:cNvSpPr/>
          <p:nvPr/>
        </p:nvSpPr>
        <p:spPr>
          <a:xfrm>
            <a:off x="10374369" y="3589868"/>
            <a:ext cx="1820807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 dirty="0"/>
          </a:p>
        </p:txBody>
      </p:sp>
      <p:sp>
        <p:nvSpPr>
          <p:cNvPr id="16" name="Полилиния 15"/>
          <p:cNvSpPr/>
          <p:nvPr/>
        </p:nvSpPr>
        <p:spPr>
          <a:xfrm>
            <a:off x="-8469" y="4013201"/>
            <a:ext cx="457319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 sz="180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511" y="609600"/>
            <a:ext cx="8598907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77511" y="2160590"/>
            <a:ext cx="8598907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7207010" y="6041363"/>
            <a:ext cx="912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11F0EC-4F60-4544-9956-271209A740FE}" type="datetimeFigureOut">
              <a:rPr lang="ru-RU" smtClean="0"/>
              <a:t>30.12.2015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677511" y="6041363"/>
            <a:ext cx="62992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592901" y="6041363"/>
            <a:ext cx="683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EC7A5AD-5AEC-42D0-A3BE-F46B4057636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5419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ixtoolset/" TargetMode="External"/><Relationship Id="rId2" Type="http://schemas.openxmlformats.org/officeDocument/2006/relationships/hyperlink" Target="http://wixtoolset.org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ergindemirel.com/wp/wp-content/uploads/2013/05/wixlogolarge-300x13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5758" y="1013216"/>
            <a:ext cx="2857500" cy="1266826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587443" y="2940908"/>
            <a:ext cx="552426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/>
              <a:t>Getting Started</a:t>
            </a:r>
            <a:endParaRPr lang="ru-RU" sz="6000" dirty="0"/>
          </a:p>
        </p:txBody>
      </p:sp>
      <p:sp>
        <p:nvSpPr>
          <p:cNvPr id="7" name="TextBox 6"/>
          <p:cNvSpPr txBox="1"/>
          <p:nvPr/>
        </p:nvSpPr>
        <p:spPr>
          <a:xfrm>
            <a:off x="520643" y="5828271"/>
            <a:ext cx="49984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by Myroshnychenko Kyrylo</a:t>
            </a:r>
            <a:endParaRPr lang="ru-RU" sz="3200" dirty="0"/>
          </a:p>
        </p:txBody>
      </p:sp>
      <p:pic>
        <p:nvPicPr>
          <p:cNvPr id="1026" name="Picture 2" descr="3d-yellow-candle-vector_754025238.png (600×338)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05" r="34450"/>
          <a:stretch/>
        </p:blipFill>
        <p:spPr bwMode="auto">
          <a:xfrm>
            <a:off x="7562335" y="1646629"/>
            <a:ext cx="1837038" cy="3219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3857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3"/>
          <p:cNvSpPr/>
          <p:nvPr/>
        </p:nvSpPr>
        <p:spPr>
          <a:xfrm>
            <a:off x="1526882" y="1267255"/>
            <a:ext cx="17988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Main resources: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1950257" y="1636587"/>
            <a:ext cx="5530681" cy="17034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Icon (.</a:t>
            </a:r>
            <a:r>
              <a:rPr lang="en-US" dirty="0" err="1"/>
              <a:t>ico</a:t>
            </a:r>
            <a:r>
              <a:rPr lang="en-US" dirty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Banner (.bmp, .</a:t>
            </a:r>
            <a:r>
              <a:rPr lang="en-US" dirty="0" err="1"/>
              <a:t>png</a:t>
            </a:r>
            <a:r>
              <a:rPr lang="en-US" dirty="0"/>
              <a:t>, .jpg) - </a:t>
            </a:r>
            <a:r>
              <a:rPr lang="ru-RU" dirty="0"/>
              <a:t>493 × 58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Dialog background (.bmp, .</a:t>
            </a:r>
            <a:r>
              <a:rPr lang="en-US" dirty="0" err="1"/>
              <a:t>png</a:t>
            </a:r>
            <a:r>
              <a:rPr lang="en-US" dirty="0"/>
              <a:t>, .jpg) - </a:t>
            </a:r>
            <a:r>
              <a:rPr lang="ru-RU" dirty="0"/>
              <a:t>493 × 312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License (.txt, .rtf)</a:t>
            </a:r>
          </a:p>
        </p:txBody>
      </p:sp>
    </p:spTree>
    <p:extLst>
      <p:ext uri="{BB962C8B-B14F-4D97-AF65-F5344CB8AC3E}">
        <p14:creationId xmlns:p14="http://schemas.microsoft.com/office/powerpoint/2010/main" val="686190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21224" y="317052"/>
            <a:ext cx="222285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/>
              <a:t>Part 1</a:t>
            </a:r>
            <a:endParaRPr lang="ru-RU" sz="6000" dirty="0"/>
          </a:p>
        </p:txBody>
      </p:sp>
      <p:sp>
        <p:nvSpPr>
          <p:cNvPr id="5" name="TextBox 4"/>
          <p:cNvSpPr txBox="1"/>
          <p:nvPr/>
        </p:nvSpPr>
        <p:spPr>
          <a:xfrm>
            <a:off x="758718" y="1549665"/>
            <a:ext cx="504657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What is WiX</a:t>
            </a:r>
          </a:p>
          <a:p>
            <a:r>
              <a:rPr lang="en-US" sz="3200" dirty="0" smtClean="0"/>
              <a:t>Creating a simple installer</a:t>
            </a:r>
            <a:endParaRPr lang="ru-RU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1201146" y="2843833"/>
            <a:ext cx="4604146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Product, </a:t>
            </a:r>
            <a:r>
              <a:rPr lang="en-US" dirty="0" smtClean="0"/>
              <a:t>Package and Media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Setting basic information about product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Properties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Components and Component Groups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Fragments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Standard UI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Directories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Registry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Custom resources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Shortcuts</a:t>
            </a:r>
          </a:p>
        </p:txBody>
      </p:sp>
    </p:spTree>
    <p:extLst>
      <p:ext uri="{BB962C8B-B14F-4D97-AF65-F5344CB8AC3E}">
        <p14:creationId xmlns:p14="http://schemas.microsoft.com/office/powerpoint/2010/main" val="1531244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34314" y="617837"/>
            <a:ext cx="53687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W</a:t>
            </a:r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</a:rPr>
              <a:t>i</a:t>
            </a:r>
            <a:r>
              <a:rPr lang="en-US" sz="3200" dirty="0" smtClean="0">
                <a:solidFill>
                  <a:srgbClr val="FF0000"/>
                </a:solidFill>
              </a:rPr>
              <a:t>X</a:t>
            </a:r>
            <a:r>
              <a:rPr lang="en-US" sz="3200" dirty="0" smtClean="0"/>
              <a:t> – Windows Installer XML</a:t>
            </a:r>
            <a:endParaRPr lang="ru-RU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618828" y="1648196"/>
            <a:ext cx="8559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WiX Toolset – an open source software for building Windows Installers from XML.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1630484" y="2832769"/>
            <a:ext cx="35253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http://wixtoolset.org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https://github.com/wixtoolset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2075329" y="4648043"/>
            <a:ext cx="23166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MSI Packages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EXE Bundles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AppX</a:t>
            </a:r>
            <a:r>
              <a:rPr lang="en-US" dirty="0" smtClean="0"/>
              <a:t> Installations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30484" y="4278711"/>
            <a:ext cx="4372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What can be built using the WiX Toolset: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3804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405426" y="781222"/>
            <a:ext cx="30188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Windows Installer features: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828801" y="1150554"/>
            <a:ext cx="4170116" cy="46628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Product installation / uninstallation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Product configuration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Adding / removing features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Upgrade / downgrade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Installation-on-demand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Resiliency, repair mode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Command line options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Custom actions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Silent installation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Rollbacks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Logging</a:t>
            </a:r>
          </a:p>
        </p:txBody>
      </p:sp>
    </p:spTree>
    <p:extLst>
      <p:ext uri="{BB962C8B-B14F-4D97-AF65-F5344CB8AC3E}">
        <p14:creationId xmlns:p14="http://schemas.microsoft.com/office/powerpoint/2010/main" val="2483345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405426" y="781222"/>
            <a:ext cx="23832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WiX Toolset features: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828801" y="1150554"/>
            <a:ext cx="6056530" cy="38318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Doesn’t have a GUI, based on XML-files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Declarative approach of building installers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Perfectly integrates into CI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Integration with Visual Studio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Very high </a:t>
            </a:r>
            <a:r>
              <a:rPr lang="en-US" dirty="0" smtClean="0"/>
              <a:t>flexibility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U</a:t>
            </a:r>
            <a:r>
              <a:rPr lang="en-US" dirty="0" smtClean="0"/>
              <a:t>nrestricted </a:t>
            </a:r>
            <a:r>
              <a:rPr lang="en-US" dirty="0"/>
              <a:t>access to Windows Installer </a:t>
            </a:r>
            <a:r>
              <a:rPr lang="en-US" dirty="0" smtClean="0"/>
              <a:t>functionality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High amount of extensions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Well documented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Large community</a:t>
            </a:r>
          </a:p>
        </p:txBody>
      </p:sp>
    </p:spTree>
    <p:extLst>
      <p:ext uri="{BB962C8B-B14F-4D97-AF65-F5344CB8AC3E}">
        <p14:creationId xmlns:p14="http://schemas.microsoft.com/office/powerpoint/2010/main" val="2803425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0741" y="921268"/>
            <a:ext cx="3462871" cy="1477328"/>
          </a:xfrm>
          <a:prstGeom prst="rect">
            <a:avLst/>
          </a:prstGeom>
          <a:noFill/>
          <a:ln w="38100">
            <a:solidFill>
              <a:schemeClr val="bg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Installer source files:</a:t>
            </a:r>
          </a:p>
          <a:p>
            <a:pPr lvl="1"/>
            <a:r>
              <a:rPr lang="en-US" dirty="0" smtClean="0"/>
              <a:t>.</a:t>
            </a:r>
            <a:r>
              <a:rPr lang="en-US" dirty="0" err="1" smtClean="0"/>
              <a:t>wxs</a:t>
            </a:r>
            <a:r>
              <a:rPr lang="en-US" dirty="0" smtClean="0"/>
              <a:t> – WiX Source File</a:t>
            </a:r>
          </a:p>
          <a:p>
            <a:pPr lvl="1"/>
            <a:r>
              <a:rPr lang="en-US" dirty="0" smtClean="0"/>
              <a:t>.</a:t>
            </a:r>
            <a:r>
              <a:rPr lang="en-US" dirty="0" err="1" smtClean="0"/>
              <a:t>wxi</a:t>
            </a:r>
            <a:r>
              <a:rPr lang="en-US" dirty="0" smtClean="0"/>
              <a:t> – WiX Include File</a:t>
            </a:r>
          </a:p>
          <a:p>
            <a:pPr lvl="1"/>
            <a:r>
              <a:rPr lang="en-US" dirty="0" smtClean="0"/>
              <a:t>.</a:t>
            </a:r>
            <a:r>
              <a:rPr lang="en-US" dirty="0" err="1" smtClean="0"/>
              <a:t>wxl</a:t>
            </a:r>
            <a:r>
              <a:rPr lang="en-US" dirty="0" smtClean="0"/>
              <a:t> – WiX Localization File</a:t>
            </a:r>
          </a:p>
          <a:p>
            <a:pPr lvl="1"/>
            <a:r>
              <a:rPr lang="en-US" dirty="0" smtClean="0"/>
              <a:t>...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7091784" y="921268"/>
            <a:ext cx="2309030" cy="1477328"/>
          </a:xfrm>
          <a:prstGeom prst="rect">
            <a:avLst/>
          </a:prstGeom>
          <a:noFill/>
          <a:ln w="38100">
            <a:solidFill>
              <a:schemeClr val="bg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endParaRPr lang="en-US" dirty="0" smtClean="0"/>
          </a:p>
          <a:p>
            <a:r>
              <a:rPr lang="en-US" dirty="0" smtClean="0"/>
              <a:t>Product source files:</a:t>
            </a:r>
          </a:p>
          <a:p>
            <a:pPr lvl="1"/>
            <a:r>
              <a:rPr lang="en-US" dirty="0" smtClean="0"/>
              <a:t>.exe</a:t>
            </a:r>
          </a:p>
          <a:p>
            <a:pPr lvl="1"/>
            <a:r>
              <a:rPr lang="en-US" dirty="0" smtClean="0"/>
              <a:t>.</a:t>
            </a:r>
            <a:r>
              <a:rPr lang="en-US" dirty="0" err="1" smtClean="0"/>
              <a:t>dll</a:t>
            </a:r>
            <a:endParaRPr lang="en-US" dirty="0" smtClean="0"/>
          </a:p>
          <a:p>
            <a:pPr lvl="1"/>
            <a:r>
              <a:rPr lang="en-US" dirty="0" smtClean="0"/>
              <a:t>...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414770" y="426993"/>
            <a:ext cx="20794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WiX </a:t>
            </a:r>
            <a:r>
              <a:rPr lang="en-US" dirty="0" smtClean="0"/>
              <a:t>build process: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6046572" y="921268"/>
            <a:ext cx="958917" cy="1477328"/>
          </a:xfrm>
          <a:prstGeom prst="rect">
            <a:avLst/>
          </a:prstGeom>
          <a:noFill/>
          <a:ln w="38100">
            <a:solidFill>
              <a:schemeClr val="bg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.</a:t>
            </a:r>
            <a:r>
              <a:rPr lang="en-US" dirty="0" err="1" smtClean="0"/>
              <a:t>wixobj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207366" y="5542345"/>
            <a:ext cx="1032655" cy="369332"/>
          </a:xfrm>
          <a:prstGeom prst="rect">
            <a:avLst/>
          </a:prstGeom>
          <a:noFill/>
          <a:ln w="38100">
            <a:solidFill>
              <a:schemeClr val="bg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Installer</a:t>
            </a:r>
            <a:endParaRPr lang="ru-RU" dirty="0"/>
          </a:p>
        </p:txBody>
      </p:sp>
      <p:sp>
        <p:nvSpPr>
          <p:cNvPr id="9" name="Стрелка вправо 8"/>
          <p:cNvSpPr/>
          <p:nvPr/>
        </p:nvSpPr>
        <p:spPr>
          <a:xfrm>
            <a:off x="4079907" y="921268"/>
            <a:ext cx="1880370" cy="14773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candle.exe</a:t>
            </a:r>
            <a:endParaRPr lang="ru-RU" dirty="0"/>
          </a:p>
        </p:txBody>
      </p:sp>
      <p:sp>
        <p:nvSpPr>
          <p:cNvPr id="13" name="Стрелка вниз 12"/>
          <p:cNvSpPr/>
          <p:nvPr/>
        </p:nvSpPr>
        <p:spPr>
          <a:xfrm>
            <a:off x="6046573" y="2487827"/>
            <a:ext cx="3354242" cy="2965622"/>
          </a:xfrm>
          <a:prstGeom prst="downArrow">
            <a:avLst>
              <a:gd name="adj1" fmla="val 50000"/>
              <a:gd name="adj2" fmla="val 519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light.exe</a:t>
            </a:r>
            <a:endParaRPr lang="ru-RU" dirty="0"/>
          </a:p>
          <a:p>
            <a:pPr algn="ctr"/>
            <a:endParaRPr lang="ru-RU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530741" y="3154991"/>
            <a:ext cx="29915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Additional important tools:</a:t>
            </a:r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>
            <a:off x="954116" y="3524323"/>
            <a:ext cx="450956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h</a:t>
            </a:r>
            <a:r>
              <a:rPr lang="en-US" dirty="0" smtClean="0"/>
              <a:t>eat - harvest product source files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</a:t>
            </a:r>
            <a:r>
              <a:rPr lang="en-US" dirty="0" smtClean="0"/>
              <a:t>ark – “decompiles” MSI packages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lit, insignia, melt, torch, smoke, pyro,</a:t>
            </a:r>
            <a:b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lux, nit, </a:t>
            </a:r>
            <a:r>
              <a:rPr lang="en-US" i="1" dirty="0" err="1" smtClean="0">
                <a:solidFill>
                  <a:schemeClr val="bg1">
                    <a:lumMod val="50000"/>
                  </a:schemeClr>
                </a:solidFill>
              </a:rPr>
              <a:t>wixcop</a:t>
            </a:r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n-US" i="1" dirty="0" err="1" smtClean="0">
                <a:solidFill>
                  <a:schemeClr val="bg1">
                    <a:lumMod val="50000"/>
                  </a:schemeClr>
                </a:solidFill>
              </a:rPr>
              <a:t>wixunit</a:t>
            </a:r>
            <a:endParaRPr lang="en-US" i="1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5472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062680" y="535460"/>
            <a:ext cx="6450227" cy="249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219198" y="659027"/>
            <a:ext cx="1021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Product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1322171" y="1151927"/>
            <a:ext cx="5935363" cy="16159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1474573" y="1275493"/>
            <a:ext cx="1136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Features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1589901" y="1644826"/>
            <a:ext cx="1729948" cy="859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Features</a:t>
            </a:r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3435177" y="1644825"/>
            <a:ext cx="1729948" cy="859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Components</a:t>
            </a:r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5280453" y="1644825"/>
            <a:ext cx="1729948" cy="859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Component Groups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1062680" y="3524422"/>
            <a:ext cx="8731878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Each component is an </a:t>
            </a:r>
            <a:r>
              <a:rPr lang="en-US" dirty="0" smtClean="0">
                <a:solidFill>
                  <a:srgbClr val="FF0000"/>
                </a:solidFill>
              </a:rPr>
              <a:t>atomic unit</a:t>
            </a:r>
            <a:r>
              <a:rPr lang="en-US" dirty="0" smtClean="0"/>
              <a:t>, that doesn’t depend on any other components.</a:t>
            </a:r>
          </a:p>
          <a:p>
            <a:endParaRPr lang="en-US" dirty="0" smtClean="0"/>
          </a:p>
          <a:p>
            <a:r>
              <a:rPr lang="en-US" dirty="0" smtClean="0"/>
              <a:t>Component can be: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file(s),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registry key,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IIS application pool / website,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directory or files creation action,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XML file change action,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any other action or configuration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05296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526882" y="1267255"/>
            <a:ext cx="2053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 simple installer: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950257" y="1636587"/>
            <a:ext cx="362952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Feature, components and files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Variables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UI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Custom resources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Shortcuts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Readme.txt</a:t>
            </a:r>
          </a:p>
        </p:txBody>
      </p:sp>
    </p:spTree>
    <p:extLst>
      <p:ext uri="{BB962C8B-B14F-4D97-AF65-F5344CB8AC3E}">
        <p14:creationId xmlns:p14="http://schemas.microsoft.com/office/powerpoint/2010/main" val="2997171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950257" y="1636587"/>
            <a:ext cx="4830168" cy="17034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Each file / action should be a component!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Use variables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Use fragments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Use comments</a:t>
            </a:r>
          </a:p>
        </p:txBody>
      </p:sp>
      <p:sp>
        <p:nvSpPr>
          <p:cNvPr id="8" name="Прямоугольник 3"/>
          <p:cNvSpPr/>
          <p:nvPr/>
        </p:nvSpPr>
        <p:spPr>
          <a:xfrm>
            <a:off x="1526882" y="1267255"/>
            <a:ext cx="21469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Recommendations: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13546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Грань">
  <a:themeElements>
    <a:clrScheme name="Оранжевый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lesStrategy_FacetGreenTheme_16x9_TP103418064" id="{D87256E1-9872-493E-B720-92FCF51AA491}" vid="{31F67606-90CF-4D61-9B50-ABDC4CD7DD71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6836B0F-2395-43B9-BBEF-90A78CA70F2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Презентация стратегии продаж, тема с фасетным оформлением (широкоэкранная)</Template>
  <TotalTime>6093</TotalTime>
  <Words>352</Words>
  <Application>Microsoft Office PowerPoint</Application>
  <PresentationFormat>Widescreen</PresentationFormat>
  <Paragraphs>100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Trebuchet MS</vt:lpstr>
      <vt:lpstr>Wingdings 3</vt:lpstr>
      <vt:lpstr>Грань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Kyrylo M.</dc:creator>
  <cp:keywords/>
  <cp:lastModifiedBy>Kyrylo M</cp:lastModifiedBy>
  <cp:revision>75</cp:revision>
  <dcterms:created xsi:type="dcterms:W3CDTF">2015-12-17T20:43:38Z</dcterms:created>
  <dcterms:modified xsi:type="dcterms:W3CDTF">2015-12-30T08:54:52Z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TC034180659991</vt:lpwstr>
  </property>
</Properties>
</file>