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305" r:id="rId4"/>
    <p:sldId id="268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306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2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0027"/>
    <a:srgbClr val="005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3" autoAdjust="0"/>
    <p:restoredTop sz="94712" autoAdjust="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0FC3FE-3493-4424-80A5-1CFDBEBDE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2505B-B89A-45A6-851E-D753D1387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2B93-D436-4096-A386-17A6D3979316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33C1A-F6AE-4B95-A532-F6C531288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CC68C-BAD5-40EB-8E63-161E1BE67E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02D13-A3EA-4C21-8005-5BD1A0B7D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9A63-083A-44CA-A7B0-A545C791EEA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0B72-BDAE-41F9-AC72-8B729129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ADFC-CAA6-4B10-8DDE-5B87CFD2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74"/>
            <a:ext cx="10118622" cy="626562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DC0E1-91B2-4E04-837F-041C879CD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1236"/>
            <a:ext cx="10118622" cy="6265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9F89-A36A-4F93-960E-BC168D19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6B2"/>
                </a:solidFill>
              </a:defRPr>
            </a:lvl1pPr>
          </a:lstStyle>
          <a:p>
            <a:fld id="{01520930-3376-4FD5-AED9-388AC055BD8F}" type="datetime1">
              <a:rPr lang="en-GB" smtClean="0"/>
              <a:t>15/09/2022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0ACC-90F3-4C1B-9E71-B7E4B89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009ED-0901-4311-A41D-F175772E73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04" b="18021"/>
          <a:stretch/>
        </p:blipFill>
        <p:spPr>
          <a:xfrm>
            <a:off x="4652209" y="1794465"/>
            <a:ext cx="7539791" cy="506353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FD507-0FAF-4A75-B0D6-85103ACA9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362581"/>
            <a:ext cx="2195513" cy="52168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B423CD2-452A-4571-BD77-1050BDB68A0C}"/>
              </a:ext>
            </a:extLst>
          </p:cNvPr>
          <p:cNvSpPr txBox="1">
            <a:spLocks/>
          </p:cNvSpPr>
          <p:nvPr userDrawn="1"/>
        </p:nvSpPr>
        <p:spPr>
          <a:xfrm>
            <a:off x="564399" y="4234578"/>
            <a:ext cx="3778459" cy="75042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>
                <a:solidFill>
                  <a:srgbClr val="0056B2"/>
                </a:solidFill>
              </a:rPr>
              <a:t>Dr Francois ROUBERT</a:t>
            </a:r>
          </a:p>
          <a:p>
            <a:r>
              <a:rPr lang="en-GB" sz="2000" b="0" dirty="0">
                <a:solidFill>
                  <a:srgbClr val="0056B2"/>
                </a:solidFill>
              </a:rPr>
              <a:t>F.Roubert@westminster.ac.uk</a:t>
            </a:r>
          </a:p>
        </p:txBody>
      </p:sp>
    </p:spTree>
    <p:extLst>
      <p:ext uri="{BB962C8B-B14F-4D97-AF65-F5344CB8AC3E}">
        <p14:creationId xmlns:p14="http://schemas.microsoft.com/office/powerpoint/2010/main" val="70062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D358-2735-45BA-9163-0325DEA5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EC9EB-C1F5-480D-89CE-1107B1DFB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595BB-CC47-4CDD-A8F6-B03DAFEB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6F584-CF8F-4E86-865D-C2B14CDCE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68BA6-B2A6-4E5F-A278-54896D197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DA01-7CBF-4894-B8BB-C2D81BC2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7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B2FB-E799-4608-B1BE-28616BE0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8324-759F-443A-A716-38ACCF05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03DC-DAAA-40DB-969E-0E33BE13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C1F2-2FA1-4842-9ED8-731CBEEE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5A7E-2B95-4E03-9EF5-4233CEB7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6550-812E-47E5-9FFD-8C1C62C8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72D9B5-1E73-4956-A70A-B582A60541BF}" type="datetime1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9FD3-DC16-440A-A734-95B5F3BE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33EE-4797-4E57-9D85-3B2B3F3C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4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A0F7-070A-4CED-883C-12C37958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9948-1CFB-4DD2-82BE-704ACC0A4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845" y="1100138"/>
            <a:ext cx="5781955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BFD2-B237-479C-8B13-BA14CF6A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0138"/>
            <a:ext cx="5638800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A61A7-DB0F-45A4-A3F4-BEE2E8E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4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CD68-969F-474F-8D79-63D22209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0"/>
            <a:ext cx="11787186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FA19-C5F9-4B27-9F8A-51FA8F78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64" y="1095375"/>
            <a:ext cx="57261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286E3-9CC8-4831-B5DB-81568A576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464" y="1919287"/>
            <a:ext cx="5726112" cy="4752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EB564-D016-40C4-8422-F7563FD0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5375"/>
            <a:ext cx="58864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C31D3-2759-4FA9-9954-FEF293DA2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9286"/>
            <a:ext cx="588645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3271A-BECB-4053-A564-F967E9AA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B0E0-4182-47BA-BD4C-F40D8046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D35DC-2120-43AB-A93E-7A76E041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FD779-4917-4CB6-857F-4485372C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2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2360-DCB4-4735-99B5-CF5316F8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3372-EC3F-4436-B727-F562B9B8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6A98-9FF3-4DB0-AD8D-F2094962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25DD1-1CAB-43DA-815D-D2A4EF9D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AD0C-EB5F-45B4-80B5-E27597C9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A5DCA-AE03-43B8-90CF-4C86169E1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4EA53-171F-4245-9860-867B97CE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3A2B-920C-426E-93E9-EF46E7EF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A3D42-D5D6-4357-89D2-5D0FC9F9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E5425-5B02-40EB-9BE9-EF337C38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845" y="1128712"/>
            <a:ext cx="11835089" cy="564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190D-DA8E-43E3-9EC4-0F9E8A350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9696" y="644902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10817-0498-4609-970D-18A5018029B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0056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624C3-16A9-40E7-A7A7-FB0E502F60D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9663" y="6505392"/>
            <a:ext cx="1063503" cy="2523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8B3C71-91AF-46F4-B260-5A96864EA73F}"/>
              </a:ext>
            </a:extLst>
          </p:cNvPr>
          <p:cNvCxnSpPr>
            <a:cxnSpLocks/>
          </p:cNvCxnSpPr>
          <p:nvPr userDrawn="1"/>
        </p:nvCxnSpPr>
        <p:spPr>
          <a:xfrm>
            <a:off x="11792232" y="6496038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BFBAE1-6AEE-4BC0-873F-CE64935DB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237845" y="804086"/>
            <a:ext cx="441646" cy="0"/>
          </a:xfrm>
          <a:prstGeom prst="line">
            <a:avLst/>
          </a:prstGeom>
          <a:ln w="50800">
            <a:solidFill>
              <a:srgbClr val="0056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56B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l.talis.com/3/westminster/lists/2CAA7D6B-DCAD-AB71-C97B-7FEFCB499C28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17A4-B16B-4AB7-9A5C-5878CD3D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5COSC020W DATABASE SYSTEMS – LECTURE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7EC62-BABB-4E2C-9AA8-C6540CA55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Conceptual Database Design – Enhanced Entity-Relationship 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7A01-8E5A-4ACF-8D15-8DAFAA1F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97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7EDF-56C0-4CC9-9B4B-2FEACCE1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relationships between entities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E340-62E3-4D7C-B54B-46CBB9DB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295400"/>
            <a:ext cx="5191405" cy="5353050"/>
          </a:xfrm>
        </p:spPr>
        <p:txBody>
          <a:bodyPr>
            <a:normAutofit/>
          </a:bodyPr>
          <a:lstStyle/>
          <a:p>
            <a:r>
              <a:rPr lang="en-GB" b="1" dirty="0"/>
              <a:t>Multiple Relationships</a:t>
            </a:r>
          </a:p>
          <a:p>
            <a:pPr lvl="1"/>
            <a:endParaRPr lang="en-GB" b="1" dirty="0"/>
          </a:p>
          <a:p>
            <a:pPr lvl="1"/>
            <a:r>
              <a:rPr lang="en-GB" dirty="0"/>
              <a:t>Occurrences of an entity associated to occurrences of another entity through more than one relationship.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Name roles to indicate roles played by each participating entity  in relationship.</a:t>
            </a:r>
          </a:p>
          <a:p>
            <a:pPr lvl="1"/>
            <a:endParaRPr lang="en-GB" dirty="0"/>
          </a:p>
        </p:txBody>
      </p:sp>
      <p:grpSp>
        <p:nvGrpSpPr>
          <p:cNvPr id="7" name="Group 6" descr="This is a conceptual Entity Relationship Diagram that represents 2 entities, Staff and Branch, and 2 binary relationships between them and the multiplicities to characterise these relationships.">
            <a:extLst>
              <a:ext uri="{FF2B5EF4-FFF2-40B4-BE49-F238E27FC236}">
                <a16:creationId xmlns:a16="http://schemas.microsoft.com/office/drawing/2014/main" id="{6132517E-010E-4F34-A812-DAD952D15E98}"/>
              </a:ext>
            </a:extLst>
          </p:cNvPr>
          <p:cNvGrpSpPr/>
          <p:nvPr/>
        </p:nvGrpSpPr>
        <p:grpSpPr>
          <a:xfrm>
            <a:off x="5643696" y="1089818"/>
            <a:ext cx="6096000" cy="4678363"/>
            <a:chOff x="3008777" y="2097386"/>
            <a:chExt cx="6096000" cy="4678363"/>
          </a:xfrm>
        </p:grpSpPr>
        <p:pic>
          <p:nvPicPr>
            <p:cNvPr id="8" name="Picture 5" descr="DS3-Figure 11-10">
              <a:extLst>
                <a:ext uri="{FF2B5EF4-FFF2-40B4-BE49-F238E27FC236}">
                  <a16:creationId xmlns:a16="http://schemas.microsoft.com/office/drawing/2014/main" id="{AC09B1B1-7C01-4424-8FB5-38F0122D02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08777" y="2097386"/>
              <a:ext cx="6096000" cy="4678363"/>
            </a:xfrm>
            <a:prstGeom prst="rect">
              <a:avLst/>
            </a:prstGeom>
            <a:no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DCDC52-384C-4AF1-A80B-24BBB3BAFDD5}"/>
                </a:ext>
              </a:extLst>
            </p:cNvPr>
            <p:cNvSpPr txBox="1"/>
            <p:nvPr/>
          </p:nvSpPr>
          <p:spPr>
            <a:xfrm>
              <a:off x="4447049" y="4194944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1..1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C10641-4D90-4D77-8619-92140A3DAECC}"/>
                </a:ext>
              </a:extLst>
            </p:cNvPr>
            <p:cNvSpPr txBox="1"/>
            <p:nvPr/>
          </p:nvSpPr>
          <p:spPr>
            <a:xfrm>
              <a:off x="6512877" y="4194944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0..1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58F8AE-01F0-4D5A-A8E2-6E14BC521ECF}"/>
                </a:ext>
              </a:extLst>
            </p:cNvPr>
            <p:cNvSpPr txBox="1"/>
            <p:nvPr/>
          </p:nvSpPr>
          <p:spPr>
            <a:xfrm>
              <a:off x="4464209" y="4708457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0..*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AEE3C7-A26D-43DA-89D8-FAB97D74ACB8}"/>
                </a:ext>
              </a:extLst>
            </p:cNvPr>
            <p:cNvSpPr txBox="1"/>
            <p:nvPr/>
          </p:nvSpPr>
          <p:spPr>
            <a:xfrm>
              <a:off x="6512877" y="4708457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0..1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3EA0-E33F-47B2-924C-9637A35A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8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7EDF-56C0-4CC9-9B4B-2FEACCE1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relationships between entities (2)</a:t>
            </a:r>
          </a:p>
        </p:txBody>
      </p:sp>
      <p:grpSp>
        <p:nvGrpSpPr>
          <p:cNvPr id="14" name="Group 13" descr="This is a conceptual Entity Relationship Diagram that represents 2 entities, Staff and Branch, and 2 binary relationships between them and the multiplicities to characterise these relationships. The attributes also appear.">
            <a:extLst>
              <a:ext uri="{FF2B5EF4-FFF2-40B4-BE49-F238E27FC236}">
                <a16:creationId xmlns:a16="http://schemas.microsoft.com/office/drawing/2014/main" id="{C24A9079-29BB-4040-B0C3-47620E28417D}"/>
              </a:ext>
            </a:extLst>
          </p:cNvPr>
          <p:cNvGrpSpPr/>
          <p:nvPr/>
        </p:nvGrpSpPr>
        <p:grpSpPr>
          <a:xfrm>
            <a:off x="1660899" y="1572434"/>
            <a:ext cx="8910990" cy="4680520"/>
            <a:chOff x="1660899" y="1572434"/>
            <a:chExt cx="8910990" cy="4680520"/>
          </a:xfrm>
        </p:grpSpPr>
        <p:pic>
          <p:nvPicPr>
            <p:cNvPr id="15" name="Picture 1032" descr="DS3-Figure 11-11">
              <a:extLst>
                <a:ext uri="{FF2B5EF4-FFF2-40B4-BE49-F238E27FC236}">
                  <a16:creationId xmlns:a16="http://schemas.microsoft.com/office/drawing/2014/main" id="{E42E30E2-D5EF-43E8-81D2-9969802A77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60899" y="1572434"/>
              <a:ext cx="8910990" cy="4680520"/>
            </a:xfrm>
            <a:prstGeom prst="rect">
              <a:avLst/>
            </a:prstGeom>
            <a:noFill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D57354-AD11-448F-A57B-273EA16CC9DC}"/>
                </a:ext>
              </a:extLst>
            </p:cNvPr>
            <p:cNvSpPr txBox="1"/>
            <p:nvPr/>
          </p:nvSpPr>
          <p:spPr>
            <a:xfrm>
              <a:off x="5072278" y="3281312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1..1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79D5E8-797C-4600-8509-DDBA9A2BF3CC}"/>
                </a:ext>
              </a:extLst>
            </p:cNvPr>
            <p:cNvSpPr txBox="1"/>
            <p:nvPr/>
          </p:nvSpPr>
          <p:spPr>
            <a:xfrm>
              <a:off x="6342902" y="3272967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0..1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BCBD1B-4CE5-4438-81B5-5FF14A8F49F4}"/>
                </a:ext>
              </a:extLst>
            </p:cNvPr>
            <p:cNvSpPr txBox="1"/>
            <p:nvPr/>
          </p:nvSpPr>
          <p:spPr>
            <a:xfrm>
              <a:off x="6342902" y="3837116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0..1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61F420-7370-421A-80A5-88221B4A43A7}"/>
                </a:ext>
              </a:extLst>
            </p:cNvPr>
            <p:cNvSpPr txBox="1"/>
            <p:nvPr/>
          </p:nvSpPr>
          <p:spPr>
            <a:xfrm>
              <a:off x="5072278" y="3822368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0..*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3EA0-E33F-47B2-924C-9637A35A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05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FC98-75CE-425F-B9E7-53D1EB1F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DREAMHOME</a:t>
            </a:r>
            <a:r>
              <a:rPr lang="en-GB" dirty="0"/>
              <a:t> Conceptual ERD (Staff View with PKs)</a:t>
            </a:r>
          </a:p>
        </p:txBody>
      </p:sp>
      <p:pic>
        <p:nvPicPr>
          <p:cNvPr id="5" name="Picture 8" descr="This is a conceptual Entity Relationship Diagram of the DreamHome case study and specifically the Staff view.">
            <a:extLst>
              <a:ext uri="{FF2B5EF4-FFF2-40B4-BE49-F238E27FC236}">
                <a16:creationId xmlns:a16="http://schemas.microsoft.com/office/drawing/2014/main" id="{679B5D37-2C2F-4D07-8912-A2C4ED58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82" b="4900"/>
          <a:stretch>
            <a:fillRect/>
          </a:stretch>
        </p:blipFill>
        <p:spPr>
          <a:xfrm>
            <a:off x="2320793" y="1097927"/>
            <a:ext cx="8782847" cy="5112569"/>
          </a:xfrm>
          <a:prstGeom prst="rect">
            <a:avLst/>
          </a:prstGeom>
          <a:noFill/>
          <a:ln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1A8E6-3AC7-4EA2-ADCA-FFD5EAA8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97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FC98-75CE-425F-B9E7-53D1EB1F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 err="1"/>
              <a:t>DreamHome</a:t>
            </a:r>
            <a:r>
              <a:rPr lang="en-GB" dirty="0"/>
              <a:t> Conceptual ERD (Branch View with PKs)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1A8E6-3AC7-4EA2-ADCA-FFD5EAA8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8" descr="This is a conceptual Entity Relationship Diagram of the DreamHome case study and specifically the Branch view.">
            <a:extLst>
              <a:ext uri="{FF2B5EF4-FFF2-40B4-BE49-F238E27FC236}">
                <a16:creationId xmlns:a16="http://schemas.microsoft.com/office/drawing/2014/main" id="{39280843-45D9-45DE-99EC-CDCDA4780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5540" y="800100"/>
            <a:ext cx="8280920" cy="59085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8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2417-5987-40B2-A96B-F714284D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Enhanced Entity-Relationship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27C5-2737-48C9-AF64-4E6385E4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79421"/>
            <a:ext cx="11835089" cy="5878579"/>
          </a:xfrm>
        </p:spPr>
        <p:txBody>
          <a:bodyPr>
            <a:normAutofit/>
          </a:bodyPr>
          <a:lstStyle/>
          <a:p>
            <a:r>
              <a:rPr lang="en-GB" dirty="0"/>
              <a:t>Limitations of basic concepts of ER Modelling</a:t>
            </a:r>
          </a:p>
          <a:p>
            <a:pPr lvl="1"/>
            <a:r>
              <a:rPr lang="en-GB" dirty="0"/>
              <a:t>Not sufficient to represent requirements of newer &amp; more complex applications.</a:t>
            </a:r>
          </a:p>
          <a:p>
            <a:pPr lvl="1"/>
            <a:endParaRPr lang="en-GB" dirty="0"/>
          </a:p>
          <a:p>
            <a:r>
              <a:rPr lang="en-GB" b="1" dirty="0"/>
              <a:t>Enhanced Entity-Relationship modelling</a:t>
            </a:r>
          </a:p>
          <a:p>
            <a:pPr lvl="1"/>
            <a:r>
              <a:rPr lang="en-GB" dirty="0"/>
              <a:t>Borrowed from UML.</a:t>
            </a:r>
          </a:p>
          <a:p>
            <a:pPr lvl="1"/>
            <a:r>
              <a:rPr lang="en-GB" dirty="0"/>
              <a:t>Additional semantic modelling concepts incorporated into original ER model.</a:t>
            </a:r>
          </a:p>
          <a:p>
            <a:pPr lvl="1"/>
            <a:r>
              <a:rPr lang="en-GB" dirty="0"/>
              <a:t>Output: 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b="1" dirty="0"/>
              <a:t>EERD (Enhanced Entity Relationship Diagram)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dirty="0"/>
              <a:t>	= ERD (Entity Relationship Diagram) + additional semantic concepts </a:t>
            </a:r>
          </a:p>
          <a:p>
            <a:pPr lvl="1"/>
            <a:endParaRPr lang="en-GB" dirty="0"/>
          </a:p>
          <a:p>
            <a:r>
              <a:rPr lang="en-GB" b="1" dirty="0"/>
              <a:t>New Semantic concepts</a:t>
            </a:r>
          </a:p>
          <a:p>
            <a:pPr lvl="1"/>
            <a:r>
              <a:rPr lang="en-GB" dirty="0"/>
              <a:t>Specialisation.</a:t>
            </a:r>
          </a:p>
          <a:p>
            <a:pPr lvl="1"/>
            <a:r>
              <a:rPr lang="en-GB" dirty="0"/>
              <a:t>Generalisation.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704B4-62D0-4C53-84CC-6634D478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5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A8DA-EE9A-429A-92D1-B873584C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Specialisation / Generalisation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EC6B-9DFD-41EA-8427-2663129F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/>
              <a:t>Specialisation</a:t>
            </a:r>
          </a:p>
          <a:p>
            <a:pPr lvl="1"/>
            <a:r>
              <a:rPr lang="en-GB" dirty="0"/>
              <a:t>Breaking down of an entity into several sub-types (Specialised Entities).</a:t>
            </a:r>
          </a:p>
          <a:p>
            <a:pPr lvl="1"/>
            <a:r>
              <a:rPr lang="en-GB" dirty="0"/>
              <a:t>Maximisation of the differences between members of an entity.</a:t>
            </a:r>
          </a:p>
          <a:p>
            <a:pPr lvl="1"/>
            <a:r>
              <a:rPr lang="en-GB" dirty="0"/>
              <a:t>Identification of their distinguishing characteristics.</a:t>
            </a:r>
          </a:p>
          <a:p>
            <a:endParaRPr lang="en-GB" dirty="0"/>
          </a:p>
          <a:p>
            <a:r>
              <a:rPr lang="en-GB" b="1" dirty="0"/>
              <a:t>Generalisation</a:t>
            </a:r>
          </a:p>
          <a:p>
            <a:pPr lvl="1"/>
            <a:r>
              <a:rPr lang="en-GB" dirty="0"/>
              <a:t>Grouping several entities into one super-type (General Entity).</a:t>
            </a:r>
          </a:p>
          <a:p>
            <a:pPr lvl="1"/>
            <a:r>
              <a:rPr lang="en-GB" dirty="0"/>
              <a:t>Minimisation of the differences between members of an entity.</a:t>
            </a:r>
          </a:p>
          <a:p>
            <a:pPr lvl="1"/>
            <a:r>
              <a:rPr lang="en-GB" dirty="0"/>
              <a:t>Identification of their common characteristics.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3EFE6-601A-4356-B09E-688034C9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0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A8DA-EE9A-429A-92D1-B873584C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Specialisation / Generalisation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EC6B-9DFD-41EA-8427-2663129F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285874"/>
            <a:ext cx="11835089" cy="5528275"/>
          </a:xfrm>
        </p:spPr>
        <p:txBody>
          <a:bodyPr>
            <a:normAutofit/>
          </a:bodyPr>
          <a:lstStyle/>
          <a:p>
            <a:r>
              <a:rPr lang="en-GB" b="1" dirty="0"/>
              <a:t>General Entity (aka superclass in UML)</a:t>
            </a:r>
          </a:p>
          <a:p>
            <a:pPr lvl="1"/>
            <a:r>
              <a:rPr lang="en-GB" dirty="0"/>
              <a:t>An entity that includes one or more distinct subgroupings of its occurrences. </a:t>
            </a:r>
          </a:p>
          <a:p>
            <a:endParaRPr lang="en-GB" dirty="0"/>
          </a:p>
          <a:p>
            <a:r>
              <a:rPr lang="en-GB" b="1" dirty="0"/>
              <a:t>Specialised Entity (aka subclass in UML)</a:t>
            </a:r>
          </a:p>
          <a:p>
            <a:pPr lvl="1"/>
            <a:r>
              <a:rPr lang="en-GB" dirty="0"/>
              <a:t>A distinct subgrouping of occurrences of an entity.</a:t>
            </a:r>
          </a:p>
          <a:p>
            <a:endParaRPr lang="en-GB" dirty="0"/>
          </a:p>
          <a:p>
            <a:r>
              <a:rPr lang="en-GB" b="1" dirty="0"/>
              <a:t>Important considerations</a:t>
            </a:r>
          </a:p>
          <a:p>
            <a:pPr lvl="1"/>
            <a:r>
              <a:rPr lang="en-GB" dirty="0"/>
              <a:t>Relationship between a General Entity and a Specialised Entity is one-to-one.</a:t>
            </a:r>
          </a:p>
          <a:p>
            <a:pPr lvl="1"/>
            <a:r>
              <a:rPr lang="en-GB" dirty="0"/>
              <a:t>Generalised Entity may be broken down into overlapping or distinct Specialised Entities.</a:t>
            </a:r>
          </a:p>
          <a:p>
            <a:pPr lvl="1"/>
            <a:r>
              <a:rPr lang="en-GB" dirty="0"/>
              <a:t>Not all members of a Specialised Entity need to be a member of a General Entity.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3EFE6-601A-4356-B09E-688034C9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753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A8DA-EE9A-429A-92D1-B873584C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EERD with Specialisation / Generalisation</a:t>
            </a:r>
          </a:p>
        </p:txBody>
      </p:sp>
      <p:pic>
        <p:nvPicPr>
          <p:cNvPr id="7" name="Picture 6" descr="This is a conceptual Enhanced Entity Relationship Diagram that represents a specialisation between an entity Staff and 3 entities Manager, SalesPersonnel and Secretary">
            <a:extLst>
              <a:ext uri="{FF2B5EF4-FFF2-40B4-BE49-F238E27FC236}">
                <a16:creationId xmlns:a16="http://schemas.microsoft.com/office/drawing/2014/main" id="{0B2F228F-5C0C-4793-8DF3-BC2E91008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1740" y="1231046"/>
            <a:ext cx="8368520" cy="529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3EFE6-601A-4356-B09E-688034C9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50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7D42-FC35-40F8-8547-1F6C3037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D3CD9-5CB4-4611-A724-3F1071FB4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128713"/>
            <a:ext cx="11835089" cy="1404938"/>
          </a:xfrm>
        </p:spPr>
        <p:txBody>
          <a:bodyPr/>
          <a:lstStyle/>
          <a:p>
            <a:r>
              <a:rPr lang="en-GB" b="1" dirty="0"/>
              <a:t>Attribute inheritance </a:t>
            </a:r>
          </a:p>
          <a:p>
            <a:pPr lvl="1"/>
            <a:r>
              <a:rPr lang="en-GB" dirty="0"/>
              <a:t>All the attributes of the General Entity also apply to the Specialised Entity.</a:t>
            </a:r>
          </a:p>
          <a:p>
            <a:pPr lvl="1"/>
            <a:r>
              <a:rPr lang="en-GB" dirty="0"/>
              <a:t>In addition, the Specialised Entity may also have its own specific attributes.</a:t>
            </a:r>
          </a:p>
          <a:p>
            <a:endParaRPr lang="en-GB" dirty="0"/>
          </a:p>
        </p:txBody>
      </p:sp>
      <p:pic>
        <p:nvPicPr>
          <p:cNvPr id="5" name="Picture 3" descr="This is a diagram that represent a database table that contains inherited attributes from a general entity and additional attributes for specialised  entities.">
            <a:extLst>
              <a:ext uri="{FF2B5EF4-FFF2-40B4-BE49-F238E27FC236}">
                <a16:creationId xmlns:a16="http://schemas.microsoft.com/office/drawing/2014/main" id="{90C72BB4-A71F-405D-A3D8-0B0B24EA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2820" y="2507784"/>
            <a:ext cx="81534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FE2E0-0CCF-458F-A493-0E35EF48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262D-9FCC-4093-B34D-5D3C1877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Relationship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5307-6742-48A5-B88E-9815807C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38" y="1053555"/>
            <a:ext cx="11835089" cy="1509713"/>
          </a:xfrm>
        </p:spPr>
        <p:txBody>
          <a:bodyPr/>
          <a:lstStyle/>
          <a:p>
            <a:r>
              <a:rPr lang="en-GB" b="1" dirty="0"/>
              <a:t>Relationship inheritance </a:t>
            </a:r>
          </a:p>
          <a:p>
            <a:pPr lvl="1"/>
            <a:r>
              <a:rPr lang="en-GB" dirty="0"/>
              <a:t>All the relationships of the General Entity also apply to the Specialised Entity. </a:t>
            </a:r>
          </a:p>
          <a:p>
            <a:pPr lvl="1"/>
            <a:r>
              <a:rPr lang="en-GB" dirty="0"/>
              <a:t>In addition, the Specialised Entity may also have its own specific relationships.</a:t>
            </a:r>
          </a:p>
          <a:p>
            <a:endParaRPr lang="en-GB" dirty="0"/>
          </a:p>
        </p:txBody>
      </p:sp>
      <p:grpSp>
        <p:nvGrpSpPr>
          <p:cNvPr id="35" name="Group 34" descr="This is a conceptual Enhanced Entity Relationship Diagram that represents a specialisation between an entity Staff and 2 entities Academic and Technician to illustrate relationship inheritance.">
            <a:extLst>
              <a:ext uri="{FF2B5EF4-FFF2-40B4-BE49-F238E27FC236}">
                <a16:creationId xmlns:a16="http://schemas.microsoft.com/office/drawing/2014/main" id="{91D71351-7C1E-41BB-90DB-F0FF4B416417}"/>
              </a:ext>
            </a:extLst>
          </p:cNvPr>
          <p:cNvGrpSpPr/>
          <p:nvPr/>
        </p:nvGrpSpPr>
        <p:grpSpPr>
          <a:xfrm>
            <a:off x="479047" y="2716981"/>
            <a:ext cx="11593887" cy="3787437"/>
            <a:chOff x="479047" y="2716981"/>
            <a:chExt cx="11593887" cy="3787437"/>
          </a:xfrm>
        </p:grpSpPr>
        <p:grpSp>
          <p:nvGrpSpPr>
            <p:cNvPr id="5" name="Group 4" descr="This is a conceptual Enhanced Entity Relationship Diagram that represents a specialisation between an entity Staff and 2 entities Academic and Technician to illustrate relationship inheritance.">
              <a:extLst>
                <a:ext uri="{FF2B5EF4-FFF2-40B4-BE49-F238E27FC236}">
                  <a16:creationId xmlns:a16="http://schemas.microsoft.com/office/drawing/2014/main" id="{4A810BE8-4279-4893-8CDD-60907A1C0202}"/>
                </a:ext>
              </a:extLst>
            </p:cNvPr>
            <p:cNvGrpSpPr/>
            <p:nvPr/>
          </p:nvGrpSpPr>
          <p:grpSpPr>
            <a:xfrm>
              <a:off x="479047" y="2716981"/>
              <a:ext cx="11593887" cy="3787437"/>
              <a:chOff x="603941" y="2733519"/>
              <a:chExt cx="11593887" cy="378743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0EC69A-2E02-4A43-853B-38F542AFD4B0}"/>
                  </a:ext>
                </a:extLst>
              </p:cNvPr>
              <p:cNvSpPr txBox="1"/>
              <p:nvPr/>
            </p:nvSpPr>
            <p:spPr>
              <a:xfrm>
                <a:off x="603941" y="2781229"/>
                <a:ext cx="2507805" cy="108012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r>
                  <a:rPr lang="en-GB" sz="3200" b="1" dirty="0"/>
                  <a:t>Department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6453D1-D0B5-44FE-A8BE-D1E43D341328}"/>
                  </a:ext>
                </a:extLst>
              </p:cNvPr>
              <p:cNvSpPr txBox="1"/>
              <p:nvPr/>
            </p:nvSpPr>
            <p:spPr>
              <a:xfrm>
                <a:off x="6289299" y="2781229"/>
                <a:ext cx="2153982" cy="108012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r>
                  <a:rPr lang="en-GB" sz="3200" b="1" dirty="0"/>
                  <a:t>Staff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29A42CA-74AF-4F62-B84F-FEE83242E7E1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>
                <a:off x="3111746" y="3321289"/>
                <a:ext cx="3177553" cy="0"/>
              </a:xfrm>
              <a:prstGeom prst="line">
                <a:avLst/>
              </a:prstGeom>
              <a:ln w="50800">
                <a:solidFill>
                  <a:srgbClr val="0012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13A75B39-39DC-4AC0-81D6-51DB713BB3A5}"/>
                  </a:ext>
                </a:extLst>
              </p:cNvPr>
              <p:cNvSpPr/>
              <p:nvPr/>
            </p:nvSpPr>
            <p:spPr>
              <a:xfrm rot="16200000" flipV="1">
                <a:off x="4961990" y="2874229"/>
                <a:ext cx="306310" cy="25992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1898B3-D2B5-4D57-BDF9-7EA957625A1E}"/>
                  </a:ext>
                </a:extLst>
              </p:cNvPr>
              <p:cNvSpPr txBox="1"/>
              <p:nvPr/>
            </p:nvSpPr>
            <p:spPr>
              <a:xfrm>
                <a:off x="4258302" y="2733519"/>
                <a:ext cx="11030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has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CBA2FF-94B9-4E8D-A276-A075B7A9EC13}"/>
                  </a:ext>
                </a:extLst>
              </p:cNvPr>
              <p:cNvSpPr txBox="1"/>
              <p:nvPr/>
            </p:nvSpPr>
            <p:spPr>
              <a:xfrm>
                <a:off x="5536560" y="3446942"/>
                <a:ext cx="896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0..*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87D952-EB15-411E-8980-4383894BF72E}"/>
                  </a:ext>
                </a:extLst>
              </p:cNvPr>
              <p:cNvSpPr txBox="1"/>
              <p:nvPr/>
            </p:nvSpPr>
            <p:spPr>
              <a:xfrm>
                <a:off x="3210063" y="3449996"/>
                <a:ext cx="896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1..1</a:t>
                </a: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542972E2-CF3E-46D9-913F-788922AC03A3}"/>
                  </a:ext>
                </a:extLst>
              </p:cNvPr>
              <p:cNvSpPr/>
              <p:nvPr/>
            </p:nvSpPr>
            <p:spPr>
              <a:xfrm>
                <a:off x="7296042" y="3888660"/>
                <a:ext cx="284190" cy="336524"/>
              </a:xfrm>
              <a:prstGeom prst="triangle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E08BA90-FDDB-4311-825D-02CE433B3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8788" y="4831730"/>
                <a:ext cx="2798902" cy="0"/>
              </a:xfrm>
              <a:prstGeom prst="line">
                <a:avLst/>
              </a:prstGeom>
              <a:ln w="50800">
                <a:solidFill>
                  <a:srgbClr val="0012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2080E36-386B-4B61-949E-993B527353AA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V="1">
                <a:off x="7438136" y="4225184"/>
                <a:ext cx="1" cy="606546"/>
              </a:xfrm>
              <a:prstGeom prst="line">
                <a:avLst/>
              </a:prstGeom>
              <a:ln w="50800">
                <a:solidFill>
                  <a:srgbClr val="0012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8959362-664D-4F10-858D-7AE289813F96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152014" y="4813904"/>
                <a:ext cx="1" cy="606546"/>
              </a:xfrm>
              <a:prstGeom prst="line">
                <a:avLst/>
              </a:prstGeom>
              <a:ln w="50800">
                <a:solidFill>
                  <a:srgbClr val="0012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DD44BA-968C-468C-9FBE-9DD0F0E3EB3F}"/>
                  </a:ext>
                </a:extLst>
              </p:cNvPr>
              <p:cNvSpPr txBox="1"/>
              <p:nvPr/>
            </p:nvSpPr>
            <p:spPr>
              <a:xfrm>
                <a:off x="4985183" y="5420450"/>
                <a:ext cx="2333663" cy="108012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r>
                  <a:rPr lang="en-GB" sz="3200" b="1" dirty="0"/>
                  <a:t>Academic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6E2702A-93D1-479B-8E68-0B40CB325649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8908981" y="4813904"/>
                <a:ext cx="0" cy="606546"/>
              </a:xfrm>
              <a:prstGeom prst="line">
                <a:avLst/>
              </a:prstGeom>
              <a:ln w="50800">
                <a:solidFill>
                  <a:srgbClr val="0012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E20DD9-82E3-4B7A-B065-6735DA6A4445}"/>
                  </a:ext>
                </a:extLst>
              </p:cNvPr>
              <p:cNvSpPr txBox="1"/>
              <p:nvPr/>
            </p:nvSpPr>
            <p:spPr>
              <a:xfrm>
                <a:off x="7742147" y="5420450"/>
                <a:ext cx="2333667" cy="108012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r>
                  <a:rPr lang="en-GB" sz="3200" b="1" dirty="0"/>
                  <a:t>Technician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30CF1A-395B-4457-992C-BB7633EF1661}"/>
                  </a:ext>
                </a:extLst>
              </p:cNvPr>
              <p:cNvSpPr txBox="1"/>
              <p:nvPr/>
            </p:nvSpPr>
            <p:spPr>
              <a:xfrm>
                <a:off x="622276" y="5411741"/>
                <a:ext cx="2507801" cy="108012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r>
                  <a:rPr lang="en-GB" sz="3200" b="1" dirty="0"/>
                  <a:t>Module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31870D-ADE4-4C08-806D-21413C571343}"/>
                  </a:ext>
                </a:extLst>
              </p:cNvPr>
              <p:cNvSpPr txBox="1"/>
              <p:nvPr/>
            </p:nvSpPr>
            <p:spPr>
              <a:xfrm>
                <a:off x="9638575" y="2781229"/>
                <a:ext cx="2153982" cy="108012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r>
                  <a:rPr lang="en-GB" sz="3200" b="1" dirty="0"/>
                  <a:t>Lab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56CCD71-3904-4653-B248-49DAF7C0EC6E}"/>
                  </a:ext>
                </a:extLst>
              </p:cNvPr>
              <p:cNvCxnSpPr>
                <a:cxnSpLocks/>
                <a:stCxn id="20" idx="3"/>
                <a:endCxn id="17" idx="1"/>
              </p:cNvCxnSpPr>
              <p:nvPr/>
            </p:nvCxnSpPr>
            <p:spPr>
              <a:xfrm>
                <a:off x="3130077" y="5951801"/>
                <a:ext cx="1855106" cy="8709"/>
              </a:xfrm>
              <a:prstGeom prst="line">
                <a:avLst/>
              </a:prstGeom>
              <a:ln w="50800">
                <a:solidFill>
                  <a:srgbClr val="0012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1E175B2-7829-4579-ADF5-FFDFFDF78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5814" y="5951801"/>
                <a:ext cx="639753" cy="0"/>
              </a:xfrm>
              <a:prstGeom prst="line">
                <a:avLst/>
              </a:prstGeom>
              <a:ln w="50800">
                <a:solidFill>
                  <a:srgbClr val="0012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B9168C3-E790-454F-B112-159BEB6A0F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15567" y="3854640"/>
                <a:ext cx="0" cy="2105870"/>
              </a:xfrm>
              <a:prstGeom prst="line">
                <a:avLst/>
              </a:prstGeom>
              <a:ln w="50800">
                <a:solidFill>
                  <a:srgbClr val="0012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A37205-E390-448B-AA31-7A027ADDE876}"/>
                  </a:ext>
                </a:extLst>
              </p:cNvPr>
              <p:cNvSpPr txBox="1"/>
              <p:nvPr/>
            </p:nvSpPr>
            <p:spPr>
              <a:xfrm>
                <a:off x="10759687" y="4959378"/>
                <a:ext cx="1438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oversees</a:t>
                </a:r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444B7429-C2A9-42DE-907E-24EE6F768F26}"/>
                  </a:ext>
                </a:extLst>
              </p:cNvPr>
              <p:cNvSpPr/>
              <p:nvPr/>
            </p:nvSpPr>
            <p:spPr>
              <a:xfrm rot="10800000" flipV="1">
                <a:off x="11028113" y="4692426"/>
                <a:ext cx="306310" cy="25992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7FF51A22-5DF5-4DEA-98CF-CA1CE7D42DD9}"/>
                  </a:ext>
                </a:extLst>
              </p:cNvPr>
              <p:cNvSpPr/>
              <p:nvPr/>
            </p:nvSpPr>
            <p:spPr>
              <a:xfrm rot="5400000" flipH="1" flipV="1">
                <a:off x="3280445" y="5595724"/>
                <a:ext cx="306310" cy="25992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31F859-5332-4789-87E6-CA21F5FCE822}"/>
                  </a:ext>
                </a:extLst>
              </p:cNvPr>
              <p:cNvSpPr txBox="1"/>
              <p:nvPr/>
            </p:nvSpPr>
            <p:spPr>
              <a:xfrm>
                <a:off x="3627309" y="5459648"/>
                <a:ext cx="1337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teaches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3767A4-6CED-4CBD-BA04-8EDF5C42F368}"/>
                  </a:ext>
                </a:extLst>
              </p:cNvPr>
              <p:cNvSpPr txBox="1"/>
              <p:nvPr/>
            </p:nvSpPr>
            <p:spPr>
              <a:xfrm>
                <a:off x="3122662" y="6059291"/>
                <a:ext cx="896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0..*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7D35E8-E24A-4617-BFAA-D58A0256A99C}"/>
                  </a:ext>
                </a:extLst>
              </p:cNvPr>
              <p:cNvSpPr txBox="1"/>
              <p:nvPr/>
            </p:nvSpPr>
            <p:spPr>
              <a:xfrm>
                <a:off x="4309237" y="6046851"/>
                <a:ext cx="896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0..*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300C3A-93CB-4B08-8D53-6B91EB8A9503}"/>
                  </a:ext>
                </a:extLst>
              </p:cNvPr>
              <p:cNvSpPr txBox="1"/>
              <p:nvPr/>
            </p:nvSpPr>
            <p:spPr>
              <a:xfrm>
                <a:off x="10715567" y="3861274"/>
                <a:ext cx="896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0..*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26441F-4558-458A-A5E1-7DBF73036EFD}"/>
                  </a:ext>
                </a:extLst>
              </p:cNvPr>
              <p:cNvSpPr txBox="1"/>
              <p:nvPr/>
            </p:nvSpPr>
            <p:spPr>
              <a:xfrm>
                <a:off x="10123672" y="5967144"/>
                <a:ext cx="896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1..1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8EBF88-3DD3-4871-88CE-B07205E63C5F}"/>
                </a:ext>
              </a:extLst>
            </p:cNvPr>
            <p:cNvSpPr txBox="1"/>
            <p:nvPr/>
          </p:nvSpPr>
          <p:spPr>
            <a:xfrm>
              <a:off x="7412714" y="4202697"/>
              <a:ext cx="1849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{optional, or}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35731-96A6-4544-BE69-C7585A8C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01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82A-9811-44BE-9CC8-E27E5A41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</a:t>
            </a:r>
            <a:r>
              <a:rPr lang="en-GB"/>
              <a:t>02 – Outline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F155-AADB-42D3-99C6-95DF2429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23925"/>
            <a:ext cx="11835089" cy="5775925"/>
          </a:xfrm>
        </p:spPr>
        <p:txBody>
          <a:bodyPr>
            <a:normAutofit/>
          </a:bodyPr>
          <a:lstStyle/>
          <a:p>
            <a:r>
              <a:rPr lang="en-GB" dirty="0"/>
              <a:t>Conceptual Design for Relational Databases: complex relationships </a:t>
            </a:r>
          </a:p>
          <a:p>
            <a:pPr lvl="1"/>
            <a:r>
              <a:rPr lang="en-GB" dirty="0"/>
              <a:t>Ternary and quaternary relationships.</a:t>
            </a:r>
          </a:p>
          <a:p>
            <a:pPr lvl="1"/>
            <a:r>
              <a:rPr lang="en-GB" dirty="0"/>
              <a:t>Recursive relationships.</a:t>
            </a:r>
          </a:p>
          <a:p>
            <a:pPr lvl="1"/>
            <a:r>
              <a:rPr lang="en-GB" dirty="0"/>
              <a:t>Multiple relationships between entities.</a:t>
            </a:r>
          </a:p>
          <a:p>
            <a:pPr lvl="3"/>
            <a:endParaRPr lang="en-GB" dirty="0"/>
          </a:p>
          <a:p>
            <a:r>
              <a:rPr lang="en-GB" dirty="0"/>
              <a:t>Enhanced Conceptual Design for Relational Databases: generalisations</a:t>
            </a:r>
          </a:p>
          <a:p>
            <a:pPr lvl="1"/>
            <a:r>
              <a:rPr lang="en-GB" dirty="0"/>
              <a:t>Enhanced Conceptual Entity-Relationship Modelling and EERDs.</a:t>
            </a:r>
          </a:p>
          <a:p>
            <a:pPr lvl="1"/>
            <a:r>
              <a:rPr lang="en-GB" dirty="0"/>
              <a:t>Generalisation/specialisation.</a:t>
            </a:r>
          </a:p>
          <a:p>
            <a:pPr lvl="1"/>
            <a:r>
              <a:rPr lang="en-GB" dirty="0"/>
              <a:t>Attribute inheritance and relationship inheritance.</a:t>
            </a:r>
          </a:p>
          <a:p>
            <a:pPr lvl="1"/>
            <a:r>
              <a:rPr lang="en-GB" dirty="0"/>
              <a:t>Constraints on generalisations/specialisations.</a:t>
            </a:r>
          </a:p>
          <a:p>
            <a:pPr lvl="3"/>
            <a:endParaRPr lang="en-GB" dirty="0"/>
          </a:p>
          <a:p>
            <a:r>
              <a:rPr lang="en-GB" dirty="0"/>
              <a:t>Redundant Relationships.</a:t>
            </a:r>
          </a:p>
          <a:p>
            <a:pPr lvl="3"/>
            <a:endParaRPr lang="en-GB" dirty="0"/>
          </a:p>
          <a:p>
            <a:r>
              <a:rPr lang="en-GB" dirty="0"/>
              <a:t>Data Dictionary.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26089-4055-4D4C-9422-E9AEADE1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952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1A62-B3F3-4B61-8438-CAE29DDF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EERD with 2 separate Specialisations / Generalisations</a:t>
            </a:r>
          </a:p>
        </p:txBody>
      </p:sp>
      <p:pic>
        <p:nvPicPr>
          <p:cNvPr id="5" name="Picture 9" descr="This is a conceptual Enhanced Entity Relationship Diagram that represents 2 separate specialisations of the same Staff entity: one specialisation based on the roles and the other specialisation based on the contract of employment. ">
            <a:extLst>
              <a:ext uri="{FF2B5EF4-FFF2-40B4-BE49-F238E27FC236}">
                <a16:creationId xmlns:a16="http://schemas.microsoft.com/office/drawing/2014/main" id="{25A29B46-6E9F-423B-A34A-7F04EC893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771" y="1255043"/>
            <a:ext cx="873045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A3918-5A35-43B2-A6B7-77D6DE17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83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BD96-1759-47E9-B588-28B83B0B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Constraints on Specialisations / Generalisations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A5F8-78E6-4948-A428-05EAF770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Participation Constraint</a:t>
            </a:r>
          </a:p>
          <a:p>
            <a:pPr lvl="1"/>
            <a:r>
              <a:rPr lang="en-GB" dirty="0"/>
              <a:t>Describes the connection between members of the General Entity and the Specialised entities.</a:t>
            </a:r>
          </a:p>
          <a:p>
            <a:pPr lvl="1"/>
            <a:r>
              <a:rPr lang="en-GB" dirty="0"/>
              <a:t>Determines whether every member in General Entity must participate as a member of a Specialised Entity or whether a member of the General Entity can be something else not represented through the Specialisation.</a:t>
            </a:r>
          </a:p>
          <a:p>
            <a:pPr lvl="1"/>
            <a:r>
              <a:rPr lang="en-GB" dirty="0"/>
              <a:t>May be “Mandatory” or “Optional”.</a:t>
            </a:r>
          </a:p>
          <a:p>
            <a:pPr lvl="1"/>
            <a:endParaRPr lang="en-GB" dirty="0"/>
          </a:p>
          <a:p>
            <a:r>
              <a:rPr lang="en-GB" b="1" dirty="0"/>
              <a:t>Disjoint Constraint</a:t>
            </a:r>
          </a:p>
          <a:p>
            <a:pPr lvl="1"/>
            <a:r>
              <a:rPr lang="en-GB" dirty="0"/>
              <a:t>Describes the connection between members of the Specialised Entities.</a:t>
            </a:r>
          </a:p>
          <a:p>
            <a:pPr lvl="1"/>
            <a:r>
              <a:rPr lang="en-GB" dirty="0"/>
              <a:t>Indicates whether a member of a Specialised Entity can also be a member of one, or more, of the other Specialised Entities.</a:t>
            </a:r>
          </a:p>
          <a:p>
            <a:pPr lvl="1"/>
            <a:r>
              <a:rPr lang="en-GB" dirty="0"/>
              <a:t>May be Disjoint or Non-Disjoint </a:t>
            </a:r>
          </a:p>
          <a:p>
            <a:pPr lvl="1"/>
            <a:r>
              <a:rPr lang="en-GB" dirty="0"/>
              <a:t>Is written as “Or” or “And”.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3B320-4E6A-4351-9A11-9575C135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88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DFDD-86E4-4CB8-9875-182D623F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Four Constraints on Specialisations / Generalisations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C46D-C1E1-4F4A-B091-9C6D49DB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4" y="923925"/>
            <a:ext cx="11835089" cy="5934076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{Mandatory, Or}</a:t>
            </a:r>
          </a:p>
          <a:p>
            <a:pPr lvl="1"/>
            <a:r>
              <a:rPr lang="en-GB" dirty="0"/>
              <a:t>Mandatory: mandatory participation in specialisation.</a:t>
            </a:r>
          </a:p>
          <a:p>
            <a:pPr lvl="1"/>
            <a:r>
              <a:rPr lang="en-GB" dirty="0"/>
              <a:t>Disjoint: no overlap between members of Specialised Entities. </a:t>
            </a:r>
          </a:p>
          <a:p>
            <a:pPr lvl="3"/>
            <a:endParaRPr lang="en-GB" dirty="0"/>
          </a:p>
          <a:p>
            <a:r>
              <a:rPr lang="en-GB" b="1" dirty="0"/>
              <a:t>{Mandatory, And}</a:t>
            </a:r>
          </a:p>
          <a:p>
            <a:pPr lvl="1"/>
            <a:r>
              <a:rPr lang="en-GB" dirty="0"/>
              <a:t>Mandatory: mandatory participation in specialisation.</a:t>
            </a:r>
          </a:p>
          <a:p>
            <a:pPr lvl="1"/>
            <a:r>
              <a:rPr lang="en-GB" dirty="0"/>
              <a:t>Non-Disjoint: overlap between members of Specialised Entities is possible.</a:t>
            </a:r>
          </a:p>
          <a:p>
            <a:pPr lvl="3"/>
            <a:endParaRPr lang="en-GB" dirty="0"/>
          </a:p>
          <a:p>
            <a:r>
              <a:rPr lang="en-GB" b="1" dirty="0"/>
              <a:t>{Optional, Or}</a:t>
            </a:r>
          </a:p>
          <a:p>
            <a:pPr lvl="1"/>
            <a:r>
              <a:rPr lang="en-GB" dirty="0"/>
              <a:t>Optional: optional participation in specialisation.</a:t>
            </a:r>
          </a:p>
          <a:p>
            <a:pPr lvl="1"/>
            <a:r>
              <a:rPr lang="en-GB" dirty="0"/>
              <a:t>Disjoint: no overlap between members of Specialised Entities.</a:t>
            </a:r>
          </a:p>
          <a:p>
            <a:pPr lvl="3"/>
            <a:endParaRPr lang="en-GB" dirty="0"/>
          </a:p>
          <a:p>
            <a:r>
              <a:rPr lang="en-GB" b="1" dirty="0"/>
              <a:t>{Optional, And}</a:t>
            </a:r>
          </a:p>
          <a:p>
            <a:pPr lvl="1"/>
            <a:r>
              <a:rPr lang="en-GB" dirty="0"/>
              <a:t>Optional: optional participation in specialisation.</a:t>
            </a:r>
          </a:p>
          <a:p>
            <a:pPr lvl="1"/>
            <a:r>
              <a:rPr lang="en-GB" dirty="0"/>
              <a:t>Non-Disjoint: overlap between members of Specialised Entities is possible.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6B31A-2C55-4459-9F51-D7C32A66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015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CD02-C883-4832-A3F9-1D6F665D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{Optional, Or} Constraint</a:t>
            </a:r>
          </a:p>
        </p:txBody>
      </p:sp>
      <p:pic>
        <p:nvPicPr>
          <p:cNvPr id="5" name="Picture 5" descr="This is a conceptual Enhanced Entity Relationship Diagram that represents a specialisation between an entity Staff and 2 entities Supervisor and Manager with an {Optional, Or} constraint">
            <a:extLst>
              <a:ext uri="{FF2B5EF4-FFF2-40B4-BE49-F238E27FC236}">
                <a16:creationId xmlns:a16="http://schemas.microsoft.com/office/drawing/2014/main" id="{25A4D468-13A0-4132-95E5-1860621B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1799" t="-934"/>
          <a:stretch>
            <a:fillRect/>
          </a:stretch>
        </p:blipFill>
        <p:spPr>
          <a:xfrm>
            <a:off x="2603500" y="1375817"/>
            <a:ext cx="6985000" cy="477361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1C8C7-B0C1-4F8B-B7D5-1D7203AB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337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DA13-E4D1-4609-8516-0FF11949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{Mandatory, Or} Constraint</a:t>
            </a:r>
          </a:p>
        </p:txBody>
      </p:sp>
      <p:pic>
        <p:nvPicPr>
          <p:cNvPr id="5" name="Picture 4" descr="This is a conceptual Enhanced Entity Relationship Diagram that represents a specialisation between an entity Owner and 2 entities PrivateOwner and BusinessOwner with a {Mandatory, Or} constraint">
            <a:extLst>
              <a:ext uri="{FF2B5EF4-FFF2-40B4-BE49-F238E27FC236}">
                <a16:creationId xmlns:a16="http://schemas.microsoft.com/office/drawing/2014/main" id="{4AA0F0CE-84B7-417F-B6D4-CC89262FE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9694" y="1289003"/>
            <a:ext cx="6732612" cy="467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ED40E-7DD3-4744-A534-7984873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060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D30-C610-46AD-A387-B1E698B1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{Mandatory, Or} and {Optional, Or} Constraint</a:t>
            </a:r>
          </a:p>
        </p:txBody>
      </p:sp>
      <p:pic>
        <p:nvPicPr>
          <p:cNvPr id="5" name="Picture 5" descr="This is a conceptual Enhanced Entity Relationship Diagram that represents a hierarchy of specialisations.">
            <a:extLst>
              <a:ext uri="{FF2B5EF4-FFF2-40B4-BE49-F238E27FC236}">
                <a16:creationId xmlns:a16="http://schemas.microsoft.com/office/drawing/2014/main" id="{09ABA7B1-492F-4AD7-99C1-8B8F8D8BF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-1158" r="29570"/>
          <a:stretch>
            <a:fillRect/>
          </a:stretch>
        </p:blipFill>
        <p:spPr>
          <a:xfrm>
            <a:off x="3066049" y="884797"/>
            <a:ext cx="6059901" cy="581572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A8A65-D160-4D82-957C-3386813E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777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1B07-E7E0-46BB-B99B-9AFD4AD2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 of an EERD: the Bank</a:t>
            </a:r>
          </a:p>
        </p:txBody>
      </p:sp>
      <p:pic>
        <p:nvPicPr>
          <p:cNvPr id="6" name="Picture 5" descr="This is an EERD of the Bank case study. It includes a specialisation and a recursive relationship.">
            <a:extLst>
              <a:ext uri="{FF2B5EF4-FFF2-40B4-BE49-F238E27FC236}">
                <a16:creationId xmlns:a16="http://schemas.microsoft.com/office/drawing/2014/main" id="{5D99A33D-4E88-46FC-8D78-08F9B7EF9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08" y="1375137"/>
            <a:ext cx="8730983" cy="42400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5732C-4429-461D-8C5A-11E77D6C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804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E0D1-BA57-46AE-BD1A-0BF82822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err="1"/>
              <a:t>DreamHome</a:t>
            </a:r>
            <a:r>
              <a:rPr lang="en-GB" sz="3600" dirty="0"/>
              <a:t> Conceptual EERD </a:t>
            </a:r>
            <a:r>
              <a:rPr lang="en-GB" sz="3100" dirty="0"/>
              <a:t>(Staff View with Specialisations)</a:t>
            </a:r>
          </a:p>
        </p:txBody>
      </p:sp>
      <p:pic>
        <p:nvPicPr>
          <p:cNvPr id="5" name="Picture 8" descr="This is a conceptual Enhanced Entity Relationship Diagram of the DreamHome case study and specifically the Staff view with specialisations.">
            <a:extLst>
              <a:ext uri="{FF2B5EF4-FFF2-40B4-BE49-F238E27FC236}">
                <a16:creationId xmlns:a16="http://schemas.microsoft.com/office/drawing/2014/main" id="{708CA71E-3C87-444F-A556-9F69BB1D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-61" b="4900"/>
          <a:stretch>
            <a:fillRect/>
          </a:stretch>
        </p:blipFill>
        <p:spPr>
          <a:xfrm>
            <a:off x="2014929" y="822353"/>
            <a:ext cx="8280920" cy="5626672"/>
          </a:xfrm>
          <a:prstGeom prst="rect">
            <a:avLst/>
          </a:prstGeom>
          <a:noFill/>
          <a:ln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083C-8E1C-4BA5-A9F0-579E7439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776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E0D1-BA57-46AE-BD1A-0BF82822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300" dirty="0" err="1"/>
              <a:t>DreamHome</a:t>
            </a:r>
            <a:r>
              <a:rPr lang="en-GB" sz="3300" dirty="0"/>
              <a:t> Conceptual EERD </a:t>
            </a:r>
            <a:r>
              <a:rPr lang="en-GB" sz="2400" dirty="0"/>
              <a:t>(Staff View with Specialisations &amp; Attributes)</a:t>
            </a:r>
          </a:p>
        </p:txBody>
      </p:sp>
      <p:pic>
        <p:nvPicPr>
          <p:cNvPr id="7" name="Picture 8" descr="This is a conceptual Enhanced Entity Relationship Diagram of the DreamHome case study and specifically the Staff view with specialisations and attributes.">
            <a:extLst>
              <a:ext uri="{FF2B5EF4-FFF2-40B4-BE49-F238E27FC236}">
                <a16:creationId xmlns:a16="http://schemas.microsoft.com/office/drawing/2014/main" id="{2BFB08C6-2801-48B1-974B-E950D533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r="366" b="3743"/>
          <a:stretch>
            <a:fillRect/>
          </a:stretch>
        </p:blipFill>
        <p:spPr>
          <a:xfrm>
            <a:off x="2207569" y="901025"/>
            <a:ext cx="7781606" cy="5874724"/>
          </a:xfrm>
          <a:prstGeom prst="rect">
            <a:avLst/>
          </a:prstGeom>
          <a:noFill/>
          <a:ln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083C-8E1C-4BA5-A9F0-579E7439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B9C9-731E-42A3-AD03-6EA35A0C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Redundant relationship: remove!</a:t>
            </a:r>
          </a:p>
        </p:txBody>
      </p:sp>
      <p:pic>
        <p:nvPicPr>
          <p:cNvPr id="5" name="Picture 4" descr="This is a conceptual Entity Relationship Diagram that shows a redundant relationship that  needs to be removed.">
            <a:extLst>
              <a:ext uri="{FF2B5EF4-FFF2-40B4-BE49-F238E27FC236}">
                <a16:creationId xmlns:a16="http://schemas.microsoft.com/office/drawing/2014/main" id="{3AA3EEAC-E878-44A1-B22B-18D5A5A10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-890" r="32806"/>
          <a:stretch>
            <a:fillRect/>
          </a:stretch>
        </p:blipFill>
        <p:spPr>
          <a:xfrm>
            <a:off x="2459596" y="1401861"/>
            <a:ext cx="7272808" cy="5047164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EFD7B-39B0-4A17-896D-FC98AD24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93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4884-5E11-4E0D-8739-2C7185A9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Phases and </a:t>
            </a:r>
            <a:r>
              <a:rPr lang="en-GB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utputs </a:t>
            </a:r>
            <a:r>
              <a:rPr lang="en-GB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f Database Design (recap)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FAE35-6085-49C8-9EED-300DE910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</a:t>
            </a:fld>
            <a:endParaRPr lang="en-GB"/>
          </a:p>
        </p:txBody>
      </p:sp>
      <p:grpSp>
        <p:nvGrpSpPr>
          <p:cNvPr id="24" name="Group 23" descr="This is a diagram that represents the different phases of database design and the outputs produced by each phase. ">
            <a:extLst>
              <a:ext uri="{FF2B5EF4-FFF2-40B4-BE49-F238E27FC236}">
                <a16:creationId xmlns:a16="http://schemas.microsoft.com/office/drawing/2014/main" id="{D97CE37F-743F-4978-B31A-6F308FD9FB5F}"/>
              </a:ext>
            </a:extLst>
          </p:cNvPr>
          <p:cNvGrpSpPr/>
          <p:nvPr/>
        </p:nvGrpSpPr>
        <p:grpSpPr>
          <a:xfrm>
            <a:off x="71304" y="1053507"/>
            <a:ext cx="12001630" cy="5487724"/>
            <a:chOff x="110468" y="1053507"/>
            <a:chExt cx="11916662" cy="548772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671AD7D-4F07-4263-B30B-B4FB66273702}"/>
                </a:ext>
              </a:extLst>
            </p:cNvPr>
            <p:cNvSpPr/>
            <p:nvPr/>
          </p:nvSpPr>
          <p:spPr>
            <a:xfrm>
              <a:off x="734338" y="1053507"/>
              <a:ext cx="4862286" cy="697632"/>
            </a:xfrm>
            <a:prstGeom prst="roundRect">
              <a:avLst/>
            </a:prstGeom>
            <a:solidFill>
              <a:srgbClr val="B5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Requirements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53D9F63-47E8-46EA-8910-62FE7E3966FE}"/>
                </a:ext>
              </a:extLst>
            </p:cNvPr>
            <p:cNvSpPr/>
            <p:nvPr/>
          </p:nvSpPr>
          <p:spPr>
            <a:xfrm>
              <a:off x="734338" y="2251030"/>
              <a:ext cx="4862286" cy="697632"/>
            </a:xfrm>
            <a:prstGeom prst="roundRect">
              <a:avLst/>
            </a:prstGeom>
            <a:solidFill>
              <a:srgbClr val="006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CONCEPTUAL DESIGN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D571C4A-8230-4B11-9EE6-8FBFF0E55514}"/>
                </a:ext>
              </a:extLst>
            </p:cNvPr>
            <p:cNvSpPr/>
            <p:nvPr/>
          </p:nvSpPr>
          <p:spPr>
            <a:xfrm>
              <a:off x="734338" y="3448553"/>
              <a:ext cx="4862286" cy="697632"/>
            </a:xfrm>
            <a:prstGeom prst="roundRect">
              <a:avLst/>
            </a:prstGeom>
            <a:solidFill>
              <a:srgbClr val="005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LOGICAL DESIGN (Mapping)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AD68B4A-81E9-437A-91B6-77FDD055147F}"/>
                </a:ext>
              </a:extLst>
            </p:cNvPr>
            <p:cNvSpPr/>
            <p:nvPr/>
          </p:nvSpPr>
          <p:spPr>
            <a:xfrm>
              <a:off x="734338" y="4646076"/>
              <a:ext cx="4862286" cy="697632"/>
            </a:xfrm>
            <a:prstGeom prst="round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PHYSICAL DESIGN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C76BF7D-A880-4AF2-BF5D-06CD6C8B27F5}"/>
                </a:ext>
              </a:extLst>
            </p:cNvPr>
            <p:cNvSpPr/>
            <p:nvPr/>
          </p:nvSpPr>
          <p:spPr>
            <a:xfrm>
              <a:off x="734338" y="5843599"/>
              <a:ext cx="4862286" cy="69763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DATABASE IMPLEMENTATION &amp; QUERYING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C40F59-46BC-4852-BC58-37E19D83886B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3165481" y="1751139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E767E3-A6FD-454E-A79C-1469E59327CD}"/>
                </a:ext>
              </a:extLst>
            </p:cNvPr>
            <p:cNvCxnSpPr/>
            <p:nvPr/>
          </p:nvCxnSpPr>
          <p:spPr>
            <a:xfrm>
              <a:off x="3180544" y="2948662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DA1F94B-ABCE-458D-8736-B88BBF6A7FCE}"/>
                </a:ext>
              </a:extLst>
            </p:cNvPr>
            <p:cNvCxnSpPr/>
            <p:nvPr/>
          </p:nvCxnSpPr>
          <p:spPr>
            <a:xfrm>
              <a:off x="3165481" y="4146185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B86CE30-CDDD-480A-8C01-6F3EB855E963}"/>
                </a:ext>
              </a:extLst>
            </p:cNvPr>
            <p:cNvCxnSpPr/>
            <p:nvPr/>
          </p:nvCxnSpPr>
          <p:spPr>
            <a:xfrm>
              <a:off x="3159870" y="5343708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3E5DD2-154A-456E-86EB-372FE31ACA82}"/>
                </a:ext>
              </a:extLst>
            </p:cNvPr>
            <p:cNvSpPr txBox="1"/>
            <p:nvPr/>
          </p:nvSpPr>
          <p:spPr>
            <a:xfrm>
              <a:off x="159271" y="2370133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2DD448-7B17-4BF5-ADF3-B2781D12B741}"/>
                </a:ext>
              </a:extLst>
            </p:cNvPr>
            <p:cNvSpPr txBox="1"/>
            <p:nvPr/>
          </p:nvSpPr>
          <p:spPr>
            <a:xfrm>
              <a:off x="110468" y="3567656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266ED2-DF14-416D-9D2E-F1AB1C19F3C8}"/>
                </a:ext>
              </a:extLst>
            </p:cNvPr>
            <p:cNvSpPr txBox="1"/>
            <p:nvPr/>
          </p:nvSpPr>
          <p:spPr>
            <a:xfrm>
              <a:off x="119062" y="4762056"/>
              <a:ext cx="43068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000" b="1" dirty="0">
                  <a:solidFill>
                    <a:srgbClr val="C0000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</a:t>
              </a:r>
              <a:endParaRPr lang="en-GB" sz="3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9CB9CE-2D80-4584-8D21-0724ED1FA681}"/>
                </a:ext>
              </a:extLst>
            </p:cNvPr>
            <p:cNvSpPr txBox="1"/>
            <p:nvPr/>
          </p:nvSpPr>
          <p:spPr>
            <a:xfrm>
              <a:off x="151288" y="5925679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E6446C-28E0-4BFA-8AA9-A5E339834721}"/>
                </a:ext>
              </a:extLst>
            </p:cNvPr>
            <p:cNvSpPr txBox="1"/>
            <p:nvPr/>
          </p:nvSpPr>
          <p:spPr>
            <a:xfrm>
              <a:off x="5596624" y="2285896"/>
              <a:ext cx="643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662E"/>
                  </a:solidFill>
                </a:rPr>
                <a:t>CONCEPTUAL DATA MODEL OR CONCEPTUAL SCHEMA </a:t>
              </a:r>
            </a:p>
            <a:p>
              <a:pPr algn="ctr"/>
              <a:r>
                <a:rPr lang="en-GB" dirty="0">
                  <a:solidFill>
                    <a:srgbClr val="00662E"/>
                  </a:solidFill>
                </a:rPr>
                <a:t>of the data required by business users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8C8588-EEE5-484F-B816-16C21D348A59}"/>
                </a:ext>
              </a:extLst>
            </p:cNvPr>
            <p:cNvSpPr txBox="1"/>
            <p:nvPr/>
          </p:nvSpPr>
          <p:spPr>
            <a:xfrm>
              <a:off x="5596623" y="3488945"/>
              <a:ext cx="6430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70C0"/>
                  </a:solidFill>
                </a:rPr>
                <a:t>LOGICAL DATA MODEL OR LOGICAL SCHEMA </a:t>
              </a:r>
            </a:p>
            <a:p>
              <a:pPr algn="ctr"/>
              <a:r>
                <a:rPr lang="en-GB" dirty="0">
                  <a:solidFill>
                    <a:srgbClr val="0070C0"/>
                  </a:solidFill>
                </a:rPr>
                <a:t>based on specific file data organisation (e.g. relational model)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C60F82-A3E3-4A4B-A98F-2744BC546D38}"/>
                </a:ext>
              </a:extLst>
            </p:cNvPr>
            <p:cNvSpPr txBox="1"/>
            <p:nvPr/>
          </p:nvSpPr>
          <p:spPr>
            <a:xfrm>
              <a:off x="5596624" y="4657301"/>
              <a:ext cx="6427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585858"/>
                  </a:solidFill>
                </a:rPr>
                <a:t>PHYSICAL OR INTERNAL SCHEMA </a:t>
              </a:r>
            </a:p>
            <a:p>
              <a:pPr algn="ctr"/>
              <a:r>
                <a:rPr lang="en-GB" dirty="0">
                  <a:solidFill>
                    <a:srgbClr val="585858"/>
                  </a:solidFill>
                </a:rPr>
                <a:t>storage structures, file organizations, indexes, access paths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0B1B71-7F0B-4674-95D3-0480A28A9BBF}"/>
                </a:ext>
              </a:extLst>
            </p:cNvPr>
            <p:cNvSpPr txBox="1"/>
            <p:nvPr/>
          </p:nvSpPr>
          <p:spPr>
            <a:xfrm>
              <a:off x="5596623" y="1117540"/>
              <a:ext cx="64305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B50000"/>
                  </a:solidFill>
                </a:rPr>
                <a:t>BUSINESS USER’S DATA NEEDS</a:t>
              </a:r>
            </a:p>
            <a:p>
              <a:pPr algn="ctr"/>
              <a:r>
                <a:rPr lang="en-GB" dirty="0">
                  <a:solidFill>
                    <a:srgbClr val="B50000"/>
                  </a:solidFill>
                </a:rPr>
                <a:t>to support business processes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D017DB-BB22-4891-86B6-30B449345143}"/>
                </a:ext>
              </a:extLst>
            </p:cNvPr>
            <p:cNvSpPr txBox="1"/>
            <p:nvPr/>
          </p:nvSpPr>
          <p:spPr>
            <a:xfrm>
              <a:off x="5596624" y="5836312"/>
              <a:ext cx="6430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7030A0"/>
                  </a:solidFill>
                </a:rPr>
                <a:t>DATABASE IMPLEMENTED &amp; QUERIED IN DBMS</a:t>
              </a:r>
            </a:p>
            <a:p>
              <a:pPr algn="ctr"/>
              <a:r>
                <a:rPr lang="en-GB" dirty="0">
                  <a:solidFill>
                    <a:srgbClr val="7030A0"/>
                  </a:solidFill>
                </a:rPr>
                <a:t>data structures, constraints, data values, data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495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B9C9-731E-42A3-AD03-6EA35A0C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Non-redundant relationship: do not remove!</a:t>
            </a:r>
          </a:p>
        </p:txBody>
      </p:sp>
      <p:pic>
        <p:nvPicPr>
          <p:cNvPr id="6" name="Picture 5" descr="This is a conceptual Entity Relationship Diagram that shows a non-redundant relationship not to be removed.">
            <a:extLst>
              <a:ext uri="{FF2B5EF4-FFF2-40B4-BE49-F238E27FC236}">
                <a16:creationId xmlns:a16="http://schemas.microsoft.com/office/drawing/2014/main" id="{8D77ABEC-0064-4E92-BC24-080FFA90B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387" t="679"/>
          <a:stretch>
            <a:fillRect/>
          </a:stretch>
        </p:blipFill>
        <p:spPr bwMode="auto">
          <a:xfrm>
            <a:off x="2468570" y="1718717"/>
            <a:ext cx="737363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EFD7B-39B0-4A17-896D-FC98AD24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443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0D21-41EE-4BF8-AA38-941F9B4F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Dictionary: description of entities</a:t>
            </a:r>
          </a:p>
        </p:txBody>
      </p:sp>
      <p:pic>
        <p:nvPicPr>
          <p:cNvPr id="5" name="Picture 7" descr="This is an illustration of an entities data dictionary in tabular format.">
            <a:extLst>
              <a:ext uri="{FF2B5EF4-FFF2-40B4-BE49-F238E27FC236}">
                <a16:creationId xmlns:a16="http://schemas.microsoft.com/office/drawing/2014/main" id="{6ADC7D9B-743B-4E2E-8137-4C06D9222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7854" t="591"/>
          <a:stretch>
            <a:fillRect/>
          </a:stretch>
        </p:blipFill>
        <p:spPr>
          <a:xfrm>
            <a:off x="1171158" y="1520893"/>
            <a:ext cx="9849684" cy="423220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01903-A397-42BA-90F8-99AA534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560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0D21-41EE-4BF8-AA38-941F9B4F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Dictionary: description of relationships &amp; multiplicities</a:t>
            </a:r>
          </a:p>
        </p:txBody>
      </p:sp>
      <p:pic>
        <p:nvPicPr>
          <p:cNvPr id="6" name="Picture 8" descr="This is an illustration of a relationships and multiplicities data dictionary in tabular format.">
            <a:extLst>
              <a:ext uri="{FF2B5EF4-FFF2-40B4-BE49-F238E27FC236}">
                <a16:creationId xmlns:a16="http://schemas.microsoft.com/office/drawing/2014/main" id="{15365D2A-AFDF-48EC-BDDA-148C4E60A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-156" r="19762"/>
          <a:stretch>
            <a:fillRect/>
          </a:stretch>
        </p:blipFill>
        <p:spPr>
          <a:xfrm>
            <a:off x="849634" y="1844824"/>
            <a:ext cx="10629049" cy="3508226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01903-A397-42BA-90F8-99AA534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329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0D21-41EE-4BF8-AA38-941F9B4F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Dictionary: description of attributes</a:t>
            </a:r>
          </a:p>
        </p:txBody>
      </p:sp>
      <p:pic>
        <p:nvPicPr>
          <p:cNvPr id="5" name="Picture 8" descr="This is an illustration of an attributes data dictionary in tabular format.">
            <a:extLst>
              <a:ext uri="{FF2B5EF4-FFF2-40B4-BE49-F238E27FC236}">
                <a16:creationId xmlns:a16="http://schemas.microsoft.com/office/drawing/2014/main" id="{98C2D89F-193B-479D-B702-B7A7357C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02" b="8191"/>
          <a:stretch>
            <a:fillRect/>
          </a:stretch>
        </p:blipFill>
        <p:spPr bwMode="auto">
          <a:xfrm>
            <a:off x="449024" y="1568055"/>
            <a:ext cx="11293952" cy="411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01903-A397-42BA-90F8-99AA534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935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014D-76EE-4BAF-B6B1-424A3E6C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and Essential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7716-CC8C-4313-A4EB-E7FE38DF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/>
              <a:t>Module Reading List: </a:t>
            </a:r>
            <a:r>
              <a:rPr lang="en-GB">
                <a:hlinkClick r:id="rId2"/>
              </a:rPr>
              <a:t>https://rl.talis.com/3/westminster/lists/2CAA7D6B-DCAD-AB71-C97B-7FEFCB499C28.html</a:t>
            </a:r>
            <a:r>
              <a:rPr lang="en-GB"/>
              <a:t> </a:t>
            </a:r>
            <a:endParaRPr lang="en-GB" dirty="0"/>
          </a:p>
          <a:p>
            <a:endParaRPr lang="en-GB" dirty="0"/>
          </a:p>
          <a:p>
            <a:r>
              <a:rPr lang="en-GB" dirty="0"/>
              <a:t>Connolly, T.  &amp; </a:t>
            </a:r>
            <a:r>
              <a:rPr lang="en-GB" dirty="0" err="1"/>
              <a:t>Begg</a:t>
            </a:r>
            <a:r>
              <a:rPr lang="en-GB" dirty="0"/>
              <a:t>, C. E. (2015). Database systems: a practical approach to design, implementation and management. 6th Edition (Global Edition). Pearson Education. Ch. 1, 12, 13, 16.</a:t>
            </a:r>
          </a:p>
          <a:p>
            <a:endParaRPr lang="en-GB" dirty="0"/>
          </a:p>
          <a:p>
            <a:r>
              <a:rPr lang="en-GB" dirty="0" err="1"/>
              <a:t>Elmasri</a:t>
            </a:r>
            <a:r>
              <a:rPr lang="en-GB" dirty="0"/>
              <a:t>, R. &amp; </a:t>
            </a:r>
            <a:r>
              <a:rPr lang="en-GB" dirty="0" err="1"/>
              <a:t>Navathe</a:t>
            </a:r>
            <a:r>
              <a:rPr lang="en-GB" dirty="0"/>
              <a:t>, S. (2017). Fundamentals of Database Systems. 7th Edition (Global Edition). Pearson Education. Ch. 1, 2, 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E81DF-FA2C-4DE2-9F33-8E7DE96E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4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ACCA-174C-47BD-9AB3-7FAD023E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Step-by-step approach to Conceptual Design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20CD-14DF-4C4F-81BC-141DA8F4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4" y="942952"/>
            <a:ext cx="11954156" cy="590005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GB" b="1" dirty="0"/>
              <a:t>Identity ENTITIES</a:t>
            </a:r>
          </a:p>
          <a:p>
            <a:pPr lvl="1"/>
            <a:r>
              <a:rPr lang="en-GB" dirty="0"/>
              <a:t>Objects or things with independent existence on which data needs to be stored. 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Identify RELATIONSHIPS</a:t>
            </a:r>
          </a:p>
          <a:p>
            <a:pPr lvl="1"/>
            <a:r>
              <a:rPr lang="en-GB" dirty="0"/>
              <a:t>Meaningful associations between occurrences of entities.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Identify ATTRIBUTES</a:t>
            </a:r>
          </a:p>
          <a:p>
            <a:pPr lvl="1"/>
            <a:r>
              <a:rPr lang="en-GB" dirty="0"/>
              <a:t>Properties of Entities (and sometimes of Relationships) that capture data values.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Identify PRIMARY KEYS (PKS)</a:t>
            </a:r>
          </a:p>
          <a:p>
            <a:pPr lvl="1"/>
            <a:r>
              <a:rPr lang="en-GB" dirty="0"/>
              <a:t>Attribute that is a unique identifier, irreducible and selected.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Consider enhanced modelling concepts</a:t>
            </a:r>
            <a:r>
              <a:rPr lang="en-GB" dirty="0"/>
              <a:t> </a:t>
            </a:r>
            <a:r>
              <a:rPr lang="en-GB" sz="2200" dirty="0"/>
              <a:t>e.g. specialisations/generalisations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Check and remove redundancies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2A3A7-E720-4A80-8ECD-C44E0B2E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8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78-EB45-489F-815E-7604AE8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of a binary relationship with multiplicities (recap)</a:t>
            </a:r>
          </a:p>
        </p:txBody>
      </p:sp>
      <p:grpSp>
        <p:nvGrpSpPr>
          <p:cNvPr id="27" name="Group 26" descr="This is a conceptual Entity Relationship Diagram that represents 2 entities. Branch and Staff. the 'ha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09C4C003-4C4A-429A-A5DC-0FB1F255FC57}"/>
              </a:ext>
            </a:extLst>
          </p:cNvPr>
          <p:cNvGrpSpPr/>
          <p:nvPr/>
        </p:nvGrpSpPr>
        <p:grpSpPr>
          <a:xfrm>
            <a:off x="2563107" y="1121573"/>
            <a:ext cx="7184564" cy="1158156"/>
            <a:chOff x="2862512" y="1364214"/>
            <a:chExt cx="7184564" cy="115815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6DAAE4-5C9B-4E7E-90F6-572BF5792E19}"/>
                </a:ext>
              </a:extLst>
            </p:cNvPr>
            <p:cNvSpPr txBox="1"/>
            <p:nvPr/>
          </p:nvSpPr>
          <p:spPr>
            <a:xfrm>
              <a:off x="2862512" y="1370148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Branch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FCB867-81C8-4130-8400-D3590C61C214}"/>
                </a:ext>
              </a:extLst>
            </p:cNvPr>
            <p:cNvSpPr txBox="1"/>
            <p:nvPr/>
          </p:nvSpPr>
          <p:spPr>
            <a:xfrm>
              <a:off x="7893094" y="1364214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Staff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952766-1546-409C-AEBD-BFF4D9432EFF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 flipV="1">
              <a:off x="5016495" y="1904274"/>
              <a:ext cx="2876599" cy="5934"/>
            </a:xfrm>
            <a:prstGeom prst="line">
              <a:avLst/>
            </a:prstGeom>
            <a:ln w="63500">
              <a:solidFill>
                <a:srgbClr val="0012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532D15F-ED6C-49FE-9FC3-7B92077A1227}"/>
                </a:ext>
              </a:extLst>
            </p:cNvPr>
            <p:cNvSpPr/>
            <p:nvPr/>
          </p:nvSpPr>
          <p:spPr>
            <a:xfrm rot="16200000" flipV="1">
              <a:off x="6507507" y="1465083"/>
              <a:ext cx="306310" cy="2599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0654B3-F70B-4DCD-ACF9-CB26DFCFCBE9}"/>
                </a:ext>
              </a:extLst>
            </p:cNvPr>
            <p:cNvSpPr txBox="1"/>
            <p:nvPr/>
          </p:nvSpPr>
          <p:spPr>
            <a:xfrm>
              <a:off x="5930463" y="1364214"/>
              <a:ext cx="1048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has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73A062-B499-41F5-98ED-AAAF49356012}"/>
                </a:ext>
              </a:extLst>
            </p:cNvPr>
            <p:cNvSpPr txBox="1"/>
            <p:nvPr/>
          </p:nvSpPr>
          <p:spPr>
            <a:xfrm>
              <a:off x="7140355" y="2029927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0..*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16037D-C8F9-426E-8199-909A7F52092A}"/>
                </a:ext>
              </a:extLst>
            </p:cNvPr>
            <p:cNvSpPr txBox="1"/>
            <p:nvPr/>
          </p:nvSpPr>
          <p:spPr>
            <a:xfrm>
              <a:off x="5051646" y="2026811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0..1</a:t>
              </a:r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E2AED2-9EBD-4454-A48B-ED2952CDD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89" y="2579820"/>
            <a:ext cx="11927745" cy="3969657"/>
          </a:xfrm>
        </p:spPr>
        <p:txBody>
          <a:bodyPr>
            <a:normAutofit/>
          </a:bodyPr>
          <a:lstStyle/>
          <a:p>
            <a:r>
              <a:rPr lang="en-GB" sz="2600" b="1" dirty="0"/>
              <a:t>ONE Branch may have NO Staff assigned to it 		</a:t>
            </a:r>
            <a:r>
              <a:rPr lang="en-GB" sz="2200" b="1" dirty="0"/>
              <a:t>(Participation is 0)</a:t>
            </a:r>
          </a:p>
          <a:p>
            <a:pPr lvl="1"/>
            <a:r>
              <a:rPr lang="en-GB" dirty="0"/>
              <a:t>A branch may be brand new (not staffed yet) or underperforming (cleared out).</a:t>
            </a:r>
          </a:p>
          <a:p>
            <a:r>
              <a:rPr lang="en-GB" sz="2600" b="1" dirty="0"/>
              <a:t>ONE Branch may have MANY Staff assigned to it		</a:t>
            </a:r>
            <a:r>
              <a:rPr lang="en-GB" sz="2200" b="1" dirty="0"/>
              <a:t>(Cardinality is *)</a:t>
            </a:r>
          </a:p>
          <a:p>
            <a:pPr lvl="1"/>
            <a:r>
              <a:rPr lang="en-GB" dirty="0"/>
              <a:t>A branch will typically have many staff allocated to work at that specific branch.</a:t>
            </a:r>
          </a:p>
          <a:p>
            <a:pPr lvl="1"/>
            <a:endParaRPr lang="en-GB" dirty="0"/>
          </a:p>
          <a:p>
            <a:r>
              <a:rPr lang="en-GB" sz="2600" b="1" dirty="0"/>
              <a:t>ONE Staff may NOT BE ASSIGNED TO ANY Branch</a:t>
            </a:r>
            <a:r>
              <a:rPr lang="en-GB" b="1" dirty="0"/>
              <a:t>		</a:t>
            </a:r>
            <a:r>
              <a:rPr lang="en-GB" sz="2200" b="1" dirty="0"/>
              <a:t>(Participation is 0)</a:t>
            </a:r>
          </a:p>
          <a:p>
            <a:pPr lvl="1"/>
            <a:r>
              <a:rPr lang="en-GB" dirty="0"/>
              <a:t>A staff may be working outside the branch system e.g. Director, Driver, IT support.</a:t>
            </a:r>
          </a:p>
          <a:p>
            <a:r>
              <a:rPr lang="en-GB" sz="2600" b="1" dirty="0"/>
              <a:t>ONE Staff must be assigned to UP TO ONE Branch </a:t>
            </a:r>
            <a:r>
              <a:rPr lang="en-GB" b="1" dirty="0"/>
              <a:t>	</a:t>
            </a:r>
            <a:r>
              <a:rPr lang="en-GB" sz="2200" b="1" dirty="0"/>
              <a:t>(Cardinality is 1)</a:t>
            </a:r>
          </a:p>
          <a:p>
            <a:pPr lvl="1"/>
            <a:r>
              <a:rPr lang="en-GB" dirty="0"/>
              <a:t>The structure of the firm says that staff can only be given one branch, no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8756-8F80-4A5F-A90D-FC28966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9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0791-22A4-4B64-9E67-F323CC1C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Degree of a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D069-6A1E-41CB-906D-37A8B1D4E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128713"/>
            <a:ext cx="11835089" cy="572928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Degree of a relationship</a:t>
            </a:r>
            <a:r>
              <a:rPr lang="en-GB" dirty="0"/>
              <a:t>: number of participating entities</a:t>
            </a:r>
          </a:p>
          <a:p>
            <a:endParaRPr lang="en-GB" dirty="0"/>
          </a:p>
          <a:p>
            <a:r>
              <a:rPr lang="en-GB" b="1" dirty="0"/>
              <a:t>Binary relationship</a:t>
            </a:r>
            <a:r>
              <a:rPr lang="en-GB" dirty="0"/>
              <a:t>: relationship between 2 entities (most common).</a:t>
            </a:r>
          </a:p>
          <a:p>
            <a:endParaRPr lang="en-GB" dirty="0"/>
          </a:p>
          <a:p>
            <a:r>
              <a:rPr lang="en-GB" b="1" dirty="0"/>
              <a:t>Ternary relationship</a:t>
            </a:r>
            <a:r>
              <a:rPr lang="en-GB" dirty="0"/>
              <a:t>: relationship between 3 entities.</a:t>
            </a:r>
          </a:p>
          <a:p>
            <a:endParaRPr lang="en-GB" dirty="0"/>
          </a:p>
          <a:p>
            <a:r>
              <a:rPr lang="en-GB" b="1" dirty="0"/>
              <a:t>Quaternary relationship</a:t>
            </a:r>
            <a:r>
              <a:rPr lang="en-GB" dirty="0"/>
              <a:t>: relationship between 4 entities.</a:t>
            </a:r>
          </a:p>
          <a:p>
            <a:endParaRPr lang="en-GB" dirty="0"/>
          </a:p>
          <a:p>
            <a:r>
              <a:rPr lang="en-GB" b="1" dirty="0"/>
              <a:t>N-nary relationship</a:t>
            </a:r>
            <a:r>
              <a:rPr lang="en-GB" dirty="0"/>
              <a:t>: relationship between n entities.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01B5-29EB-4A21-83A8-BC458AA1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24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E2B4-109A-4668-9832-3F60861C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and ternary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F45C-7BA1-4B0A-8DF7-A0709EF1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137949"/>
            <a:ext cx="11835089" cy="528638"/>
          </a:xfrm>
        </p:spPr>
        <p:txBody>
          <a:bodyPr/>
          <a:lstStyle/>
          <a:p>
            <a:r>
              <a:rPr lang="en-GB" b="1" dirty="0"/>
              <a:t>Binary Relationship</a:t>
            </a:r>
          </a:p>
        </p:txBody>
      </p:sp>
      <p:grpSp>
        <p:nvGrpSpPr>
          <p:cNvPr id="10" name="Group 9" descr="This is a conceptual Entity Relationship Diagram that represents 2 entities, PrivateOwner and PropertyForRent, the 'ha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D10FC3CD-D651-44DB-91DF-862CCB45AC6D}"/>
              </a:ext>
            </a:extLst>
          </p:cNvPr>
          <p:cNvGrpSpPr/>
          <p:nvPr/>
        </p:nvGrpSpPr>
        <p:grpSpPr>
          <a:xfrm>
            <a:off x="2161052" y="1657351"/>
            <a:ext cx="7791450" cy="1692275"/>
            <a:chOff x="2161052" y="1675217"/>
            <a:chExt cx="7791450" cy="1692275"/>
          </a:xfrm>
        </p:grpSpPr>
        <p:pic>
          <p:nvPicPr>
            <p:cNvPr id="5" name="Picture 5" descr="This is a conceptual Entity Relationship Diagram that represents 2 entities, PrivateOwner and PropertyForRent, the 'has' relationship between them and the multiplicities to characterise this relationship.">
              <a:extLst>
                <a:ext uri="{FF2B5EF4-FFF2-40B4-BE49-F238E27FC236}">
                  <a16:creationId xmlns:a16="http://schemas.microsoft.com/office/drawing/2014/main" id="{6619ACED-2FC9-4313-A5E4-112BBDE79C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61052" y="1675217"/>
              <a:ext cx="7791450" cy="1692275"/>
            </a:xfrm>
            <a:prstGeom prst="rect">
              <a:avLst/>
            </a:prstGeom>
            <a:noFill/>
          </p:spPr>
        </p:pic>
        <p:sp>
          <p:nvSpPr>
            <p:cNvPr id="7" name="TextBox 6" descr="This is a multiplicity">
              <a:extLst>
                <a:ext uri="{FF2B5EF4-FFF2-40B4-BE49-F238E27FC236}">
                  <a16:creationId xmlns:a16="http://schemas.microsoft.com/office/drawing/2014/main" id="{07FAACC2-FFEE-4AE6-9ED4-B030355006A3}"/>
                </a:ext>
              </a:extLst>
            </p:cNvPr>
            <p:cNvSpPr txBox="1"/>
            <p:nvPr/>
          </p:nvSpPr>
          <p:spPr>
            <a:xfrm>
              <a:off x="7285116" y="2829077"/>
              <a:ext cx="534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760027"/>
                  </a:solidFill>
                </a:rPr>
                <a:t>1..*</a:t>
              </a:r>
            </a:p>
          </p:txBody>
        </p:sp>
        <p:sp>
          <p:nvSpPr>
            <p:cNvPr id="9" name="TextBox 8" descr="This is a multiplicity">
              <a:extLst>
                <a:ext uri="{FF2B5EF4-FFF2-40B4-BE49-F238E27FC236}">
                  <a16:creationId xmlns:a16="http://schemas.microsoft.com/office/drawing/2014/main" id="{B0443035-DB24-4520-ABB1-74F83A50A373}"/>
                </a:ext>
              </a:extLst>
            </p:cNvPr>
            <p:cNvSpPr txBox="1"/>
            <p:nvPr/>
          </p:nvSpPr>
          <p:spPr>
            <a:xfrm>
              <a:off x="4343023" y="2812146"/>
              <a:ext cx="56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760027"/>
                  </a:solidFill>
                </a:rPr>
                <a:t>1..1</a:t>
              </a: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C934AE-64C0-416D-ADCA-4E7402733217}"/>
              </a:ext>
            </a:extLst>
          </p:cNvPr>
          <p:cNvSpPr txBox="1">
            <a:spLocks/>
          </p:cNvSpPr>
          <p:nvPr/>
        </p:nvSpPr>
        <p:spPr>
          <a:xfrm>
            <a:off x="237845" y="3661958"/>
            <a:ext cx="11835089" cy="52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Ternary Relationship</a:t>
            </a:r>
          </a:p>
        </p:txBody>
      </p:sp>
      <p:grpSp>
        <p:nvGrpSpPr>
          <p:cNvPr id="14" name="Group 13" descr="This is a conceptual Entity Relationship Diagram that represents 3 entities, Staff, Branch and Client, the 'registers' ternary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728AABE1-18CE-47C6-878B-AFAFE228FAA4}"/>
              </a:ext>
            </a:extLst>
          </p:cNvPr>
          <p:cNvGrpSpPr/>
          <p:nvPr/>
        </p:nvGrpSpPr>
        <p:grpSpPr>
          <a:xfrm>
            <a:off x="2637302" y="4190596"/>
            <a:ext cx="7315200" cy="2649538"/>
            <a:chOff x="2637302" y="4190596"/>
            <a:chExt cx="7315200" cy="2649538"/>
          </a:xfrm>
        </p:grpSpPr>
        <p:pic>
          <p:nvPicPr>
            <p:cNvPr id="8" name="Picture 5" descr="This is a conceptual Entity Relationship Diagram that represents 3 entities, Staff, Branch and Client, the 'registers' ternary relationship between them and the multiplicities to characterise this relationship.">
              <a:extLst>
                <a:ext uri="{FF2B5EF4-FFF2-40B4-BE49-F238E27FC236}">
                  <a16:creationId xmlns:a16="http://schemas.microsoft.com/office/drawing/2014/main" id="{AF17B598-17D4-4570-8997-AC8725F587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37302" y="4190596"/>
              <a:ext cx="7315200" cy="2649538"/>
            </a:xfrm>
            <a:prstGeom prst="rect">
              <a:avLst/>
            </a:prstGeom>
            <a:noFill/>
          </p:spPr>
        </p:pic>
        <p:sp>
          <p:nvSpPr>
            <p:cNvPr id="11" name="TextBox 10" descr="This is a multiplicity">
              <a:extLst>
                <a:ext uri="{FF2B5EF4-FFF2-40B4-BE49-F238E27FC236}">
                  <a16:creationId xmlns:a16="http://schemas.microsoft.com/office/drawing/2014/main" id="{FD6865E1-B39D-4987-867B-1FDF6150B103}"/>
                </a:ext>
              </a:extLst>
            </p:cNvPr>
            <p:cNvSpPr txBox="1"/>
            <p:nvPr/>
          </p:nvSpPr>
          <p:spPr>
            <a:xfrm>
              <a:off x="6988332" y="4950478"/>
              <a:ext cx="56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760027"/>
                  </a:solidFill>
                </a:rPr>
                <a:t>1..1</a:t>
              </a:r>
            </a:p>
          </p:txBody>
        </p:sp>
        <p:sp>
          <p:nvSpPr>
            <p:cNvPr id="12" name="TextBox 11" descr="This is a multiplicity">
              <a:extLst>
                <a:ext uri="{FF2B5EF4-FFF2-40B4-BE49-F238E27FC236}">
                  <a16:creationId xmlns:a16="http://schemas.microsoft.com/office/drawing/2014/main" id="{57E5C29B-EB8D-4CA1-8A41-0CA0BDE9550C}"/>
                </a:ext>
              </a:extLst>
            </p:cNvPr>
            <p:cNvSpPr txBox="1"/>
            <p:nvPr/>
          </p:nvSpPr>
          <p:spPr>
            <a:xfrm>
              <a:off x="4529009" y="4834236"/>
              <a:ext cx="56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760027"/>
                  </a:solidFill>
                </a:rPr>
                <a:t>1..1</a:t>
              </a:r>
            </a:p>
          </p:txBody>
        </p:sp>
        <p:sp>
          <p:nvSpPr>
            <p:cNvPr id="13" name="TextBox 12" descr="This is a multiplicity">
              <a:extLst>
                <a:ext uri="{FF2B5EF4-FFF2-40B4-BE49-F238E27FC236}">
                  <a16:creationId xmlns:a16="http://schemas.microsoft.com/office/drawing/2014/main" id="{F7DBB3AC-0DF9-4BA7-B798-B68521EB57CE}"/>
                </a:ext>
              </a:extLst>
            </p:cNvPr>
            <p:cNvSpPr txBox="1"/>
            <p:nvPr/>
          </p:nvSpPr>
          <p:spPr>
            <a:xfrm>
              <a:off x="5480555" y="5437954"/>
              <a:ext cx="56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760027"/>
                  </a:solidFill>
                </a:rPr>
                <a:t>1..*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07785-6591-4BC6-B8E3-19CB2D9F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95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7EDF-56C0-4CC9-9B4B-2FEACCE1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Quaternary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E340-62E3-4D7C-B54B-46CBB9DB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128713"/>
            <a:ext cx="11835089" cy="566738"/>
          </a:xfrm>
        </p:spPr>
        <p:txBody>
          <a:bodyPr/>
          <a:lstStyle/>
          <a:p>
            <a:r>
              <a:rPr lang="en-GB" b="1" dirty="0"/>
              <a:t>Quaternary relationship</a:t>
            </a:r>
          </a:p>
        </p:txBody>
      </p:sp>
      <p:grpSp>
        <p:nvGrpSpPr>
          <p:cNvPr id="13" name="Group 12" descr="This is a conceptual Entity Relationship Diagram that represents 4 entities, Solicitor, Buyer, Bid and Financial Institution, the 'arranges' quaternary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00BFE998-889B-45F4-8C6E-35614D5FCFFA}"/>
              </a:ext>
            </a:extLst>
          </p:cNvPr>
          <p:cNvGrpSpPr/>
          <p:nvPr/>
        </p:nvGrpSpPr>
        <p:grpSpPr>
          <a:xfrm>
            <a:off x="2633378" y="2135187"/>
            <a:ext cx="7162800" cy="3594100"/>
            <a:chOff x="2573989" y="2135187"/>
            <a:chExt cx="7162800" cy="3594100"/>
          </a:xfrm>
        </p:grpSpPr>
        <p:pic>
          <p:nvPicPr>
            <p:cNvPr id="5" name="Picture 5" descr="This is a conceptual Entity Relationship Diagram that represents 4 entities, Solicitor, Buyer, Bid and Financial Institution, the 'arranges' quaternary relationship between them and the multiplicities to characterise this relationship.">
              <a:extLst>
                <a:ext uri="{FF2B5EF4-FFF2-40B4-BE49-F238E27FC236}">
                  <a16:creationId xmlns:a16="http://schemas.microsoft.com/office/drawing/2014/main" id="{00C1DC82-61C9-49D6-A320-A8DED9986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73989" y="2135187"/>
              <a:ext cx="7162800" cy="3594100"/>
            </a:xfrm>
            <a:prstGeom prst="rect">
              <a:avLst/>
            </a:prstGeom>
            <a:noFill/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64501-CA31-4508-8615-45E6F04B00E1}"/>
                </a:ext>
              </a:extLst>
            </p:cNvPr>
            <p:cNvGrpSpPr/>
            <p:nvPr/>
          </p:nvGrpSpPr>
          <p:grpSpPr>
            <a:xfrm>
              <a:off x="4273124" y="3145301"/>
              <a:ext cx="2702138" cy="1661325"/>
              <a:chOff x="4273124" y="3145301"/>
              <a:chExt cx="2702138" cy="1661325"/>
            </a:xfrm>
          </p:grpSpPr>
          <p:sp>
            <p:nvSpPr>
              <p:cNvPr id="8" name="TextBox 7" descr="This is a multiplicity">
                <a:extLst>
                  <a:ext uri="{FF2B5EF4-FFF2-40B4-BE49-F238E27FC236}">
                    <a16:creationId xmlns:a16="http://schemas.microsoft.com/office/drawing/2014/main" id="{9EBC5A6B-653A-448E-BE7A-3E0A0D797A92}"/>
                  </a:ext>
                </a:extLst>
              </p:cNvPr>
              <p:cNvSpPr txBox="1"/>
              <p:nvPr/>
            </p:nvSpPr>
            <p:spPr>
              <a:xfrm>
                <a:off x="5591528" y="4437294"/>
                <a:ext cx="563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rgbClr val="760027"/>
                    </a:solidFill>
                  </a:rPr>
                  <a:t>1..*</a:t>
                </a:r>
              </a:p>
            </p:txBody>
          </p:sp>
          <p:sp>
            <p:nvSpPr>
              <p:cNvPr id="9" name="TextBox 8" descr="This is a multiplicity">
                <a:extLst>
                  <a:ext uri="{FF2B5EF4-FFF2-40B4-BE49-F238E27FC236}">
                    <a16:creationId xmlns:a16="http://schemas.microsoft.com/office/drawing/2014/main" id="{4983E7B0-C056-4B2D-8A43-8CE140DEFCCF}"/>
                  </a:ext>
                </a:extLst>
              </p:cNvPr>
              <p:cNvSpPr txBox="1"/>
              <p:nvPr/>
            </p:nvSpPr>
            <p:spPr>
              <a:xfrm>
                <a:off x="5719369" y="3145301"/>
                <a:ext cx="563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rgbClr val="760027"/>
                    </a:solidFill>
                  </a:rPr>
                  <a:t>1..1</a:t>
                </a:r>
              </a:p>
            </p:txBody>
          </p:sp>
          <p:sp>
            <p:nvSpPr>
              <p:cNvPr id="10" name="TextBox 9" descr="This is a multiplicity">
                <a:extLst>
                  <a:ext uri="{FF2B5EF4-FFF2-40B4-BE49-F238E27FC236}">
                    <a16:creationId xmlns:a16="http://schemas.microsoft.com/office/drawing/2014/main" id="{19AFA822-1AA9-408A-B74F-F6AE3094722F}"/>
                  </a:ext>
                </a:extLst>
              </p:cNvPr>
              <p:cNvSpPr txBox="1"/>
              <p:nvPr/>
            </p:nvSpPr>
            <p:spPr>
              <a:xfrm>
                <a:off x="4273124" y="3932237"/>
                <a:ext cx="563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rgbClr val="760027"/>
                    </a:solidFill>
                  </a:rPr>
                  <a:t>1..1</a:t>
                </a:r>
              </a:p>
            </p:txBody>
          </p:sp>
          <p:sp>
            <p:nvSpPr>
              <p:cNvPr id="11" name="TextBox 10" descr="This is a multiplicity">
                <a:extLst>
                  <a:ext uri="{FF2B5EF4-FFF2-40B4-BE49-F238E27FC236}">
                    <a16:creationId xmlns:a16="http://schemas.microsoft.com/office/drawing/2014/main" id="{6F0F3A0E-9B84-4A78-8512-DFAB78AC005A}"/>
                  </a:ext>
                </a:extLst>
              </p:cNvPr>
              <p:cNvSpPr txBox="1"/>
              <p:nvPr/>
            </p:nvSpPr>
            <p:spPr>
              <a:xfrm>
                <a:off x="6411401" y="3932237"/>
                <a:ext cx="563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rgbClr val="760027"/>
                    </a:solidFill>
                  </a:rPr>
                  <a:t>1..1</a:t>
                </a:r>
              </a:p>
            </p:txBody>
          </p: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3EA0-E33F-47B2-924C-9637A35A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17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7EDF-56C0-4CC9-9B4B-2FEACCE1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E340-62E3-4D7C-B54B-46CBB9DB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128713"/>
            <a:ext cx="11835089" cy="1338262"/>
          </a:xfrm>
        </p:spPr>
        <p:txBody>
          <a:bodyPr/>
          <a:lstStyle/>
          <a:p>
            <a:r>
              <a:rPr lang="en-GB" b="1" dirty="0"/>
              <a:t>Recursive Relationship</a:t>
            </a:r>
          </a:p>
          <a:p>
            <a:pPr lvl="1"/>
            <a:r>
              <a:rPr lang="en-GB" dirty="0"/>
              <a:t>Same entity participates more than once in relationship with different roles.</a:t>
            </a:r>
          </a:p>
          <a:p>
            <a:pPr lvl="1"/>
            <a:r>
              <a:rPr lang="en-GB" dirty="0"/>
              <a:t>Name roles to indicate roles played by each participating entity in relationship.</a:t>
            </a:r>
          </a:p>
        </p:txBody>
      </p:sp>
      <p:grpSp>
        <p:nvGrpSpPr>
          <p:cNvPr id="5" name="Group 4" descr="This is a conceptual Entity Relationship Diagram that represents 1 entity Staff and the 'supervises' recursive relationship with itself and the multiplicities to characterise this relationship.">
            <a:extLst>
              <a:ext uri="{FF2B5EF4-FFF2-40B4-BE49-F238E27FC236}">
                <a16:creationId xmlns:a16="http://schemas.microsoft.com/office/drawing/2014/main" id="{91C75B31-9C83-4EB5-8217-E46D33663F51}"/>
              </a:ext>
            </a:extLst>
          </p:cNvPr>
          <p:cNvGrpSpPr/>
          <p:nvPr/>
        </p:nvGrpSpPr>
        <p:grpSpPr>
          <a:xfrm>
            <a:off x="2628900" y="2970345"/>
            <a:ext cx="6934200" cy="3197225"/>
            <a:chOff x="2628900" y="2970345"/>
            <a:chExt cx="6934200" cy="3197225"/>
          </a:xfrm>
        </p:grpSpPr>
        <p:pic>
          <p:nvPicPr>
            <p:cNvPr id="6" name="Picture 5" descr="This is a conceptual Entity Relationship Diagram that represents 1 entity Staff and the 'supervises' recursive relationship with itself and the multiplicities to characterise this relationship.">
              <a:extLst>
                <a:ext uri="{FF2B5EF4-FFF2-40B4-BE49-F238E27FC236}">
                  <a16:creationId xmlns:a16="http://schemas.microsoft.com/office/drawing/2014/main" id="{A33351E6-436E-47A9-B575-2D0845796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28900" y="2970345"/>
              <a:ext cx="6934200" cy="3197225"/>
            </a:xfrm>
            <a:prstGeom prst="rect">
              <a:avLst/>
            </a:prstGeom>
            <a:noFill/>
          </p:spPr>
        </p:pic>
        <p:sp>
          <p:nvSpPr>
            <p:cNvPr id="7" name="TextBox 6" descr="This is a multiplicity">
              <a:extLst>
                <a:ext uri="{FF2B5EF4-FFF2-40B4-BE49-F238E27FC236}">
                  <a16:creationId xmlns:a16="http://schemas.microsoft.com/office/drawing/2014/main" id="{65EFD13C-B6EE-469E-9A01-0A7E251230E0}"/>
                </a:ext>
              </a:extLst>
            </p:cNvPr>
            <p:cNvSpPr txBox="1"/>
            <p:nvPr/>
          </p:nvSpPr>
          <p:spPr>
            <a:xfrm>
              <a:off x="7290870" y="4647624"/>
              <a:ext cx="56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760027"/>
                  </a:solidFill>
                </a:rPr>
                <a:t>0..1</a:t>
              </a:r>
            </a:p>
          </p:txBody>
        </p:sp>
        <p:sp>
          <p:nvSpPr>
            <p:cNvPr id="8" name="TextBox 7" descr="This is a multiplicity">
              <a:extLst>
                <a:ext uri="{FF2B5EF4-FFF2-40B4-BE49-F238E27FC236}">
                  <a16:creationId xmlns:a16="http://schemas.microsoft.com/office/drawing/2014/main" id="{A9B39177-8E97-4807-8C94-C22BD45320E6}"/>
                </a:ext>
              </a:extLst>
            </p:cNvPr>
            <p:cNvSpPr txBox="1"/>
            <p:nvPr/>
          </p:nvSpPr>
          <p:spPr>
            <a:xfrm>
              <a:off x="6805678" y="5150994"/>
              <a:ext cx="56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760027"/>
                  </a:solidFill>
                </a:rPr>
                <a:t>0..*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3EA0-E33F-47B2-924C-9637A35A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23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_5COSC020W_LECT_TEMPLATE" id="{F71C250F-6254-464A-833A-F0B5257B4D92}" vid="{9ECB937A-785A-4ED3-8EA4-7C71BFBAC9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21_5COSC020W_LECT_TEMPLATE</Template>
  <TotalTime>1214</TotalTime>
  <Words>1366</Words>
  <Application>Microsoft Office PowerPoint</Application>
  <PresentationFormat>Widescreen</PresentationFormat>
  <Paragraphs>257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Wingdings</vt:lpstr>
      <vt:lpstr>Office Theme</vt:lpstr>
      <vt:lpstr>5COSC020W DATABASE SYSTEMS – LECTURE 02</vt:lpstr>
      <vt:lpstr>Lecture 02 – Outline </vt:lpstr>
      <vt:lpstr>Phases and outputs of Database Design (recap)</vt:lpstr>
      <vt:lpstr>Step-by-step approach to Conceptual Design (recap)</vt:lpstr>
      <vt:lpstr>Example of a binary relationship with multiplicities (recap)</vt:lpstr>
      <vt:lpstr>Degree of a relationship</vt:lpstr>
      <vt:lpstr>Binary and ternary relationships</vt:lpstr>
      <vt:lpstr>Quaternary relationships</vt:lpstr>
      <vt:lpstr>Recursive relationships</vt:lpstr>
      <vt:lpstr>Multiple relationships between entities (1)</vt:lpstr>
      <vt:lpstr>Multiple relationships between entities (2)</vt:lpstr>
      <vt:lpstr>DREAMHOME Conceptual ERD (Staff View with PKs)</vt:lpstr>
      <vt:lpstr>DreamHome Conceptual ERD (Branch View with PKs)</vt:lpstr>
      <vt:lpstr>Enhanced Entity-Relationship Modelling</vt:lpstr>
      <vt:lpstr>Specialisation / Generalisation (1)</vt:lpstr>
      <vt:lpstr>Specialisation / Generalisation (2)</vt:lpstr>
      <vt:lpstr>EERD with Specialisation / Generalisation</vt:lpstr>
      <vt:lpstr>Attribute Inheritance</vt:lpstr>
      <vt:lpstr>Relationship Inheritance</vt:lpstr>
      <vt:lpstr>EERD with 2 separate Specialisations / Generalisations</vt:lpstr>
      <vt:lpstr>Constraints on Specialisations / Generalisations</vt:lpstr>
      <vt:lpstr>Four Constraints on Specialisations / Generalisations</vt:lpstr>
      <vt:lpstr>{Optional, Or} Constraint</vt:lpstr>
      <vt:lpstr>{Mandatory, Or} Constraint</vt:lpstr>
      <vt:lpstr>{Mandatory, Or} and {Optional, Or} Constraint</vt:lpstr>
      <vt:lpstr>Another example of an EERD: the Bank</vt:lpstr>
      <vt:lpstr>DreamHome Conceptual EERD (Staff View with Specialisations)</vt:lpstr>
      <vt:lpstr>DreamHome Conceptual EERD (Staff View with Specialisations &amp; Attributes)</vt:lpstr>
      <vt:lpstr>Redundant relationship: remove!</vt:lpstr>
      <vt:lpstr>Non-redundant relationship: do not remove!</vt:lpstr>
      <vt:lpstr>Data Dictionary: description of entities</vt:lpstr>
      <vt:lpstr>Data Dictionary: description of relationships &amp; multiplicities</vt:lpstr>
      <vt:lpstr>Data Dictionary: description of attributes</vt:lpstr>
      <vt:lpstr>References and Essential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5COSC020W DATABASE SYSTEMS – LECTURE 02</dc:title>
  <dc:creator>Francois Roubert</dc:creator>
  <cp:lastModifiedBy>Francois Roubert</cp:lastModifiedBy>
  <cp:revision>56</cp:revision>
  <dcterms:created xsi:type="dcterms:W3CDTF">2021-08-01T10:59:58Z</dcterms:created>
  <dcterms:modified xsi:type="dcterms:W3CDTF">2022-09-15T17:40:20Z</dcterms:modified>
</cp:coreProperties>
</file>