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305" r:id="rId4"/>
    <p:sldId id="264" r:id="rId5"/>
    <p:sldId id="269" r:id="rId6"/>
    <p:sldId id="268" r:id="rId7"/>
    <p:sldId id="267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B2"/>
    <a:srgbClr val="575757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3" autoAdjust="0"/>
    <p:restoredTop sz="93225" autoAdjust="0"/>
  </p:normalViewPr>
  <p:slideViewPr>
    <p:cSldViewPr snapToGrid="0">
      <p:cViewPr varScale="1">
        <p:scale>
          <a:sx n="123" d="100"/>
          <a:sy n="123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9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0FC3FE-3493-4424-80A5-1CFDBEBDE3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2505B-B89A-45A6-851E-D753D13874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32B93-D436-4096-A386-17A6D3979316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33C1A-F6AE-4B95-A532-F6C5312886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CC68C-BAD5-40EB-8E63-161E1BE67E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02D13-A3EA-4C21-8005-5BD1A0B7D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99A63-083A-44CA-A7B0-A545C791EEAF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30B72-BDAE-41F9-AC72-8B7291297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80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ADFC-CAA6-4B10-8DDE-5B87CFD2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374"/>
            <a:ext cx="10118622" cy="626562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DC0E1-91B2-4E04-837F-041C879CD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91236"/>
            <a:ext cx="10118622" cy="6265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A9F89-A36A-4F93-960E-BC168D19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56B2"/>
                </a:solidFill>
              </a:defRPr>
            </a:lvl1pPr>
          </a:lstStyle>
          <a:p>
            <a:fld id="{01520930-3376-4FD5-AED9-388AC055BD8F}" type="datetime1">
              <a:rPr lang="en-GB" smtClean="0"/>
              <a:t>06/10/2022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0ACC-90F3-4C1B-9E71-B7E4B89D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009ED-0901-4311-A41D-F175772E73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04" b="18021"/>
          <a:stretch/>
        </p:blipFill>
        <p:spPr>
          <a:xfrm>
            <a:off x="4652209" y="1794465"/>
            <a:ext cx="7539791" cy="5063535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BFD507-0FAF-4A75-B0D6-85103ACA9F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362581"/>
            <a:ext cx="2195513" cy="52168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B423CD2-452A-4571-BD77-1050BDB68A0C}"/>
              </a:ext>
            </a:extLst>
          </p:cNvPr>
          <p:cNvSpPr txBox="1">
            <a:spLocks/>
          </p:cNvSpPr>
          <p:nvPr userDrawn="1"/>
        </p:nvSpPr>
        <p:spPr>
          <a:xfrm>
            <a:off x="564399" y="4234578"/>
            <a:ext cx="3778459" cy="75042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>
                <a:solidFill>
                  <a:srgbClr val="0056B2"/>
                </a:solidFill>
              </a:rPr>
              <a:t>Dr Francois ROUBERT</a:t>
            </a:r>
          </a:p>
          <a:p>
            <a:r>
              <a:rPr lang="en-GB" sz="2000" b="0" dirty="0">
                <a:solidFill>
                  <a:srgbClr val="0056B2"/>
                </a:solidFill>
              </a:rPr>
              <a:t>F.Roubert@westminster.ac.uk</a:t>
            </a:r>
          </a:p>
        </p:txBody>
      </p:sp>
    </p:spTree>
    <p:extLst>
      <p:ext uri="{BB962C8B-B14F-4D97-AF65-F5344CB8AC3E}">
        <p14:creationId xmlns:p14="http://schemas.microsoft.com/office/powerpoint/2010/main" val="70062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D358-2735-45BA-9163-0325DEA5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EC9EB-C1F5-480D-89CE-1107B1DFB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595BB-CC47-4CDD-A8F6-B03DAFEB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5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6F584-CF8F-4E86-865D-C2B14CDCE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68BA6-B2A6-4E5F-A278-54896D197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DA01-7CBF-4894-B8BB-C2D81BC2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7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B2FB-E799-4608-B1BE-28616BE0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8324-759F-443A-A716-38ACCF056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03DC-DAAA-40DB-969E-0E33BE13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5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C1F2-2FA1-4842-9ED8-731CBEEE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25A7E-2B95-4E03-9EF5-4233CEB74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6550-812E-47E5-9FFD-8C1C62C8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8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72D9B5-1E73-4956-A70A-B582A60541BF}" type="datetime1">
              <a:rPr lang="en-GB" smtClean="0"/>
              <a:t>06/10/2022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99FD3-DC16-440A-A734-95B5F3BE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333EE-4797-4E57-9D85-3B2B3F3C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4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A0F7-070A-4CED-883C-12C37958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9948-1CFB-4DD2-82BE-704ACC0A4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845" y="1100138"/>
            <a:ext cx="5781955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7BFD2-B237-479C-8B13-BA14CF6A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00138"/>
            <a:ext cx="5638800" cy="560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A61A7-DB0F-45A4-A3F4-BEE2E8E2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4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CD68-969F-474F-8D79-63D22209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0"/>
            <a:ext cx="11787186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4FA19-C5F9-4B27-9F8A-51FA8F78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64" y="1095375"/>
            <a:ext cx="57261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286E3-9CC8-4831-B5DB-81568A576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1464" y="1919287"/>
            <a:ext cx="5726112" cy="4752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EB564-D016-40C4-8422-F7563FD0D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95375"/>
            <a:ext cx="58864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C31D3-2759-4FA9-9954-FEF293DA2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19286"/>
            <a:ext cx="5886450" cy="475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3271A-BECB-4053-A564-F967E9AA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54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B0E0-4182-47BA-BD4C-F40D8046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D35DC-2120-43AB-A93E-7A76E041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7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FD779-4917-4CB6-857F-4485372C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22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2360-DCB4-4735-99B5-CF5316F8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F3372-EC3F-4436-B727-F562B9B8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6A98-9FF3-4DB0-AD8D-F20949625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25DD1-1CAB-43DA-815D-D2A4EF9D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58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AD0C-EB5F-45B4-80B5-E27597C9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A5DCA-AE03-43B8-90CF-4C86169E1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4EA53-171F-4245-9860-867B97CEF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13A2B-920C-426E-93E9-EF46E7EF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2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A3D42-D5D6-4357-89D2-5D0FC9F9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5" y="0"/>
            <a:ext cx="11835089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E5425-5B02-40EB-9BE9-EF337C38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845" y="1128712"/>
            <a:ext cx="11835089" cy="564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190D-DA8E-43E3-9EC4-0F9E8A350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9696" y="644902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B458C-3622-4FDF-8CA7-83B6267620B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10817-0498-4609-970D-18A5018029BD}"/>
              </a:ext>
            </a:extLst>
          </p:cNvPr>
          <p:cNvSpPr/>
          <p:nvPr userDrawn="1"/>
        </p:nvSpPr>
        <p:spPr>
          <a:xfrm>
            <a:off x="-3" y="0"/>
            <a:ext cx="119065" cy="6858000"/>
          </a:xfrm>
          <a:prstGeom prst="rect">
            <a:avLst/>
          </a:prstGeom>
          <a:solidFill>
            <a:srgbClr val="0056B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624C3-16A9-40E7-A7A7-FB0E502F60D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9663" y="6505392"/>
            <a:ext cx="1063503" cy="25239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8B3C71-91AF-46F4-B260-5A96864EA73F}"/>
              </a:ext>
            </a:extLst>
          </p:cNvPr>
          <p:cNvCxnSpPr>
            <a:cxnSpLocks/>
          </p:cNvCxnSpPr>
          <p:nvPr userDrawn="1"/>
        </p:nvCxnSpPr>
        <p:spPr>
          <a:xfrm>
            <a:off x="11792232" y="6496038"/>
            <a:ext cx="0" cy="2511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BFBAE1-6AEE-4BC0-873F-CE64935DB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237845" y="804086"/>
            <a:ext cx="441646" cy="0"/>
          </a:xfrm>
          <a:prstGeom prst="line">
            <a:avLst/>
          </a:prstGeom>
          <a:ln w="50800">
            <a:solidFill>
              <a:srgbClr val="0056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2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56B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rl.talis.com/3/westminster/lists/2CAA7D6B-DCAD-AB71-C97B-7FEFCB499C28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17A4-B16B-4AB7-9A5C-5878CD3D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5COSC020W DATABASE SYSTEMS – LECTURE 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7EC62-BABB-4E2C-9AA8-C6540CA55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872" y="991236"/>
            <a:ext cx="11205712" cy="626562"/>
          </a:xfrm>
        </p:spPr>
        <p:txBody>
          <a:bodyPr>
            <a:normAutofit/>
          </a:bodyPr>
          <a:lstStyle/>
          <a:p>
            <a:r>
              <a:rPr lang="en-GB" dirty="0"/>
              <a:t>Logical Database Design – Mapping to a Logical Entity-Relationship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A7A01-8E5A-4ACF-8D15-8DAFAA1F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97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F1D7-2872-4FCB-A87B-A01463F7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02B8-B271-46B9-83CE-2D7FF1916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607" y="1008993"/>
            <a:ext cx="11835089" cy="5622594"/>
          </a:xfrm>
        </p:spPr>
        <p:txBody>
          <a:bodyPr>
            <a:normAutofit/>
          </a:bodyPr>
          <a:lstStyle/>
          <a:p>
            <a:r>
              <a:rPr lang="en-GB" b="1" dirty="0"/>
              <a:t>Null values</a:t>
            </a:r>
          </a:p>
          <a:p>
            <a:pPr lvl="1"/>
            <a:r>
              <a:rPr lang="en-GB" dirty="0"/>
              <a:t>Value for an attribute that is currently unknown or not applicable for tuple.</a:t>
            </a:r>
          </a:p>
          <a:p>
            <a:pPr lvl="1"/>
            <a:r>
              <a:rPr lang="en-GB" dirty="0"/>
              <a:t>Absence of a value, not the same as zeros or spaces, which are actual values.</a:t>
            </a:r>
          </a:p>
          <a:p>
            <a:pPr lvl="1"/>
            <a:r>
              <a:rPr lang="en-GB" dirty="0"/>
              <a:t>Deals with incomplete or exceptional data.</a:t>
            </a:r>
          </a:p>
          <a:p>
            <a:endParaRPr lang="en-GB" dirty="0"/>
          </a:p>
          <a:p>
            <a:r>
              <a:rPr lang="en-GB" b="1" dirty="0"/>
              <a:t>Entity Integrity</a:t>
            </a:r>
          </a:p>
          <a:p>
            <a:pPr lvl="1"/>
            <a:r>
              <a:rPr lang="en-GB" dirty="0"/>
              <a:t>In a relation, no attribute of a PK can be null.</a:t>
            </a:r>
          </a:p>
          <a:p>
            <a:endParaRPr lang="en-GB" dirty="0"/>
          </a:p>
          <a:p>
            <a:r>
              <a:rPr lang="en-GB" b="1" dirty="0"/>
              <a:t>Referential Integrity</a:t>
            </a:r>
          </a:p>
          <a:p>
            <a:pPr marL="457200" lvl="1" indent="0">
              <a:buNone/>
            </a:pPr>
            <a:r>
              <a:rPr lang="en-GB" dirty="0"/>
              <a:t>The FK in a relation can either:</a:t>
            </a:r>
          </a:p>
          <a:p>
            <a:pPr lvl="1"/>
            <a:r>
              <a:rPr lang="en-GB" dirty="0"/>
              <a:t>Be wholly null (if multiplicity allows);</a:t>
            </a:r>
          </a:p>
          <a:p>
            <a:pPr lvl="1"/>
            <a:r>
              <a:rPr lang="en-GB" dirty="0"/>
              <a:t>Or match a candidate key value (most often the FK) of some tuple in its home relation.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B9AFE-2E55-4816-958D-3CC326DB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8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1549-3746-4CA7-875E-3A99A9EA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Model – 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560AD-8E54-46A0-962E-0780D6D7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11</a:t>
            </a:fld>
            <a:endParaRPr lang="en-GB"/>
          </a:p>
        </p:txBody>
      </p:sp>
      <p:grpSp>
        <p:nvGrpSpPr>
          <p:cNvPr id="5" name="Group 4" descr="This is a recap picture that shows 2 relations with attributes and tuples, primary keys, foreign key, entity integrity and referential integrity.">
            <a:extLst>
              <a:ext uri="{FF2B5EF4-FFF2-40B4-BE49-F238E27FC236}">
                <a16:creationId xmlns:a16="http://schemas.microsoft.com/office/drawing/2014/main" id="{5E02235C-D72D-472A-8C18-E77AF04D3546}"/>
              </a:ext>
            </a:extLst>
          </p:cNvPr>
          <p:cNvGrpSpPr/>
          <p:nvPr/>
        </p:nvGrpSpPr>
        <p:grpSpPr>
          <a:xfrm>
            <a:off x="353778" y="1260055"/>
            <a:ext cx="11640714" cy="5037137"/>
            <a:chOff x="353778" y="1260055"/>
            <a:chExt cx="11640714" cy="5037137"/>
          </a:xfrm>
        </p:grpSpPr>
        <p:pic>
          <p:nvPicPr>
            <p:cNvPr id="6" name="Content Placeholder 4" descr="C03NF01">
              <a:extLst>
                <a:ext uri="{FF2B5EF4-FFF2-40B4-BE49-F238E27FC236}">
                  <a16:creationId xmlns:a16="http://schemas.microsoft.com/office/drawing/2014/main" id="{2B0D3549-124C-4BBB-A98E-1467E3551B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3137038" y="1260055"/>
              <a:ext cx="5761037" cy="5037137"/>
            </a:xfrm>
            <a:prstGeom prst="rect">
              <a:avLst/>
            </a:prstGeom>
            <a:noFill/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5D9C5E-D413-40EB-94CE-2EF1C4143205}"/>
                </a:ext>
              </a:extLst>
            </p:cNvPr>
            <p:cNvSpPr txBox="1"/>
            <p:nvPr/>
          </p:nvSpPr>
          <p:spPr>
            <a:xfrm>
              <a:off x="353778" y="1260055"/>
              <a:ext cx="23310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rgbClr val="7030A0"/>
                  </a:solidFill>
                </a:rPr>
                <a:t>ENTITY INTEGRITY: values of a PK can never be null!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835EB7B-29B3-4C35-BED6-C3F6ABFD121E}"/>
                </a:ext>
              </a:extLst>
            </p:cNvPr>
            <p:cNvCxnSpPr>
              <a:cxnSpLocks/>
            </p:cNvCxnSpPr>
            <p:nvPr/>
          </p:nvCxnSpPr>
          <p:spPr>
            <a:xfrm>
              <a:off x="2330816" y="1694576"/>
              <a:ext cx="1257768" cy="749021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F5D393-C3DD-4862-9E16-17B66539B057}"/>
                </a:ext>
              </a:extLst>
            </p:cNvPr>
            <p:cNvSpPr txBox="1"/>
            <p:nvPr/>
          </p:nvSpPr>
          <p:spPr>
            <a:xfrm>
              <a:off x="9122126" y="4600559"/>
              <a:ext cx="287236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rgbClr val="FF0000"/>
                  </a:solidFill>
                </a:rPr>
                <a:t>REFERENTIAL INTEGRITY: </a:t>
              </a:r>
            </a:p>
            <a:p>
              <a:r>
                <a:rPr lang="en-GB" sz="1600" b="1" dirty="0">
                  <a:solidFill>
                    <a:srgbClr val="FF0000"/>
                  </a:solidFill>
                </a:rPr>
                <a:t>values of a FK can either be null or match values of the PK they reference, nothing else!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0DBD8CF-973F-47F2-B5A5-F69852DC1B77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8495108" y="5139168"/>
              <a:ext cx="627018" cy="12311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908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FA2F-3638-4E68-8AFC-4A9A8D12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Mapping: from Conceptual to Logical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5733-57EF-4E7C-8A01-4A88833F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03514"/>
            <a:ext cx="11835089" cy="5954486"/>
          </a:xfrm>
        </p:spPr>
        <p:txBody>
          <a:bodyPr>
            <a:normAutofit/>
          </a:bodyPr>
          <a:lstStyle/>
          <a:p>
            <a:r>
              <a:rPr lang="en-GB" b="1" dirty="0"/>
              <a:t>Logical Mapping</a:t>
            </a:r>
          </a:p>
          <a:p>
            <a:pPr lvl="1"/>
            <a:r>
              <a:rPr lang="en-GB" dirty="0"/>
              <a:t>Convert a Conceptual EERD (high-level architecture) to a Logical ERD (a relational schema directly implementable in SQL)</a:t>
            </a:r>
          </a:p>
          <a:p>
            <a:pPr lvl="3"/>
            <a:endParaRPr lang="en-GB" dirty="0"/>
          </a:p>
          <a:p>
            <a:r>
              <a:rPr lang="en-GB" b="1" dirty="0"/>
              <a:t>10 Mapping rules</a:t>
            </a:r>
            <a:r>
              <a:rPr lang="en-GB" dirty="0"/>
              <a:t> 				</a:t>
            </a:r>
            <a:r>
              <a:rPr lang="en-GB" dirty="0">
                <a:solidFill>
                  <a:srgbClr val="FF0000"/>
                </a:solidFill>
              </a:rPr>
              <a:t>⚠️</a:t>
            </a:r>
            <a:r>
              <a:rPr lang="en-GB" dirty="0">
                <a:solidFill>
                  <a:srgbClr val="FF0000"/>
                </a:solidFill>
                <a:sym typeface="Webdings" panose="05030102010509060703" pitchFamily="18" charset="2"/>
              </a:rPr>
              <a:t>Only consider cardinality</a:t>
            </a:r>
            <a:endParaRPr lang="en-GB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One-to-Many relationships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One-to-One relationships mandatory on both sides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One-to-One relationships optional on one side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One-to-One relationships optional on both sides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Many-to-Many relationships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Complex relationships: ternary and quaternary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Specialisations with {Mandatory, And}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Specialisations with {Optional, And}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Specialisations with {Mandatory, Or}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Specialisations with {Optional, Or}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7578B-BB56-43AD-B0B2-4D3D64C9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08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5AAC-66B2-427C-8493-24A02F0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 Mapping One-to-Many Relationships – Rule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944A-EDAA-48F2-AA66-023D06447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Create </a:t>
            </a:r>
            <a:r>
              <a:rPr lang="en-GB" b="1" dirty="0"/>
              <a:t>2 tables </a:t>
            </a:r>
            <a:r>
              <a:rPr lang="en-GB" dirty="0"/>
              <a:t>based on the 2 original entities. </a:t>
            </a:r>
          </a:p>
          <a:p>
            <a:endParaRPr lang="en-GB" dirty="0"/>
          </a:p>
          <a:p>
            <a:r>
              <a:rPr lang="en-GB" dirty="0"/>
              <a:t>Parent table on the “one” side.</a:t>
            </a:r>
          </a:p>
          <a:p>
            <a:endParaRPr lang="en-GB" dirty="0"/>
          </a:p>
          <a:p>
            <a:r>
              <a:rPr lang="en-GB" dirty="0"/>
              <a:t>Child table on the “many” side.</a:t>
            </a:r>
          </a:p>
          <a:p>
            <a:endParaRPr lang="en-GB" dirty="0"/>
          </a:p>
          <a:p>
            <a:r>
              <a:rPr lang="en-GB" dirty="0"/>
              <a:t>Create FK on the Child  table as a copy of the PK of the Parent table. </a:t>
            </a:r>
          </a:p>
          <a:p>
            <a:endParaRPr lang="en-GB" dirty="0"/>
          </a:p>
          <a:p>
            <a:r>
              <a:rPr lang="en-GB" dirty="0"/>
              <a:t>FK of the Child Table references the PK of Parent Table.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8146-6869-4D64-8505-487EF69D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696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5AAC-66B2-427C-8493-24A02F06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 Mapping One-to-Many Relationships – Example</a:t>
            </a:r>
          </a:p>
        </p:txBody>
      </p:sp>
      <p:grpSp>
        <p:nvGrpSpPr>
          <p:cNvPr id="36" name="Group 35" descr="This is a visual illustration of the logical mapping of a one-to-many relationship.">
            <a:extLst>
              <a:ext uri="{FF2B5EF4-FFF2-40B4-BE49-F238E27FC236}">
                <a16:creationId xmlns:a16="http://schemas.microsoft.com/office/drawing/2014/main" id="{658A4992-D2DA-4A71-9CD3-6CEB9D5D455D}"/>
              </a:ext>
            </a:extLst>
          </p:cNvPr>
          <p:cNvGrpSpPr/>
          <p:nvPr/>
        </p:nvGrpSpPr>
        <p:grpSpPr>
          <a:xfrm>
            <a:off x="1369277" y="935988"/>
            <a:ext cx="9367853" cy="5677661"/>
            <a:chOff x="1369277" y="935988"/>
            <a:chExt cx="9367853" cy="5677661"/>
          </a:xfrm>
        </p:grpSpPr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E651593-6F3E-4424-86A9-3A352993D8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0695" y="935988"/>
              <a:ext cx="3207379" cy="946150"/>
              <a:chOff x="3092494" y="1628800"/>
              <a:chExt cx="3207698" cy="945396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57198EB-D818-4F69-93F7-4FA41A380269}"/>
                  </a:ext>
                </a:extLst>
              </p:cNvPr>
              <p:cNvCxnSpPr/>
              <p:nvPr/>
            </p:nvCxnSpPr>
            <p:spPr>
              <a:xfrm>
                <a:off x="3203490" y="2060256"/>
                <a:ext cx="29530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8">
                <a:extLst>
                  <a:ext uri="{FF2B5EF4-FFF2-40B4-BE49-F238E27FC236}">
                    <a16:creationId xmlns:a16="http://schemas.microsoft.com/office/drawing/2014/main" id="{012BE24B-36DB-4A32-944E-1B4B3E9B05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3888" y="1628800"/>
                <a:ext cx="1800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GB"/>
                  <a:t>is allocated</a:t>
                </a: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F21CCA8-E5F9-467C-85A6-0253E2941122}"/>
                  </a:ext>
                </a:extLst>
              </p:cNvPr>
              <p:cNvSpPr/>
              <p:nvPr/>
            </p:nvSpPr>
            <p:spPr>
              <a:xfrm rot="5400000">
                <a:off x="5255637" y="1737392"/>
                <a:ext cx="217315" cy="14288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TextBox 10">
                <a:extLst>
                  <a:ext uri="{FF2B5EF4-FFF2-40B4-BE49-F238E27FC236}">
                    <a16:creationId xmlns:a16="http://schemas.microsoft.com/office/drawing/2014/main" id="{C1E4DB5F-59BE-4807-8291-CF76E4AFC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2494" y="2204864"/>
                <a:ext cx="7920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dirty="0"/>
                  <a:t>0..1</a:t>
                </a:r>
              </a:p>
            </p:txBody>
          </p:sp>
          <p:sp>
            <p:nvSpPr>
              <p:cNvPr id="35" name="TextBox 11">
                <a:extLst>
                  <a:ext uri="{FF2B5EF4-FFF2-40B4-BE49-F238E27FC236}">
                    <a16:creationId xmlns:a16="http://schemas.microsoft.com/office/drawing/2014/main" id="{201694FB-4AE7-432B-98D7-3E235732AB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8104" y="2204864"/>
                <a:ext cx="7920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/>
                  <a:t>0..*</a:t>
                </a:r>
              </a:p>
            </p:txBody>
          </p:sp>
        </p:grp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1B9FB103-6514-4B36-A846-0ECB36A8A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402" y="3657721"/>
              <a:ext cx="1871663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Staff</a:t>
              </a:r>
            </a:p>
          </p:txBody>
        </p:sp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84A00E09-0027-4A9A-AC0B-744A35194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6815" y="3657721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Laptop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DDF5EB2-02B8-4D2D-9ED8-E5779BDA1A28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5384065" y="3873621"/>
              <a:ext cx="29527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5">
              <a:extLst>
                <a:ext uri="{FF2B5EF4-FFF2-40B4-BE49-F238E27FC236}">
                  <a16:creationId xmlns:a16="http://schemas.microsoft.com/office/drawing/2014/main" id="{FE4640F4-BDFD-46DC-A208-79190A507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4427" y="3441821"/>
              <a:ext cx="180022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 dirty="0"/>
                <a:t>is allocated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8ACBFB-9563-4BDD-8EF9-1073A91BAAD4}"/>
                </a:ext>
              </a:extLst>
            </p:cNvPr>
            <p:cNvSpPr/>
            <p:nvPr/>
          </p:nvSpPr>
          <p:spPr>
            <a:xfrm rot="5400000">
              <a:off x="7436703" y="3549770"/>
              <a:ext cx="215900" cy="1428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TextBox 17">
              <a:extLst>
                <a:ext uri="{FF2B5EF4-FFF2-40B4-BE49-F238E27FC236}">
                  <a16:creationId xmlns:a16="http://schemas.microsoft.com/office/drawing/2014/main" id="{87CE848F-8B80-42D6-8028-41E371B51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3205" y="4060871"/>
              <a:ext cx="79216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0..1</a:t>
              </a:r>
            </a:p>
          </p:txBody>
        </p:sp>
        <p:sp>
          <p:nvSpPr>
            <p:cNvPr id="16" name="TextBox 18">
              <a:extLst>
                <a:ext uri="{FF2B5EF4-FFF2-40B4-BE49-F238E27FC236}">
                  <a16:creationId xmlns:a16="http://schemas.microsoft.com/office/drawing/2014/main" id="{66CA7084-9E9B-47E8-B47C-78ACFA45C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9115" y="4018083"/>
              <a:ext cx="79216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/>
                <a:t>0..*</a:t>
              </a:r>
            </a:p>
          </p:txBody>
        </p:sp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24FCB2CE-17A9-441F-8B9A-C633F24E7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402" y="4089521"/>
              <a:ext cx="1871663" cy="1428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sz="2000" dirty="0">
                  <a:solidFill>
                    <a:srgbClr val="FF0000"/>
                  </a:solidFill>
                </a:rPr>
                <a:t>{PK}</a:t>
              </a: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18" name="TextBox 20">
              <a:extLst>
                <a:ext uri="{FF2B5EF4-FFF2-40B4-BE49-F238E27FC236}">
                  <a16:creationId xmlns:a16="http://schemas.microsoft.com/office/drawing/2014/main" id="{572B74BB-1CAB-41A8-AB9D-027DE189F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6815" y="4089521"/>
              <a:ext cx="1871662" cy="1428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serialNo</a:t>
              </a:r>
              <a:r>
                <a:rPr lang="en-GB" dirty="0"/>
                <a:t> </a:t>
              </a:r>
              <a:r>
                <a:rPr lang="en-GB" sz="2000" dirty="0"/>
                <a:t>{PK}</a:t>
              </a:r>
            </a:p>
            <a:p>
              <a:r>
                <a:rPr lang="en-GB" dirty="0"/>
                <a:t>model</a:t>
              </a:r>
            </a:p>
            <a:p>
              <a:r>
                <a:rPr lang="en-GB" dirty="0" err="1"/>
                <a:t>screenSize</a:t>
              </a:r>
              <a:endParaRPr lang="en-GB" dirty="0"/>
            </a:p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sz="2000" dirty="0">
                  <a:solidFill>
                    <a:srgbClr val="FF0000"/>
                  </a:solidFill>
                </a:rPr>
                <a:t>{FK}</a:t>
              </a:r>
            </a:p>
          </p:txBody>
        </p:sp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66B1C65D-9855-43E0-B32B-DEC7873F4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6767" y="5789464"/>
              <a:ext cx="7560841" cy="824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buClr>
                  <a:srgbClr val="0F6FC6"/>
                </a:buClr>
              </a:pPr>
              <a:r>
                <a:rPr lang="en-US" dirty="0">
                  <a:solidFill>
                    <a:srgbClr val="000000"/>
                  </a:solidFill>
                </a:rPr>
                <a:t>Staff (</a:t>
              </a:r>
              <a:r>
                <a:rPr lang="en-US" dirty="0" err="1">
                  <a:solidFill>
                    <a:srgbClr val="FF0000"/>
                  </a:solidFill>
                </a:rPr>
                <a:t>staffNo</a:t>
              </a:r>
              <a:r>
                <a:rPr lang="en-GB" sz="2000" dirty="0">
                  <a:solidFill>
                    <a:srgbClr val="FF0000"/>
                  </a:solidFill>
                </a:rPr>
                <a:t>{PK}</a:t>
              </a:r>
              <a:r>
                <a:rPr lang="en-US" dirty="0">
                  <a:solidFill>
                    <a:srgbClr val="000000"/>
                  </a:solidFill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</a:rPr>
                <a:t>fName</a:t>
              </a:r>
              <a:r>
                <a:rPr lang="en-US" dirty="0">
                  <a:solidFill>
                    <a:srgbClr val="000000"/>
                  </a:solidFill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</a:rPr>
                <a:t>sName</a:t>
              </a:r>
              <a:r>
                <a:rPr lang="en-US" dirty="0">
                  <a:solidFill>
                    <a:srgbClr val="000000"/>
                  </a:solidFill>
                </a:rPr>
                <a:t>, email)</a:t>
              </a:r>
            </a:p>
            <a:p>
              <a:pPr marL="742950" lvl="1" indent="-285750">
                <a:buClr>
                  <a:srgbClr val="0F6FC6"/>
                </a:buClr>
              </a:pPr>
              <a:r>
                <a:rPr lang="en-US" dirty="0">
                  <a:solidFill>
                    <a:srgbClr val="000000"/>
                  </a:solidFill>
                </a:rPr>
                <a:t>Laptop (</a:t>
              </a:r>
              <a:r>
                <a:rPr lang="en-US" dirty="0" err="1">
                  <a:solidFill>
                    <a:srgbClr val="000000"/>
                  </a:solidFill>
                </a:rPr>
                <a:t>serialNo</a:t>
              </a:r>
              <a:r>
                <a:rPr lang="en-US" sz="2000" dirty="0">
                  <a:solidFill>
                    <a:srgbClr val="000000"/>
                  </a:solidFill>
                </a:rPr>
                <a:t> {PK}</a:t>
              </a:r>
              <a:r>
                <a:rPr lang="en-US" dirty="0">
                  <a:solidFill>
                    <a:srgbClr val="000000"/>
                  </a:solidFill>
                </a:rPr>
                <a:t>, model, </a:t>
              </a:r>
              <a:r>
                <a:rPr lang="en-US" dirty="0" err="1">
                  <a:solidFill>
                    <a:srgbClr val="000000"/>
                  </a:solidFill>
                </a:rPr>
                <a:t>screenSize</a:t>
              </a:r>
              <a:r>
                <a:rPr lang="en-US" dirty="0">
                  <a:solidFill>
                    <a:srgbClr val="000000"/>
                  </a:solidFill>
                </a:rPr>
                <a:t>, </a:t>
              </a:r>
              <a:r>
                <a:rPr lang="en-US" dirty="0" err="1">
                  <a:solidFill>
                    <a:srgbClr val="FF0000"/>
                  </a:solidFill>
                </a:rPr>
                <a:t>staffNo</a:t>
              </a:r>
              <a:r>
                <a:rPr lang="en-US" sz="2000" dirty="0">
                  <a:solidFill>
                    <a:srgbClr val="FF0000"/>
                  </a:solidFill>
                </a:rPr>
                <a:t>{FK}</a:t>
              </a:r>
              <a:r>
                <a:rPr lang="en-US" dirty="0">
                  <a:solidFill>
                    <a:srgbClr val="000000"/>
                  </a:solidFill>
                </a:rPr>
                <a:t>)</a:t>
              </a:r>
              <a:endParaRPr lang="en-US" b="1" dirty="0"/>
            </a:p>
          </p:txBody>
        </p:sp>
        <p:sp>
          <p:nvSpPr>
            <p:cNvPr id="20" name="TextBox 24">
              <a:extLst>
                <a:ext uri="{FF2B5EF4-FFF2-40B4-BE49-F238E27FC236}">
                  <a16:creationId xmlns:a16="http://schemas.microsoft.com/office/drawing/2014/main" id="{82210AD8-215D-4E7B-8365-33FAFBCF1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267" y="1497357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Conceptual</a:t>
              </a:r>
            </a:p>
          </p:txBody>
        </p:sp>
        <p:sp>
          <p:nvSpPr>
            <p:cNvPr id="21" name="TextBox 25">
              <a:extLst>
                <a:ext uri="{FF2B5EF4-FFF2-40B4-BE49-F238E27FC236}">
                  <a16:creationId xmlns:a16="http://schemas.microsoft.com/office/drawing/2014/main" id="{F7DF7F4D-CDCD-4DE7-BD06-C843D1D8F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338" y="4129214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Logical</a:t>
              </a:r>
            </a:p>
          </p:txBody>
        </p:sp>
        <p:sp>
          <p:nvSpPr>
            <p:cNvPr id="22" name="TextBox 26">
              <a:extLst>
                <a:ext uri="{FF2B5EF4-FFF2-40B4-BE49-F238E27FC236}">
                  <a16:creationId xmlns:a16="http://schemas.microsoft.com/office/drawing/2014/main" id="{752C8F46-AF94-45D3-8039-BD8C57E91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3590" y="5827833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Tables</a:t>
              </a:r>
            </a:p>
          </p:txBody>
        </p:sp>
        <p:sp>
          <p:nvSpPr>
            <p:cNvPr id="23" name="TextBox 25">
              <a:extLst>
                <a:ext uri="{FF2B5EF4-FFF2-40B4-BE49-F238E27FC236}">
                  <a16:creationId xmlns:a16="http://schemas.microsoft.com/office/drawing/2014/main" id="{9C451DF7-8EE1-4C6C-ACCC-5E1609A8B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277" y="3125908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>
                  <a:solidFill>
                    <a:srgbClr val="FF0000"/>
                  </a:solidFill>
                </a:rPr>
                <a:t>Parent</a:t>
              </a:r>
            </a:p>
          </p:txBody>
        </p:sp>
        <p:sp>
          <p:nvSpPr>
            <p:cNvPr id="24" name="TextBox 26">
              <a:extLst>
                <a:ext uri="{FF2B5EF4-FFF2-40B4-BE49-F238E27FC236}">
                  <a16:creationId xmlns:a16="http://schemas.microsoft.com/office/drawing/2014/main" id="{9A1CF536-621F-468D-B3AA-6FDE8FAA5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1590" y="3125908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>
                  <a:solidFill>
                    <a:srgbClr val="FF0000"/>
                  </a:solidFill>
                </a:rPr>
                <a:t>Child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4F23E4-4D3E-4A01-B4AA-3ACDE455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369277" y="3094923"/>
              <a:ext cx="9367853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B0C47BA-EE59-402D-BEAC-0C35D2D0BDBD}"/>
                </a:ext>
              </a:extLst>
            </p:cNvPr>
            <p:cNvCxnSpPr>
              <a:cxnSpLocks/>
            </p:cNvCxnSpPr>
            <p:nvPr/>
          </p:nvCxnSpPr>
          <p:spPr>
            <a:xfrm>
              <a:off x="1369277" y="5681783"/>
              <a:ext cx="9367853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12">
              <a:extLst>
                <a:ext uri="{FF2B5EF4-FFF2-40B4-BE49-F238E27FC236}">
                  <a16:creationId xmlns:a16="http://schemas.microsoft.com/office/drawing/2014/main" id="{8CC99450-5B1C-441E-9D56-799A3D51C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507" y="1065557"/>
              <a:ext cx="1871663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6BC78945-63F3-43C7-8BEB-493FE282F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507" y="1497357"/>
              <a:ext cx="1871663" cy="1428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sz="2000" dirty="0">
                  <a:solidFill>
                    <a:srgbClr val="FF0000"/>
                  </a:solidFill>
                </a:rPr>
                <a:t>{PK}</a:t>
              </a: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2867D40A-8B32-43A8-BD72-67AF878CE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049" y="1117494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Laptop</a:t>
              </a:r>
            </a:p>
          </p:txBody>
        </p:sp>
        <p:sp>
          <p:nvSpPr>
            <p:cNvPr id="30" name="TextBox 20">
              <a:extLst>
                <a:ext uri="{FF2B5EF4-FFF2-40B4-BE49-F238E27FC236}">
                  <a16:creationId xmlns:a16="http://schemas.microsoft.com/office/drawing/2014/main" id="{7C929961-8679-4383-8655-5591FAA75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049" y="1549294"/>
              <a:ext cx="1871662" cy="13718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serialNo</a:t>
              </a:r>
              <a:r>
                <a:rPr lang="en-GB" dirty="0"/>
                <a:t> </a:t>
              </a:r>
              <a:r>
                <a:rPr lang="en-GB" sz="2000" dirty="0"/>
                <a:t>{PK}</a:t>
              </a:r>
            </a:p>
            <a:p>
              <a:r>
                <a:rPr lang="en-GB" dirty="0"/>
                <a:t>model</a:t>
              </a:r>
            </a:p>
            <a:p>
              <a:r>
                <a:rPr lang="en-GB" dirty="0" err="1"/>
                <a:t>screenSize</a:t>
              </a:r>
              <a:endParaRPr lang="en-GB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8146-6869-4D64-8505-487EF69D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447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EC08-73F1-4E98-94A6-33860FC4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4" y="0"/>
            <a:ext cx="12065875" cy="1090312"/>
          </a:xfrm>
        </p:spPr>
        <p:txBody>
          <a:bodyPr>
            <a:normAutofit/>
          </a:bodyPr>
          <a:lstStyle/>
          <a:p>
            <a:r>
              <a:rPr lang="en-GB" sz="3050" dirty="0"/>
              <a:t>2) Mapping One-to-One Relationships Mandatory on Both Sides 	Rule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BD3B3-A360-4970-8E0B-B26B3CFF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Merge 2 entities into </a:t>
            </a:r>
            <a:r>
              <a:rPr lang="en-GB" b="1" dirty="0"/>
              <a:t>one table </a:t>
            </a:r>
            <a:r>
              <a:rPr lang="en-GB" dirty="0"/>
              <a:t>with all attributes under new table.</a:t>
            </a:r>
          </a:p>
          <a:p>
            <a:endParaRPr lang="en-GB" dirty="0"/>
          </a:p>
          <a:p>
            <a:r>
              <a:rPr lang="en-GB" dirty="0"/>
              <a:t>Choose one PK from the two original PKs.</a:t>
            </a:r>
          </a:p>
          <a:p>
            <a:endParaRPr lang="en-GB" dirty="0"/>
          </a:p>
          <a:p>
            <a:r>
              <a:rPr lang="en-GB" dirty="0"/>
              <a:t>Make the other one the AK.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DC24-DA10-4DEF-8149-7BFBAE09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70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EC08-73F1-4E98-94A6-33860FC4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3" y="159743"/>
            <a:ext cx="12086897" cy="800100"/>
          </a:xfrm>
        </p:spPr>
        <p:txBody>
          <a:bodyPr>
            <a:noAutofit/>
          </a:bodyPr>
          <a:lstStyle/>
          <a:p>
            <a:r>
              <a:rPr lang="en-GB" sz="3050" dirty="0"/>
              <a:t>2) Mapping One-to-One Relationships Mandatory On Both Sides     	Example </a:t>
            </a:r>
          </a:p>
        </p:txBody>
      </p:sp>
      <p:grpSp>
        <p:nvGrpSpPr>
          <p:cNvPr id="43" name="Group 42" descr="This is a visual illustration of the logical mapping of a one-to-one relationship mandatory on both sides.">
            <a:extLst>
              <a:ext uri="{FF2B5EF4-FFF2-40B4-BE49-F238E27FC236}">
                <a16:creationId xmlns:a16="http://schemas.microsoft.com/office/drawing/2014/main" id="{A238D1C1-8171-465E-A6C0-D2619DBB1E0F}"/>
              </a:ext>
            </a:extLst>
          </p:cNvPr>
          <p:cNvGrpSpPr/>
          <p:nvPr/>
        </p:nvGrpSpPr>
        <p:grpSpPr>
          <a:xfrm>
            <a:off x="397266" y="1226457"/>
            <a:ext cx="11342430" cy="5512279"/>
            <a:chOff x="915003" y="984968"/>
            <a:chExt cx="11342430" cy="5512279"/>
          </a:xfrm>
        </p:grpSpPr>
        <p:grpSp>
          <p:nvGrpSpPr>
            <p:cNvPr id="44" name="Group 4">
              <a:extLst>
                <a:ext uri="{FF2B5EF4-FFF2-40B4-BE49-F238E27FC236}">
                  <a16:creationId xmlns:a16="http://schemas.microsoft.com/office/drawing/2014/main" id="{E495DA16-2571-49B0-8195-4BD84C8E9B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5731" y="984968"/>
              <a:ext cx="3240037" cy="1038225"/>
              <a:chOff x="3059832" y="1628800"/>
              <a:chExt cx="3240360" cy="1037362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409B794-D610-428E-B317-BCC62AFA2ED2}"/>
                  </a:ext>
                </a:extLst>
              </p:cNvPr>
              <p:cNvCxnSpPr/>
              <p:nvPr/>
            </p:nvCxnSpPr>
            <p:spPr>
              <a:xfrm>
                <a:off x="3203490" y="2060241"/>
                <a:ext cx="29530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8">
                <a:extLst>
                  <a:ext uri="{FF2B5EF4-FFF2-40B4-BE49-F238E27FC236}">
                    <a16:creationId xmlns:a16="http://schemas.microsoft.com/office/drawing/2014/main" id="{57A482CC-2D8A-4041-91BF-0120F185C4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3888" y="1628800"/>
                <a:ext cx="1800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GB"/>
                  <a:t>is allocated</a:t>
                </a:r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F24D7C74-5C0F-4D46-BE6A-78EE29042F3D}"/>
                  </a:ext>
                </a:extLst>
              </p:cNvPr>
              <p:cNvSpPr/>
              <p:nvPr/>
            </p:nvSpPr>
            <p:spPr>
              <a:xfrm rot="5400000">
                <a:off x="5255640" y="1737386"/>
                <a:ext cx="217307" cy="14288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TextBox 10">
                <a:extLst>
                  <a:ext uri="{FF2B5EF4-FFF2-40B4-BE49-F238E27FC236}">
                    <a16:creationId xmlns:a16="http://schemas.microsoft.com/office/drawing/2014/main" id="{9648A76E-D6DB-4A9E-B2D0-C37B9FC730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9832" y="2204864"/>
                <a:ext cx="792088" cy="461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/>
                  <a:t>1..1</a:t>
                </a:r>
              </a:p>
            </p:txBody>
          </p:sp>
          <p:sp>
            <p:nvSpPr>
              <p:cNvPr id="61" name="TextBox 11">
                <a:extLst>
                  <a:ext uri="{FF2B5EF4-FFF2-40B4-BE49-F238E27FC236}">
                    <a16:creationId xmlns:a16="http://schemas.microsoft.com/office/drawing/2014/main" id="{DFBB40E9-AAEF-469F-B6C9-E987774AFD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8104" y="2204865"/>
                <a:ext cx="792088" cy="461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/>
                  <a:t>1..1</a:t>
                </a:r>
              </a:p>
            </p:txBody>
          </p:sp>
        </p:grpSp>
        <p:sp>
          <p:nvSpPr>
            <p:cNvPr id="45" name="TextBox 24">
              <a:extLst>
                <a:ext uri="{FF2B5EF4-FFF2-40B4-BE49-F238E27FC236}">
                  <a16:creationId xmlns:a16="http://schemas.microsoft.com/office/drawing/2014/main" id="{D816B062-2C41-4822-BC4C-CA7A728C9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4234" y="1715561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Conceptual</a:t>
              </a:r>
            </a:p>
          </p:txBody>
        </p:sp>
        <p:sp>
          <p:nvSpPr>
            <p:cNvPr id="46" name="TextBox 25">
              <a:extLst>
                <a:ext uri="{FF2B5EF4-FFF2-40B4-BE49-F238E27FC236}">
                  <a16:creationId xmlns:a16="http://schemas.microsoft.com/office/drawing/2014/main" id="{F5A80B42-13EE-4B24-BD91-AAB55BA6E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4234" y="4292868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Logical</a:t>
              </a:r>
            </a:p>
          </p:txBody>
        </p:sp>
        <p:sp>
          <p:nvSpPr>
            <p:cNvPr id="47" name="TextBox 26">
              <a:extLst>
                <a:ext uri="{FF2B5EF4-FFF2-40B4-BE49-F238E27FC236}">
                  <a16:creationId xmlns:a16="http://schemas.microsoft.com/office/drawing/2014/main" id="{FC719C1F-0A20-4322-BDF3-FD0FE288E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4234" y="6038993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Tables</a:t>
              </a:r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BDD2509A-7363-4A61-BACB-F3856B7C1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407" y="3280043"/>
              <a:ext cx="1871663" cy="43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Staff</a:t>
              </a:r>
            </a:p>
          </p:txBody>
        </p:sp>
        <p:sp>
          <p:nvSpPr>
            <p:cNvPr id="49" name="TextBox 26">
              <a:extLst>
                <a:ext uri="{FF2B5EF4-FFF2-40B4-BE49-F238E27FC236}">
                  <a16:creationId xmlns:a16="http://schemas.microsoft.com/office/drawing/2014/main" id="{0F4BFB08-852C-43A1-8269-A924DAB20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407" y="3722955"/>
              <a:ext cx="1871663" cy="2057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sz="1800" dirty="0" err="1">
                  <a:solidFill>
                    <a:srgbClr val="FF0000"/>
                  </a:solidFill>
                </a:rPr>
                <a:t>staffNo</a:t>
              </a:r>
              <a:r>
                <a:rPr lang="en-GB" sz="1800" dirty="0">
                  <a:solidFill>
                    <a:srgbClr val="FF0000"/>
                  </a:solidFill>
                </a:rPr>
                <a:t>{PK}</a:t>
              </a:r>
            </a:p>
            <a:p>
              <a:r>
                <a:rPr lang="en-GB" sz="1800" dirty="0" err="1"/>
                <a:t>fName</a:t>
              </a:r>
              <a:endParaRPr lang="en-GB" sz="1800" dirty="0"/>
            </a:p>
            <a:p>
              <a:r>
                <a:rPr lang="en-GB" dirty="0" err="1"/>
                <a:t>sN</a:t>
              </a:r>
              <a:r>
                <a:rPr lang="en-GB" sz="1800" dirty="0" err="1"/>
                <a:t>ame</a:t>
              </a:r>
              <a:endParaRPr lang="en-GB" sz="1800" dirty="0"/>
            </a:p>
            <a:p>
              <a:r>
                <a:rPr lang="en-GB" sz="1800" dirty="0"/>
                <a:t>Email</a:t>
              </a:r>
            </a:p>
            <a:p>
              <a:r>
                <a:rPr lang="en-GB" sz="1800" dirty="0" err="1">
                  <a:solidFill>
                    <a:srgbClr val="00B050"/>
                  </a:solidFill>
                </a:rPr>
                <a:t>serialNo</a:t>
              </a:r>
              <a:r>
                <a:rPr lang="en-GB" sz="1800" dirty="0">
                  <a:solidFill>
                    <a:srgbClr val="00B050"/>
                  </a:solidFill>
                </a:rPr>
                <a:t>{AK}</a:t>
              </a:r>
            </a:p>
            <a:p>
              <a:r>
                <a:rPr lang="en-GB" sz="1800" dirty="0"/>
                <a:t>model</a:t>
              </a:r>
            </a:p>
            <a:p>
              <a:r>
                <a:rPr lang="en-US" sz="1800" dirty="0" err="1">
                  <a:solidFill>
                    <a:srgbClr val="000000"/>
                  </a:solidFill>
                </a:rPr>
                <a:t>screenSize</a:t>
              </a:r>
              <a:endParaRPr lang="en-GB" sz="1800" dirty="0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8EF0009-1789-44C5-9240-AC5ED49FA187}"/>
                </a:ext>
              </a:extLst>
            </p:cNvPr>
            <p:cNvCxnSpPr>
              <a:cxnSpLocks/>
            </p:cNvCxnSpPr>
            <p:nvPr/>
          </p:nvCxnSpPr>
          <p:spPr>
            <a:xfrm>
              <a:off x="915003" y="3146693"/>
              <a:ext cx="11079489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0CFDBD-4277-4E72-B1E3-44DB2C3B38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003" y="5918404"/>
              <a:ext cx="11079489" cy="51072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12">
              <a:extLst>
                <a:ext uri="{FF2B5EF4-FFF2-40B4-BE49-F238E27FC236}">
                  <a16:creationId xmlns:a16="http://schemas.microsoft.com/office/drawing/2014/main" id="{1BC8647C-99DE-4F11-869B-A149E29A3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367" y="1107888"/>
              <a:ext cx="1871663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53" name="TextBox 19">
              <a:extLst>
                <a:ext uri="{FF2B5EF4-FFF2-40B4-BE49-F238E27FC236}">
                  <a16:creationId xmlns:a16="http://schemas.microsoft.com/office/drawing/2014/main" id="{7B860ED0-2E05-4AF6-B380-9F5927ACE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367" y="1539688"/>
              <a:ext cx="1871663" cy="1428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sz="2000" dirty="0">
                  <a:solidFill>
                    <a:srgbClr val="FF0000"/>
                  </a:solidFill>
                </a:rPr>
                <a:t>{PK}</a:t>
              </a: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54" name="TextBox 13">
              <a:extLst>
                <a:ext uri="{FF2B5EF4-FFF2-40B4-BE49-F238E27FC236}">
                  <a16:creationId xmlns:a16="http://schemas.microsoft.com/office/drawing/2014/main" id="{C5F0F8E1-1CE2-41B2-ADFA-88BCB9F68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3238" y="1110835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Laptop</a:t>
              </a:r>
            </a:p>
          </p:txBody>
        </p:sp>
        <p:sp>
          <p:nvSpPr>
            <p:cNvPr id="55" name="TextBox 20">
              <a:extLst>
                <a:ext uri="{FF2B5EF4-FFF2-40B4-BE49-F238E27FC236}">
                  <a16:creationId xmlns:a16="http://schemas.microsoft.com/office/drawing/2014/main" id="{E9CEB2FD-4F2C-458E-A751-9C54D2CEB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3238" y="1542635"/>
              <a:ext cx="1871662" cy="1428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00B050"/>
                  </a:solidFill>
                </a:rPr>
                <a:t>serialNo</a:t>
              </a:r>
              <a:r>
                <a:rPr lang="en-GB" dirty="0">
                  <a:solidFill>
                    <a:srgbClr val="00B050"/>
                  </a:solidFill>
                </a:rPr>
                <a:t> </a:t>
              </a:r>
              <a:r>
                <a:rPr lang="en-GB" sz="2000" dirty="0">
                  <a:solidFill>
                    <a:srgbClr val="00B050"/>
                  </a:solidFill>
                </a:rPr>
                <a:t>{PK}</a:t>
              </a:r>
            </a:p>
            <a:p>
              <a:r>
                <a:rPr lang="en-GB" dirty="0"/>
                <a:t>model</a:t>
              </a:r>
            </a:p>
            <a:p>
              <a:r>
                <a:rPr lang="en-GB" dirty="0" err="1"/>
                <a:t>screenSize</a:t>
              </a:r>
              <a:endParaRPr lang="en-GB" dirty="0"/>
            </a:p>
          </p:txBody>
        </p:sp>
        <p:sp>
          <p:nvSpPr>
            <p:cNvPr id="56" name="TextBox 28">
              <a:extLst>
                <a:ext uri="{FF2B5EF4-FFF2-40B4-BE49-F238E27FC236}">
                  <a16:creationId xmlns:a16="http://schemas.microsoft.com/office/drawing/2014/main" id="{B6E3835E-9254-4CB9-9D7D-780B05E0D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411" y="6066360"/>
              <a:ext cx="978502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en-US" sz="2200" dirty="0">
                  <a:solidFill>
                    <a:srgbClr val="000000"/>
                  </a:solidFill>
                </a:rPr>
                <a:t>Staff (</a:t>
              </a:r>
              <a:r>
                <a:rPr lang="en-US" sz="2200" dirty="0" err="1">
                  <a:solidFill>
                    <a:srgbClr val="FF0000"/>
                  </a:solidFill>
                </a:rPr>
                <a:t>staffNo</a:t>
              </a:r>
              <a:r>
                <a:rPr lang="en-US" sz="2200" dirty="0">
                  <a:solidFill>
                    <a:srgbClr val="FF0000"/>
                  </a:solidFill>
                </a:rPr>
                <a:t>{PK}</a:t>
              </a:r>
              <a:r>
                <a:rPr lang="en-US" sz="2200" dirty="0">
                  <a:solidFill>
                    <a:srgbClr val="000000"/>
                  </a:solidFill>
                </a:rPr>
                <a:t>, </a:t>
              </a:r>
              <a:r>
                <a:rPr lang="en-US" sz="2200" dirty="0" err="1">
                  <a:solidFill>
                    <a:srgbClr val="000000"/>
                  </a:solidFill>
                </a:rPr>
                <a:t>fName</a:t>
              </a:r>
              <a:r>
                <a:rPr lang="en-US" sz="2200" dirty="0">
                  <a:solidFill>
                    <a:srgbClr val="000000"/>
                  </a:solidFill>
                </a:rPr>
                <a:t>, </a:t>
              </a:r>
              <a:r>
                <a:rPr lang="en-US" sz="2200" dirty="0" err="1">
                  <a:solidFill>
                    <a:srgbClr val="000000"/>
                  </a:solidFill>
                </a:rPr>
                <a:t>sName</a:t>
              </a:r>
              <a:r>
                <a:rPr lang="en-US" sz="2200" dirty="0">
                  <a:solidFill>
                    <a:srgbClr val="000000"/>
                  </a:solidFill>
                </a:rPr>
                <a:t>, email, </a:t>
              </a:r>
              <a:r>
                <a:rPr lang="en-US" sz="2200" dirty="0" err="1">
                  <a:solidFill>
                    <a:srgbClr val="00B050"/>
                  </a:solidFill>
                </a:rPr>
                <a:t>serialNo</a:t>
              </a:r>
              <a:r>
                <a:rPr lang="en-US" sz="2200" dirty="0">
                  <a:solidFill>
                    <a:srgbClr val="00B050"/>
                  </a:solidFill>
                </a:rPr>
                <a:t>{AK}</a:t>
              </a:r>
              <a:r>
                <a:rPr lang="en-US" sz="2200" dirty="0">
                  <a:solidFill>
                    <a:srgbClr val="000000"/>
                  </a:solidFill>
                </a:rPr>
                <a:t>, model, </a:t>
              </a:r>
              <a:r>
                <a:rPr lang="en-US" sz="2200" dirty="0" err="1">
                  <a:solidFill>
                    <a:srgbClr val="000000"/>
                  </a:solidFill>
                </a:rPr>
                <a:t>screenSize</a:t>
              </a:r>
              <a:r>
                <a:rPr lang="en-US" sz="2200" dirty="0">
                  <a:solidFill>
                    <a:srgbClr val="000000"/>
                  </a:solidFill>
                </a:rPr>
                <a:t>)</a:t>
              </a:r>
              <a:endParaRPr lang="en-GB" sz="2200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DC24-DA10-4DEF-8149-7BFBAE09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91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475C-FB76-4F5B-8B18-D31A71F9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5" y="0"/>
            <a:ext cx="11835089" cy="1128713"/>
          </a:xfrm>
        </p:spPr>
        <p:txBody>
          <a:bodyPr>
            <a:normAutofit/>
          </a:bodyPr>
          <a:lstStyle/>
          <a:p>
            <a:r>
              <a:rPr lang="en-GB" dirty="0"/>
              <a:t>3) Mapping One-to-One Relationships Optional on One Side 	Rule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E841-4EE9-47E6-B7B4-2F09B443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Create </a:t>
            </a:r>
            <a:r>
              <a:rPr lang="en-GB" b="1" dirty="0"/>
              <a:t>2 tables </a:t>
            </a:r>
            <a:r>
              <a:rPr lang="en-GB" dirty="0"/>
              <a:t>based on the 2 original entities. </a:t>
            </a:r>
          </a:p>
          <a:p>
            <a:endParaRPr lang="en-GB" dirty="0"/>
          </a:p>
          <a:p>
            <a:r>
              <a:rPr lang="en-GB" dirty="0"/>
              <a:t>Parent table on the “mandatory” side.</a:t>
            </a:r>
          </a:p>
          <a:p>
            <a:endParaRPr lang="en-GB" dirty="0"/>
          </a:p>
          <a:p>
            <a:r>
              <a:rPr lang="en-GB" dirty="0"/>
              <a:t>Child table on the “optional” side.</a:t>
            </a:r>
          </a:p>
          <a:p>
            <a:endParaRPr lang="en-GB" dirty="0"/>
          </a:p>
          <a:p>
            <a:r>
              <a:rPr lang="en-GB" dirty="0"/>
              <a:t>Create FK on the Child  table as a copy of the PK of the Parent table. </a:t>
            </a:r>
          </a:p>
          <a:p>
            <a:endParaRPr lang="en-GB" dirty="0"/>
          </a:p>
          <a:p>
            <a:r>
              <a:rPr lang="en-GB" dirty="0"/>
              <a:t>FK of the Child Table references the PK of Parent Table.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48618-4894-4359-B574-F50B4F6C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621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475C-FB76-4F5B-8B18-D31A71F9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5" y="0"/>
            <a:ext cx="11835089" cy="1121030"/>
          </a:xfrm>
        </p:spPr>
        <p:txBody>
          <a:bodyPr>
            <a:normAutofit/>
          </a:bodyPr>
          <a:lstStyle/>
          <a:p>
            <a:r>
              <a:rPr lang="en-GB" dirty="0"/>
              <a:t>3) Mapping One-to-One Relationships Optional on One Side 	Example</a:t>
            </a:r>
          </a:p>
        </p:txBody>
      </p:sp>
      <p:grpSp>
        <p:nvGrpSpPr>
          <p:cNvPr id="7" name="Group 6" descr="This is a visual illustration of the logical mapping of a one-to-one relationship optional on one side.">
            <a:extLst>
              <a:ext uri="{FF2B5EF4-FFF2-40B4-BE49-F238E27FC236}">
                <a16:creationId xmlns:a16="http://schemas.microsoft.com/office/drawing/2014/main" id="{1B76CBBC-938E-4FAA-A3C1-7153294FD553}"/>
              </a:ext>
            </a:extLst>
          </p:cNvPr>
          <p:cNvGrpSpPr/>
          <p:nvPr/>
        </p:nvGrpSpPr>
        <p:grpSpPr>
          <a:xfrm>
            <a:off x="1213381" y="1126410"/>
            <a:ext cx="9765237" cy="5687740"/>
            <a:chOff x="1603489" y="1027973"/>
            <a:chExt cx="9765237" cy="5687740"/>
          </a:xfrm>
        </p:grpSpPr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1F8F8F88-0367-4C8D-B9D2-434CBD016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4951" y="1027973"/>
              <a:ext cx="3240037" cy="1038225"/>
              <a:chOff x="3059832" y="1628800"/>
              <a:chExt cx="3240360" cy="103736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4142EBB-CE21-4E5D-B3ED-E01B582CCE02}"/>
                  </a:ext>
                </a:extLst>
              </p:cNvPr>
              <p:cNvCxnSpPr/>
              <p:nvPr/>
            </p:nvCxnSpPr>
            <p:spPr>
              <a:xfrm>
                <a:off x="3203490" y="2060241"/>
                <a:ext cx="29530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8">
                <a:extLst>
                  <a:ext uri="{FF2B5EF4-FFF2-40B4-BE49-F238E27FC236}">
                    <a16:creationId xmlns:a16="http://schemas.microsoft.com/office/drawing/2014/main" id="{2CDFBBA5-F7BC-427A-8093-ED5180BEAC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3888" y="1628800"/>
                <a:ext cx="1800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GB"/>
                  <a:t>is allocated</a:t>
                </a: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5116AF81-D551-4932-8C1D-6469F189AA4F}"/>
                  </a:ext>
                </a:extLst>
              </p:cNvPr>
              <p:cNvSpPr/>
              <p:nvPr/>
            </p:nvSpPr>
            <p:spPr>
              <a:xfrm rot="5400000">
                <a:off x="5255640" y="1737386"/>
                <a:ext cx="217307" cy="14288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TextBox 10">
                <a:extLst>
                  <a:ext uri="{FF2B5EF4-FFF2-40B4-BE49-F238E27FC236}">
                    <a16:creationId xmlns:a16="http://schemas.microsoft.com/office/drawing/2014/main" id="{39DCC995-1C9C-49FB-ACE3-7F10562FE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9832" y="2204864"/>
                <a:ext cx="792088" cy="461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dirty="0"/>
                  <a:t>1..1</a:t>
                </a:r>
              </a:p>
            </p:txBody>
          </p:sp>
          <p:sp>
            <p:nvSpPr>
              <p:cNvPr id="34" name="TextBox 11">
                <a:extLst>
                  <a:ext uri="{FF2B5EF4-FFF2-40B4-BE49-F238E27FC236}">
                    <a16:creationId xmlns:a16="http://schemas.microsoft.com/office/drawing/2014/main" id="{5A2F4079-6760-4750-B3D3-228EAB4820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8104" y="2204865"/>
                <a:ext cx="792088" cy="461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/>
                  <a:t>0..1</a:t>
                </a:r>
              </a:p>
            </p:txBody>
          </p:sp>
        </p:grpSp>
        <p:sp>
          <p:nvSpPr>
            <p:cNvPr id="9" name="TextBox 24">
              <a:extLst>
                <a:ext uri="{FF2B5EF4-FFF2-40B4-BE49-F238E27FC236}">
                  <a16:creationId xmlns:a16="http://schemas.microsoft.com/office/drawing/2014/main" id="{7C6A9B7D-962E-4133-8986-24FCFFA47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3883" y="1748230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Conceptual</a:t>
              </a:r>
            </a:p>
          </p:txBody>
        </p:sp>
        <p:sp>
          <p:nvSpPr>
            <p:cNvPr id="10" name="TextBox 25">
              <a:extLst>
                <a:ext uri="{FF2B5EF4-FFF2-40B4-BE49-F238E27FC236}">
                  <a16:creationId xmlns:a16="http://schemas.microsoft.com/office/drawing/2014/main" id="{A166CAEF-7CF9-432F-A9FD-59E80C869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364" y="4034359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Logical</a:t>
              </a:r>
            </a:p>
          </p:txBody>
        </p:sp>
        <p:sp>
          <p:nvSpPr>
            <p:cNvPr id="11" name="TextBox 26">
              <a:extLst>
                <a:ext uri="{FF2B5EF4-FFF2-40B4-BE49-F238E27FC236}">
                  <a16:creationId xmlns:a16="http://schemas.microsoft.com/office/drawing/2014/main" id="{C9233987-3ACD-4659-A486-BBCFED568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3883" y="5892449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Tables</a:t>
              </a:r>
            </a:p>
          </p:txBody>
        </p: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8994ED3E-C4C5-4403-BC8E-CC9D11055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952" y="3720034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Staff</a:t>
              </a: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097BA018-7781-4A85-B414-B76A6CF0A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9746" y="3720034"/>
              <a:ext cx="199628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Laptop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BA477E-BED7-42A5-8FB2-7B910C7D2CD5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5651614" y="3930973"/>
              <a:ext cx="2828131" cy="49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21">
              <a:extLst>
                <a:ext uri="{FF2B5EF4-FFF2-40B4-BE49-F238E27FC236}">
                  <a16:creationId xmlns:a16="http://schemas.microsoft.com/office/drawing/2014/main" id="{AC28DF9B-EF6B-4562-AF01-42515524B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1977" y="3504134"/>
              <a:ext cx="18002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/>
                <a:t>is allocated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85E320C-58A4-4C65-ABA6-AE120D5F5230}"/>
                </a:ext>
              </a:extLst>
            </p:cNvPr>
            <p:cNvSpPr/>
            <p:nvPr/>
          </p:nvSpPr>
          <p:spPr>
            <a:xfrm rot="5400000">
              <a:off x="7704252" y="3612084"/>
              <a:ext cx="215900" cy="1428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59B2A8B9-1C29-42BC-81A9-F37109C49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739" y="4080397"/>
              <a:ext cx="7921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/>
                <a:t>1..1</a:t>
              </a:r>
            </a:p>
          </p:txBody>
        </p: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68362DFA-0249-4DB1-83EB-8A2C3D198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8539" y="4080397"/>
              <a:ext cx="7921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0..1</a:t>
              </a: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82E91C58-05FF-43B6-9EF7-C530F9827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952" y="4151834"/>
              <a:ext cx="1871662" cy="124639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{PK}</a:t>
              </a:r>
              <a:endParaRPr lang="en-GB" u="sng" dirty="0">
                <a:solidFill>
                  <a:srgbClr val="FF0000"/>
                </a:solidFill>
              </a:endParaRP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20" name="TextBox 29">
              <a:extLst>
                <a:ext uri="{FF2B5EF4-FFF2-40B4-BE49-F238E27FC236}">
                  <a16:creationId xmlns:a16="http://schemas.microsoft.com/office/drawing/2014/main" id="{2CAD3D00-261A-441C-8687-32F8E3E57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9746" y="4151834"/>
              <a:ext cx="1996282" cy="125872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serialNo</a:t>
              </a:r>
              <a:r>
                <a:rPr lang="en-GB" dirty="0"/>
                <a:t>{PK}</a:t>
              </a:r>
            </a:p>
            <a:p>
              <a:r>
                <a:rPr lang="en-GB" dirty="0"/>
                <a:t>model</a:t>
              </a:r>
            </a:p>
            <a:p>
              <a:r>
                <a:rPr lang="en-GB" dirty="0" err="1"/>
                <a:t>screenSize</a:t>
              </a:r>
              <a:endParaRPr lang="en-GB" dirty="0"/>
            </a:p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{FK}</a:t>
              </a:r>
            </a:p>
          </p:txBody>
        </p:sp>
        <p:sp>
          <p:nvSpPr>
            <p:cNvPr id="21" name="TextBox 30">
              <a:extLst>
                <a:ext uri="{FF2B5EF4-FFF2-40B4-BE49-F238E27FC236}">
                  <a16:creationId xmlns:a16="http://schemas.microsoft.com/office/drawing/2014/main" id="{9F9CDB0F-D0CB-4E29-B88B-13150A99A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9489" y="3285774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>
                  <a:solidFill>
                    <a:srgbClr val="FF0000"/>
                  </a:solidFill>
                </a:rPr>
                <a:t>Parent</a:t>
              </a:r>
            </a:p>
          </p:txBody>
        </p:sp>
        <p:sp>
          <p:nvSpPr>
            <p:cNvPr id="22" name="TextBox 31">
              <a:extLst>
                <a:ext uri="{FF2B5EF4-FFF2-40B4-BE49-F238E27FC236}">
                  <a16:creationId xmlns:a16="http://schemas.microsoft.com/office/drawing/2014/main" id="{0ED28F5F-1404-42C6-A640-61C0B4ABC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5802" y="3285774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>
                  <a:solidFill>
                    <a:srgbClr val="FF0000"/>
                  </a:solidFill>
                </a:rPr>
                <a:t>Child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CD6789-7047-4749-81BC-E05EC0D6908D}"/>
                </a:ext>
              </a:extLst>
            </p:cNvPr>
            <p:cNvCxnSpPr>
              <a:cxnSpLocks/>
            </p:cNvCxnSpPr>
            <p:nvPr/>
          </p:nvCxnSpPr>
          <p:spPr>
            <a:xfrm>
              <a:off x="1643291" y="3141308"/>
              <a:ext cx="9689822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176E3D-A222-42A9-A294-3B78B8EBA017}"/>
                </a:ext>
              </a:extLst>
            </p:cNvPr>
            <p:cNvCxnSpPr>
              <a:cxnSpLocks/>
            </p:cNvCxnSpPr>
            <p:nvPr/>
          </p:nvCxnSpPr>
          <p:spPr>
            <a:xfrm>
              <a:off x="1603489" y="5699593"/>
              <a:ext cx="9765237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05FAAB9C-D0E9-4D04-8478-52819E55E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048" y="1191710"/>
              <a:ext cx="1871663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26" name="TextBox 19">
              <a:extLst>
                <a:ext uri="{FF2B5EF4-FFF2-40B4-BE49-F238E27FC236}">
                  <a16:creationId xmlns:a16="http://schemas.microsoft.com/office/drawing/2014/main" id="{9E1E291F-37B1-4CC5-ACBC-31B0FA4DF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048" y="1623510"/>
              <a:ext cx="1871663" cy="126318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sz="2000" dirty="0">
                  <a:solidFill>
                    <a:srgbClr val="FF0000"/>
                  </a:solidFill>
                </a:rPr>
                <a:t>{PK}</a:t>
              </a: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27" name="TextBox 13">
              <a:extLst>
                <a:ext uri="{FF2B5EF4-FFF2-40B4-BE49-F238E27FC236}">
                  <a16:creationId xmlns:a16="http://schemas.microsoft.com/office/drawing/2014/main" id="{D817727B-A258-4733-9870-E4799DAE9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3919" y="1194657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Laptop</a:t>
              </a:r>
            </a:p>
          </p:txBody>
        </p:sp>
        <p:sp>
          <p:nvSpPr>
            <p:cNvPr id="28" name="TextBox 20">
              <a:extLst>
                <a:ext uri="{FF2B5EF4-FFF2-40B4-BE49-F238E27FC236}">
                  <a16:creationId xmlns:a16="http://schemas.microsoft.com/office/drawing/2014/main" id="{1A40CC04-571A-4A62-BB4E-328903942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3919" y="1626457"/>
              <a:ext cx="1871662" cy="123734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serialNo</a:t>
              </a:r>
              <a:r>
                <a:rPr lang="en-GB" dirty="0"/>
                <a:t> </a:t>
              </a:r>
              <a:r>
                <a:rPr lang="en-GB" sz="2000" dirty="0"/>
                <a:t>{PK}</a:t>
              </a:r>
            </a:p>
            <a:p>
              <a:r>
                <a:rPr lang="en-GB" dirty="0"/>
                <a:t>model</a:t>
              </a:r>
            </a:p>
            <a:p>
              <a:r>
                <a:rPr lang="en-GB" dirty="0" err="1"/>
                <a:t>screenSize</a:t>
              </a:r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0ABCAA-37D6-41CF-877E-F826BDAB8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9146" y="5884716"/>
              <a:ext cx="764453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buClr>
                  <a:srgbClr val="0F6FC6"/>
                </a:buClr>
              </a:pPr>
              <a:r>
                <a:rPr lang="en-US" dirty="0">
                  <a:solidFill>
                    <a:srgbClr val="000000"/>
                  </a:solidFill>
                </a:rPr>
                <a:t>Staff (</a:t>
              </a:r>
              <a:r>
                <a:rPr lang="en-US" u="sng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{PK}</a:t>
              </a:r>
              <a:r>
                <a:rPr lang="en-US" dirty="0">
                  <a:solidFill>
                    <a:srgbClr val="000000"/>
                  </a:solidFill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</a:rPr>
                <a:t>fName</a:t>
              </a:r>
              <a:r>
                <a:rPr lang="en-US" dirty="0">
                  <a:solidFill>
                    <a:srgbClr val="000000"/>
                  </a:solidFill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</a:rPr>
                <a:t>sName</a:t>
              </a:r>
              <a:r>
                <a:rPr lang="en-US" dirty="0">
                  <a:solidFill>
                    <a:srgbClr val="000000"/>
                  </a:solidFill>
                </a:rPr>
                <a:t>, email)</a:t>
              </a:r>
            </a:p>
            <a:p>
              <a:pPr marL="742950" lvl="1" indent="-285750">
                <a:buClr>
                  <a:srgbClr val="0F6FC6"/>
                </a:buClr>
              </a:pPr>
              <a:r>
                <a:rPr lang="en-US" dirty="0">
                  <a:solidFill>
                    <a:srgbClr val="000000"/>
                  </a:solidFill>
                </a:rPr>
                <a:t>Laptop (</a:t>
              </a:r>
              <a:r>
                <a:rPr lang="en-US" dirty="0" err="1">
                  <a:solidFill>
                    <a:srgbClr val="000000"/>
                  </a:solidFill>
                </a:rPr>
                <a:t>serialNo</a:t>
              </a:r>
              <a:r>
                <a:rPr lang="en-US" dirty="0">
                  <a:solidFill>
                    <a:srgbClr val="000000"/>
                  </a:solidFill>
                </a:rPr>
                <a:t>{PK}, model, </a:t>
              </a:r>
              <a:r>
                <a:rPr lang="en-US" dirty="0" err="1">
                  <a:solidFill>
                    <a:srgbClr val="000000"/>
                  </a:solidFill>
                </a:rPr>
                <a:t>screenSize</a:t>
              </a:r>
              <a:r>
                <a:rPr lang="en-US" dirty="0">
                  <a:solidFill>
                    <a:srgbClr val="000000"/>
                  </a:solidFill>
                </a:rPr>
                <a:t>, </a:t>
              </a:r>
              <a:r>
                <a:rPr lang="en-US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{FK}</a:t>
              </a:r>
              <a:r>
                <a:rPr lang="en-US" dirty="0">
                  <a:solidFill>
                    <a:srgbClr val="000000"/>
                  </a:solidFill>
                </a:rPr>
                <a:t>)</a:t>
              </a:r>
              <a:endParaRPr lang="en-GB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48618-4894-4359-B574-F50B4F6C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654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475C-FB76-4F5B-8B18-D31A71F9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3" y="-1"/>
            <a:ext cx="12107920" cy="1128713"/>
          </a:xfrm>
        </p:spPr>
        <p:txBody>
          <a:bodyPr>
            <a:normAutofit/>
          </a:bodyPr>
          <a:lstStyle/>
          <a:p>
            <a:r>
              <a:rPr lang="en-GB" dirty="0"/>
              <a:t>4) Mapping One-to-One Relationships Optional on Both Sides 	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E841-4EE9-47E6-B7B4-2F09B443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Create </a:t>
            </a:r>
            <a:r>
              <a:rPr lang="en-GB" b="1" dirty="0"/>
              <a:t>2 tables </a:t>
            </a:r>
            <a:r>
              <a:rPr lang="en-GB" dirty="0"/>
              <a:t>based on the 2 original entities. </a:t>
            </a:r>
          </a:p>
          <a:p>
            <a:endParaRPr lang="en-GB" dirty="0"/>
          </a:p>
          <a:p>
            <a:r>
              <a:rPr lang="en-GB" dirty="0"/>
              <a:t>Parent table on the “more mandatory” side.</a:t>
            </a:r>
          </a:p>
          <a:p>
            <a:endParaRPr lang="en-GB" dirty="0"/>
          </a:p>
          <a:p>
            <a:r>
              <a:rPr lang="en-GB" dirty="0"/>
              <a:t>Child table on the “more optional” side.</a:t>
            </a:r>
          </a:p>
          <a:p>
            <a:endParaRPr lang="en-GB" dirty="0"/>
          </a:p>
          <a:p>
            <a:r>
              <a:rPr lang="en-GB" dirty="0"/>
              <a:t>Create FK on the Child  table as a copy of the PK of the Parent table. </a:t>
            </a:r>
          </a:p>
          <a:p>
            <a:endParaRPr lang="en-GB" dirty="0"/>
          </a:p>
          <a:p>
            <a:r>
              <a:rPr lang="en-GB" dirty="0"/>
              <a:t>FK of the Child Table references the PK of Parent table.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48618-4894-4359-B574-F50B4F6C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72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82A-9811-44BE-9CC8-E27E5A41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Lecture </a:t>
            </a:r>
            <a:r>
              <a:rPr lang="en-GB"/>
              <a:t>03 – Outline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F155-AADB-42D3-99C6-95DF24296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069675"/>
            <a:ext cx="11835089" cy="5788325"/>
          </a:xfrm>
        </p:spPr>
        <p:txBody>
          <a:bodyPr>
            <a:normAutofit/>
          </a:bodyPr>
          <a:lstStyle/>
          <a:p>
            <a:r>
              <a:rPr lang="en-GB" b="1" dirty="0"/>
              <a:t>Relational Model </a:t>
            </a:r>
          </a:p>
          <a:p>
            <a:pPr lvl="1"/>
            <a:r>
              <a:rPr lang="en-GB" dirty="0"/>
              <a:t>Relations to represent data:  tables with records and fields.</a:t>
            </a:r>
          </a:p>
          <a:p>
            <a:pPr lvl="1"/>
            <a:r>
              <a:rPr lang="en-GB" dirty="0"/>
              <a:t>Relating table with relational keys: primary keys and foreign keys.</a:t>
            </a:r>
          </a:p>
          <a:p>
            <a:pPr lvl="1"/>
            <a:r>
              <a:rPr lang="en-GB" dirty="0"/>
              <a:t>Entity Integrity and Referential Integrity.</a:t>
            </a:r>
          </a:p>
          <a:p>
            <a:endParaRPr lang="en-GB" dirty="0"/>
          </a:p>
          <a:p>
            <a:r>
              <a:rPr lang="en-GB" b="1" dirty="0"/>
              <a:t>Logical Design for Relational Databases </a:t>
            </a:r>
          </a:p>
          <a:p>
            <a:pPr lvl="1"/>
            <a:r>
              <a:rPr lang="en-GB" dirty="0"/>
              <a:t>Mapping Conceptual to Logical Entity-Relationship Model.</a:t>
            </a:r>
          </a:p>
          <a:p>
            <a:pPr lvl="1"/>
            <a:r>
              <a:rPr lang="en-GB" dirty="0"/>
              <a:t>Mapping one-to-many relationships.</a:t>
            </a:r>
          </a:p>
          <a:p>
            <a:pPr lvl="1"/>
            <a:r>
              <a:rPr lang="en-GB" dirty="0"/>
              <a:t>Mapping one-to-one relationships.</a:t>
            </a:r>
          </a:p>
          <a:p>
            <a:pPr lvl="1"/>
            <a:r>
              <a:rPr lang="en-GB" dirty="0"/>
              <a:t>Mapping many-to-many relationships.</a:t>
            </a:r>
          </a:p>
          <a:p>
            <a:pPr lvl="1"/>
            <a:r>
              <a:rPr lang="en-GB" dirty="0"/>
              <a:t>Mapping complex relationships: ternary and quaternary.</a:t>
            </a:r>
          </a:p>
          <a:p>
            <a:pPr lvl="1"/>
            <a:r>
              <a:rPr lang="en-GB" dirty="0"/>
              <a:t>Mapping specialisations.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26089-4055-4D4C-9422-E9AEADE1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952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475C-FB76-4F5B-8B18-D31A71F9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3" y="0"/>
            <a:ext cx="12107920" cy="983019"/>
          </a:xfrm>
        </p:spPr>
        <p:txBody>
          <a:bodyPr>
            <a:normAutofit/>
          </a:bodyPr>
          <a:lstStyle/>
          <a:p>
            <a:r>
              <a:rPr lang="en-GB" dirty="0"/>
              <a:t>4) Mapping One-to-One Relationships Optional on Both Sides 	Example</a:t>
            </a:r>
          </a:p>
        </p:txBody>
      </p:sp>
      <p:grpSp>
        <p:nvGrpSpPr>
          <p:cNvPr id="7" name="Group 6" descr="This is a visual illustration of the logical mapping of a one-to-one relationship optional on both sides.">
            <a:extLst>
              <a:ext uri="{FF2B5EF4-FFF2-40B4-BE49-F238E27FC236}">
                <a16:creationId xmlns:a16="http://schemas.microsoft.com/office/drawing/2014/main" id="{F4D9B760-2B3E-4533-A9BB-E6CF69448B12}"/>
              </a:ext>
            </a:extLst>
          </p:cNvPr>
          <p:cNvGrpSpPr/>
          <p:nvPr/>
        </p:nvGrpSpPr>
        <p:grpSpPr>
          <a:xfrm>
            <a:off x="1323640" y="1093379"/>
            <a:ext cx="9544719" cy="5634220"/>
            <a:chOff x="1710885" y="1148329"/>
            <a:chExt cx="9544719" cy="5634220"/>
          </a:xfrm>
        </p:grpSpPr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9425745C-ADC5-4EA6-B02F-C350FC502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0885" y="1580129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Conceptual</a:t>
              </a:r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D040BD73-82D6-4B95-A01A-251B2CC47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0365" y="4138629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Logical</a:t>
              </a:r>
            </a:p>
          </p:txBody>
        </p:sp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id="{91DB3CDE-4146-4DA0-A226-CCBAB48D6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1803" y="6042025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Tables</a:t>
              </a:r>
            </a:p>
          </p:txBody>
        </p:sp>
        <p:sp>
          <p:nvSpPr>
            <p:cNvPr id="11" name="TextBox 18">
              <a:extLst>
                <a:ext uri="{FF2B5EF4-FFF2-40B4-BE49-F238E27FC236}">
                  <a16:creationId xmlns:a16="http://schemas.microsoft.com/office/drawing/2014/main" id="{B9F9A058-7E28-4830-B009-E0C6ECFBA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53" y="3824304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Staff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57639F47-3BA5-4D9F-841E-1E39E842F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3747" y="3824304"/>
              <a:ext cx="199628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Laptop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7AD332-2303-4301-B7D5-C6700E44A3F2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5795615" y="4040204"/>
              <a:ext cx="28281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885D9455-BF09-4057-BACC-08E8CC0A9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978" y="3608404"/>
              <a:ext cx="18002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/>
                <a:t>is allocated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2959799-974C-4C44-81CA-9A7F60A18C9B}"/>
                </a:ext>
              </a:extLst>
            </p:cNvPr>
            <p:cNvSpPr/>
            <p:nvPr/>
          </p:nvSpPr>
          <p:spPr>
            <a:xfrm rot="5400000">
              <a:off x="7848253" y="3716354"/>
              <a:ext cx="215900" cy="1428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7D547904-2A36-4E83-B7E9-B8FC7CF47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0240" y="4184667"/>
              <a:ext cx="79216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0..1</a:t>
              </a:r>
            </a:p>
          </p:txBody>
        </p:sp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6E8ADD5B-41FE-4704-9685-A80BA03FC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2540" y="4184667"/>
              <a:ext cx="7921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0..1</a:t>
              </a:r>
            </a:p>
          </p:txBody>
        </p:sp>
        <p:sp>
          <p:nvSpPr>
            <p:cNvPr id="18" name="TextBox 27">
              <a:extLst>
                <a:ext uri="{FF2B5EF4-FFF2-40B4-BE49-F238E27FC236}">
                  <a16:creationId xmlns:a16="http://schemas.microsoft.com/office/drawing/2014/main" id="{58B6AA6C-A8F3-41BD-896C-161E8B749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53" y="4256104"/>
              <a:ext cx="1871662" cy="119427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{PK}</a:t>
              </a:r>
              <a:endParaRPr lang="en-GB" u="sng" dirty="0">
                <a:solidFill>
                  <a:srgbClr val="FF0000"/>
                </a:solidFill>
              </a:endParaRP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19" name="TextBox 29">
              <a:extLst>
                <a:ext uri="{FF2B5EF4-FFF2-40B4-BE49-F238E27FC236}">
                  <a16:creationId xmlns:a16="http://schemas.microsoft.com/office/drawing/2014/main" id="{EDFEAF70-F3B8-4200-8288-86157BA8E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3747" y="4256104"/>
              <a:ext cx="1996282" cy="123463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serialNo</a:t>
              </a:r>
              <a:r>
                <a:rPr lang="en-GB" dirty="0"/>
                <a:t>{PK}</a:t>
              </a:r>
            </a:p>
            <a:p>
              <a:r>
                <a:rPr lang="en-GB" dirty="0"/>
                <a:t>model</a:t>
              </a:r>
            </a:p>
            <a:p>
              <a:r>
                <a:rPr lang="en-GB" dirty="0" err="1"/>
                <a:t>screenSize</a:t>
              </a:r>
              <a:endParaRPr lang="en-GB" dirty="0"/>
            </a:p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{FK}</a:t>
              </a:r>
            </a:p>
          </p:txBody>
        </p:sp>
        <p:sp>
          <p:nvSpPr>
            <p:cNvPr id="20" name="TextBox 30">
              <a:extLst>
                <a:ext uri="{FF2B5EF4-FFF2-40B4-BE49-F238E27FC236}">
                  <a16:creationId xmlns:a16="http://schemas.microsoft.com/office/drawing/2014/main" id="{C1CA4E21-6896-4781-B38A-6A941549F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490" y="3446479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>
                  <a:solidFill>
                    <a:srgbClr val="FF0000"/>
                  </a:solidFill>
                </a:rPr>
                <a:t>Parent</a:t>
              </a:r>
            </a:p>
          </p:txBody>
        </p:sp>
        <p:sp>
          <p:nvSpPr>
            <p:cNvPr id="21" name="TextBox 31">
              <a:extLst>
                <a:ext uri="{FF2B5EF4-FFF2-40B4-BE49-F238E27FC236}">
                  <a16:creationId xmlns:a16="http://schemas.microsoft.com/office/drawing/2014/main" id="{EBB7BC02-ED56-4A66-902C-DC114403F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9803" y="3435367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>
                  <a:solidFill>
                    <a:srgbClr val="FF0000"/>
                  </a:solidFill>
                </a:rPr>
                <a:t>Child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B0F22C7-6F85-42A7-8CC9-4AC33839CCCB}"/>
                </a:ext>
              </a:extLst>
            </p:cNvPr>
            <p:cNvCxnSpPr>
              <a:cxnSpLocks/>
            </p:cNvCxnSpPr>
            <p:nvPr/>
          </p:nvCxnSpPr>
          <p:spPr>
            <a:xfrm>
              <a:off x="1710885" y="5770873"/>
              <a:ext cx="9508114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A48CF4-77F6-45D4-B7B4-2BB6D638FFB5}"/>
                </a:ext>
              </a:extLst>
            </p:cNvPr>
            <p:cNvCxnSpPr>
              <a:cxnSpLocks/>
            </p:cNvCxnSpPr>
            <p:nvPr/>
          </p:nvCxnSpPr>
          <p:spPr>
            <a:xfrm>
              <a:off x="1831268" y="3229205"/>
              <a:ext cx="9424336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4">
              <a:extLst>
                <a:ext uri="{FF2B5EF4-FFF2-40B4-BE49-F238E27FC236}">
                  <a16:creationId xmlns:a16="http://schemas.microsoft.com/office/drawing/2014/main" id="{1DB3E51C-05A0-42D8-8D90-6BB338E4D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1259" y="1148329"/>
              <a:ext cx="3240037" cy="1038225"/>
              <a:chOff x="3059832" y="1628800"/>
              <a:chExt cx="3240360" cy="103736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57AE87C-D987-43E3-ABDE-125662E4411A}"/>
                  </a:ext>
                </a:extLst>
              </p:cNvPr>
              <p:cNvCxnSpPr/>
              <p:nvPr/>
            </p:nvCxnSpPr>
            <p:spPr>
              <a:xfrm>
                <a:off x="3203490" y="2060241"/>
                <a:ext cx="29530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8">
                <a:extLst>
                  <a:ext uri="{FF2B5EF4-FFF2-40B4-BE49-F238E27FC236}">
                    <a16:creationId xmlns:a16="http://schemas.microsoft.com/office/drawing/2014/main" id="{3C90FE72-92C4-4839-BC84-CEC122C9B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3888" y="1628800"/>
                <a:ext cx="1800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GB"/>
                  <a:t>is allocated</a:t>
                </a: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417F1C5-8766-4931-BD0D-F371247546E1}"/>
                  </a:ext>
                </a:extLst>
              </p:cNvPr>
              <p:cNvSpPr/>
              <p:nvPr/>
            </p:nvSpPr>
            <p:spPr>
              <a:xfrm rot="5400000">
                <a:off x="5255640" y="1737386"/>
                <a:ext cx="217307" cy="14288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TextBox 10">
                <a:extLst>
                  <a:ext uri="{FF2B5EF4-FFF2-40B4-BE49-F238E27FC236}">
                    <a16:creationId xmlns:a16="http://schemas.microsoft.com/office/drawing/2014/main" id="{E4CD1333-CCD8-4B91-BAFE-8404A2F2FB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9832" y="2204864"/>
                <a:ext cx="792088" cy="461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dirty="0"/>
                  <a:t>0..1</a:t>
                </a:r>
              </a:p>
            </p:txBody>
          </p:sp>
          <p:sp>
            <p:nvSpPr>
              <p:cNvPr id="34" name="TextBox 11">
                <a:extLst>
                  <a:ext uri="{FF2B5EF4-FFF2-40B4-BE49-F238E27FC236}">
                    <a16:creationId xmlns:a16="http://schemas.microsoft.com/office/drawing/2014/main" id="{25DFC75E-97DE-4460-AB79-F51502810D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8104" y="2204865"/>
                <a:ext cx="792088" cy="461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/>
                  <a:t>0..1</a:t>
                </a:r>
              </a:p>
            </p:txBody>
          </p:sp>
        </p:grpSp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BFB74CA4-5D2C-47CC-905D-D968AE90A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1356" y="1312066"/>
              <a:ext cx="1871663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26" name="TextBox 19">
              <a:extLst>
                <a:ext uri="{FF2B5EF4-FFF2-40B4-BE49-F238E27FC236}">
                  <a16:creationId xmlns:a16="http://schemas.microsoft.com/office/drawing/2014/main" id="{8E00156E-9089-4190-A76C-90806A431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1356" y="1743866"/>
              <a:ext cx="1871663" cy="12346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sz="2000" dirty="0">
                  <a:solidFill>
                    <a:srgbClr val="FF0000"/>
                  </a:solidFill>
                </a:rPr>
                <a:t>{PK}</a:t>
              </a: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27" name="TextBox 13">
              <a:extLst>
                <a:ext uri="{FF2B5EF4-FFF2-40B4-BE49-F238E27FC236}">
                  <a16:creationId xmlns:a16="http://schemas.microsoft.com/office/drawing/2014/main" id="{141EF7CC-6081-4E35-B764-C6E1CACB3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0227" y="1315013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Laptop</a:t>
              </a:r>
            </a:p>
          </p:txBody>
        </p:sp>
        <p:sp>
          <p:nvSpPr>
            <p:cNvPr id="28" name="TextBox 20">
              <a:extLst>
                <a:ext uri="{FF2B5EF4-FFF2-40B4-BE49-F238E27FC236}">
                  <a16:creationId xmlns:a16="http://schemas.microsoft.com/office/drawing/2014/main" id="{FE7ACED0-473B-4BBF-A5DA-7FA93E9B6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0227" y="1746813"/>
              <a:ext cx="1871662" cy="12316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/>
                <a:t>serialNo</a:t>
              </a:r>
              <a:r>
                <a:rPr lang="en-GB" dirty="0"/>
                <a:t> </a:t>
              </a:r>
              <a:r>
                <a:rPr lang="en-GB" sz="2000" dirty="0"/>
                <a:t>{PK}</a:t>
              </a:r>
            </a:p>
            <a:p>
              <a:r>
                <a:rPr lang="en-GB" dirty="0"/>
                <a:t>model</a:t>
              </a:r>
            </a:p>
            <a:p>
              <a:r>
                <a:rPr lang="en-GB" dirty="0" err="1"/>
                <a:t>screenSize</a:t>
              </a:r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802A316-576C-4264-A8DA-C071BC823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1472" y="5951552"/>
              <a:ext cx="771654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buClr>
                  <a:srgbClr val="0F6FC6"/>
                </a:buClr>
              </a:pPr>
              <a:r>
                <a:rPr lang="en-US" dirty="0">
                  <a:solidFill>
                    <a:srgbClr val="000000"/>
                  </a:solidFill>
                </a:rPr>
                <a:t>Staff (</a:t>
              </a:r>
              <a:r>
                <a:rPr lang="en-US" u="sng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{PK}</a:t>
              </a:r>
              <a:r>
                <a:rPr lang="en-US" dirty="0">
                  <a:solidFill>
                    <a:srgbClr val="000000"/>
                  </a:solidFill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</a:rPr>
                <a:t>fName</a:t>
              </a:r>
              <a:r>
                <a:rPr lang="en-US" dirty="0">
                  <a:solidFill>
                    <a:srgbClr val="000000"/>
                  </a:solidFill>
                </a:rPr>
                <a:t>, </a:t>
              </a:r>
              <a:r>
                <a:rPr lang="en-US" dirty="0" err="1">
                  <a:solidFill>
                    <a:srgbClr val="000000"/>
                  </a:solidFill>
                </a:rPr>
                <a:t>sName</a:t>
              </a:r>
              <a:r>
                <a:rPr lang="en-US" dirty="0">
                  <a:solidFill>
                    <a:srgbClr val="000000"/>
                  </a:solidFill>
                </a:rPr>
                <a:t>, email)</a:t>
              </a:r>
            </a:p>
            <a:p>
              <a:pPr marL="742950" lvl="1" indent="-285750">
                <a:buClr>
                  <a:srgbClr val="0F6FC6"/>
                </a:buClr>
              </a:pPr>
              <a:r>
                <a:rPr lang="en-US" dirty="0">
                  <a:solidFill>
                    <a:srgbClr val="000000"/>
                  </a:solidFill>
                </a:rPr>
                <a:t>Laptop (</a:t>
              </a:r>
              <a:r>
                <a:rPr lang="en-US" dirty="0" err="1">
                  <a:solidFill>
                    <a:srgbClr val="000000"/>
                  </a:solidFill>
                </a:rPr>
                <a:t>serialNo</a:t>
              </a:r>
              <a:r>
                <a:rPr lang="en-US" dirty="0">
                  <a:solidFill>
                    <a:srgbClr val="000000"/>
                  </a:solidFill>
                </a:rPr>
                <a:t>{PK}, model, </a:t>
              </a:r>
              <a:r>
                <a:rPr lang="en-US" dirty="0" err="1">
                  <a:solidFill>
                    <a:srgbClr val="000000"/>
                  </a:solidFill>
                </a:rPr>
                <a:t>screenSize</a:t>
              </a:r>
              <a:r>
                <a:rPr lang="en-US" dirty="0">
                  <a:solidFill>
                    <a:srgbClr val="000000"/>
                  </a:solidFill>
                </a:rPr>
                <a:t>, </a:t>
              </a:r>
              <a:r>
                <a:rPr lang="en-US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{FK}</a:t>
              </a:r>
              <a:r>
                <a:rPr lang="en-US" dirty="0">
                  <a:solidFill>
                    <a:srgbClr val="000000"/>
                  </a:solidFill>
                </a:rPr>
                <a:t>)</a:t>
              </a:r>
              <a:endParaRPr lang="en-GB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48618-4894-4359-B574-F50B4F6C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057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3B54-2220-4CA2-9BA6-A0B3652F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5) Mapping Many-to-Many Relationships –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3630-4F95-4776-9EF4-836CBECE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055140"/>
            <a:ext cx="11835089" cy="5802860"/>
          </a:xfrm>
        </p:spPr>
        <p:txBody>
          <a:bodyPr/>
          <a:lstStyle/>
          <a:p>
            <a:r>
              <a:rPr lang="en-GB" dirty="0"/>
              <a:t>Create </a:t>
            </a:r>
            <a:r>
              <a:rPr lang="en-GB" b="1" dirty="0"/>
              <a:t>3 Tables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r>
              <a:rPr lang="en-GB" dirty="0"/>
              <a:t>Create 2 original Parent tables based on original entities.</a:t>
            </a:r>
          </a:p>
          <a:p>
            <a:pPr lvl="1"/>
            <a:endParaRPr lang="en-GB" dirty="0"/>
          </a:p>
          <a:p>
            <a:r>
              <a:rPr lang="en-GB" dirty="0"/>
              <a:t>Create a Link table associated to the two Parent tables through two 1:M relationships</a:t>
            </a:r>
          </a:p>
          <a:p>
            <a:pPr lvl="1"/>
            <a:r>
              <a:rPr lang="en-GB" dirty="0"/>
              <a:t>Link table is the Child table of both Parent tables.</a:t>
            </a:r>
          </a:p>
          <a:p>
            <a:pPr lvl="1"/>
            <a:r>
              <a:rPr lang="en-GB" dirty="0"/>
              <a:t>FKs of Link Child table reference the PKs of the Parent tables.</a:t>
            </a:r>
          </a:p>
          <a:p>
            <a:endParaRPr lang="en-GB" dirty="0"/>
          </a:p>
          <a:p>
            <a:r>
              <a:rPr lang="en-GB" dirty="0"/>
              <a:t>PK of Link Child table combination of the 2 PKs of the Parent Tables.</a:t>
            </a:r>
          </a:p>
          <a:p>
            <a:pPr lvl="1"/>
            <a:r>
              <a:rPr lang="en-GB" dirty="0"/>
              <a:t>Compound PK: if combination of 2 PKs will never be repeated.</a:t>
            </a:r>
          </a:p>
          <a:p>
            <a:pPr lvl="1"/>
            <a:r>
              <a:rPr lang="en-GB" dirty="0"/>
              <a:t>Composite PK with additional date (and possibly time): if combination of 2 PKs can be repeated.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634D1-9783-4750-9623-2AF43786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959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3B54-2220-4CA2-9BA6-A0B3652F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5) Mapping Many-to-Many Relationships – Example</a:t>
            </a:r>
          </a:p>
        </p:txBody>
      </p:sp>
      <p:grpSp>
        <p:nvGrpSpPr>
          <p:cNvPr id="7" name="Group 6" descr="This is a visual illustration of the logical mapping of a many-to-many relationship.">
            <a:extLst>
              <a:ext uri="{FF2B5EF4-FFF2-40B4-BE49-F238E27FC236}">
                <a16:creationId xmlns:a16="http://schemas.microsoft.com/office/drawing/2014/main" id="{A246ACB7-2BD1-4CFB-A4AC-7E16E5027DA6}"/>
              </a:ext>
            </a:extLst>
          </p:cNvPr>
          <p:cNvGrpSpPr/>
          <p:nvPr/>
        </p:nvGrpSpPr>
        <p:grpSpPr>
          <a:xfrm>
            <a:off x="1228186" y="721547"/>
            <a:ext cx="9512071" cy="6031977"/>
            <a:chOff x="1249363" y="784451"/>
            <a:chExt cx="9512071" cy="6031977"/>
          </a:xfrm>
        </p:grpSpPr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F9835902-162B-4167-96B5-346732194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363" y="1070894"/>
              <a:ext cx="192825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Conceptual</a:t>
              </a:r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824255EA-67D2-4854-A864-26C043935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7437" y="3501008"/>
              <a:ext cx="192825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Logical</a:t>
              </a:r>
            </a:p>
          </p:txBody>
        </p:sp>
        <p:sp>
          <p:nvSpPr>
            <p:cNvPr id="10" name="TextBox 50">
              <a:extLst>
                <a:ext uri="{FF2B5EF4-FFF2-40B4-BE49-F238E27FC236}">
                  <a16:creationId xmlns:a16="http://schemas.microsoft.com/office/drawing/2014/main" id="{02966440-B00E-44AC-BB5E-AFC2FDC5B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100" y="3341688"/>
              <a:ext cx="1873250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11" name="TextBox 51">
              <a:extLst>
                <a:ext uri="{FF2B5EF4-FFF2-40B4-BE49-F238E27FC236}">
                  <a16:creationId xmlns:a16="http://schemas.microsoft.com/office/drawing/2014/main" id="{DAFA1A94-58E5-4FED-A788-6630120B5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6100" y="3341688"/>
              <a:ext cx="1871663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Laptop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400F5E2-B931-4A9B-8768-4846CCC51C94}"/>
                </a:ext>
              </a:extLst>
            </p:cNvPr>
            <p:cNvCxnSpPr>
              <a:cxnSpLocks/>
            </p:cNvCxnSpPr>
            <p:nvPr/>
          </p:nvCxnSpPr>
          <p:spPr>
            <a:xfrm>
              <a:off x="4357785" y="6276143"/>
              <a:ext cx="1248125" cy="71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53">
              <a:extLst>
                <a:ext uri="{FF2B5EF4-FFF2-40B4-BE49-F238E27FC236}">
                  <a16:creationId xmlns:a16="http://schemas.microsoft.com/office/drawing/2014/main" id="{E8DB790E-7C05-4C46-9349-85AB1803C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1775" y="6354763"/>
              <a:ext cx="79216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1..*</a:t>
              </a:r>
            </a:p>
          </p:txBody>
        </p:sp>
        <p:sp>
          <p:nvSpPr>
            <p:cNvPr id="14" name="TextBox 54">
              <a:extLst>
                <a:ext uri="{FF2B5EF4-FFF2-40B4-BE49-F238E27FC236}">
                  <a16:creationId xmlns:a16="http://schemas.microsoft.com/office/drawing/2014/main" id="{02BB198F-B951-431B-9044-AAED5FDC4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96400" y="5140325"/>
              <a:ext cx="7921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1..1</a:t>
              </a: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19C5873D-451C-4FCC-8255-27960D0BB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0100" y="3773488"/>
              <a:ext cx="1873250" cy="11928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{PK}</a:t>
              </a: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16" name="TextBox 56">
              <a:extLst>
                <a:ext uri="{FF2B5EF4-FFF2-40B4-BE49-F238E27FC236}">
                  <a16:creationId xmlns:a16="http://schemas.microsoft.com/office/drawing/2014/main" id="{AE136D30-18D7-4F1E-B167-3C4643C4A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6100" y="3773488"/>
              <a:ext cx="1871663" cy="112771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00B050"/>
                  </a:solidFill>
                </a:rPr>
                <a:t>serialNo</a:t>
              </a:r>
              <a:r>
                <a:rPr lang="en-GB" dirty="0">
                  <a:solidFill>
                    <a:srgbClr val="00B050"/>
                  </a:solidFill>
                </a:rPr>
                <a:t>{PK}</a:t>
              </a:r>
            </a:p>
            <a:p>
              <a:r>
                <a:rPr lang="en-GB" dirty="0"/>
                <a:t>model</a:t>
              </a:r>
            </a:p>
            <a:p>
              <a:r>
                <a:rPr lang="en-GB" dirty="0" err="1"/>
                <a:t>screenSize</a:t>
              </a:r>
              <a:endParaRPr lang="en-GB" dirty="0"/>
            </a:p>
          </p:txBody>
        </p:sp>
        <p:sp>
          <p:nvSpPr>
            <p:cNvPr id="17" name="TextBox 57">
              <a:extLst>
                <a:ext uri="{FF2B5EF4-FFF2-40B4-BE49-F238E27FC236}">
                  <a16:creationId xmlns:a16="http://schemas.microsoft.com/office/drawing/2014/main" id="{AEC18183-5E7A-453E-8C55-36D5DEA50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5910" y="5053000"/>
              <a:ext cx="2304256" cy="4333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 err="1"/>
                <a:t>Laptop_Staff_Alloc</a:t>
              </a:r>
              <a:endParaRPr lang="en-GB" dirty="0"/>
            </a:p>
          </p:txBody>
        </p:sp>
        <p:sp>
          <p:nvSpPr>
            <p:cNvPr id="18" name="TextBox 58">
              <a:extLst>
                <a:ext uri="{FF2B5EF4-FFF2-40B4-BE49-F238E27FC236}">
                  <a16:creationId xmlns:a16="http://schemas.microsoft.com/office/drawing/2014/main" id="{B790E575-2552-4360-BBA1-3AF68113C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5909" y="5486389"/>
              <a:ext cx="2304257" cy="11713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 dirty="0">
                  <a:solidFill>
                    <a:srgbClr val="0056B2"/>
                  </a:solidFill>
                </a:rPr>
                <a:t>(</a:t>
              </a:r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{FK}</a:t>
              </a:r>
            </a:p>
            <a:p>
              <a:r>
                <a:rPr lang="en-GB" dirty="0">
                  <a:solidFill>
                    <a:srgbClr val="00B050"/>
                  </a:solidFill>
                </a:rPr>
                <a:t>  </a:t>
              </a:r>
              <a:r>
                <a:rPr lang="en-GB" dirty="0" err="1">
                  <a:solidFill>
                    <a:srgbClr val="00B050"/>
                  </a:solidFill>
                </a:rPr>
                <a:t>serialNo</a:t>
              </a:r>
              <a:r>
                <a:rPr lang="en-GB" dirty="0">
                  <a:solidFill>
                    <a:srgbClr val="00B050"/>
                  </a:solidFill>
                </a:rPr>
                <a:t>{FK}</a:t>
              </a:r>
            </a:p>
            <a:p>
              <a:r>
                <a:rPr lang="en-GB" dirty="0"/>
                <a:t> </a:t>
              </a:r>
              <a:r>
                <a:rPr lang="en-GB" dirty="0" err="1"/>
                <a:t>dateGivenOut</a:t>
              </a:r>
              <a:r>
                <a:rPr lang="en-GB" sz="2400" b="1" dirty="0">
                  <a:solidFill>
                    <a:srgbClr val="0056B2"/>
                  </a:solidFill>
                </a:rPr>
                <a:t>)</a:t>
              </a:r>
              <a:r>
                <a:rPr lang="en-GB" sz="2400" b="1" dirty="0">
                  <a:solidFill>
                    <a:srgbClr val="0056B2"/>
                  </a:solidFill>
                  <a:latin typeface="Tw Cen MT Condensed" pitchFamily="34" charset="0"/>
                </a:rPr>
                <a:t>{PK}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128FC2A-02A8-4C66-BE2C-D00B93DE2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213" y="4966377"/>
              <a:ext cx="2" cy="1316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E7FAD7C-89CD-42C4-AA48-DF92E7D0FA8D}"/>
                </a:ext>
              </a:extLst>
            </p:cNvPr>
            <p:cNvCxnSpPr/>
            <p:nvPr/>
          </p:nvCxnSpPr>
          <p:spPr>
            <a:xfrm>
              <a:off x="7910165" y="6272937"/>
              <a:ext cx="12961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432E08-F96E-42C9-988D-71394E1672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15537" y="4879169"/>
              <a:ext cx="2" cy="14041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62">
              <a:extLst>
                <a:ext uri="{FF2B5EF4-FFF2-40B4-BE49-F238E27FC236}">
                  <a16:creationId xmlns:a16="http://schemas.microsoft.com/office/drawing/2014/main" id="{41A50913-D97A-466C-B30B-26D05174F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963" y="5140325"/>
              <a:ext cx="79216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/>
                <a:t>1..1</a:t>
              </a:r>
            </a:p>
          </p:txBody>
        </p:sp>
        <p:sp>
          <p:nvSpPr>
            <p:cNvPr id="23" name="TextBox 63">
              <a:extLst>
                <a:ext uri="{FF2B5EF4-FFF2-40B4-BE49-F238E27FC236}">
                  <a16:creationId xmlns:a16="http://schemas.microsoft.com/office/drawing/2014/main" id="{7A3F3EC2-4331-4BD9-A51B-BF81706DE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988" y="6354763"/>
              <a:ext cx="79216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0..*</a:t>
              </a:r>
            </a:p>
          </p:txBody>
        </p:sp>
        <p:sp>
          <p:nvSpPr>
            <p:cNvPr id="24" name="TextBox 64">
              <a:extLst>
                <a:ext uri="{FF2B5EF4-FFF2-40B4-BE49-F238E27FC236}">
                  <a16:creationId xmlns:a16="http://schemas.microsoft.com/office/drawing/2014/main" id="{BD2D3D5D-A6F5-405B-BAC9-49E97823C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1275" y="5854700"/>
              <a:ext cx="128587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/>
                <a:t>is for</a:t>
              </a: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5C84951-17AF-4846-BC34-CEC5C03976E5}"/>
                </a:ext>
              </a:extLst>
            </p:cNvPr>
            <p:cNvSpPr/>
            <p:nvPr/>
          </p:nvSpPr>
          <p:spPr>
            <a:xfrm rot="16200000" flipH="1">
              <a:off x="4414763" y="5962650"/>
              <a:ext cx="215900" cy="1428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TextBox 66">
              <a:extLst>
                <a:ext uri="{FF2B5EF4-FFF2-40B4-BE49-F238E27FC236}">
                  <a16:creationId xmlns:a16="http://schemas.microsoft.com/office/drawing/2014/main" id="{5DBEB952-7C58-4695-B732-25AF8E683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5213" y="5819075"/>
              <a:ext cx="128587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 dirty="0"/>
                <a:t>is for</a:t>
              </a: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56BA27FB-D0B0-4C39-AF3A-2A68F16376BA}"/>
                </a:ext>
              </a:extLst>
            </p:cNvPr>
            <p:cNvSpPr/>
            <p:nvPr/>
          </p:nvSpPr>
          <p:spPr>
            <a:xfrm rot="5400000">
              <a:off x="8688388" y="5962650"/>
              <a:ext cx="215900" cy="1428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" name="TextBox 68">
              <a:extLst>
                <a:ext uri="{FF2B5EF4-FFF2-40B4-BE49-F238E27FC236}">
                  <a16:creationId xmlns:a16="http://schemas.microsoft.com/office/drawing/2014/main" id="{21AC3AC9-5D6A-4F23-B039-565CC5B6F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4788" y="3105150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0000"/>
                  </a:solidFill>
                </a:rPr>
                <a:t>Parent</a:t>
              </a:r>
            </a:p>
          </p:txBody>
        </p:sp>
        <p:sp>
          <p:nvSpPr>
            <p:cNvPr id="29" name="TextBox 69">
              <a:extLst>
                <a:ext uri="{FF2B5EF4-FFF2-40B4-BE49-F238E27FC236}">
                  <a16:creationId xmlns:a16="http://schemas.microsoft.com/office/drawing/2014/main" id="{6D4E48F2-C908-4AB8-91FA-BE12E4EAA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212" y="3157538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B050"/>
                  </a:solidFill>
                </a:rPr>
                <a:t>Parent</a:t>
              </a:r>
            </a:p>
          </p:txBody>
        </p:sp>
        <p:sp>
          <p:nvSpPr>
            <p:cNvPr id="30" name="TextBox 70">
              <a:extLst>
                <a:ext uri="{FF2B5EF4-FFF2-40B4-BE49-F238E27FC236}">
                  <a16:creationId xmlns:a16="http://schemas.microsoft.com/office/drawing/2014/main" id="{A3EF7B28-8859-406E-920C-56FA5E9E4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712" y="4666152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0000"/>
                  </a:solidFill>
                </a:rPr>
                <a:t>Child</a:t>
              </a:r>
            </a:p>
          </p:txBody>
        </p:sp>
        <p:sp>
          <p:nvSpPr>
            <p:cNvPr id="31" name="TextBox 71">
              <a:extLst>
                <a:ext uri="{FF2B5EF4-FFF2-40B4-BE49-F238E27FC236}">
                  <a16:creationId xmlns:a16="http://schemas.microsoft.com/office/drawing/2014/main" id="{89E53A97-8B0B-4F67-AC1E-F15EC9DCD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7678" y="4680900"/>
              <a:ext cx="1714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B050"/>
                  </a:solidFill>
                </a:rPr>
                <a:t>Child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ED5A58-4E4D-414A-84EB-EA084E57C52F}"/>
                </a:ext>
              </a:extLst>
            </p:cNvPr>
            <p:cNvCxnSpPr>
              <a:cxnSpLocks/>
            </p:cNvCxnSpPr>
            <p:nvPr/>
          </p:nvCxnSpPr>
          <p:spPr>
            <a:xfrm>
              <a:off x="1249363" y="2956333"/>
              <a:ext cx="9512071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4">
              <a:extLst>
                <a:ext uri="{FF2B5EF4-FFF2-40B4-BE49-F238E27FC236}">
                  <a16:creationId xmlns:a16="http://schemas.microsoft.com/office/drawing/2014/main" id="{911E51D1-5B3C-4925-A11E-5708DF0C3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9387" y="784451"/>
              <a:ext cx="3240037" cy="1038225"/>
              <a:chOff x="3059832" y="1628800"/>
              <a:chExt cx="3240360" cy="1037362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C695914-5371-46E5-841A-DBA9B5F43603}"/>
                  </a:ext>
                </a:extLst>
              </p:cNvPr>
              <p:cNvCxnSpPr/>
              <p:nvPr/>
            </p:nvCxnSpPr>
            <p:spPr>
              <a:xfrm>
                <a:off x="3203490" y="2060241"/>
                <a:ext cx="29530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8">
                <a:extLst>
                  <a:ext uri="{FF2B5EF4-FFF2-40B4-BE49-F238E27FC236}">
                    <a16:creationId xmlns:a16="http://schemas.microsoft.com/office/drawing/2014/main" id="{955EBD97-68A3-4EF3-8A86-3983F4F3AC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3888" y="1628800"/>
                <a:ext cx="1800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GB"/>
                  <a:t>is allocated</a:t>
                </a: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96E08144-2B37-48FA-96E0-A80729928903}"/>
                  </a:ext>
                </a:extLst>
              </p:cNvPr>
              <p:cNvSpPr/>
              <p:nvPr/>
            </p:nvSpPr>
            <p:spPr>
              <a:xfrm rot="5400000">
                <a:off x="5255640" y="1737386"/>
                <a:ext cx="217307" cy="14288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TextBox 10">
                <a:extLst>
                  <a:ext uri="{FF2B5EF4-FFF2-40B4-BE49-F238E27FC236}">
                    <a16:creationId xmlns:a16="http://schemas.microsoft.com/office/drawing/2014/main" id="{DE6F56FD-7C41-445A-9790-308BE8DA39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9832" y="2204864"/>
                <a:ext cx="792088" cy="461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dirty="0"/>
                  <a:t>0..*</a:t>
                </a:r>
              </a:p>
            </p:txBody>
          </p:sp>
          <p:sp>
            <p:nvSpPr>
              <p:cNvPr id="43" name="TextBox 11">
                <a:extLst>
                  <a:ext uri="{FF2B5EF4-FFF2-40B4-BE49-F238E27FC236}">
                    <a16:creationId xmlns:a16="http://schemas.microsoft.com/office/drawing/2014/main" id="{CE3F21D6-52FE-4E26-9286-B7D30CBC91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8104" y="2204865"/>
                <a:ext cx="792088" cy="461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GB" dirty="0"/>
                  <a:t>1..*</a:t>
                </a:r>
              </a:p>
            </p:txBody>
          </p:sp>
        </p:grpSp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F116B629-DEDB-4E7D-8AAE-1224AD7BD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9484" y="948188"/>
              <a:ext cx="1871663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0F441D94-CA44-4176-9E00-2AF372A55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9484" y="1379988"/>
              <a:ext cx="1871663" cy="130364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sz="2000" dirty="0">
                  <a:solidFill>
                    <a:srgbClr val="FF0000"/>
                  </a:solidFill>
                </a:rPr>
                <a:t>{PK}</a:t>
              </a:r>
            </a:p>
            <a:p>
              <a:r>
                <a:rPr lang="en-GB" dirty="0" err="1"/>
                <a:t>fName</a:t>
              </a:r>
              <a:endParaRPr lang="en-GB" dirty="0"/>
            </a:p>
            <a:p>
              <a:r>
                <a:rPr lang="en-GB" dirty="0" err="1"/>
                <a:t>sName</a:t>
              </a:r>
              <a:endParaRPr lang="en-GB" dirty="0"/>
            </a:p>
            <a:p>
              <a:r>
                <a:rPr lang="en-GB" dirty="0"/>
                <a:t>email</a:t>
              </a: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0B41BF85-06D3-4FBB-A05C-806C4FAA2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8355" y="951135"/>
              <a:ext cx="1871662" cy="431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/>
                <a:t>Laptop</a:t>
              </a:r>
            </a:p>
          </p:txBody>
        </p:sp>
        <p:sp>
          <p:nvSpPr>
            <p:cNvPr id="37" name="TextBox 20">
              <a:extLst>
                <a:ext uri="{FF2B5EF4-FFF2-40B4-BE49-F238E27FC236}">
                  <a16:creationId xmlns:a16="http://schemas.microsoft.com/office/drawing/2014/main" id="{09A2284C-A4B5-41B1-A2EE-0A5EA21DC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8355" y="1382935"/>
              <a:ext cx="1871662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00B050"/>
                  </a:solidFill>
                </a:rPr>
                <a:t>serialNo</a:t>
              </a:r>
              <a:r>
                <a:rPr lang="en-GB" dirty="0">
                  <a:solidFill>
                    <a:srgbClr val="00B050"/>
                  </a:solidFill>
                </a:rPr>
                <a:t> </a:t>
              </a:r>
              <a:r>
                <a:rPr lang="en-GB" sz="2000" dirty="0">
                  <a:solidFill>
                    <a:srgbClr val="00B050"/>
                  </a:solidFill>
                </a:rPr>
                <a:t>{PK}</a:t>
              </a:r>
            </a:p>
            <a:p>
              <a:r>
                <a:rPr lang="en-GB" dirty="0"/>
                <a:t>model</a:t>
              </a:r>
            </a:p>
            <a:p>
              <a:r>
                <a:rPr lang="en-GB" dirty="0" err="1"/>
                <a:t>screenSize</a:t>
              </a:r>
              <a:endParaRPr lang="en-GB" dirty="0"/>
            </a:p>
          </p:txBody>
        </p:sp>
        <p:sp>
          <p:nvSpPr>
            <p:cNvPr id="38" name="TextBox 25">
              <a:extLst>
                <a:ext uri="{FF2B5EF4-FFF2-40B4-BE49-F238E27FC236}">
                  <a16:creationId xmlns:a16="http://schemas.microsoft.com/office/drawing/2014/main" id="{B1A73B5C-21D0-48C5-B81C-EDD23451E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363" y="5823187"/>
              <a:ext cx="2293688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2200" b="1" i="1" dirty="0">
                  <a:solidFill>
                    <a:srgbClr val="0056B2"/>
                  </a:solidFill>
                </a:rPr>
                <a:t>Compound or Composite PK?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634D1-9783-4750-9623-2AF43786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981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9AEA-052B-4375-A8DA-43FD91B1A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5" y="0"/>
            <a:ext cx="11835089" cy="992080"/>
          </a:xfrm>
        </p:spPr>
        <p:txBody>
          <a:bodyPr>
            <a:normAutofit/>
          </a:bodyPr>
          <a:lstStyle/>
          <a:p>
            <a:r>
              <a:rPr lang="en-GB" dirty="0"/>
              <a:t>6) Mapping Complex Relationships: Ternary &amp; Quaternary 	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78EC-D9BC-44C5-806C-CC99F22FC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143018"/>
            <a:ext cx="11835089" cy="5729288"/>
          </a:xfrm>
        </p:spPr>
        <p:txBody>
          <a:bodyPr/>
          <a:lstStyle/>
          <a:p>
            <a:r>
              <a:rPr lang="en-GB" dirty="0"/>
              <a:t>For ternary, create </a:t>
            </a:r>
            <a:r>
              <a:rPr lang="en-GB" b="1" dirty="0"/>
              <a:t>4 Tables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r>
              <a:rPr lang="en-GB" dirty="0"/>
              <a:t>Create 3 original Parent tables based on original entities.</a:t>
            </a:r>
          </a:p>
          <a:p>
            <a:pPr lvl="1"/>
            <a:endParaRPr lang="en-GB" dirty="0"/>
          </a:p>
          <a:p>
            <a:r>
              <a:rPr lang="en-GB" dirty="0"/>
              <a:t>Create a Link table associated to the three Parent tables through three 1:M relationships</a:t>
            </a:r>
          </a:p>
          <a:p>
            <a:pPr lvl="1"/>
            <a:r>
              <a:rPr lang="en-GB" dirty="0"/>
              <a:t>Link table is the Child table of all three Parent tables.</a:t>
            </a:r>
          </a:p>
          <a:p>
            <a:pPr lvl="1"/>
            <a:r>
              <a:rPr lang="en-GB" dirty="0"/>
              <a:t>FKs of Link Child table reference the PKs of the Parent tables.</a:t>
            </a:r>
          </a:p>
          <a:p>
            <a:pPr lvl="1"/>
            <a:endParaRPr lang="en-GB" dirty="0"/>
          </a:p>
          <a:p>
            <a:r>
              <a:rPr lang="en-GB" dirty="0"/>
              <a:t>PK of Link Child table combination of the 3 PKs of the Parent Tables.</a:t>
            </a:r>
          </a:p>
          <a:p>
            <a:pPr lvl="1"/>
            <a:r>
              <a:rPr lang="en-GB" dirty="0"/>
              <a:t>Compound PK: if combination of 3 PKs will never be repeated.</a:t>
            </a:r>
          </a:p>
          <a:p>
            <a:pPr lvl="1"/>
            <a:r>
              <a:rPr lang="en-GB" dirty="0"/>
              <a:t>Composite PK with additional date (and possibly time): if combination of 3 PKs can be repeated.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409FE-9713-4620-BDD2-3F875F62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6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9AEA-052B-4375-A8DA-43FD91B1A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5" y="0"/>
            <a:ext cx="11835089" cy="1079360"/>
          </a:xfrm>
        </p:spPr>
        <p:txBody>
          <a:bodyPr>
            <a:normAutofit/>
          </a:bodyPr>
          <a:lstStyle/>
          <a:p>
            <a:r>
              <a:rPr lang="en-GB" dirty="0"/>
              <a:t>6) Mapping Complex Relationships: Ternary &amp; Quaternary 	Example</a:t>
            </a:r>
          </a:p>
        </p:txBody>
      </p:sp>
      <p:grpSp>
        <p:nvGrpSpPr>
          <p:cNvPr id="7" name="Group 6" descr="This is a visual illustration of the logical mapping of a ternary relationship.">
            <a:extLst>
              <a:ext uri="{FF2B5EF4-FFF2-40B4-BE49-F238E27FC236}">
                <a16:creationId xmlns:a16="http://schemas.microsoft.com/office/drawing/2014/main" id="{0B8D537E-1AD0-4393-8300-D43438393E98}"/>
              </a:ext>
            </a:extLst>
          </p:cNvPr>
          <p:cNvGrpSpPr/>
          <p:nvPr/>
        </p:nvGrpSpPr>
        <p:grpSpPr>
          <a:xfrm>
            <a:off x="877367" y="743503"/>
            <a:ext cx="10437266" cy="6070647"/>
            <a:chOff x="770665" y="729266"/>
            <a:chExt cx="10437266" cy="6070647"/>
          </a:xfrm>
        </p:grpSpPr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A13E7C15-0837-49C5-B283-C2F38CF32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9194" y="1521429"/>
              <a:ext cx="7905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0..*</a:t>
              </a:r>
            </a:p>
          </p:txBody>
        </p:sp>
        <p:sp>
          <p:nvSpPr>
            <p:cNvPr id="9" name="TextBox 24">
              <a:extLst>
                <a:ext uri="{FF2B5EF4-FFF2-40B4-BE49-F238E27FC236}">
                  <a16:creationId xmlns:a16="http://schemas.microsoft.com/office/drawing/2014/main" id="{960E75FA-2C52-4993-93AD-09DBA9848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620" y="1218381"/>
              <a:ext cx="173398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Conceptual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41816FD-44F0-4463-8236-7D660662E42E}"/>
                </a:ext>
              </a:extLst>
            </p:cNvPr>
            <p:cNvSpPr/>
            <p:nvPr/>
          </p:nvSpPr>
          <p:spPr>
            <a:xfrm>
              <a:off x="6145094" y="729266"/>
              <a:ext cx="792162" cy="720725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08B6730F-7A2A-4E1D-B683-B30CE9EEA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5094" y="873729"/>
              <a:ext cx="792162" cy="4318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/>
                <a:t>Uses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3FB597-F657-4CFA-934C-B3CF34575FA7}"/>
                </a:ext>
              </a:extLst>
            </p:cNvPr>
            <p:cNvCxnSpPr/>
            <p:nvPr/>
          </p:nvCxnSpPr>
          <p:spPr>
            <a:xfrm>
              <a:off x="4921131" y="1089629"/>
              <a:ext cx="12239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CB14C8-8A93-4CC1-9052-0660BD0A847D}"/>
                </a:ext>
              </a:extLst>
            </p:cNvPr>
            <p:cNvCxnSpPr/>
            <p:nvPr/>
          </p:nvCxnSpPr>
          <p:spPr>
            <a:xfrm>
              <a:off x="6937256" y="1089629"/>
              <a:ext cx="12239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FCAE9DD-77F0-4058-9F74-3285676033B2}"/>
                </a:ext>
              </a:extLst>
            </p:cNvPr>
            <p:cNvCxnSpPr/>
            <p:nvPr/>
          </p:nvCxnSpPr>
          <p:spPr>
            <a:xfrm>
              <a:off x="6540381" y="1449991"/>
              <a:ext cx="0" cy="431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5DDA8254-3A69-413C-8887-0458568BF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556" y="1053116"/>
              <a:ext cx="7905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0..*</a:t>
              </a:r>
            </a:p>
          </p:txBody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854EC4E2-635E-400C-9046-CC82FF0EB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6939" y="1107173"/>
              <a:ext cx="7905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0..*</a:t>
              </a:r>
            </a:p>
          </p:txBody>
        </p:sp>
        <p:sp>
          <p:nvSpPr>
            <p:cNvPr id="17" name="TextBox 50">
              <a:extLst>
                <a:ext uri="{FF2B5EF4-FFF2-40B4-BE49-F238E27FC236}">
                  <a16:creationId xmlns:a16="http://schemas.microsoft.com/office/drawing/2014/main" id="{3264B043-35E4-4D59-B6BA-A42F6A1AE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787" y="3765845"/>
              <a:ext cx="1512168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sz="2000">
                  <a:solidFill>
                    <a:srgbClr val="000000"/>
                  </a:solidFill>
                </a:rPr>
                <a:t>Staff</a:t>
              </a:r>
            </a:p>
          </p:txBody>
        </p:sp>
        <p:sp>
          <p:nvSpPr>
            <p:cNvPr id="18" name="TextBox 55">
              <a:extLst>
                <a:ext uri="{FF2B5EF4-FFF2-40B4-BE49-F238E27FC236}">
                  <a16:creationId xmlns:a16="http://schemas.microsoft.com/office/drawing/2014/main" id="{618DC382-F1FA-4E60-BB5D-55774BEA0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787" y="4053877"/>
              <a:ext cx="1512168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sz="2000" dirty="0" err="1">
                  <a:solidFill>
                    <a:srgbClr val="FF0000"/>
                  </a:solidFill>
                </a:rPr>
                <a:t>staffNo</a:t>
              </a:r>
              <a:r>
                <a:rPr lang="en-GB" sz="2000" dirty="0">
                  <a:solidFill>
                    <a:srgbClr val="FF0000"/>
                  </a:solidFill>
                </a:rPr>
                <a:t>{PK}</a:t>
              </a:r>
            </a:p>
            <a:p>
              <a:r>
                <a:rPr lang="en-GB" sz="2000" dirty="0" err="1">
                  <a:solidFill>
                    <a:srgbClr val="000000"/>
                  </a:solidFill>
                </a:rPr>
                <a:t>fName</a:t>
              </a:r>
              <a:endParaRPr lang="en-GB" sz="2000" dirty="0">
                <a:solidFill>
                  <a:srgbClr val="000000"/>
                </a:solidFill>
              </a:endParaRPr>
            </a:p>
            <a:p>
              <a:r>
                <a:rPr lang="en-GB" sz="2000" dirty="0" err="1">
                  <a:solidFill>
                    <a:srgbClr val="000000"/>
                  </a:solidFill>
                </a:rPr>
                <a:t>Sname</a:t>
              </a:r>
              <a:endParaRPr lang="en-GB" sz="2000" dirty="0">
                <a:solidFill>
                  <a:srgbClr val="000000"/>
                </a:solidFill>
              </a:endParaRPr>
            </a:p>
            <a:p>
              <a:r>
                <a:rPr lang="en-GB" sz="2000" dirty="0">
                  <a:solidFill>
                    <a:srgbClr val="000000"/>
                  </a:solidFill>
                </a:rPr>
                <a:t>email</a:t>
              </a:r>
            </a:p>
          </p:txBody>
        </p:sp>
        <p:sp>
          <p:nvSpPr>
            <p:cNvPr id="19" name="TextBox 56">
              <a:extLst>
                <a:ext uri="{FF2B5EF4-FFF2-40B4-BE49-F238E27FC236}">
                  <a16:creationId xmlns:a16="http://schemas.microsoft.com/office/drawing/2014/main" id="{63B292B7-4905-44CB-9DF8-C9CBC2A2B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2448" y="4060306"/>
              <a:ext cx="1656184" cy="11521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sz="2000" dirty="0" err="1">
                  <a:solidFill>
                    <a:srgbClr val="00B050"/>
                  </a:solidFill>
                </a:rPr>
                <a:t>serialNo</a:t>
              </a:r>
              <a:r>
                <a:rPr lang="en-GB" sz="2000" dirty="0">
                  <a:solidFill>
                    <a:srgbClr val="00B050"/>
                  </a:solidFill>
                </a:rPr>
                <a:t>{PK}</a:t>
              </a:r>
            </a:p>
            <a:p>
              <a:r>
                <a:rPr lang="en-GB" sz="2000" dirty="0">
                  <a:solidFill>
                    <a:srgbClr val="000000"/>
                  </a:solidFill>
                </a:rPr>
                <a:t>model</a:t>
              </a:r>
            </a:p>
            <a:p>
              <a:r>
                <a:rPr lang="en-GB" sz="2000" dirty="0" err="1">
                  <a:solidFill>
                    <a:srgbClr val="000000"/>
                  </a:solidFill>
                </a:rPr>
                <a:t>screenSize</a:t>
              </a:r>
              <a:endParaRPr lang="en-GB" sz="20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50">
              <a:extLst>
                <a:ext uri="{FF2B5EF4-FFF2-40B4-BE49-F238E27FC236}">
                  <a16:creationId xmlns:a16="http://schemas.microsoft.com/office/drawing/2014/main" id="{C9AF6225-0271-4272-B4F1-A19C65C38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3510" y="5813689"/>
              <a:ext cx="1872208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000000"/>
                  </a:solidFill>
                </a:rPr>
                <a:t>Project</a:t>
              </a:r>
            </a:p>
          </p:txBody>
        </p:sp>
        <p:sp>
          <p:nvSpPr>
            <p:cNvPr id="21" name="TextBox 55">
              <a:extLst>
                <a:ext uri="{FF2B5EF4-FFF2-40B4-BE49-F238E27FC236}">
                  <a16:creationId xmlns:a16="http://schemas.microsoft.com/office/drawing/2014/main" id="{BDFB5D78-73EC-4CAA-8982-546DD9CBE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3510" y="6101696"/>
              <a:ext cx="1872208" cy="6982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FF"/>
                  </a:solidFill>
                </a:rPr>
                <a:t>projId</a:t>
              </a:r>
              <a:r>
                <a:rPr lang="en-GB" dirty="0">
                  <a:solidFill>
                    <a:srgbClr val="FF00FF"/>
                  </a:solidFill>
                </a:rPr>
                <a:t>{PK}</a:t>
              </a:r>
            </a:p>
            <a:p>
              <a:r>
                <a:rPr lang="en-GB" dirty="0" err="1">
                  <a:solidFill>
                    <a:srgbClr val="000000"/>
                  </a:solidFill>
                </a:rPr>
                <a:t>pName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51">
              <a:extLst>
                <a:ext uri="{FF2B5EF4-FFF2-40B4-BE49-F238E27FC236}">
                  <a16:creationId xmlns:a16="http://schemas.microsoft.com/office/drawing/2014/main" id="{579AD55E-3E36-4C0C-8E42-F58DD42E6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5544" y="3473733"/>
              <a:ext cx="1944216" cy="36003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sz="2000" dirty="0">
                  <a:solidFill>
                    <a:srgbClr val="000000"/>
                  </a:solidFill>
                </a:rPr>
                <a:t>Usage</a:t>
              </a:r>
            </a:p>
          </p:txBody>
        </p:sp>
        <p:sp>
          <p:nvSpPr>
            <p:cNvPr id="23" name="TextBox 56">
              <a:extLst>
                <a:ext uri="{FF2B5EF4-FFF2-40B4-BE49-F238E27FC236}">
                  <a16:creationId xmlns:a16="http://schemas.microsoft.com/office/drawing/2014/main" id="{CD18D215-13BC-4D38-A8FC-4BD22DE24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5544" y="3834577"/>
              <a:ext cx="1944216" cy="12939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72000" bIns="0" anchor="t" anchorCtr="0"/>
            <a:lstStyle/>
            <a:p>
              <a:r>
                <a:rPr lang="en-GB" sz="2000" b="1" dirty="0">
                  <a:solidFill>
                    <a:srgbClr val="0056B2"/>
                  </a:solidFill>
                </a:rPr>
                <a:t>(</a:t>
              </a:r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 {FK}</a:t>
              </a:r>
            </a:p>
            <a:p>
              <a:r>
                <a:rPr lang="en-GB" dirty="0" err="1">
                  <a:solidFill>
                    <a:srgbClr val="00B050"/>
                  </a:solidFill>
                </a:rPr>
                <a:t>serialNo</a:t>
              </a:r>
              <a:r>
                <a:rPr lang="en-GB" dirty="0">
                  <a:solidFill>
                    <a:srgbClr val="00B050"/>
                  </a:solidFill>
                </a:rPr>
                <a:t> {FK}</a:t>
              </a:r>
            </a:p>
            <a:p>
              <a:r>
                <a:rPr lang="en-GB" dirty="0" err="1">
                  <a:solidFill>
                    <a:srgbClr val="FF00FF"/>
                  </a:solidFill>
                </a:rPr>
                <a:t>projId</a:t>
              </a:r>
              <a:r>
                <a:rPr lang="en-GB" dirty="0">
                  <a:solidFill>
                    <a:srgbClr val="FF00FF"/>
                  </a:solidFill>
                </a:rPr>
                <a:t> {FK}</a:t>
              </a:r>
            </a:p>
            <a:p>
              <a:r>
                <a:rPr lang="en-GB" dirty="0" err="1"/>
                <a:t>dateGiven</a:t>
              </a:r>
              <a:r>
                <a:rPr lang="en-GB" b="1" dirty="0">
                  <a:solidFill>
                    <a:srgbClr val="0F6FC6"/>
                  </a:solidFill>
                </a:rPr>
                <a:t> </a:t>
              </a:r>
              <a:r>
                <a:rPr lang="en-GB" sz="2000" b="1" dirty="0">
                  <a:solidFill>
                    <a:srgbClr val="0056B2"/>
                  </a:solidFill>
                </a:rPr>
                <a:t>){PK}</a:t>
              </a:r>
              <a:endParaRPr lang="en-GB" sz="2000" dirty="0">
                <a:solidFill>
                  <a:srgbClr val="0056B2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C1C120-BEDA-48C4-9258-7EFBE1724DF6}"/>
                </a:ext>
              </a:extLst>
            </p:cNvPr>
            <p:cNvCxnSpPr>
              <a:cxnSpLocks/>
            </p:cNvCxnSpPr>
            <p:nvPr/>
          </p:nvCxnSpPr>
          <p:spPr>
            <a:xfrm>
              <a:off x="849634" y="3134482"/>
              <a:ext cx="10358297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9C1E12-F272-4D2D-863D-BDA51F11DE0A}"/>
                </a:ext>
              </a:extLst>
            </p:cNvPr>
            <p:cNvCxnSpPr>
              <a:cxnSpLocks/>
            </p:cNvCxnSpPr>
            <p:nvPr/>
          </p:nvCxnSpPr>
          <p:spPr>
            <a:xfrm>
              <a:off x="4109955" y="4132314"/>
              <a:ext cx="157609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8BC0E5-23EE-424A-B9CF-C31B9278C558}"/>
                </a:ext>
              </a:extLst>
            </p:cNvPr>
            <p:cNvCxnSpPr>
              <a:cxnSpLocks/>
            </p:cNvCxnSpPr>
            <p:nvPr/>
          </p:nvCxnSpPr>
          <p:spPr>
            <a:xfrm>
              <a:off x="6478142" y="5140426"/>
              <a:ext cx="0" cy="6732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68">
              <a:extLst>
                <a:ext uri="{FF2B5EF4-FFF2-40B4-BE49-F238E27FC236}">
                  <a16:creationId xmlns:a16="http://schemas.microsoft.com/office/drawing/2014/main" id="{C1A3CD2E-71A7-44E8-8425-083737E50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418" y="3289172"/>
              <a:ext cx="11874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0000"/>
                  </a:solidFill>
                </a:rPr>
                <a:t>Parent</a:t>
              </a:r>
            </a:p>
          </p:txBody>
        </p:sp>
        <p:sp>
          <p:nvSpPr>
            <p:cNvPr id="28" name="TextBox 68">
              <a:extLst>
                <a:ext uri="{FF2B5EF4-FFF2-40B4-BE49-F238E27FC236}">
                  <a16:creationId xmlns:a16="http://schemas.microsoft.com/office/drawing/2014/main" id="{872529F2-E061-45E1-A52E-EFA78D432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1715" y="3287741"/>
              <a:ext cx="1173489" cy="401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B050"/>
                  </a:solidFill>
                </a:rPr>
                <a:t>Parent</a:t>
              </a:r>
            </a:p>
          </p:txBody>
        </p:sp>
        <p:sp>
          <p:nvSpPr>
            <p:cNvPr id="29" name="TextBox 68">
              <a:extLst>
                <a:ext uri="{FF2B5EF4-FFF2-40B4-BE49-F238E27FC236}">
                  <a16:creationId xmlns:a16="http://schemas.microsoft.com/office/drawing/2014/main" id="{612E8A7C-FAD6-4E52-9DB3-FF9FFF5C9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3162" y="5501044"/>
              <a:ext cx="1092904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00FF"/>
                  </a:solidFill>
                </a:rPr>
                <a:t>Parent</a:t>
              </a:r>
            </a:p>
          </p:txBody>
        </p:sp>
        <p:sp>
          <p:nvSpPr>
            <p:cNvPr id="30" name="TextBox 68">
              <a:extLst>
                <a:ext uri="{FF2B5EF4-FFF2-40B4-BE49-F238E27FC236}">
                  <a16:creationId xmlns:a16="http://schemas.microsoft.com/office/drawing/2014/main" id="{2716BCA7-A57D-4E42-ADAE-0BBCE6B16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7971" y="5004711"/>
              <a:ext cx="935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00FF"/>
                  </a:solidFill>
                </a:rPr>
                <a:t>Child</a:t>
              </a:r>
            </a:p>
          </p:txBody>
        </p:sp>
        <p:sp>
          <p:nvSpPr>
            <p:cNvPr id="31" name="TextBox 68">
              <a:extLst>
                <a:ext uri="{FF2B5EF4-FFF2-40B4-BE49-F238E27FC236}">
                  <a16:creationId xmlns:a16="http://schemas.microsoft.com/office/drawing/2014/main" id="{223201C4-4FE3-4726-B90C-05D92CF2F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9403" y="3282985"/>
              <a:ext cx="9366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FF0000"/>
                  </a:solidFill>
                </a:rPr>
                <a:t>Child</a:t>
              </a:r>
            </a:p>
          </p:txBody>
        </p:sp>
        <p:sp>
          <p:nvSpPr>
            <p:cNvPr id="32" name="TextBox 68">
              <a:extLst>
                <a:ext uri="{FF2B5EF4-FFF2-40B4-BE49-F238E27FC236}">
                  <a16:creationId xmlns:a16="http://schemas.microsoft.com/office/drawing/2014/main" id="{9060854F-D589-40C8-9F46-B80F56679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7081" y="3289329"/>
              <a:ext cx="9366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00B050"/>
                  </a:solidFill>
                </a:rPr>
                <a:t>Child</a:t>
              </a:r>
            </a:p>
          </p:txBody>
        </p:sp>
        <p:sp>
          <p:nvSpPr>
            <p:cNvPr id="33" name="TextBox 10">
              <a:extLst>
                <a:ext uri="{FF2B5EF4-FFF2-40B4-BE49-F238E27FC236}">
                  <a16:creationId xmlns:a16="http://schemas.microsoft.com/office/drawing/2014/main" id="{22A68A0A-8B66-4489-9F22-C005C5D5F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725" y="4095752"/>
              <a:ext cx="7905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 dirty="0"/>
                <a:t>0..*</a:t>
              </a:r>
            </a:p>
          </p:txBody>
        </p:sp>
        <p:sp>
          <p:nvSpPr>
            <p:cNvPr id="34" name="TextBox 10">
              <a:extLst>
                <a:ext uri="{FF2B5EF4-FFF2-40B4-BE49-F238E27FC236}">
                  <a16:creationId xmlns:a16="http://schemas.microsoft.com/office/drawing/2014/main" id="{5FC5DB28-C927-4B20-8D2C-5FEF70BD7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179" y="5070227"/>
              <a:ext cx="7905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 dirty="0"/>
                <a:t>0..*</a:t>
              </a:r>
            </a:p>
          </p:txBody>
        </p:sp>
        <p:sp>
          <p:nvSpPr>
            <p:cNvPr id="35" name="TextBox 10">
              <a:extLst>
                <a:ext uri="{FF2B5EF4-FFF2-40B4-BE49-F238E27FC236}">
                  <a16:creationId xmlns:a16="http://schemas.microsoft.com/office/drawing/2014/main" id="{E61D9685-CE54-4C10-8724-296E9B91A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0270" y="4132314"/>
              <a:ext cx="7905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 dirty="0"/>
                <a:t>0..*</a:t>
              </a:r>
            </a:p>
          </p:txBody>
        </p:sp>
        <p:sp>
          <p:nvSpPr>
            <p:cNvPr id="36" name="TextBox 10">
              <a:extLst>
                <a:ext uri="{FF2B5EF4-FFF2-40B4-BE49-F238E27FC236}">
                  <a16:creationId xmlns:a16="http://schemas.microsoft.com/office/drawing/2014/main" id="{9517A654-B5DD-4FB9-AD92-4A6B05F8D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1517" y="4148012"/>
              <a:ext cx="7905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 dirty="0"/>
                <a:t>1..1</a:t>
              </a:r>
            </a:p>
          </p:txBody>
        </p:sp>
        <p:sp>
          <p:nvSpPr>
            <p:cNvPr id="37" name="TextBox 10">
              <a:extLst>
                <a:ext uri="{FF2B5EF4-FFF2-40B4-BE49-F238E27FC236}">
                  <a16:creationId xmlns:a16="http://schemas.microsoft.com/office/drawing/2014/main" id="{43E8878C-5498-45D3-8212-F00476EC4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6178" y="5500072"/>
              <a:ext cx="7905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 dirty="0"/>
                <a:t>1..1</a:t>
              </a:r>
            </a:p>
          </p:txBody>
        </p:sp>
        <p:sp>
          <p:nvSpPr>
            <p:cNvPr id="38" name="TextBox 64">
              <a:extLst>
                <a:ext uri="{FF2B5EF4-FFF2-40B4-BE49-F238E27FC236}">
                  <a16:creationId xmlns:a16="http://schemas.microsoft.com/office/drawing/2014/main" id="{4ACE5EEE-FC73-4FE2-9E96-DACF8DF67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250" y="3754731"/>
              <a:ext cx="12858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 sz="1600" dirty="0"/>
                <a:t>uses</a:t>
              </a: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D02C482-803D-4BF1-BC89-E328189CFB8C}"/>
                </a:ext>
              </a:extLst>
            </p:cNvPr>
            <p:cNvSpPr/>
            <p:nvPr/>
          </p:nvSpPr>
          <p:spPr>
            <a:xfrm rot="5400000">
              <a:off x="5142588" y="3896323"/>
              <a:ext cx="127075" cy="7200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" name="TextBox 64">
              <a:extLst>
                <a:ext uri="{FF2B5EF4-FFF2-40B4-BE49-F238E27FC236}">
                  <a16:creationId xmlns:a16="http://schemas.microsoft.com/office/drawing/2014/main" id="{AA133129-B9AA-426D-8259-32F5D5488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6735" y="3745304"/>
              <a:ext cx="12858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 sz="1600" dirty="0"/>
                <a:t>is used</a:t>
              </a:r>
            </a:p>
          </p:txBody>
        </p:sp>
        <p:sp>
          <p:nvSpPr>
            <p:cNvPr id="41" name="TextBox 64">
              <a:extLst>
                <a:ext uri="{FF2B5EF4-FFF2-40B4-BE49-F238E27FC236}">
                  <a16:creationId xmlns:a16="http://schemas.microsoft.com/office/drawing/2014/main" id="{6D7C9672-0106-44BF-A142-0FA9C8DF4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9403" y="5374732"/>
              <a:ext cx="17859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 sz="1600" dirty="0"/>
                <a:t>makes use of 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441D599-7CA6-413C-A81F-29BE8B387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0270" y="4136902"/>
              <a:ext cx="1248884" cy="37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5DFDD688-A607-4C17-B396-1CEA7AD1D050}"/>
                </a:ext>
              </a:extLst>
            </p:cNvPr>
            <p:cNvSpPr/>
            <p:nvPr/>
          </p:nvSpPr>
          <p:spPr>
            <a:xfrm rot="16200000" flipH="1">
              <a:off x="7734120" y="3871816"/>
              <a:ext cx="127075" cy="7200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C7952FF-DB73-4EEF-AC0C-E0A50FF83417}"/>
                </a:ext>
              </a:extLst>
            </p:cNvPr>
            <p:cNvSpPr/>
            <p:nvPr/>
          </p:nvSpPr>
          <p:spPr>
            <a:xfrm flipH="1">
              <a:off x="6185183" y="5319595"/>
              <a:ext cx="127075" cy="7200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F3DEA43-CAAF-46F4-8E59-B6DC8BB99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9154" y="3772274"/>
              <a:ext cx="1656184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sz="2000" dirty="0">
                  <a:solidFill>
                    <a:srgbClr val="000000"/>
                  </a:solidFill>
                </a:rPr>
                <a:t>Laptop</a:t>
              </a:r>
            </a:p>
          </p:txBody>
        </p:sp>
        <p:sp>
          <p:nvSpPr>
            <p:cNvPr id="46" name="TextBox 25">
              <a:extLst>
                <a:ext uri="{FF2B5EF4-FFF2-40B4-BE49-F238E27FC236}">
                  <a16:creationId xmlns:a16="http://schemas.microsoft.com/office/drawing/2014/main" id="{F378D4EB-0225-4ADF-84AD-E657D3E75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665" y="3692376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2200" b="1" dirty="0">
                  <a:solidFill>
                    <a:srgbClr val="0056B2"/>
                  </a:solidFill>
                </a:rPr>
                <a:t>Logical</a:t>
              </a:r>
            </a:p>
          </p:txBody>
        </p:sp>
        <p:sp>
          <p:nvSpPr>
            <p:cNvPr id="47" name="TextBox 50">
              <a:extLst>
                <a:ext uri="{FF2B5EF4-FFF2-40B4-BE49-F238E27FC236}">
                  <a16:creationId xmlns:a16="http://schemas.microsoft.com/office/drawing/2014/main" id="{328D6B89-5585-497A-84F1-E82607264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6858" y="895509"/>
              <a:ext cx="1512168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>
                  <a:solidFill>
                    <a:srgbClr val="000000"/>
                  </a:solidFill>
                </a:rPr>
                <a:t>Staff</a:t>
              </a:r>
            </a:p>
          </p:txBody>
        </p:sp>
        <p:sp>
          <p:nvSpPr>
            <p:cNvPr id="48" name="TextBox 55">
              <a:extLst>
                <a:ext uri="{FF2B5EF4-FFF2-40B4-BE49-F238E27FC236}">
                  <a16:creationId xmlns:a16="http://schemas.microsoft.com/office/drawing/2014/main" id="{D8A176BE-3511-46D5-8DCC-E7E0558A2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6858" y="1183541"/>
              <a:ext cx="1512168" cy="1295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00"/>
                  </a:solidFill>
                </a:rPr>
                <a:t>staffNo</a:t>
              </a:r>
              <a:r>
                <a:rPr lang="en-GB" dirty="0">
                  <a:solidFill>
                    <a:srgbClr val="FF0000"/>
                  </a:solidFill>
                </a:rPr>
                <a:t>{PK}</a:t>
              </a:r>
            </a:p>
            <a:p>
              <a:r>
                <a:rPr lang="en-GB" dirty="0" err="1">
                  <a:solidFill>
                    <a:srgbClr val="000000"/>
                  </a:solidFill>
                </a:rPr>
                <a:t>fName</a:t>
              </a:r>
              <a:endParaRPr lang="en-GB" dirty="0">
                <a:solidFill>
                  <a:srgbClr val="000000"/>
                </a:solidFill>
              </a:endParaRPr>
            </a:p>
            <a:p>
              <a:r>
                <a:rPr lang="en-GB" dirty="0" err="1">
                  <a:solidFill>
                    <a:srgbClr val="000000"/>
                  </a:solidFill>
                </a:rPr>
                <a:t>Sname</a:t>
              </a:r>
              <a:endParaRPr lang="en-GB" dirty="0">
                <a:solidFill>
                  <a:srgbClr val="000000"/>
                </a:solidFill>
              </a:endParaRPr>
            </a:p>
            <a:p>
              <a:r>
                <a:rPr lang="en-GB" dirty="0">
                  <a:solidFill>
                    <a:srgbClr val="000000"/>
                  </a:solidFill>
                </a:rPr>
                <a:t>email</a:t>
              </a:r>
            </a:p>
          </p:txBody>
        </p:sp>
        <p:sp>
          <p:nvSpPr>
            <p:cNvPr id="49" name="TextBox 50">
              <a:extLst>
                <a:ext uri="{FF2B5EF4-FFF2-40B4-BE49-F238E27FC236}">
                  <a16:creationId xmlns:a16="http://schemas.microsoft.com/office/drawing/2014/main" id="{E2A23F21-AC7A-4475-93DE-47901E1CA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3510" y="1902802"/>
              <a:ext cx="1872208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000000"/>
                  </a:solidFill>
                </a:rPr>
                <a:t>Project</a:t>
              </a:r>
            </a:p>
          </p:txBody>
        </p:sp>
        <p:sp>
          <p:nvSpPr>
            <p:cNvPr id="50" name="TextBox 55">
              <a:extLst>
                <a:ext uri="{FF2B5EF4-FFF2-40B4-BE49-F238E27FC236}">
                  <a16:creationId xmlns:a16="http://schemas.microsoft.com/office/drawing/2014/main" id="{873043D2-E175-4A52-9233-B6B414183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3510" y="2190810"/>
              <a:ext cx="1872208" cy="69908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7030A0"/>
                  </a:solidFill>
                </a:rPr>
                <a:t>projId</a:t>
              </a:r>
              <a:r>
                <a:rPr lang="en-GB" dirty="0">
                  <a:solidFill>
                    <a:srgbClr val="7030A0"/>
                  </a:solidFill>
                </a:rPr>
                <a:t>{PK}</a:t>
              </a:r>
            </a:p>
            <a:p>
              <a:r>
                <a:rPr lang="en-GB" dirty="0" err="1">
                  <a:solidFill>
                    <a:srgbClr val="000000"/>
                  </a:solidFill>
                </a:rPr>
                <a:t>pName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1" name="TextBox 56">
              <a:extLst>
                <a:ext uri="{FF2B5EF4-FFF2-40B4-BE49-F238E27FC236}">
                  <a16:creationId xmlns:a16="http://schemas.microsoft.com/office/drawing/2014/main" id="{0A5E1DE4-1184-4339-9DE6-F148CB85C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5068" y="1218381"/>
              <a:ext cx="1656184" cy="11521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00B050"/>
                  </a:solidFill>
                </a:rPr>
                <a:t>serialNo</a:t>
              </a:r>
              <a:r>
                <a:rPr lang="en-GB" dirty="0">
                  <a:solidFill>
                    <a:srgbClr val="00B050"/>
                  </a:solidFill>
                </a:rPr>
                <a:t>{PK}</a:t>
              </a:r>
            </a:p>
            <a:p>
              <a:r>
                <a:rPr lang="en-GB" dirty="0">
                  <a:solidFill>
                    <a:srgbClr val="000000"/>
                  </a:solidFill>
                </a:rPr>
                <a:t>model</a:t>
              </a:r>
            </a:p>
            <a:p>
              <a:r>
                <a:rPr lang="en-GB" dirty="0" err="1">
                  <a:solidFill>
                    <a:srgbClr val="000000"/>
                  </a:solidFill>
                </a:rPr>
                <a:t>screenSize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Box 56">
              <a:extLst>
                <a:ext uri="{FF2B5EF4-FFF2-40B4-BE49-F238E27FC236}">
                  <a16:creationId xmlns:a16="http://schemas.microsoft.com/office/drawing/2014/main" id="{A733BFDE-956C-4E92-B646-EA48534A2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1774" y="930349"/>
              <a:ext cx="1656184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>
                  <a:solidFill>
                    <a:srgbClr val="000000"/>
                  </a:solidFill>
                </a:rPr>
                <a:t>Laptop</a:t>
              </a:r>
            </a:p>
          </p:txBody>
        </p:sp>
        <p:sp>
          <p:nvSpPr>
            <p:cNvPr id="53" name="TextBox 10">
              <a:extLst>
                <a:ext uri="{FF2B5EF4-FFF2-40B4-BE49-F238E27FC236}">
                  <a16:creationId xmlns:a16="http://schemas.microsoft.com/office/drawing/2014/main" id="{FFB6FF3D-23B9-476A-AC7F-F4054C916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8371" y="4119386"/>
              <a:ext cx="7905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600" dirty="0"/>
                <a:t>1..1</a:t>
              </a:r>
            </a:p>
          </p:txBody>
        </p:sp>
        <p:sp>
          <p:nvSpPr>
            <p:cNvPr id="54" name="TextBox 25">
              <a:extLst>
                <a:ext uri="{FF2B5EF4-FFF2-40B4-BE49-F238E27FC236}">
                  <a16:creationId xmlns:a16="http://schemas.microsoft.com/office/drawing/2014/main" id="{42C917B5-DD0C-48A5-91A0-D87D18F48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6662" y="5749834"/>
              <a:ext cx="252870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Compound or Composite PK?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409FE-9713-4620-BDD2-3F875F62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4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F9A3-AFDA-4959-9E12-D298D549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7) Mapping Generalisations with {Mandatory, And} – Rule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22902-74DE-42EF-BD0C-A3DF2926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Merge all entities into </a:t>
            </a:r>
            <a:r>
              <a:rPr lang="en-GB" b="1" dirty="0"/>
              <a:t>one table </a:t>
            </a:r>
            <a:r>
              <a:rPr lang="en-GB" dirty="0"/>
              <a:t>with all attributes under new table.</a:t>
            </a:r>
          </a:p>
          <a:p>
            <a:endParaRPr lang="en-GB" dirty="0"/>
          </a:p>
          <a:p>
            <a:r>
              <a:rPr lang="en-GB" dirty="0"/>
              <a:t>Create PK of the new table as the PK of the generalised entity.</a:t>
            </a:r>
          </a:p>
          <a:p>
            <a:endParaRPr lang="en-GB" dirty="0"/>
          </a:p>
          <a:p>
            <a:r>
              <a:rPr lang="en-GB" dirty="0"/>
              <a:t>Add flags to differentiate between records of previous specialised entities.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BE221-E172-43C8-8009-58B2CE9E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253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F9A3-AFDA-4959-9E12-D298D549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8" y="14874"/>
            <a:ext cx="12092412" cy="800100"/>
          </a:xfrm>
        </p:spPr>
        <p:txBody>
          <a:bodyPr>
            <a:normAutofit/>
          </a:bodyPr>
          <a:lstStyle/>
          <a:p>
            <a:r>
              <a:rPr lang="en-GB" dirty="0"/>
              <a:t>7) Mapping Generalisations with {Mandatory, And} – Example </a:t>
            </a:r>
          </a:p>
        </p:txBody>
      </p:sp>
      <p:grpSp>
        <p:nvGrpSpPr>
          <p:cNvPr id="26" name="Group 25" descr="This is a visual illustration of the logical mapping of a specialisation with a {Mandatory, And} constraint.">
            <a:extLst>
              <a:ext uri="{FF2B5EF4-FFF2-40B4-BE49-F238E27FC236}">
                <a16:creationId xmlns:a16="http://schemas.microsoft.com/office/drawing/2014/main" id="{AF2B5BBF-EF4E-45D0-A399-BF623D78F7A4}"/>
              </a:ext>
            </a:extLst>
          </p:cNvPr>
          <p:cNvGrpSpPr/>
          <p:nvPr/>
        </p:nvGrpSpPr>
        <p:grpSpPr>
          <a:xfrm>
            <a:off x="1159535" y="800100"/>
            <a:ext cx="9998529" cy="5776461"/>
            <a:chOff x="1714500" y="815171"/>
            <a:chExt cx="9998529" cy="5776461"/>
          </a:xfrm>
        </p:grpSpPr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628B7095-D59F-4526-BBD4-0D9EA9BA8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8075" y="2612595"/>
              <a:ext cx="1800225" cy="4318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00B050"/>
                  </a:solidFill>
                </a:rPr>
                <a:t>Permanent</a:t>
              </a:r>
            </a:p>
          </p:txBody>
        </p:sp>
        <p:sp>
          <p:nvSpPr>
            <p:cNvPr id="28" name="TextBox 24">
              <a:extLst>
                <a:ext uri="{FF2B5EF4-FFF2-40B4-BE49-F238E27FC236}">
                  <a16:creationId xmlns:a16="http://schemas.microsoft.com/office/drawing/2014/main" id="{BC018627-2209-449C-BE40-1418F4181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9425" y="1326885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Conceptual</a:t>
              </a:r>
            </a:p>
          </p:txBody>
        </p:sp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FD81FCB1-1EFB-429F-AA9B-B0B492C1F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0481" y="815171"/>
              <a:ext cx="1560343" cy="4318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>
                  <a:solidFill>
                    <a:srgbClr val="C00000"/>
                  </a:solidFill>
                </a:rPr>
                <a:t>Staff</a:t>
              </a:r>
            </a:p>
          </p:txBody>
        </p:sp>
        <p:sp>
          <p:nvSpPr>
            <p:cNvPr id="30" name="TextBox 25">
              <a:extLst>
                <a:ext uri="{FF2B5EF4-FFF2-40B4-BE49-F238E27FC236}">
                  <a16:creationId xmlns:a16="http://schemas.microsoft.com/office/drawing/2014/main" id="{20748510-9E1E-450E-95F1-3D7CCE5A1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375" y="4295844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Logical</a:t>
              </a:r>
            </a:p>
          </p:txBody>
        </p:sp>
        <p:sp>
          <p:nvSpPr>
            <p:cNvPr id="31" name="TextBox 51">
              <a:extLst>
                <a:ext uri="{FF2B5EF4-FFF2-40B4-BE49-F238E27FC236}">
                  <a16:creationId xmlns:a16="http://schemas.microsoft.com/office/drawing/2014/main" id="{F55DE989-D2C6-4C54-B622-7738931DE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8489" y="3807355"/>
              <a:ext cx="1584325" cy="35610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>
                  <a:solidFill>
                    <a:srgbClr val="000000"/>
                  </a:solidFill>
                </a:rPr>
                <a:t>Staff</a:t>
              </a:r>
            </a:p>
          </p:txBody>
        </p:sp>
        <p:sp>
          <p:nvSpPr>
            <p:cNvPr id="32" name="TextBox 56">
              <a:extLst>
                <a:ext uri="{FF2B5EF4-FFF2-40B4-BE49-F238E27FC236}">
                  <a16:creationId xmlns:a16="http://schemas.microsoft.com/office/drawing/2014/main" id="{410CB293-9BA3-4C83-93C2-8E396CD49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8489" y="4163713"/>
              <a:ext cx="1584325" cy="18224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</a:t>
              </a:r>
            </a:p>
            <a:p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endParaRPr lang="en-GB" dirty="0">
                <a:solidFill>
                  <a:srgbClr val="C00000"/>
                </a:solidFill>
              </a:endParaRPr>
            </a:p>
            <a:p>
              <a:r>
                <a:rPr lang="en-GB" dirty="0" err="1">
                  <a:solidFill>
                    <a:srgbClr val="00B050"/>
                  </a:solidFill>
                </a:rPr>
                <a:t>permFlag</a:t>
              </a:r>
              <a:endParaRPr lang="en-GB" dirty="0">
                <a:solidFill>
                  <a:srgbClr val="00B050"/>
                </a:solidFill>
              </a:endParaRPr>
            </a:p>
            <a:p>
              <a:r>
                <a:rPr lang="en-GB" dirty="0" err="1">
                  <a:solidFill>
                    <a:srgbClr val="00B050"/>
                  </a:solidFill>
                </a:rPr>
                <a:t>permSalary</a:t>
              </a:r>
              <a:endParaRPr lang="en-GB" dirty="0">
                <a:solidFill>
                  <a:srgbClr val="00B050"/>
                </a:solidFill>
              </a:endParaRPr>
            </a:p>
            <a:p>
              <a:r>
                <a:rPr lang="en-GB" dirty="0" err="1">
                  <a:solidFill>
                    <a:srgbClr val="FF00FF"/>
                  </a:solidFill>
                </a:rPr>
                <a:t>consultFlag</a:t>
              </a:r>
              <a:endParaRPr lang="en-GB" dirty="0">
                <a:solidFill>
                  <a:srgbClr val="FF00FF"/>
                </a:solidFill>
              </a:endParaRPr>
            </a:p>
            <a:p>
              <a:r>
                <a:rPr lang="en-GB" dirty="0" err="1">
                  <a:solidFill>
                    <a:srgbClr val="FF00FF"/>
                  </a:solidFill>
                </a:rPr>
                <a:t>consultRate</a:t>
              </a:r>
              <a:endParaRPr lang="en-GB" dirty="0">
                <a:solidFill>
                  <a:srgbClr val="FF00FF"/>
                </a:solidFill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14CEA8E-6033-4A59-8D3B-050F01DF3DB5}"/>
                </a:ext>
              </a:extLst>
            </p:cNvPr>
            <p:cNvCxnSpPr>
              <a:cxnSpLocks/>
            </p:cNvCxnSpPr>
            <p:nvPr/>
          </p:nvCxnSpPr>
          <p:spPr>
            <a:xfrm>
              <a:off x="1738481" y="3610794"/>
              <a:ext cx="9896911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F598A15-3E03-4AB2-8157-5D6C3A30128B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" y="6100872"/>
              <a:ext cx="9998529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76E2DE51-3309-462A-A5F1-9267EAD911BA}"/>
                </a:ext>
              </a:extLst>
            </p:cNvPr>
            <p:cNvSpPr/>
            <p:nvPr/>
          </p:nvSpPr>
          <p:spPr>
            <a:xfrm>
              <a:off x="6966722" y="2036332"/>
              <a:ext cx="215900" cy="21590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2D890A9-AB01-4FA3-9F67-A2B1AD3C3146}"/>
                </a:ext>
              </a:extLst>
            </p:cNvPr>
            <p:cNvCxnSpPr/>
            <p:nvPr/>
          </p:nvCxnSpPr>
          <p:spPr>
            <a:xfrm>
              <a:off x="5781675" y="2395107"/>
              <a:ext cx="26654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5F9C58-060E-4C50-87D2-A82EBBB7D87E}"/>
                </a:ext>
              </a:extLst>
            </p:cNvPr>
            <p:cNvCxnSpPr/>
            <p:nvPr/>
          </p:nvCxnSpPr>
          <p:spPr>
            <a:xfrm>
              <a:off x="5794375" y="2395107"/>
              <a:ext cx="0" cy="2174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55E10A-B33F-46F0-B1BF-9ABA332685D9}"/>
                </a:ext>
              </a:extLst>
            </p:cNvPr>
            <p:cNvCxnSpPr/>
            <p:nvPr/>
          </p:nvCxnSpPr>
          <p:spPr>
            <a:xfrm>
              <a:off x="8447088" y="2395107"/>
              <a:ext cx="0" cy="2174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71700EF-909A-47E0-8E56-14EF474E50F6}"/>
                </a:ext>
              </a:extLst>
            </p:cNvPr>
            <p:cNvCxnSpPr/>
            <p:nvPr/>
          </p:nvCxnSpPr>
          <p:spPr>
            <a:xfrm>
              <a:off x="7078663" y="2252232"/>
              <a:ext cx="0" cy="1428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5">
              <a:extLst>
                <a:ext uri="{FF2B5EF4-FFF2-40B4-BE49-F238E27FC236}">
                  <a16:creationId xmlns:a16="http://schemas.microsoft.com/office/drawing/2014/main" id="{5525098B-BD59-4EFA-A3F9-9BC48F448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1900" y="2612595"/>
              <a:ext cx="1800225" cy="431800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>
                  <a:solidFill>
                    <a:srgbClr val="FF00FF"/>
                  </a:solidFill>
                </a:rPr>
                <a:t>Consultant</a:t>
              </a:r>
            </a:p>
          </p:txBody>
        </p:sp>
        <p:sp>
          <p:nvSpPr>
            <p:cNvPr id="41" name="TextBox 68">
              <a:extLst>
                <a:ext uri="{FF2B5EF4-FFF2-40B4-BE49-F238E27FC236}">
                  <a16:creationId xmlns:a16="http://schemas.microsoft.com/office/drawing/2014/main" id="{3DD75CD1-213A-46D6-9B89-0BD350AF4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37" y="1976007"/>
              <a:ext cx="280710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/>
                <a:t>{Mandatory, And}</a:t>
              </a:r>
            </a:p>
          </p:txBody>
        </p:sp>
        <p:sp>
          <p:nvSpPr>
            <p:cNvPr id="42" name="TextBox 26">
              <a:extLst>
                <a:ext uri="{FF2B5EF4-FFF2-40B4-BE49-F238E27FC236}">
                  <a16:creationId xmlns:a16="http://schemas.microsoft.com/office/drawing/2014/main" id="{E5057B52-3052-4C16-89C4-0CD6E2DD6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3888" y="6157747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Tables</a:t>
              </a:r>
            </a:p>
          </p:txBody>
        </p:sp>
        <p:sp>
          <p:nvSpPr>
            <p:cNvPr id="43" name="TextBox 28">
              <a:extLst>
                <a:ext uri="{FF2B5EF4-FFF2-40B4-BE49-F238E27FC236}">
                  <a16:creationId xmlns:a16="http://schemas.microsoft.com/office/drawing/2014/main" id="{01CCB880-315B-4E16-8BFB-59467268E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498" y="6222300"/>
              <a:ext cx="88759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buClr>
                  <a:srgbClr val="0F6FC6"/>
                </a:buClr>
              </a:pPr>
              <a:r>
                <a:rPr lang="en-US" dirty="0">
                  <a:solidFill>
                    <a:srgbClr val="000000"/>
                  </a:solidFill>
                </a:rPr>
                <a:t>Staff (</a:t>
              </a:r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{PK}, </a:t>
              </a:r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r>
                <a:rPr lang="en-GB" dirty="0"/>
                <a:t>, </a:t>
              </a:r>
              <a:r>
                <a:rPr lang="en-GB" dirty="0" err="1">
                  <a:solidFill>
                    <a:srgbClr val="00B050"/>
                  </a:solidFill>
                </a:rPr>
                <a:t>permSalary</a:t>
              </a:r>
              <a:r>
                <a:rPr lang="en-GB" dirty="0"/>
                <a:t>, </a:t>
              </a:r>
              <a:r>
                <a:rPr lang="en-GB" dirty="0" err="1">
                  <a:solidFill>
                    <a:srgbClr val="FF00FF"/>
                  </a:solidFill>
                </a:rPr>
                <a:t>consultRate</a:t>
              </a:r>
              <a:r>
                <a:rPr lang="en-GB" dirty="0"/>
                <a:t>, </a:t>
              </a:r>
              <a:r>
                <a:rPr lang="en-GB" dirty="0" err="1">
                  <a:solidFill>
                    <a:srgbClr val="00B050"/>
                  </a:solidFill>
                </a:rPr>
                <a:t>permFlag</a:t>
              </a:r>
              <a:r>
                <a:rPr lang="en-GB" dirty="0"/>
                <a:t>, </a:t>
              </a:r>
              <a:r>
                <a:rPr lang="en-GB" dirty="0" err="1">
                  <a:solidFill>
                    <a:srgbClr val="FF00FF"/>
                  </a:solidFill>
                </a:rPr>
                <a:t>consultFlag</a:t>
              </a:r>
              <a:r>
                <a:rPr lang="en-US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44" name="TextBox 56">
              <a:extLst>
                <a:ext uri="{FF2B5EF4-FFF2-40B4-BE49-F238E27FC236}">
                  <a16:creationId xmlns:a16="http://schemas.microsoft.com/office/drawing/2014/main" id="{7811F82E-074E-4C2D-8C15-640C4084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0481" y="1248558"/>
              <a:ext cx="1560343" cy="761373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</a:t>
              </a:r>
            </a:p>
            <a:p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56">
              <a:extLst>
                <a:ext uri="{FF2B5EF4-FFF2-40B4-BE49-F238E27FC236}">
                  <a16:creationId xmlns:a16="http://schemas.microsoft.com/office/drawing/2014/main" id="{2072774F-A07E-46C7-B4D6-0C236115A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8075" y="3042261"/>
              <a:ext cx="1800225" cy="4417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00B050"/>
                  </a:solidFill>
                </a:rPr>
                <a:t>permSalary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46" name="TextBox 56">
              <a:extLst>
                <a:ext uri="{FF2B5EF4-FFF2-40B4-BE49-F238E27FC236}">
                  <a16:creationId xmlns:a16="http://schemas.microsoft.com/office/drawing/2014/main" id="{B880B317-2401-4A18-85E2-5FA075D0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1900" y="3040299"/>
              <a:ext cx="1800225" cy="443706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FF"/>
                  </a:solidFill>
                </a:rPr>
                <a:t>consultRate</a:t>
              </a:r>
              <a:endParaRPr lang="en-GB" dirty="0">
                <a:solidFill>
                  <a:srgbClr val="FF00FF"/>
                </a:solidFill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BE221-E172-43C8-8009-58B2CE9E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863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B6AC-FE93-4F50-8EDF-60AF641C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8) Mapping Generalisations with {Optional, And} –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88AE-F3D8-4BA7-B831-ED0811EC7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1128712"/>
            <a:ext cx="11835089" cy="5729288"/>
          </a:xfrm>
        </p:spPr>
        <p:txBody>
          <a:bodyPr/>
          <a:lstStyle/>
          <a:p>
            <a:r>
              <a:rPr lang="en-GB" dirty="0"/>
              <a:t>Create </a:t>
            </a:r>
            <a:r>
              <a:rPr lang="en-GB" b="1" dirty="0"/>
              <a:t>2 tables</a:t>
            </a:r>
          </a:p>
          <a:p>
            <a:pPr lvl="1"/>
            <a:r>
              <a:rPr lang="en-GB" dirty="0"/>
              <a:t>One table for general entity which becomes the Parent table.</a:t>
            </a:r>
          </a:p>
          <a:p>
            <a:pPr lvl="1"/>
            <a:r>
              <a:rPr lang="en-GB" dirty="0"/>
              <a:t>One table for both specialised entities merged together which becomes the Child table.</a:t>
            </a:r>
          </a:p>
          <a:p>
            <a:endParaRPr lang="en-GB" dirty="0"/>
          </a:p>
          <a:p>
            <a:r>
              <a:rPr lang="en-GB" dirty="0"/>
              <a:t>Create ONE one-to-one relationship optional on one side between the 2 tables</a:t>
            </a:r>
          </a:p>
          <a:p>
            <a:pPr lvl="1"/>
            <a:r>
              <a:rPr lang="en-GB" dirty="0"/>
              <a:t>FK of the Child table references PK of the Parent table.</a:t>
            </a:r>
          </a:p>
          <a:p>
            <a:pPr lvl="1"/>
            <a:r>
              <a:rPr lang="en-GB" dirty="0"/>
              <a:t>PK of the Child table is the same as the PK of Parent table.</a:t>
            </a:r>
          </a:p>
          <a:p>
            <a:endParaRPr lang="en-GB" dirty="0"/>
          </a:p>
          <a:p>
            <a:r>
              <a:rPr lang="en-GB" dirty="0"/>
              <a:t>Add flags to differentiate between records of previous specialised entities.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218E7-CDD2-4132-A20F-594D63EE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98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B6AC-FE93-4F50-8EDF-60AF641C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8) Mapping Generalisations with {Optional, And} – Example</a:t>
            </a:r>
          </a:p>
        </p:txBody>
      </p:sp>
      <p:grpSp>
        <p:nvGrpSpPr>
          <p:cNvPr id="7" name="Group 6" descr="This is a visual illustration of the logical mapping of a specialisation with a {Optional, And} constraint.">
            <a:extLst>
              <a:ext uri="{FF2B5EF4-FFF2-40B4-BE49-F238E27FC236}">
                <a16:creationId xmlns:a16="http://schemas.microsoft.com/office/drawing/2014/main" id="{CD2394DF-2F5A-4BAD-9B04-456DD2D6464B}"/>
              </a:ext>
            </a:extLst>
          </p:cNvPr>
          <p:cNvGrpSpPr/>
          <p:nvPr/>
        </p:nvGrpSpPr>
        <p:grpSpPr>
          <a:xfrm>
            <a:off x="1067679" y="832945"/>
            <a:ext cx="10056641" cy="5885174"/>
            <a:chOff x="1182529" y="828402"/>
            <a:chExt cx="10056641" cy="5885174"/>
          </a:xfrm>
        </p:grpSpPr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3EC136CD-83FF-4912-AF49-EDCE6D840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1664" y="2196408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Conceptual</a:t>
              </a:r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ED9876DF-47FA-4FB4-9A13-7F50DDFB0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1917" y="4485025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Logical</a:t>
              </a:r>
            </a:p>
          </p:txBody>
        </p:sp>
        <p:sp>
          <p:nvSpPr>
            <p:cNvPr id="10" name="TextBox 51">
              <a:extLst>
                <a:ext uri="{FF2B5EF4-FFF2-40B4-BE49-F238E27FC236}">
                  <a16:creationId xmlns:a16="http://schemas.microsoft.com/office/drawing/2014/main" id="{A7003C31-CCDD-41A3-8529-AED070CC1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4778" y="4464215"/>
              <a:ext cx="1601564" cy="2789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000000"/>
                  </a:solidFill>
                </a:rPr>
                <a:t>Staff</a:t>
              </a:r>
            </a:p>
          </p:txBody>
        </p:sp>
        <p:sp>
          <p:nvSpPr>
            <p:cNvPr id="11" name="TextBox 56">
              <a:extLst>
                <a:ext uri="{FF2B5EF4-FFF2-40B4-BE49-F238E27FC236}">
                  <a16:creationId xmlns:a16="http://schemas.microsoft.com/office/drawing/2014/main" id="{5559BE72-1B1E-435A-B125-52D3EBB32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4778" y="4743119"/>
              <a:ext cx="1601564" cy="64293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</a:t>
              </a:r>
            </a:p>
            <a:p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endParaRPr lang="en-GB" dirty="0">
                <a:solidFill>
                  <a:srgbClr val="7030A0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F63F88E-E697-450B-8F18-84ED331D0030}"/>
                </a:ext>
              </a:extLst>
            </p:cNvPr>
            <p:cNvCxnSpPr>
              <a:cxnSpLocks/>
            </p:cNvCxnSpPr>
            <p:nvPr/>
          </p:nvCxnSpPr>
          <p:spPr>
            <a:xfrm>
              <a:off x="1260213" y="3823744"/>
              <a:ext cx="9978957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ECE8E04-E190-44F1-8EDD-5A37EB9C1BE0}"/>
                </a:ext>
              </a:extLst>
            </p:cNvPr>
            <p:cNvCxnSpPr>
              <a:cxnSpLocks/>
            </p:cNvCxnSpPr>
            <p:nvPr/>
          </p:nvCxnSpPr>
          <p:spPr>
            <a:xfrm>
              <a:off x="1182529" y="5964513"/>
              <a:ext cx="9978957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id="{A7F7228F-120F-416D-90FB-BB77D9A3B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1917" y="6197198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Tables</a:t>
              </a:r>
            </a:p>
          </p:txBody>
        </p:sp>
        <p:sp>
          <p:nvSpPr>
            <p:cNvPr id="15" name="TextBox 28">
              <a:extLst>
                <a:ext uri="{FF2B5EF4-FFF2-40B4-BE49-F238E27FC236}">
                  <a16:creationId xmlns:a16="http://schemas.microsoft.com/office/drawing/2014/main" id="{C96C34F7-2694-496B-8740-4175FEC52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763" y="6067245"/>
              <a:ext cx="868418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buClr>
                  <a:srgbClr val="0F6FC6"/>
                </a:buClr>
              </a:pPr>
              <a:r>
                <a:rPr lang="en-US" dirty="0">
                  <a:solidFill>
                    <a:srgbClr val="000000"/>
                  </a:solidFill>
                </a:rPr>
                <a:t>Staff (</a:t>
              </a:r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{PK}, </a:t>
              </a:r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r>
                <a:rPr lang="en-GB" dirty="0"/>
                <a:t>)</a:t>
              </a:r>
            </a:p>
            <a:p>
              <a:pPr marL="742950" lvl="1" indent="-285750">
                <a:buClr>
                  <a:srgbClr val="0F6FC6"/>
                </a:buClr>
              </a:pPr>
              <a:r>
                <a:rPr lang="en-GB" dirty="0" err="1"/>
                <a:t>StaffDetails</a:t>
              </a:r>
              <a:r>
                <a:rPr lang="en-GB" dirty="0"/>
                <a:t> (</a:t>
              </a:r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{PK}{FK}</a:t>
              </a:r>
              <a:r>
                <a:rPr lang="en-GB" dirty="0"/>
                <a:t>, </a:t>
              </a:r>
              <a:r>
                <a:rPr lang="en-GB" dirty="0" err="1">
                  <a:solidFill>
                    <a:srgbClr val="00B050"/>
                  </a:solidFill>
                </a:rPr>
                <a:t>permFlag</a:t>
              </a:r>
              <a:r>
                <a:rPr lang="en-GB" dirty="0"/>
                <a:t>,</a:t>
              </a:r>
              <a:r>
                <a:rPr lang="en-GB" dirty="0">
                  <a:solidFill>
                    <a:srgbClr val="00B050"/>
                  </a:solidFill>
                </a:rPr>
                <a:t> </a:t>
              </a:r>
              <a:r>
                <a:rPr lang="en-GB" dirty="0" err="1">
                  <a:solidFill>
                    <a:srgbClr val="00B050"/>
                  </a:solidFill>
                </a:rPr>
                <a:t>permSalary</a:t>
              </a:r>
              <a:r>
                <a:rPr lang="en-GB" dirty="0"/>
                <a:t>, </a:t>
              </a:r>
              <a:r>
                <a:rPr lang="en-GB" dirty="0" err="1">
                  <a:solidFill>
                    <a:srgbClr val="FF00FF"/>
                  </a:solidFill>
                </a:rPr>
                <a:t>consultFlag</a:t>
              </a:r>
              <a:r>
                <a:rPr lang="en-GB" dirty="0"/>
                <a:t>, </a:t>
              </a:r>
              <a:r>
                <a:rPr lang="en-GB" dirty="0" err="1">
                  <a:solidFill>
                    <a:srgbClr val="FF00FF"/>
                  </a:solidFill>
                </a:rPr>
                <a:t>consultRate</a:t>
              </a:r>
              <a:r>
                <a:rPr lang="en-US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6" name="TextBox 51">
              <a:extLst>
                <a:ext uri="{FF2B5EF4-FFF2-40B4-BE49-F238E27FC236}">
                  <a16:creationId xmlns:a16="http://schemas.microsoft.com/office/drawing/2014/main" id="{D5C0CA98-44D1-4BA8-8D96-99CE767FB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2730" y="4032167"/>
              <a:ext cx="2104776" cy="28232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000000"/>
                  </a:solidFill>
                </a:rPr>
                <a:t>StaffType</a:t>
              </a:r>
            </a:p>
          </p:txBody>
        </p:sp>
        <p:sp>
          <p:nvSpPr>
            <p:cNvPr id="17" name="TextBox 56">
              <a:extLst>
                <a:ext uri="{FF2B5EF4-FFF2-40B4-BE49-F238E27FC236}">
                  <a16:creationId xmlns:a16="http://schemas.microsoft.com/office/drawing/2014/main" id="{7FFF92A5-CAE1-4F9A-8FBD-898BB3302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2730" y="4314494"/>
              <a:ext cx="2104776" cy="15001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{PK}{FK}</a:t>
              </a:r>
            </a:p>
            <a:p>
              <a:r>
                <a:rPr lang="en-GB" dirty="0" err="1">
                  <a:solidFill>
                    <a:srgbClr val="00B050"/>
                  </a:solidFill>
                </a:rPr>
                <a:t>permFlag</a:t>
              </a:r>
              <a:endParaRPr lang="en-GB" dirty="0">
                <a:solidFill>
                  <a:srgbClr val="00B050"/>
                </a:solidFill>
              </a:endParaRPr>
            </a:p>
            <a:p>
              <a:r>
                <a:rPr lang="en-GB" dirty="0" err="1">
                  <a:solidFill>
                    <a:srgbClr val="00B050"/>
                  </a:solidFill>
                </a:rPr>
                <a:t>permSalary</a:t>
              </a:r>
              <a:endParaRPr lang="en-GB" dirty="0">
                <a:solidFill>
                  <a:srgbClr val="00B050"/>
                </a:solidFill>
              </a:endParaRPr>
            </a:p>
            <a:p>
              <a:r>
                <a:rPr lang="en-GB" dirty="0" err="1">
                  <a:solidFill>
                    <a:srgbClr val="FF00FF"/>
                  </a:solidFill>
                </a:rPr>
                <a:t>consultFlag</a:t>
              </a:r>
              <a:endParaRPr lang="en-GB" dirty="0">
                <a:solidFill>
                  <a:srgbClr val="FF00FF"/>
                </a:solidFill>
              </a:endParaRPr>
            </a:p>
            <a:p>
              <a:r>
                <a:rPr lang="en-GB" dirty="0" err="1">
                  <a:solidFill>
                    <a:srgbClr val="FF00FF"/>
                  </a:solidFill>
                </a:rPr>
                <a:t>consultRate</a:t>
              </a:r>
              <a:endParaRPr lang="en-GB" dirty="0">
                <a:solidFill>
                  <a:srgbClr val="FF00FF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E5E150-97E5-40BB-A3AD-97D9EFF03C7B}"/>
                </a:ext>
              </a:extLst>
            </p:cNvPr>
            <p:cNvCxnSpPr/>
            <p:nvPr/>
          </p:nvCxnSpPr>
          <p:spPr>
            <a:xfrm>
              <a:off x="5005230" y="4957432"/>
              <a:ext cx="2857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2883B83D-ABBA-41B7-B43D-915803CC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355" y="4967863"/>
              <a:ext cx="7905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1..1</a:t>
              </a:r>
            </a:p>
          </p:txBody>
        </p:sp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D3D3E270-583D-4925-8B3A-3E7179E72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9792" y="4951535"/>
              <a:ext cx="7905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0..1</a:t>
              </a:r>
            </a:p>
          </p:txBody>
        </p:sp>
        <p:sp>
          <p:nvSpPr>
            <p:cNvPr id="21" name="TextBox 64">
              <a:extLst>
                <a:ext uri="{FF2B5EF4-FFF2-40B4-BE49-F238E27FC236}">
                  <a16:creationId xmlns:a16="http://schemas.microsoft.com/office/drawing/2014/main" id="{E8B80261-ED6B-4848-BFE8-21FB06E60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9605" y="4555278"/>
              <a:ext cx="12858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/>
                <a:t>can be</a:t>
              </a: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D3F4721-A392-428F-A9DE-E58AE3ADEB84}"/>
                </a:ext>
              </a:extLst>
            </p:cNvPr>
            <p:cNvSpPr/>
            <p:nvPr/>
          </p:nvSpPr>
          <p:spPr>
            <a:xfrm rot="5400000">
              <a:off x="6754655" y="4708194"/>
              <a:ext cx="215900" cy="1428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TextBox 68">
              <a:extLst>
                <a:ext uri="{FF2B5EF4-FFF2-40B4-BE49-F238E27FC236}">
                  <a16:creationId xmlns:a16="http://schemas.microsoft.com/office/drawing/2014/main" id="{A032BC5B-094F-437F-B652-9DD2A9D34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0141" y="3957398"/>
              <a:ext cx="9350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b="1">
                  <a:solidFill>
                    <a:srgbClr val="FF0000"/>
                  </a:solidFill>
                </a:rPr>
                <a:t>Parent</a:t>
              </a:r>
            </a:p>
          </p:txBody>
        </p:sp>
        <p:sp>
          <p:nvSpPr>
            <p:cNvPr id="24" name="TextBox 68">
              <a:extLst>
                <a:ext uri="{FF2B5EF4-FFF2-40B4-BE49-F238E27FC236}">
                  <a16:creationId xmlns:a16="http://schemas.microsoft.com/office/drawing/2014/main" id="{E45F2146-6B5B-4E1A-8E62-B0B2FE0CF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7055" y="3996994"/>
              <a:ext cx="9366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b="1">
                  <a:solidFill>
                    <a:srgbClr val="FF0000"/>
                  </a:solidFill>
                </a:rPr>
                <a:t>Child</a:t>
              </a: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1AD4DD17-8A55-40A7-8894-D6FC2B072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104" y="2767114"/>
              <a:ext cx="1800225" cy="4318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00B050"/>
                  </a:solidFill>
                </a:rPr>
                <a:t>Permanent</a:t>
              </a: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B2BC17BB-B15E-4A45-A25A-EF8BE715B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8510" y="828402"/>
              <a:ext cx="1560343" cy="4318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C00000"/>
                  </a:solidFill>
                </a:rPr>
                <a:t>Staff</a:t>
              </a: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83D43863-B640-4F80-9F22-845A351D3374}"/>
                </a:ext>
              </a:extLst>
            </p:cNvPr>
            <p:cNvSpPr/>
            <p:nvPr/>
          </p:nvSpPr>
          <p:spPr>
            <a:xfrm>
              <a:off x="6435567" y="2190851"/>
              <a:ext cx="215900" cy="21590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1E2A6C-C625-4D8F-9B52-98C0239180BE}"/>
                </a:ext>
              </a:extLst>
            </p:cNvPr>
            <p:cNvCxnSpPr/>
            <p:nvPr/>
          </p:nvCxnSpPr>
          <p:spPr>
            <a:xfrm>
              <a:off x="5249704" y="2549626"/>
              <a:ext cx="26654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07CD79-D896-4B94-9C5F-366C5D35D61C}"/>
                </a:ext>
              </a:extLst>
            </p:cNvPr>
            <p:cNvCxnSpPr/>
            <p:nvPr/>
          </p:nvCxnSpPr>
          <p:spPr>
            <a:xfrm>
              <a:off x="5262404" y="2549626"/>
              <a:ext cx="0" cy="2174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24A18CA-9FE4-4343-9190-DBD68C9E7794}"/>
                </a:ext>
              </a:extLst>
            </p:cNvPr>
            <p:cNvCxnSpPr>
              <a:cxnSpLocks/>
            </p:cNvCxnSpPr>
            <p:nvPr/>
          </p:nvCxnSpPr>
          <p:spPr>
            <a:xfrm>
              <a:off x="7900369" y="2549626"/>
              <a:ext cx="0" cy="2174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363A2C9-B3A6-49F6-A4C6-6872C3D0493E}"/>
                </a:ext>
              </a:extLst>
            </p:cNvPr>
            <p:cNvCxnSpPr/>
            <p:nvPr/>
          </p:nvCxnSpPr>
          <p:spPr>
            <a:xfrm>
              <a:off x="6546692" y="2406751"/>
              <a:ext cx="0" cy="1428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5">
              <a:extLst>
                <a:ext uri="{FF2B5EF4-FFF2-40B4-BE49-F238E27FC236}">
                  <a16:creationId xmlns:a16="http://schemas.microsoft.com/office/drawing/2014/main" id="{BCAF54EC-61E3-4277-88CC-9666FFCC5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9929" y="2767114"/>
              <a:ext cx="1800225" cy="431800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>
                  <a:solidFill>
                    <a:srgbClr val="FF00FF"/>
                  </a:solidFill>
                </a:rPr>
                <a:t>Consultant</a:t>
              </a:r>
            </a:p>
          </p:txBody>
        </p:sp>
        <p:sp>
          <p:nvSpPr>
            <p:cNvPr id="33" name="TextBox 68">
              <a:extLst>
                <a:ext uri="{FF2B5EF4-FFF2-40B4-BE49-F238E27FC236}">
                  <a16:creationId xmlns:a16="http://schemas.microsoft.com/office/drawing/2014/main" id="{F31C6363-D596-49A5-BD1A-605E23A2A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2567" y="2130526"/>
              <a:ext cx="2252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b="1" dirty="0"/>
                <a:t>{Optional, And}</a:t>
              </a:r>
            </a:p>
          </p:txBody>
        </p:sp>
        <p:sp>
          <p:nvSpPr>
            <p:cNvPr id="34" name="TextBox 56">
              <a:extLst>
                <a:ext uri="{FF2B5EF4-FFF2-40B4-BE49-F238E27FC236}">
                  <a16:creationId xmlns:a16="http://schemas.microsoft.com/office/drawing/2014/main" id="{FEC2E1BD-510F-42D8-910D-D3A329D15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8510" y="1256357"/>
              <a:ext cx="1560343" cy="908093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</a:t>
              </a:r>
            </a:p>
            <a:p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56">
              <a:extLst>
                <a:ext uri="{FF2B5EF4-FFF2-40B4-BE49-F238E27FC236}">
                  <a16:creationId xmlns:a16="http://schemas.microsoft.com/office/drawing/2014/main" id="{D810CCD9-C80E-40F4-A61C-5B3D07D9A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104" y="3196780"/>
              <a:ext cx="1800225" cy="4417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00B050"/>
                  </a:solidFill>
                </a:rPr>
                <a:t>permSalary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56">
              <a:extLst>
                <a:ext uri="{FF2B5EF4-FFF2-40B4-BE49-F238E27FC236}">
                  <a16:creationId xmlns:a16="http://schemas.microsoft.com/office/drawing/2014/main" id="{4C77E38C-1C18-498D-9D29-16C663404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9929" y="3202192"/>
              <a:ext cx="1800225" cy="443706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FF"/>
                  </a:solidFill>
                </a:rPr>
                <a:t>consultRate</a:t>
              </a:r>
              <a:endParaRPr lang="en-GB" dirty="0">
                <a:solidFill>
                  <a:srgbClr val="FF00FF"/>
                </a:solidFill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218E7-CDD2-4132-A20F-594D63EE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310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BE5B-B533-405F-A2D1-5655BCEC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9) Mapping Generalisations with {Mandatory, Or} –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BC07-F967-4585-868C-E09371F61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Create </a:t>
            </a:r>
            <a:r>
              <a:rPr lang="en-GB" b="1" dirty="0"/>
              <a:t>2 separate tables</a:t>
            </a:r>
          </a:p>
          <a:p>
            <a:pPr lvl="1"/>
            <a:r>
              <a:rPr lang="en-GB" dirty="0"/>
              <a:t>One table for each of the specialised entities with the attributes of the general entity also added.</a:t>
            </a:r>
          </a:p>
          <a:p>
            <a:pPr lvl="1"/>
            <a:r>
              <a:rPr lang="en-GB" dirty="0"/>
              <a:t>PK for both tables is the PK of original general entity.</a:t>
            </a:r>
          </a:p>
          <a:p>
            <a:endParaRPr lang="en-GB" dirty="0"/>
          </a:p>
          <a:p>
            <a:r>
              <a:rPr lang="en-GB" dirty="0"/>
              <a:t>Each table have their own relationships with the rest of the logical schema</a:t>
            </a:r>
          </a:p>
          <a:p>
            <a:pPr lvl="1"/>
            <a:r>
              <a:rPr lang="en-GB" dirty="0"/>
              <a:t>The relationships that were associated to the original general entity are doubled up.</a:t>
            </a:r>
          </a:p>
          <a:p>
            <a:pPr lvl="1"/>
            <a:r>
              <a:rPr lang="en-GB" dirty="0"/>
              <a:t>The relationships that were associated to each specialised entities remain the same.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0FED7-08D7-44D2-9931-4D012C58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92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4884-5E11-4E0D-8739-2C7185A9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charset="0"/>
                <a:ea typeface="Arial" charset="0"/>
                <a:cs typeface="Arial" charset="0"/>
              </a:rPr>
              <a:t>Phases and </a:t>
            </a:r>
            <a:r>
              <a:rPr lang="en-GB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GB" sz="3200" b="1" dirty="0">
                <a:latin typeface="Arial" charset="0"/>
                <a:ea typeface="Arial" charset="0"/>
                <a:cs typeface="Arial" charset="0"/>
              </a:rPr>
              <a:t>utputs </a:t>
            </a:r>
            <a:r>
              <a:rPr lang="en-GB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GB" sz="3200" b="1" dirty="0">
                <a:latin typeface="Arial" charset="0"/>
                <a:ea typeface="Arial" charset="0"/>
                <a:cs typeface="Arial" charset="0"/>
              </a:rPr>
              <a:t>f Database Design (recap)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FAE35-6085-49C8-9EED-300DE910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</a:t>
            </a:fld>
            <a:endParaRPr lang="en-GB"/>
          </a:p>
        </p:txBody>
      </p:sp>
      <p:grpSp>
        <p:nvGrpSpPr>
          <p:cNvPr id="24" name="Group 23" descr="This is a diagram that represents the different phases of database design and the outputs produced by each phase. ">
            <a:extLst>
              <a:ext uri="{FF2B5EF4-FFF2-40B4-BE49-F238E27FC236}">
                <a16:creationId xmlns:a16="http://schemas.microsoft.com/office/drawing/2014/main" id="{D97CE37F-743F-4978-B31A-6F308FD9FB5F}"/>
              </a:ext>
            </a:extLst>
          </p:cNvPr>
          <p:cNvGrpSpPr/>
          <p:nvPr/>
        </p:nvGrpSpPr>
        <p:grpSpPr>
          <a:xfrm>
            <a:off x="71304" y="1053507"/>
            <a:ext cx="12001630" cy="5487724"/>
            <a:chOff x="110468" y="1053507"/>
            <a:chExt cx="11916662" cy="548772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671AD7D-4F07-4263-B30B-B4FB66273702}"/>
                </a:ext>
              </a:extLst>
            </p:cNvPr>
            <p:cNvSpPr/>
            <p:nvPr/>
          </p:nvSpPr>
          <p:spPr>
            <a:xfrm>
              <a:off x="734338" y="1053507"/>
              <a:ext cx="4862286" cy="697632"/>
            </a:xfrm>
            <a:prstGeom prst="roundRect">
              <a:avLst/>
            </a:prstGeom>
            <a:solidFill>
              <a:srgbClr val="B5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 Requirements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53D9F63-47E8-46EA-8910-62FE7E3966FE}"/>
                </a:ext>
              </a:extLst>
            </p:cNvPr>
            <p:cNvSpPr/>
            <p:nvPr/>
          </p:nvSpPr>
          <p:spPr>
            <a:xfrm>
              <a:off x="734338" y="2251030"/>
              <a:ext cx="4862286" cy="697632"/>
            </a:xfrm>
            <a:prstGeom prst="roundRect">
              <a:avLst/>
            </a:prstGeom>
            <a:solidFill>
              <a:srgbClr val="006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CONCEPTUAL DESIGN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D571C4A-8230-4B11-9EE6-8FBFF0E55514}"/>
                </a:ext>
              </a:extLst>
            </p:cNvPr>
            <p:cNvSpPr/>
            <p:nvPr/>
          </p:nvSpPr>
          <p:spPr>
            <a:xfrm>
              <a:off x="734338" y="3448553"/>
              <a:ext cx="4862286" cy="697632"/>
            </a:xfrm>
            <a:prstGeom prst="roundRect">
              <a:avLst/>
            </a:prstGeom>
            <a:solidFill>
              <a:srgbClr val="005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LOGICAL DESIGN (Mapping)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AD68B4A-81E9-437A-91B6-77FDD055147F}"/>
                </a:ext>
              </a:extLst>
            </p:cNvPr>
            <p:cNvSpPr/>
            <p:nvPr/>
          </p:nvSpPr>
          <p:spPr>
            <a:xfrm>
              <a:off x="734338" y="4646076"/>
              <a:ext cx="4862286" cy="697632"/>
            </a:xfrm>
            <a:prstGeom prst="roundRect">
              <a:avLst/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PHYSICAL DESIGN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C76BF7D-A880-4AF2-BF5D-06CD6C8B27F5}"/>
                </a:ext>
              </a:extLst>
            </p:cNvPr>
            <p:cNvSpPr/>
            <p:nvPr/>
          </p:nvSpPr>
          <p:spPr>
            <a:xfrm>
              <a:off x="734338" y="5843599"/>
              <a:ext cx="4862286" cy="69763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DATABASE IMPLEMENTATION &amp; QUERYING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3C40F59-46BC-4852-BC58-37E19D83886B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3165481" y="1751139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FE767E3-A6FD-454E-A79C-1469E59327CD}"/>
                </a:ext>
              </a:extLst>
            </p:cNvPr>
            <p:cNvCxnSpPr/>
            <p:nvPr/>
          </p:nvCxnSpPr>
          <p:spPr>
            <a:xfrm>
              <a:off x="3180544" y="2948662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DA1F94B-ABCE-458D-8736-B88BBF6A7FCE}"/>
                </a:ext>
              </a:extLst>
            </p:cNvPr>
            <p:cNvCxnSpPr/>
            <p:nvPr/>
          </p:nvCxnSpPr>
          <p:spPr>
            <a:xfrm>
              <a:off x="3165481" y="4146185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B86CE30-CDDD-480A-8C01-6F3EB855E963}"/>
                </a:ext>
              </a:extLst>
            </p:cNvPr>
            <p:cNvCxnSpPr/>
            <p:nvPr/>
          </p:nvCxnSpPr>
          <p:spPr>
            <a:xfrm>
              <a:off x="3159870" y="5343708"/>
              <a:ext cx="0" cy="49989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3E5DD2-154A-456E-86EB-372FE31ACA82}"/>
                </a:ext>
              </a:extLst>
            </p:cNvPr>
            <p:cNvSpPr txBox="1"/>
            <p:nvPr/>
          </p:nvSpPr>
          <p:spPr>
            <a:xfrm>
              <a:off x="159271" y="2370133"/>
              <a:ext cx="5133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</a:t>
              </a:r>
              <a:endParaRPr lang="en-GB" sz="3200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2DD448-7B17-4BF5-ADF3-B2781D12B741}"/>
                </a:ext>
              </a:extLst>
            </p:cNvPr>
            <p:cNvSpPr txBox="1"/>
            <p:nvPr/>
          </p:nvSpPr>
          <p:spPr>
            <a:xfrm>
              <a:off x="110468" y="3567656"/>
              <a:ext cx="5133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</a:t>
              </a:r>
              <a:endParaRPr lang="en-GB" sz="32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266ED2-DF14-416D-9D2E-F1AB1C19F3C8}"/>
                </a:ext>
              </a:extLst>
            </p:cNvPr>
            <p:cNvSpPr txBox="1"/>
            <p:nvPr/>
          </p:nvSpPr>
          <p:spPr>
            <a:xfrm>
              <a:off x="119062" y="4762056"/>
              <a:ext cx="430688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000" b="1" dirty="0">
                  <a:solidFill>
                    <a:srgbClr val="C0000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</a:t>
              </a:r>
              <a:endParaRPr lang="en-GB" sz="3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9CB9CE-2D80-4584-8D21-0724ED1FA681}"/>
                </a:ext>
              </a:extLst>
            </p:cNvPr>
            <p:cNvSpPr txBox="1"/>
            <p:nvPr/>
          </p:nvSpPr>
          <p:spPr>
            <a:xfrm>
              <a:off x="151288" y="5925679"/>
              <a:ext cx="5133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  <a:sym typeface="Wingdings" panose="05000000000000000000" pitchFamily="2" charset="2"/>
                </a:rPr>
                <a:t></a:t>
              </a:r>
              <a:endParaRPr lang="en-GB" sz="3200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E6446C-28E0-4BFA-8AA9-A5E339834721}"/>
                </a:ext>
              </a:extLst>
            </p:cNvPr>
            <p:cNvSpPr txBox="1"/>
            <p:nvPr/>
          </p:nvSpPr>
          <p:spPr>
            <a:xfrm>
              <a:off x="5596624" y="2285896"/>
              <a:ext cx="643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662E"/>
                  </a:solidFill>
                </a:rPr>
                <a:t>CONCEPTUAL DATA MODEL OR CONCEPTUAL SCHEMA </a:t>
              </a:r>
            </a:p>
            <a:p>
              <a:pPr algn="ctr"/>
              <a:r>
                <a:rPr lang="en-GB" dirty="0">
                  <a:solidFill>
                    <a:srgbClr val="00662E"/>
                  </a:solidFill>
                </a:rPr>
                <a:t>of the data required by business users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8C8588-EEE5-484F-B816-16C21D348A59}"/>
                </a:ext>
              </a:extLst>
            </p:cNvPr>
            <p:cNvSpPr txBox="1"/>
            <p:nvPr/>
          </p:nvSpPr>
          <p:spPr>
            <a:xfrm>
              <a:off x="5596623" y="3488945"/>
              <a:ext cx="6430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70C0"/>
                  </a:solidFill>
                </a:rPr>
                <a:t>LOGICAL DATA MODEL OR LOGICAL SCHEMA </a:t>
              </a:r>
            </a:p>
            <a:p>
              <a:pPr algn="ctr"/>
              <a:r>
                <a:rPr lang="en-GB" dirty="0">
                  <a:solidFill>
                    <a:srgbClr val="0070C0"/>
                  </a:solidFill>
                </a:rPr>
                <a:t>based on specific file data organisation (e.g. relational model)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C60F82-A3E3-4A4B-A98F-2744BC546D38}"/>
                </a:ext>
              </a:extLst>
            </p:cNvPr>
            <p:cNvSpPr txBox="1"/>
            <p:nvPr/>
          </p:nvSpPr>
          <p:spPr>
            <a:xfrm>
              <a:off x="5596624" y="4657301"/>
              <a:ext cx="6427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585858"/>
                  </a:solidFill>
                </a:rPr>
                <a:t>PHYSICAL OR INTERNAL SCHEMA </a:t>
              </a:r>
            </a:p>
            <a:p>
              <a:pPr algn="ctr"/>
              <a:r>
                <a:rPr lang="en-GB" dirty="0">
                  <a:solidFill>
                    <a:srgbClr val="585858"/>
                  </a:solidFill>
                </a:rPr>
                <a:t>storage structures, file organizations, indexes, access paths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0B1B71-7F0B-4674-95D3-0480A28A9BBF}"/>
                </a:ext>
              </a:extLst>
            </p:cNvPr>
            <p:cNvSpPr txBox="1"/>
            <p:nvPr/>
          </p:nvSpPr>
          <p:spPr>
            <a:xfrm>
              <a:off x="5596623" y="1117540"/>
              <a:ext cx="64305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B50000"/>
                  </a:solidFill>
                </a:rPr>
                <a:t>BUSINESS USER’S DATA NEEDS</a:t>
              </a:r>
            </a:p>
            <a:p>
              <a:pPr algn="ctr"/>
              <a:r>
                <a:rPr lang="en-GB" dirty="0">
                  <a:solidFill>
                    <a:srgbClr val="B50000"/>
                  </a:solidFill>
                </a:rPr>
                <a:t>to support business processes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D017DB-BB22-4891-86B6-30B449345143}"/>
                </a:ext>
              </a:extLst>
            </p:cNvPr>
            <p:cNvSpPr txBox="1"/>
            <p:nvPr/>
          </p:nvSpPr>
          <p:spPr>
            <a:xfrm>
              <a:off x="5596624" y="5836312"/>
              <a:ext cx="6430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7030A0"/>
                  </a:solidFill>
                </a:rPr>
                <a:t>DATABASE IMPLEMENTED &amp; QUERIED IN DBMS</a:t>
              </a:r>
            </a:p>
            <a:p>
              <a:pPr algn="ctr"/>
              <a:r>
                <a:rPr lang="en-GB" dirty="0">
                  <a:solidFill>
                    <a:srgbClr val="7030A0"/>
                  </a:solidFill>
                </a:rPr>
                <a:t>data structures, constraints, data values, data 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2495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BE5B-B533-405F-A2D1-5655BCEC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96" y="0"/>
            <a:ext cx="11867199" cy="800100"/>
          </a:xfrm>
        </p:spPr>
        <p:txBody>
          <a:bodyPr/>
          <a:lstStyle/>
          <a:p>
            <a:r>
              <a:rPr lang="en-GB" dirty="0"/>
              <a:t>9) Mapping Generalisations with {Mandatory, Or} – Example  </a:t>
            </a:r>
          </a:p>
        </p:txBody>
      </p:sp>
      <p:grpSp>
        <p:nvGrpSpPr>
          <p:cNvPr id="7" name="Group 6" descr="This is a visual illustration of the logical mapping of a specialisation with a {Mandatory, Or} constraint.">
            <a:extLst>
              <a:ext uri="{FF2B5EF4-FFF2-40B4-BE49-F238E27FC236}">
                <a16:creationId xmlns:a16="http://schemas.microsoft.com/office/drawing/2014/main" id="{B2D3C74B-030B-49CC-ADEA-DC89156D8FAD}"/>
              </a:ext>
            </a:extLst>
          </p:cNvPr>
          <p:cNvGrpSpPr/>
          <p:nvPr/>
        </p:nvGrpSpPr>
        <p:grpSpPr>
          <a:xfrm>
            <a:off x="1356838" y="1046344"/>
            <a:ext cx="9597102" cy="5695547"/>
            <a:chOff x="1506538" y="954634"/>
            <a:chExt cx="9597102" cy="5695547"/>
          </a:xfrm>
        </p:grpSpPr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13B10DEE-FA9A-4D1B-858F-CD27EC03B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6538" y="2127538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70C0"/>
                  </a:solidFill>
                </a:rPr>
                <a:t>Conceptual</a:t>
              </a:r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D1F6E753-65C0-4781-88A6-244B2FB5F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6875" y="4318121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>
                  <a:solidFill>
                    <a:srgbClr val="0070C0"/>
                  </a:solidFill>
                </a:rPr>
                <a:t>Logical</a:t>
              </a:r>
            </a:p>
          </p:txBody>
        </p:sp>
        <p:sp>
          <p:nvSpPr>
            <p:cNvPr id="10" name="TextBox 51">
              <a:extLst>
                <a:ext uri="{FF2B5EF4-FFF2-40B4-BE49-F238E27FC236}">
                  <a16:creationId xmlns:a16="http://schemas.microsoft.com/office/drawing/2014/main" id="{C618DD05-17BE-4E9F-A914-C8F7ACBF1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5898" y="4298108"/>
              <a:ext cx="1593007" cy="34528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 err="1">
                  <a:solidFill>
                    <a:srgbClr val="000000"/>
                  </a:solidFill>
                </a:rPr>
                <a:t>PermStaff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1" name="TextBox 56">
              <a:extLst>
                <a:ext uri="{FF2B5EF4-FFF2-40B4-BE49-F238E27FC236}">
                  <a16:creationId xmlns:a16="http://schemas.microsoft.com/office/drawing/2014/main" id="{24FBEF41-3F93-41DA-8DB1-204AEB474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5898" y="4643389"/>
              <a:ext cx="1593007" cy="9286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</a:t>
              </a:r>
            </a:p>
            <a:p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endParaRPr lang="en-GB" dirty="0">
                <a:solidFill>
                  <a:srgbClr val="C00000"/>
                </a:solidFill>
              </a:endParaRPr>
            </a:p>
            <a:p>
              <a:r>
                <a:rPr lang="en-GB" dirty="0" err="1">
                  <a:solidFill>
                    <a:srgbClr val="00B050"/>
                  </a:solidFill>
                </a:rPr>
                <a:t>permSalary</a:t>
              </a:r>
              <a:endParaRPr lang="en-GB" dirty="0">
                <a:solidFill>
                  <a:srgbClr val="7030A0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37C2F3-DB34-46CD-8917-2A3F07CA8F2B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0" y="3984267"/>
              <a:ext cx="9579640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CF7C975-60E0-497A-A7F5-A9E6D193DD8E}"/>
                </a:ext>
              </a:extLst>
            </p:cNvPr>
            <p:cNvCxnSpPr>
              <a:cxnSpLocks/>
            </p:cNvCxnSpPr>
            <p:nvPr/>
          </p:nvCxnSpPr>
          <p:spPr>
            <a:xfrm>
              <a:off x="1506538" y="5806309"/>
              <a:ext cx="9597102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id="{666AEEE3-941B-479D-B415-1AC61CFFA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388" y="6192170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>
                  <a:solidFill>
                    <a:srgbClr val="0070C0"/>
                  </a:solidFill>
                </a:rPr>
                <a:t>Tables</a:t>
              </a:r>
            </a:p>
          </p:txBody>
        </p:sp>
        <p:sp>
          <p:nvSpPr>
            <p:cNvPr id="15" name="TextBox 28">
              <a:extLst>
                <a:ext uri="{FF2B5EF4-FFF2-40B4-BE49-F238E27FC236}">
                  <a16:creationId xmlns:a16="http://schemas.microsoft.com/office/drawing/2014/main" id="{83136B6C-6A0F-44E1-A857-7A3DD4E66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183" y="6003850"/>
              <a:ext cx="638260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buClr>
                  <a:srgbClr val="0F6FC6"/>
                </a:buClr>
              </a:pPr>
              <a:r>
                <a:rPr lang="en-US" dirty="0" err="1">
                  <a:solidFill>
                    <a:srgbClr val="000000"/>
                  </a:solidFill>
                </a:rPr>
                <a:t>PermStaff</a:t>
              </a:r>
              <a:r>
                <a:rPr lang="en-US" dirty="0">
                  <a:solidFill>
                    <a:srgbClr val="000000"/>
                  </a:solidFill>
                </a:rPr>
                <a:t> (</a:t>
              </a:r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</a:t>
              </a:r>
              <a:r>
                <a:rPr lang="en-GB" dirty="0"/>
                <a:t>,</a:t>
              </a:r>
              <a:r>
                <a:rPr lang="en-GB" dirty="0">
                  <a:solidFill>
                    <a:srgbClr val="C00000"/>
                  </a:solidFill>
                </a:rPr>
                <a:t> </a:t>
              </a:r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r>
                <a:rPr lang="en-GB" dirty="0"/>
                <a:t>,</a:t>
              </a:r>
              <a:r>
                <a:rPr lang="en-GB" dirty="0">
                  <a:solidFill>
                    <a:srgbClr val="C00000"/>
                  </a:solidFill>
                </a:rPr>
                <a:t> </a:t>
              </a:r>
              <a:r>
                <a:rPr lang="en-GB" dirty="0" err="1">
                  <a:solidFill>
                    <a:srgbClr val="00B050"/>
                  </a:solidFill>
                </a:rPr>
                <a:t>permSalary</a:t>
              </a:r>
              <a:r>
                <a:rPr lang="en-GB" dirty="0"/>
                <a:t>)</a:t>
              </a:r>
            </a:p>
            <a:p>
              <a:pPr marL="742950" lvl="1" indent="-285750">
                <a:buClr>
                  <a:srgbClr val="0F6FC6"/>
                </a:buClr>
              </a:pPr>
              <a:r>
                <a:rPr lang="en-GB" dirty="0" err="1"/>
                <a:t>ConsutlStaff</a:t>
              </a:r>
              <a:r>
                <a:rPr lang="en-GB" dirty="0"/>
                <a:t>(</a:t>
              </a:r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</a:t>
              </a:r>
              <a:r>
                <a:rPr lang="en-GB" dirty="0"/>
                <a:t>, </a:t>
              </a:r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r>
                <a:rPr lang="en-GB" dirty="0"/>
                <a:t>,</a:t>
              </a:r>
              <a:r>
                <a:rPr lang="en-GB" dirty="0">
                  <a:solidFill>
                    <a:srgbClr val="00B050"/>
                  </a:solidFill>
                </a:rPr>
                <a:t> </a:t>
              </a:r>
              <a:r>
                <a:rPr lang="en-GB" dirty="0" err="1">
                  <a:solidFill>
                    <a:srgbClr val="FF00FF"/>
                  </a:solidFill>
                </a:rPr>
                <a:t>consultRate</a:t>
              </a:r>
              <a:r>
                <a:rPr lang="en-US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6" name="TextBox 51">
              <a:extLst>
                <a:ext uri="{FF2B5EF4-FFF2-40B4-BE49-F238E27FC236}">
                  <a16:creationId xmlns:a16="http://schemas.microsoft.com/office/drawing/2014/main" id="{FE10F196-F34B-4C88-9AF6-D529B028E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4502" y="4254507"/>
              <a:ext cx="1511300" cy="34528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 err="1">
                  <a:solidFill>
                    <a:srgbClr val="000000"/>
                  </a:solidFill>
                </a:rPr>
                <a:t>ConsultStaff</a:t>
              </a:r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56">
              <a:extLst>
                <a:ext uri="{FF2B5EF4-FFF2-40B4-BE49-F238E27FC236}">
                  <a16:creationId xmlns:a16="http://schemas.microsoft.com/office/drawing/2014/main" id="{46EE9B33-6689-44A8-8C46-5A206B054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4502" y="4599788"/>
              <a:ext cx="1511300" cy="9286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</a:t>
              </a:r>
            </a:p>
            <a:p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endParaRPr lang="en-GB" dirty="0">
                <a:solidFill>
                  <a:srgbClr val="00B050"/>
                </a:solidFill>
              </a:endParaRPr>
            </a:p>
            <a:p>
              <a:r>
                <a:rPr lang="en-GB" dirty="0" err="1">
                  <a:solidFill>
                    <a:srgbClr val="FF00FF"/>
                  </a:solidFill>
                </a:rPr>
                <a:t>consultRate</a:t>
              </a:r>
              <a:endParaRPr lang="en-GB" dirty="0">
                <a:solidFill>
                  <a:srgbClr val="FF00FF"/>
                </a:solidFill>
              </a:endParaRP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13B29A9A-2E68-457F-AF39-CA0C7243E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650" y="2893346"/>
              <a:ext cx="1800225" cy="4318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00B050"/>
                  </a:solidFill>
                </a:rPr>
                <a:t>Permanent</a:t>
              </a:r>
            </a:p>
          </p:txBody>
        </p:sp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7798EA02-2926-462A-8D6F-343111A9C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5056" y="954634"/>
              <a:ext cx="1560343" cy="4318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C00000"/>
                  </a:solidFill>
                </a:rPr>
                <a:t>Staff</a:t>
              </a: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AA8390B-72D9-4083-A0EB-ED897B542F42}"/>
                </a:ext>
              </a:extLst>
            </p:cNvPr>
            <p:cNvSpPr/>
            <p:nvPr/>
          </p:nvSpPr>
          <p:spPr>
            <a:xfrm>
              <a:off x="6762084" y="2317083"/>
              <a:ext cx="215900" cy="21590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87D62A-E94C-41DC-8CA8-718EEECB12D2}"/>
                </a:ext>
              </a:extLst>
            </p:cNvPr>
            <p:cNvCxnSpPr/>
            <p:nvPr/>
          </p:nvCxnSpPr>
          <p:spPr>
            <a:xfrm>
              <a:off x="5556250" y="2675858"/>
              <a:ext cx="26654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477453D-E5AB-486E-BCAE-A8796F289021}"/>
                </a:ext>
              </a:extLst>
            </p:cNvPr>
            <p:cNvCxnSpPr/>
            <p:nvPr/>
          </p:nvCxnSpPr>
          <p:spPr>
            <a:xfrm>
              <a:off x="5568950" y="2675858"/>
              <a:ext cx="0" cy="2174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5D2F210-6D5B-461E-A120-C00B863839E2}"/>
                </a:ext>
              </a:extLst>
            </p:cNvPr>
            <p:cNvCxnSpPr/>
            <p:nvPr/>
          </p:nvCxnSpPr>
          <p:spPr>
            <a:xfrm>
              <a:off x="8221663" y="2675858"/>
              <a:ext cx="0" cy="2174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FDC8735-BF60-436C-A30E-066E66239138}"/>
                </a:ext>
              </a:extLst>
            </p:cNvPr>
            <p:cNvCxnSpPr/>
            <p:nvPr/>
          </p:nvCxnSpPr>
          <p:spPr>
            <a:xfrm>
              <a:off x="6853238" y="2532983"/>
              <a:ext cx="0" cy="1428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976C5AD0-569C-4F5F-BBF8-79BD4AF84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6475" y="2893346"/>
              <a:ext cx="1800225" cy="431800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>
                  <a:solidFill>
                    <a:srgbClr val="FF00FF"/>
                  </a:solidFill>
                </a:rPr>
                <a:t>Consultant</a:t>
              </a:r>
            </a:p>
          </p:txBody>
        </p:sp>
        <p:sp>
          <p:nvSpPr>
            <p:cNvPr id="26" name="TextBox 68">
              <a:extLst>
                <a:ext uri="{FF2B5EF4-FFF2-40B4-BE49-F238E27FC236}">
                  <a16:creationId xmlns:a16="http://schemas.microsoft.com/office/drawing/2014/main" id="{EC66E423-203E-400D-B759-20A552BF5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9113" y="2256758"/>
              <a:ext cx="2252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b="1" dirty="0"/>
                <a:t>{Mandatory, Or}</a:t>
              </a:r>
            </a:p>
          </p:txBody>
        </p:sp>
        <p:sp>
          <p:nvSpPr>
            <p:cNvPr id="27" name="TextBox 56">
              <a:extLst>
                <a:ext uri="{FF2B5EF4-FFF2-40B4-BE49-F238E27FC236}">
                  <a16:creationId xmlns:a16="http://schemas.microsoft.com/office/drawing/2014/main" id="{9B832335-1CA7-4671-BED8-F95E72172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5056" y="1382589"/>
              <a:ext cx="1560343" cy="908093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</a:t>
              </a:r>
            </a:p>
            <a:p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56">
              <a:extLst>
                <a:ext uri="{FF2B5EF4-FFF2-40B4-BE49-F238E27FC236}">
                  <a16:creationId xmlns:a16="http://schemas.microsoft.com/office/drawing/2014/main" id="{A18DEB66-7C43-468B-9641-B85938BB1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650" y="3323012"/>
              <a:ext cx="1800225" cy="4417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00B050"/>
                  </a:solidFill>
                </a:rPr>
                <a:t>permSalary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29" name="TextBox 56">
              <a:extLst>
                <a:ext uri="{FF2B5EF4-FFF2-40B4-BE49-F238E27FC236}">
                  <a16:creationId xmlns:a16="http://schemas.microsoft.com/office/drawing/2014/main" id="{B613EE35-873B-4BC5-9AF6-6AC04CF1D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6475" y="3321050"/>
              <a:ext cx="1800225" cy="443706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FF"/>
                  </a:solidFill>
                </a:rPr>
                <a:t>consultRate</a:t>
              </a:r>
              <a:endParaRPr lang="en-GB" dirty="0">
                <a:solidFill>
                  <a:srgbClr val="FF00FF"/>
                </a:solidFill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0FED7-08D7-44D2-9931-4D012C58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46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B073-642C-402E-B573-1F6A1DB4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10) Mapping Generalisations with {Optional, Or} – Rule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2D981-E6C4-4475-8C0C-442DAC761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Create </a:t>
            </a:r>
            <a:r>
              <a:rPr lang="en-GB" b="1" dirty="0"/>
              <a:t>2 tables</a:t>
            </a:r>
          </a:p>
          <a:p>
            <a:pPr lvl="1"/>
            <a:r>
              <a:rPr lang="en-GB" dirty="0"/>
              <a:t>One table for general entity which becomes the Parent table.</a:t>
            </a:r>
          </a:p>
          <a:p>
            <a:pPr lvl="1"/>
            <a:r>
              <a:rPr lang="en-GB" dirty="0"/>
              <a:t>One table for each of the specialised entities, which becomes the Child table respectively.</a:t>
            </a:r>
          </a:p>
          <a:p>
            <a:endParaRPr lang="en-GB" dirty="0"/>
          </a:p>
          <a:p>
            <a:r>
              <a:rPr lang="en-GB" dirty="0"/>
              <a:t>Create TWO one-to-one relationships optional on one side between the Parent table and the 2 respective Child tables</a:t>
            </a:r>
          </a:p>
          <a:p>
            <a:pPr lvl="1"/>
            <a:r>
              <a:rPr lang="en-GB" dirty="0"/>
              <a:t>FK of each Child table references PK of the Parent table.</a:t>
            </a:r>
          </a:p>
          <a:p>
            <a:pPr lvl="1"/>
            <a:r>
              <a:rPr lang="en-GB" dirty="0"/>
              <a:t>PK of each Child table is the same as the PK of Parent table.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03F50-5D44-4D5E-A16C-5CF1BE1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71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B073-642C-402E-B573-1F6A1DB4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10) Mapping Generalisations with {Optional, Or</a:t>
            </a:r>
            <a:r>
              <a:rPr lang="en-GB"/>
              <a:t>} – Example</a:t>
            </a:r>
            <a:endParaRPr lang="en-GB" dirty="0"/>
          </a:p>
        </p:txBody>
      </p:sp>
      <p:grpSp>
        <p:nvGrpSpPr>
          <p:cNvPr id="7" name="Group 6" descr="This is a visual illustration of the logical mapping of a specialisation with a {Optional, Or} constraint.">
            <a:extLst>
              <a:ext uri="{FF2B5EF4-FFF2-40B4-BE49-F238E27FC236}">
                <a16:creationId xmlns:a16="http://schemas.microsoft.com/office/drawing/2014/main" id="{FA25C30F-FCDA-4FC3-BAA1-B429D10A06E9}"/>
              </a:ext>
            </a:extLst>
          </p:cNvPr>
          <p:cNvGrpSpPr/>
          <p:nvPr/>
        </p:nvGrpSpPr>
        <p:grpSpPr>
          <a:xfrm>
            <a:off x="1333730" y="816249"/>
            <a:ext cx="9660091" cy="5875512"/>
            <a:chOff x="1196748" y="852365"/>
            <a:chExt cx="9660091" cy="5875512"/>
          </a:xfrm>
        </p:grpSpPr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04D2AB82-3683-46AE-A600-48D7030FB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748" y="1386638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Conceptual</a:t>
              </a:r>
            </a:p>
          </p:txBody>
        </p:sp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F9D24D63-DCDD-4CA4-8E93-83E9A4080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1609" y="4345990"/>
              <a:ext cx="17145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200" b="1" dirty="0">
                  <a:solidFill>
                    <a:srgbClr val="0056B2"/>
                  </a:solidFill>
                </a:rPr>
                <a:t>Logical</a:t>
              </a:r>
            </a:p>
          </p:txBody>
        </p:sp>
        <p:sp>
          <p:nvSpPr>
            <p:cNvPr id="10" name="TextBox 51">
              <a:extLst>
                <a:ext uri="{FF2B5EF4-FFF2-40B4-BE49-F238E27FC236}">
                  <a16:creationId xmlns:a16="http://schemas.microsoft.com/office/drawing/2014/main" id="{4FD3A4C7-9F29-438F-B40F-5121CD663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6719" y="3957300"/>
              <a:ext cx="1572766" cy="28232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000000"/>
                  </a:solidFill>
                </a:rPr>
                <a:t>Staff</a:t>
              </a:r>
            </a:p>
          </p:txBody>
        </p:sp>
        <p:sp>
          <p:nvSpPr>
            <p:cNvPr id="11" name="TextBox 56">
              <a:extLst>
                <a:ext uri="{FF2B5EF4-FFF2-40B4-BE49-F238E27FC236}">
                  <a16:creationId xmlns:a16="http://schemas.microsoft.com/office/drawing/2014/main" id="{428E785F-0E2D-4CCD-A40A-AA52B8434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6719" y="4239627"/>
              <a:ext cx="1572766" cy="64293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</a:t>
              </a:r>
            </a:p>
            <a:p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endParaRPr lang="en-GB" dirty="0">
                <a:solidFill>
                  <a:srgbClr val="7030A0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49241E-A9D7-4D66-86CC-2C089524C19E}"/>
                </a:ext>
              </a:extLst>
            </p:cNvPr>
            <p:cNvCxnSpPr>
              <a:cxnSpLocks/>
            </p:cNvCxnSpPr>
            <p:nvPr/>
          </p:nvCxnSpPr>
          <p:spPr>
            <a:xfrm>
              <a:off x="1208734" y="3789363"/>
              <a:ext cx="9648105" cy="0"/>
            </a:xfrm>
            <a:prstGeom prst="line">
              <a:avLst/>
            </a:prstGeom>
            <a:ln w="38100">
              <a:solidFill>
                <a:srgbClr val="0056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51">
              <a:extLst>
                <a:ext uri="{FF2B5EF4-FFF2-40B4-BE49-F238E27FC236}">
                  <a16:creationId xmlns:a16="http://schemas.microsoft.com/office/drawing/2014/main" id="{2623A50A-4781-4A2C-9CFC-4C44B1A3F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609" y="5672859"/>
              <a:ext cx="2208213" cy="3406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000000"/>
                  </a:solidFill>
                </a:rPr>
                <a:t>PermStaff</a:t>
              </a:r>
            </a:p>
          </p:txBody>
        </p:sp>
        <p:sp>
          <p:nvSpPr>
            <p:cNvPr id="14" name="TextBox 56">
              <a:extLst>
                <a:ext uri="{FF2B5EF4-FFF2-40B4-BE49-F238E27FC236}">
                  <a16:creationId xmlns:a16="http://schemas.microsoft.com/office/drawing/2014/main" id="{72D0BD0B-0430-46C3-BFFD-66C0A070B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609" y="6013502"/>
              <a:ext cx="2208213" cy="71437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{PK}{FK}</a:t>
              </a:r>
            </a:p>
            <a:p>
              <a:r>
                <a:rPr lang="en-GB" dirty="0" err="1">
                  <a:solidFill>
                    <a:srgbClr val="00B050"/>
                  </a:solidFill>
                </a:rPr>
                <a:t>permSalary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15" name="TextBox 51">
              <a:extLst>
                <a:ext uri="{FF2B5EF4-FFF2-40B4-BE49-F238E27FC236}">
                  <a16:creationId xmlns:a16="http://schemas.microsoft.com/office/drawing/2014/main" id="{998110FE-AFB6-4895-ABDB-A99574AAB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0922" y="5685492"/>
              <a:ext cx="2100212" cy="2686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000000"/>
                  </a:solidFill>
                </a:rPr>
                <a:t>ConsultStaff</a:t>
              </a:r>
            </a:p>
          </p:txBody>
        </p:sp>
        <p:sp>
          <p:nvSpPr>
            <p:cNvPr id="16" name="TextBox 56">
              <a:extLst>
                <a:ext uri="{FF2B5EF4-FFF2-40B4-BE49-F238E27FC236}">
                  <a16:creationId xmlns:a16="http://schemas.microsoft.com/office/drawing/2014/main" id="{ED260B10-200C-44AD-9E15-8A168B09D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0922" y="5954127"/>
              <a:ext cx="2100212" cy="71437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{PK}{FK}</a:t>
              </a:r>
            </a:p>
            <a:p>
              <a:r>
                <a:rPr lang="en-GB" dirty="0" err="1">
                  <a:solidFill>
                    <a:srgbClr val="FF00FF"/>
                  </a:solidFill>
                </a:rPr>
                <a:t>consultRate</a:t>
              </a:r>
              <a:endParaRPr lang="en-GB" dirty="0">
                <a:solidFill>
                  <a:srgbClr val="FF00FF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858E6E4-E2A3-4867-8374-2F5DF9C44C40}"/>
                </a:ext>
              </a:extLst>
            </p:cNvPr>
            <p:cNvCxnSpPr/>
            <p:nvPr/>
          </p:nvCxnSpPr>
          <p:spPr>
            <a:xfrm>
              <a:off x="5019609" y="4382502"/>
              <a:ext cx="5937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F771529-F3E5-4FFF-91B1-A4A3AA2B224A}"/>
                </a:ext>
              </a:extLst>
            </p:cNvPr>
            <p:cNvCxnSpPr/>
            <p:nvPr/>
          </p:nvCxnSpPr>
          <p:spPr>
            <a:xfrm>
              <a:off x="7209484" y="4382502"/>
              <a:ext cx="8794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077102-AE1D-475F-B99F-BB3D2B396DDF}"/>
                </a:ext>
              </a:extLst>
            </p:cNvPr>
            <p:cNvCxnSpPr/>
            <p:nvPr/>
          </p:nvCxnSpPr>
          <p:spPr>
            <a:xfrm rot="16200000" flipH="1">
              <a:off x="4370321" y="5031790"/>
              <a:ext cx="1304925" cy="6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533795-7FFB-4540-9450-B04E2B5A7D5B}"/>
                </a:ext>
              </a:extLst>
            </p:cNvPr>
            <p:cNvCxnSpPr/>
            <p:nvPr/>
          </p:nvCxnSpPr>
          <p:spPr>
            <a:xfrm rot="16200000" flipH="1">
              <a:off x="7417446" y="5031790"/>
              <a:ext cx="1304925" cy="6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10">
              <a:extLst>
                <a:ext uri="{FF2B5EF4-FFF2-40B4-BE49-F238E27FC236}">
                  <a16:creationId xmlns:a16="http://schemas.microsoft.com/office/drawing/2014/main" id="{5E29EF59-EB81-48B2-A5C6-04EF8737D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6909" y="4353261"/>
              <a:ext cx="7905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1..1</a:t>
              </a:r>
            </a:p>
          </p:txBody>
        </p:sp>
        <p:sp>
          <p:nvSpPr>
            <p:cNvPr id="22" name="TextBox 10">
              <a:extLst>
                <a:ext uri="{FF2B5EF4-FFF2-40B4-BE49-F238E27FC236}">
                  <a16:creationId xmlns:a16="http://schemas.microsoft.com/office/drawing/2014/main" id="{C6781839-0E85-438E-B052-4790C12B2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1684" y="4370057"/>
              <a:ext cx="7905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/>
                <a:t>1..1</a:t>
              </a:r>
            </a:p>
          </p:txBody>
        </p:sp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CEAAC897-3887-4D88-9EB9-A37CEEA9C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1309" y="5311190"/>
              <a:ext cx="7905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0..1</a:t>
              </a:r>
            </a:p>
          </p:txBody>
        </p:sp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D6D2ABD1-D72C-4E68-8683-84907D2C0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0309" y="5311190"/>
              <a:ext cx="7905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/>
                <a:t>0..1</a:t>
              </a: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40043558-B86B-4F73-8CD5-BBA6A1E58464}"/>
                </a:ext>
              </a:extLst>
            </p:cNvPr>
            <p:cNvSpPr/>
            <p:nvPr/>
          </p:nvSpPr>
          <p:spPr>
            <a:xfrm rot="10800000">
              <a:off x="4733859" y="5239752"/>
              <a:ext cx="215900" cy="1428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DD86E2B-2B78-49AA-8FC6-9520C4F4F820}"/>
                </a:ext>
              </a:extLst>
            </p:cNvPr>
            <p:cNvSpPr/>
            <p:nvPr/>
          </p:nvSpPr>
          <p:spPr>
            <a:xfrm rot="10800000">
              <a:off x="8209609" y="5239752"/>
              <a:ext cx="215900" cy="14287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" name="TextBox 64">
              <a:extLst>
                <a:ext uri="{FF2B5EF4-FFF2-40B4-BE49-F238E27FC236}">
                  <a16:creationId xmlns:a16="http://schemas.microsoft.com/office/drawing/2014/main" id="{D211E12C-9789-4D1A-8B75-89FFA663B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1741" y="4850299"/>
              <a:ext cx="12858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 dirty="0"/>
                <a:t>can be</a:t>
              </a:r>
            </a:p>
          </p:txBody>
        </p:sp>
        <p:sp>
          <p:nvSpPr>
            <p:cNvPr id="28" name="TextBox 64">
              <a:extLst>
                <a:ext uri="{FF2B5EF4-FFF2-40B4-BE49-F238E27FC236}">
                  <a16:creationId xmlns:a16="http://schemas.microsoft.com/office/drawing/2014/main" id="{FF8D5AA3-954C-4839-BBE4-100290189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615" y="4838392"/>
              <a:ext cx="12858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GB" dirty="0"/>
                <a:t>can be</a:t>
              </a:r>
            </a:p>
          </p:txBody>
        </p:sp>
        <p:sp>
          <p:nvSpPr>
            <p:cNvPr id="29" name="TextBox 68">
              <a:extLst>
                <a:ext uri="{FF2B5EF4-FFF2-40B4-BE49-F238E27FC236}">
                  <a16:creationId xmlns:a16="http://schemas.microsoft.com/office/drawing/2014/main" id="{883ADA80-D44F-4746-9555-8D043AAFF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272" y="3885615"/>
              <a:ext cx="14124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b="1">
                  <a:solidFill>
                    <a:srgbClr val="FF0000"/>
                  </a:solidFill>
                </a:rPr>
                <a:t>Parent</a:t>
              </a:r>
            </a:p>
          </p:txBody>
        </p:sp>
        <p:sp>
          <p:nvSpPr>
            <p:cNvPr id="30" name="TextBox 70">
              <a:extLst>
                <a:ext uri="{FF2B5EF4-FFF2-40B4-BE49-F238E27FC236}">
                  <a16:creationId xmlns:a16="http://schemas.microsoft.com/office/drawing/2014/main" id="{0787B337-1F68-4866-8650-916645004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338" y="5293562"/>
              <a:ext cx="12096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b="1">
                  <a:solidFill>
                    <a:srgbClr val="FF0000"/>
                  </a:solidFill>
                </a:rPr>
                <a:t>Child</a:t>
              </a:r>
            </a:p>
          </p:txBody>
        </p:sp>
        <p:sp>
          <p:nvSpPr>
            <p:cNvPr id="31" name="TextBox 68">
              <a:extLst>
                <a:ext uri="{FF2B5EF4-FFF2-40B4-BE49-F238E27FC236}">
                  <a16:creationId xmlns:a16="http://schemas.microsoft.com/office/drawing/2014/main" id="{0C0A56CE-7BE4-4F7A-8B24-3ED89F4AF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1684" y="3898315"/>
              <a:ext cx="12255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b="1" dirty="0">
                  <a:solidFill>
                    <a:srgbClr val="FF00FF"/>
                  </a:solidFill>
                </a:rPr>
                <a:t>Parent</a:t>
              </a:r>
            </a:p>
          </p:txBody>
        </p:sp>
        <p:sp>
          <p:nvSpPr>
            <p:cNvPr id="32" name="TextBox 70">
              <a:extLst>
                <a:ext uri="{FF2B5EF4-FFF2-40B4-BE49-F238E27FC236}">
                  <a16:creationId xmlns:a16="http://schemas.microsoft.com/office/drawing/2014/main" id="{78644A4B-4A8D-4975-968D-7A43CAD18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7726" y="5333654"/>
              <a:ext cx="12112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b="1" dirty="0">
                  <a:solidFill>
                    <a:srgbClr val="FF00FF"/>
                  </a:solidFill>
                </a:rPr>
                <a:t>Child</a:t>
              </a:r>
            </a:p>
          </p:txBody>
        </p:sp>
        <p:sp>
          <p:nvSpPr>
            <p:cNvPr id="33" name="TextBox 5">
              <a:extLst>
                <a:ext uri="{FF2B5EF4-FFF2-40B4-BE49-F238E27FC236}">
                  <a16:creationId xmlns:a16="http://schemas.microsoft.com/office/drawing/2014/main" id="{65F6D80E-E61C-4996-9EF7-B29A6F5F2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2309" y="2791077"/>
              <a:ext cx="1800225" cy="4318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00B050"/>
                  </a:solidFill>
                </a:rPr>
                <a:t>Permanent</a:t>
              </a:r>
            </a:p>
          </p:txBody>
        </p:sp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484793D4-E795-4B0C-9785-B57D9A53D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4715" y="852365"/>
              <a:ext cx="1560343" cy="4318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>
                  <a:solidFill>
                    <a:srgbClr val="C00000"/>
                  </a:solidFill>
                </a:rPr>
                <a:t>Staff</a:t>
              </a:r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8C924A8-69BC-4954-86CD-01FEF7389AFE}"/>
                </a:ext>
              </a:extLst>
            </p:cNvPr>
            <p:cNvSpPr/>
            <p:nvPr/>
          </p:nvSpPr>
          <p:spPr>
            <a:xfrm>
              <a:off x="6452247" y="2214814"/>
              <a:ext cx="215900" cy="21590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30BD7DE-DA92-45EA-9088-ECEED7ACED5B}"/>
                </a:ext>
              </a:extLst>
            </p:cNvPr>
            <p:cNvCxnSpPr/>
            <p:nvPr/>
          </p:nvCxnSpPr>
          <p:spPr>
            <a:xfrm>
              <a:off x="5275909" y="2573589"/>
              <a:ext cx="26654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04806B2-375D-4784-9076-34BE679037A6}"/>
                </a:ext>
              </a:extLst>
            </p:cNvPr>
            <p:cNvCxnSpPr/>
            <p:nvPr/>
          </p:nvCxnSpPr>
          <p:spPr>
            <a:xfrm>
              <a:off x="5288609" y="2573589"/>
              <a:ext cx="0" cy="2174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E73D97-10F1-48B4-AE02-7AFFF315C507}"/>
                </a:ext>
              </a:extLst>
            </p:cNvPr>
            <p:cNvCxnSpPr/>
            <p:nvPr/>
          </p:nvCxnSpPr>
          <p:spPr>
            <a:xfrm>
              <a:off x="7941322" y="2573589"/>
              <a:ext cx="0" cy="2174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193B40-14FF-43ED-965B-D5A351D9F98A}"/>
                </a:ext>
              </a:extLst>
            </p:cNvPr>
            <p:cNvCxnSpPr/>
            <p:nvPr/>
          </p:nvCxnSpPr>
          <p:spPr>
            <a:xfrm>
              <a:off x="6572897" y="2430714"/>
              <a:ext cx="0" cy="1428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5">
              <a:extLst>
                <a:ext uri="{FF2B5EF4-FFF2-40B4-BE49-F238E27FC236}">
                  <a16:creationId xmlns:a16="http://schemas.microsoft.com/office/drawing/2014/main" id="{02CCAA26-0F88-4FA8-AE2D-7355C612C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6134" y="2791077"/>
              <a:ext cx="1800225" cy="431800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GB" dirty="0">
                  <a:solidFill>
                    <a:srgbClr val="FF00FF"/>
                  </a:solidFill>
                </a:rPr>
                <a:t>Consultant</a:t>
              </a:r>
            </a:p>
          </p:txBody>
        </p:sp>
        <p:sp>
          <p:nvSpPr>
            <p:cNvPr id="41" name="TextBox 68">
              <a:extLst>
                <a:ext uri="{FF2B5EF4-FFF2-40B4-BE49-F238E27FC236}">
                  <a16:creationId xmlns:a16="http://schemas.microsoft.com/office/drawing/2014/main" id="{74F42EBC-21C8-44F0-9BC4-236B18359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8772" y="2154489"/>
              <a:ext cx="2252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b="1" dirty="0"/>
                <a:t>{Optional, Or}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9BE4DE-26CC-41BD-837F-268A5A51B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4715" y="1280320"/>
              <a:ext cx="1560343" cy="908093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C00000"/>
                  </a:solidFill>
                </a:rPr>
                <a:t>staffNo</a:t>
              </a:r>
              <a:r>
                <a:rPr lang="en-GB" dirty="0">
                  <a:solidFill>
                    <a:srgbClr val="C00000"/>
                  </a:solidFill>
                </a:rPr>
                <a:t>{PK}</a:t>
              </a:r>
            </a:p>
            <a:p>
              <a:r>
                <a:rPr lang="en-GB" dirty="0" err="1">
                  <a:solidFill>
                    <a:srgbClr val="C00000"/>
                  </a:solidFill>
                </a:rPr>
                <a:t>staffName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43" name="TextBox 56">
              <a:extLst>
                <a:ext uri="{FF2B5EF4-FFF2-40B4-BE49-F238E27FC236}">
                  <a16:creationId xmlns:a16="http://schemas.microsoft.com/office/drawing/2014/main" id="{8EFC5F2F-CE8D-4822-B9FB-405FDB155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2309" y="3235491"/>
              <a:ext cx="1800225" cy="441744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00B050"/>
                  </a:solidFill>
                </a:rPr>
                <a:t>permSalary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44" name="TextBox 56">
              <a:extLst>
                <a:ext uri="{FF2B5EF4-FFF2-40B4-BE49-F238E27FC236}">
                  <a16:creationId xmlns:a16="http://schemas.microsoft.com/office/drawing/2014/main" id="{6FE78CE1-6F77-40D3-B648-E1629EB00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6134" y="3233529"/>
              <a:ext cx="1800225" cy="443706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GB" dirty="0" err="1">
                  <a:solidFill>
                    <a:srgbClr val="FF00FF"/>
                  </a:solidFill>
                </a:rPr>
                <a:t>consultRate</a:t>
              </a:r>
              <a:endParaRPr lang="en-GB" dirty="0">
                <a:solidFill>
                  <a:srgbClr val="FF00FF"/>
                </a:solidFill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03F50-5D44-4D5E-A16C-5CF1BE1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672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4BF7-E6DE-4979-AB14-3F999420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Step-by-step Approach to Logical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67B73-A974-4FD6-A191-51C31E630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60546"/>
            <a:ext cx="11835089" cy="7941716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GB" b="1" dirty="0"/>
              <a:t>Map specialisations 					(rules 7, 8, 9 or 10)</a:t>
            </a:r>
          </a:p>
          <a:p>
            <a:pPr lvl="1"/>
            <a:r>
              <a:rPr lang="en-GB" dirty="0"/>
              <a:t>Consider constraint and apply appropriate rule. </a:t>
            </a:r>
          </a:p>
          <a:p>
            <a:pPr lvl="3"/>
            <a:endParaRPr lang="en-GB" dirty="0"/>
          </a:p>
          <a:p>
            <a:pPr marL="571500" indent="-571500">
              <a:buFont typeface="+mj-lt"/>
              <a:buAutoNum type="romanUcPeriod"/>
            </a:pPr>
            <a:r>
              <a:rPr lang="en-GB" b="1" dirty="0"/>
              <a:t>Map one-to-one relationships mandatory on both sides 	(rule 2)</a:t>
            </a:r>
          </a:p>
          <a:p>
            <a:pPr lvl="1"/>
            <a:r>
              <a:rPr lang="en-GB" dirty="0"/>
              <a:t>Merge 2 entities into one table, select PK and AK.</a:t>
            </a:r>
          </a:p>
          <a:p>
            <a:pPr lvl="3"/>
            <a:endParaRPr lang="en-GB" dirty="0"/>
          </a:p>
          <a:p>
            <a:pPr marL="571500" indent="-571500">
              <a:buFont typeface="+mj-lt"/>
              <a:buAutoNum type="romanUcPeriod"/>
            </a:pPr>
            <a:r>
              <a:rPr lang="en-GB" b="1" dirty="0"/>
              <a:t>Map complex &amp; many-to-many relationships 		(rules 5 or 6)</a:t>
            </a:r>
          </a:p>
          <a:p>
            <a:pPr lvl="1"/>
            <a:r>
              <a:rPr lang="en-GB" dirty="0"/>
              <a:t>Reproduce original entities and make them parent tables.</a:t>
            </a:r>
          </a:p>
          <a:p>
            <a:pPr lvl="1"/>
            <a:r>
              <a:rPr lang="en-GB" dirty="0"/>
              <a:t>Introduce link table as a child, define new multiplicities and define FKs and PK.</a:t>
            </a:r>
          </a:p>
          <a:p>
            <a:pPr lvl="3"/>
            <a:endParaRPr lang="en-GB" dirty="0"/>
          </a:p>
          <a:p>
            <a:pPr marL="571500" indent="-571500">
              <a:buFont typeface="+mj-lt"/>
              <a:buAutoNum type="romanUcPeriod"/>
            </a:pPr>
            <a:r>
              <a:rPr lang="en-GB" b="1" dirty="0"/>
              <a:t>Map one-to-many relationships and one-to-one relationships that are optional on one side or on both sides 	         (rules 1, 3 or 4)</a:t>
            </a:r>
          </a:p>
          <a:p>
            <a:pPr lvl="1"/>
            <a:r>
              <a:rPr lang="en-GB" dirty="0"/>
              <a:t>Reproduce original entities, make one the parent table, make the other the child.</a:t>
            </a:r>
          </a:p>
          <a:p>
            <a:pPr lvl="1"/>
            <a:r>
              <a:rPr lang="en-GB" dirty="0"/>
              <a:t>Introduce FK in the child table to reference PK of the parent table.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A8471-D932-423D-BA6B-B0D89E21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812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014D-76EE-4BAF-B6B1-424A3E6C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and Essential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7716-CC8C-4313-A4EB-E7FE38DF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/>
              <a:t>Module Reading List: </a:t>
            </a:r>
            <a:r>
              <a:rPr lang="en-GB">
                <a:hlinkClick r:id="rId2"/>
              </a:rPr>
              <a:t>https://rl.talis.com/3/westminster/lists/2CAA7D6B-DCAD-AB71-C97B-7FEFCB499C28.html</a:t>
            </a:r>
            <a:r>
              <a:rPr lang="en-GB"/>
              <a:t> </a:t>
            </a:r>
            <a:endParaRPr lang="en-GB" dirty="0"/>
          </a:p>
          <a:p>
            <a:endParaRPr lang="en-GB" dirty="0"/>
          </a:p>
          <a:p>
            <a:r>
              <a:rPr lang="en-GB" dirty="0"/>
              <a:t>Connolly, T.  &amp; </a:t>
            </a:r>
            <a:r>
              <a:rPr lang="en-GB" dirty="0" err="1"/>
              <a:t>Begg</a:t>
            </a:r>
            <a:r>
              <a:rPr lang="en-GB" dirty="0"/>
              <a:t>, C. E. (2015). Database systems: a practical approach to design, implementation and management. 6th Edition (Global Edition). Pearson Education. Ch. 1, 12, 13, 16.</a:t>
            </a:r>
          </a:p>
          <a:p>
            <a:endParaRPr lang="en-GB" dirty="0"/>
          </a:p>
          <a:p>
            <a:r>
              <a:rPr lang="en-GB" dirty="0" err="1"/>
              <a:t>Elmasri</a:t>
            </a:r>
            <a:r>
              <a:rPr lang="en-GB" dirty="0"/>
              <a:t>, R. &amp; </a:t>
            </a:r>
            <a:r>
              <a:rPr lang="en-GB" dirty="0" err="1"/>
              <a:t>Navathe</a:t>
            </a:r>
            <a:r>
              <a:rPr lang="en-GB" dirty="0"/>
              <a:t>, S. (2017). Fundamentals of Database Systems. 7th Edition (Global Edition). Pearson Education. Ch 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E81DF-FA2C-4DE2-9F33-8E7DE96E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64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4892-152D-4843-B388-4887E8A1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Classifying DBMSs based on Data Models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1D981-33AE-47E2-BF47-A61A86CD8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986971"/>
            <a:ext cx="11954155" cy="587102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b="1" dirty="0"/>
              <a:t>Relational Model or SQL Model</a:t>
            </a:r>
            <a:r>
              <a:rPr lang="en-GB" b="1" dirty="0">
                <a:solidFill>
                  <a:srgbClr val="00B050"/>
                </a:solidFill>
              </a:rPr>
              <a:t> 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(covered in lectures 01-07)</a:t>
            </a:r>
            <a:endParaRPr lang="en-GB" b="1" dirty="0">
              <a:solidFill>
                <a:srgbClr val="00B050"/>
              </a:solidFill>
            </a:endParaRPr>
          </a:p>
          <a:p>
            <a:pPr lvl="1"/>
            <a:r>
              <a:rPr lang="en-GB" dirty="0"/>
              <a:t>Structured Data as collection of tables with fields, records, PKs and FKs. </a:t>
            </a:r>
          </a:p>
          <a:p>
            <a:pPr lvl="1"/>
            <a:r>
              <a:rPr lang="en-GB" dirty="0"/>
              <a:t>Uses high level Structured Query Language (SQL) for CRUD operations.</a:t>
            </a:r>
          </a:p>
          <a:p>
            <a:pPr lvl="3"/>
            <a:endParaRPr lang="en-GB" sz="1200" dirty="0"/>
          </a:p>
          <a:p>
            <a:r>
              <a:rPr lang="en-GB" b="1" dirty="0"/>
              <a:t>XML Model 				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(covered in lectures 08-10)</a:t>
            </a:r>
            <a:endParaRPr lang="en-GB" b="1" dirty="0"/>
          </a:p>
          <a:p>
            <a:pPr lvl="1"/>
            <a:r>
              <a:rPr lang="en-GB" dirty="0" err="1"/>
              <a:t>Semistructured</a:t>
            </a:r>
            <a:r>
              <a:rPr lang="en-GB" dirty="0"/>
              <a:t> data as elements that can be nested to create tree structures.</a:t>
            </a:r>
          </a:p>
          <a:p>
            <a:pPr lvl="1"/>
            <a:r>
              <a:rPr lang="en-GB" dirty="0"/>
              <a:t>Standard for structuring and exchanging data over the Web.</a:t>
            </a:r>
          </a:p>
          <a:p>
            <a:pPr lvl="3"/>
            <a:endParaRPr lang="en-GB" sz="12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b="1" dirty="0"/>
              <a:t>NoSQL Model				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(covered in lectures 11)</a:t>
            </a:r>
            <a:endParaRPr lang="en-GB" b="1" dirty="0"/>
          </a:p>
          <a:p>
            <a:pPr lvl="1"/>
            <a:r>
              <a:rPr lang="en-GB" dirty="0"/>
              <a:t>Key-value data model: each data value associated to unique key for fast retrieval.</a:t>
            </a:r>
          </a:p>
          <a:p>
            <a:pPr lvl="1"/>
            <a:r>
              <a:rPr lang="en-GB" dirty="0"/>
              <a:t>Graph data model: data represented as graphs i.e. labelled nodes and edges.</a:t>
            </a:r>
          </a:p>
          <a:p>
            <a:pPr lvl="1"/>
            <a:r>
              <a:rPr lang="en-GB" dirty="0"/>
              <a:t>Document data model: data as collection of documents in JSON or XML.</a:t>
            </a:r>
          </a:p>
          <a:p>
            <a:pPr lvl="3"/>
            <a:endParaRPr lang="en-GB" sz="1200" dirty="0"/>
          </a:p>
          <a:p>
            <a:r>
              <a:rPr lang="en-GB" b="1" dirty="0"/>
              <a:t>Object Model 							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(not covered in this module)</a:t>
            </a:r>
            <a:endParaRPr lang="en-GB" dirty="0"/>
          </a:p>
          <a:p>
            <a:pPr lvl="1"/>
            <a:r>
              <a:rPr lang="en-GB" dirty="0"/>
              <a:t>Data as collection of objects (in classes) with properties &amp; operations.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2754B-D129-44EE-A04F-981E785C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2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CDCE-4E28-4534-806C-272E74BF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Model – Starting with an example</a:t>
            </a:r>
          </a:p>
        </p:txBody>
      </p:sp>
      <p:pic>
        <p:nvPicPr>
          <p:cNvPr id="5" name="Picture 4" descr="This represents two relations (tables), i.e. the Branch and the Staff Relations, alongside their attributes (columns) and rows (tuples).">
            <a:extLst>
              <a:ext uri="{FF2B5EF4-FFF2-40B4-BE49-F238E27FC236}">
                <a16:creationId xmlns:a16="http://schemas.microsoft.com/office/drawing/2014/main" id="{0FACED16-D5DE-4479-8082-35F759139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324223" y="1407989"/>
            <a:ext cx="5832475" cy="469265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593F9-58AF-44D4-A411-D302A63C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06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0E47-DC05-48A3-8B28-64F16434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Model – Terminology</a:t>
            </a:r>
          </a:p>
        </p:txBody>
      </p:sp>
      <p:pic>
        <p:nvPicPr>
          <p:cNvPr id="5" name="Picture 4" descr="This a table to outline the terminology used as part of the relational model. It shows synonyms that can be used interchangeably. ">
            <a:extLst>
              <a:ext uri="{FF2B5EF4-FFF2-40B4-BE49-F238E27FC236}">
                <a16:creationId xmlns:a16="http://schemas.microsoft.com/office/drawing/2014/main" id="{A94171F9-E2B1-4561-83B3-C43CF2B01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6486" y="1916113"/>
            <a:ext cx="772795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39E23-29EC-412B-98FC-93E45351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6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3FE0-B805-44B6-83A5-0FE47694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D8BE-4600-436C-9F99-8FD7C329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054" y="873675"/>
            <a:ext cx="11571891" cy="5984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Data stored as collection of relations (tables) interconnected with PKs and FKs that follow a set of Integrity Constraints.</a:t>
            </a:r>
          </a:p>
          <a:p>
            <a:pPr lvl="3"/>
            <a:endParaRPr lang="en-GB" sz="1400" dirty="0"/>
          </a:p>
          <a:p>
            <a:r>
              <a:rPr lang="en-GB" b="1" dirty="0"/>
              <a:t>Relation</a:t>
            </a:r>
            <a:endParaRPr lang="en-GB" dirty="0"/>
          </a:p>
          <a:p>
            <a:pPr lvl="1"/>
            <a:r>
              <a:rPr lang="en-GB" dirty="0"/>
              <a:t>Table with columns and rows.</a:t>
            </a:r>
          </a:p>
          <a:p>
            <a:pPr lvl="1"/>
            <a:r>
              <a:rPr lang="en-GB" dirty="0"/>
              <a:t>Only applies to logical structure of the DB, not conceptual or physical.</a:t>
            </a:r>
          </a:p>
          <a:p>
            <a:pPr lvl="3"/>
            <a:endParaRPr lang="en-GB" sz="1400" dirty="0"/>
          </a:p>
          <a:p>
            <a:r>
              <a:rPr lang="en-GB" b="1" dirty="0"/>
              <a:t>Attribute</a:t>
            </a:r>
          </a:p>
          <a:p>
            <a:pPr lvl="1"/>
            <a:r>
              <a:rPr lang="en-GB" dirty="0"/>
              <a:t>Named column of a relation that contains values in the domain of the attribute.</a:t>
            </a:r>
          </a:p>
          <a:p>
            <a:pPr lvl="1"/>
            <a:r>
              <a:rPr lang="en-GB" dirty="0"/>
              <a:t>Domain: the set of allowable values for one or more attributes.</a:t>
            </a:r>
          </a:p>
          <a:p>
            <a:pPr lvl="1"/>
            <a:r>
              <a:rPr lang="en-GB" dirty="0"/>
              <a:t>Degree: number of attributes in a relation. </a:t>
            </a:r>
          </a:p>
          <a:p>
            <a:pPr lvl="3"/>
            <a:endParaRPr lang="en-GB" sz="1400" dirty="0"/>
          </a:p>
          <a:p>
            <a:r>
              <a:rPr lang="en-GB" b="1" dirty="0"/>
              <a:t>Tuple</a:t>
            </a:r>
          </a:p>
          <a:p>
            <a:pPr lvl="1"/>
            <a:r>
              <a:rPr lang="en-GB" dirty="0"/>
              <a:t>Row in a relation that contains the data values of a single record.</a:t>
            </a:r>
          </a:p>
          <a:p>
            <a:pPr lvl="1"/>
            <a:r>
              <a:rPr lang="en-GB" dirty="0"/>
              <a:t>Cardinality: number of tuples in a relation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3D8BD-D3FA-4F52-A64B-A0A14CEE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22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CA1B-AB98-494C-9FDE-BDB89D09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properties of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D4FD5-07BA-452C-BB5C-0C08BD1D1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5" y="800101"/>
            <a:ext cx="11835089" cy="6057900"/>
          </a:xfrm>
        </p:spPr>
        <p:txBody>
          <a:bodyPr>
            <a:normAutofit/>
          </a:bodyPr>
          <a:lstStyle/>
          <a:p>
            <a:r>
              <a:rPr lang="en-GB" b="1" dirty="0"/>
              <a:t>Relational Schema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Collection of named relations defined by a set of attributes &amp; domain name pair.</a:t>
            </a:r>
          </a:p>
          <a:p>
            <a:pPr lvl="3"/>
            <a:endParaRPr lang="en-GB" sz="1400" dirty="0"/>
          </a:p>
          <a:p>
            <a:r>
              <a:rPr lang="en-GB" b="1" dirty="0"/>
              <a:t>Relation</a:t>
            </a:r>
          </a:p>
          <a:p>
            <a:pPr lvl="1"/>
            <a:r>
              <a:rPr lang="en-GB" dirty="0"/>
              <a:t>Relation name is distinct from all other relation names in relational schema.</a:t>
            </a:r>
          </a:p>
          <a:p>
            <a:pPr lvl="1"/>
            <a:r>
              <a:rPr lang="en-GB" dirty="0"/>
              <a:t>Each cell of relation contains exactly one atomic (single) value.</a:t>
            </a:r>
          </a:p>
          <a:p>
            <a:pPr lvl="3"/>
            <a:endParaRPr lang="en-GB" sz="1400" dirty="0"/>
          </a:p>
          <a:p>
            <a:r>
              <a:rPr lang="en-GB" b="1" dirty="0"/>
              <a:t>Attribute</a:t>
            </a:r>
          </a:p>
          <a:p>
            <a:pPr lvl="1"/>
            <a:r>
              <a:rPr lang="en-GB" dirty="0"/>
              <a:t>Each attribute has a distinct name.</a:t>
            </a:r>
          </a:p>
          <a:p>
            <a:pPr lvl="1"/>
            <a:r>
              <a:rPr lang="en-GB" dirty="0"/>
              <a:t>Values of an attribute are from the same domain. </a:t>
            </a:r>
          </a:p>
          <a:p>
            <a:pPr lvl="1"/>
            <a:r>
              <a:rPr lang="en-GB" dirty="0"/>
              <a:t>Order of attributes has no significance.</a:t>
            </a:r>
          </a:p>
          <a:p>
            <a:pPr lvl="3"/>
            <a:endParaRPr lang="en-GB" sz="1400" dirty="0"/>
          </a:p>
          <a:p>
            <a:r>
              <a:rPr lang="en-GB" b="1" dirty="0"/>
              <a:t>Tuple</a:t>
            </a:r>
          </a:p>
          <a:p>
            <a:pPr lvl="1"/>
            <a:r>
              <a:rPr lang="en-GB" dirty="0"/>
              <a:t>Each tuple is distinct; no duplicate tuples.</a:t>
            </a:r>
          </a:p>
          <a:p>
            <a:pPr lvl="1"/>
            <a:r>
              <a:rPr lang="en-GB" dirty="0"/>
              <a:t>Order of tuples has no significance, theoretically.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3D402-916B-4E36-B4AB-C44A5770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02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9912-B869-4134-A8FD-2C4CDB4E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B1A2C-2AD1-48E4-BB53-1CFFAB495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6" y="800101"/>
            <a:ext cx="12372944" cy="6057900"/>
          </a:xfrm>
        </p:spPr>
        <p:txBody>
          <a:bodyPr>
            <a:normAutofit fontScale="92500"/>
          </a:bodyPr>
          <a:lstStyle/>
          <a:p>
            <a:pPr marL="458100" indent="-457200">
              <a:buClr>
                <a:srgbClr val="000000"/>
              </a:buClr>
              <a:buSzPct val="100000"/>
            </a:pPr>
            <a:r>
              <a:rPr lang="en-GB" b="1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Superkey</a:t>
            </a:r>
            <a:endParaRPr lang="en-GB" b="1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915300" lvl="1" indent="-457200">
              <a:buClr>
                <a:srgbClr val="000000"/>
              </a:buClr>
              <a:buSzPct val="100000"/>
            </a:pPr>
            <a:r>
              <a:rPr lang="en-GB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Set of attributes that uniquely identifies a tuple within a relation.</a:t>
            </a:r>
          </a:p>
          <a:p>
            <a:pPr marL="1829700" lvl="3" indent="-457200">
              <a:buClr>
                <a:srgbClr val="000000"/>
              </a:buClr>
              <a:buSzPct val="100000"/>
            </a:pPr>
            <a:endParaRPr lang="en-GB" sz="14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458100" indent="-457200">
              <a:buClr>
                <a:srgbClr val="000000"/>
              </a:buClr>
              <a:buSzPct val="100000"/>
            </a:pPr>
            <a:r>
              <a:rPr lang="en-GB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Candidate Key</a:t>
            </a:r>
          </a:p>
          <a:p>
            <a:pPr marL="915300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r>
              <a:rPr lang="en-GB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Minimal set of attributes that uniquely identifies each tuple within a relation.</a:t>
            </a:r>
          </a:p>
          <a:p>
            <a:pPr marL="1829700" lvl="3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endParaRPr lang="en-GB" sz="14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458100" indent="-457200">
              <a:buClr>
                <a:srgbClr val="000000"/>
              </a:buClr>
              <a:buSzPct val="100000"/>
            </a:pPr>
            <a:r>
              <a:rPr lang="en-GB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PRIMARY KEY (PK)</a:t>
            </a:r>
          </a:p>
          <a:p>
            <a:pPr marL="915300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r>
              <a:rPr lang="en-GB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Selected Candidate Key: unique and irreducible.</a:t>
            </a:r>
          </a:p>
          <a:p>
            <a:pPr marL="915300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r>
              <a:rPr lang="en-GB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Selected minimal set of attributes that uniquely identifies each tuple within relation.</a:t>
            </a:r>
          </a:p>
          <a:p>
            <a:pPr marL="1829700" lvl="3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endParaRPr lang="en-GB" sz="14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458100" indent="-457200">
              <a:buClr>
                <a:srgbClr val="000000"/>
              </a:buClr>
              <a:buSzPct val="100000"/>
            </a:pPr>
            <a:r>
              <a:rPr lang="en-GB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Alternate Key (AK)</a:t>
            </a:r>
          </a:p>
          <a:p>
            <a:pPr marL="915300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r>
              <a:rPr lang="en-GB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Not selected Candidate Key.</a:t>
            </a:r>
          </a:p>
          <a:p>
            <a:pPr marL="915300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r>
              <a:rPr lang="en-GB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Not selected minimal set of attributes that uniquely identifies each tuple within a relation.</a:t>
            </a:r>
          </a:p>
          <a:p>
            <a:pPr marL="1829700" lvl="3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endParaRPr lang="en-GB" sz="14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458100" indent="-457200">
              <a:buClr>
                <a:srgbClr val="000000"/>
              </a:buClr>
              <a:buSzPct val="100000"/>
            </a:pPr>
            <a:r>
              <a:rPr lang="en-GB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FOREIGN KEY (FK)</a:t>
            </a:r>
          </a:p>
          <a:p>
            <a:pPr marL="915300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defRPr/>
            </a:pPr>
            <a:r>
              <a:rPr lang="en-GB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Attribute, or set of attributes, within one relation that matches candidate key (most often the Primary Key) of another relation (possibly same).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F1CA6-3933-4639-B299-1562B773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458C-3622-4FDF-8CA7-83B6267620B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32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1_5COSC020W_LECT_TEMPLATE" id="{F71C250F-6254-464A-833A-F0B5257B4D92}" vid="{9ECB937A-785A-4ED3-8EA4-7C71BFBAC9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21_5COSC020W_LECT_TEMPLATE</Template>
  <TotalTime>1085</TotalTime>
  <Words>2799</Words>
  <Application>Microsoft Office PowerPoint</Application>
  <PresentationFormat>Widescreen</PresentationFormat>
  <Paragraphs>604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Tw Cen MT Condensed</vt:lpstr>
      <vt:lpstr>Wingdings</vt:lpstr>
      <vt:lpstr>Office Theme</vt:lpstr>
      <vt:lpstr>5COSC020W DATABASE SYSTEMS – LECTURE 03</vt:lpstr>
      <vt:lpstr>Lecture 03 – Outline </vt:lpstr>
      <vt:lpstr>Phases and outputs of Database Design (recap)</vt:lpstr>
      <vt:lpstr>Classifying DBMSs based on Data Models (recap)</vt:lpstr>
      <vt:lpstr>Relational Model – Starting with an example</vt:lpstr>
      <vt:lpstr>Relational Model – Terminology</vt:lpstr>
      <vt:lpstr>Relational Model</vt:lpstr>
      <vt:lpstr>Essential properties of relations</vt:lpstr>
      <vt:lpstr>Relational Keys</vt:lpstr>
      <vt:lpstr>Integrity Constraints</vt:lpstr>
      <vt:lpstr>Relational Model – Recap</vt:lpstr>
      <vt:lpstr>Logical Mapping: from Conceptual to Logical</vt:lpstr>
      <vt:lpstr>1) Mapping One-to-Many Relationships – Rule </vt:lpstr>
      <vt:lpstr>1) Mapping One-to-Many Relationships – Example</vt:lpstr>
      <vt:lpstr>2) Mapping One-to-One Relationships Mandatory on Both Sides  Rule </vt:lpstr>
      <vt:lpstr>2) Mapping One-to-One Relationships Mandatory On Both Sides      Example </vt:lpstr>
      <vt:lpstr>3) Mapping One-to-One Relationships Optional on One Side  Rule </vt:lpstr>
      <vt:lpstr>3) Mapping One-to-One Relationships Optional on One Side  Example</vt:lpstr>
      <vt:lpstr>4) Mapping One-to-One Relationships Optional on Both Sides  Rule</vt:lpstr>
      <vt:lpstr>4) Mapping One-to-One Relationships Optional on Both Sides  Example</vt:lpstr>
      <vt:lpstr>5) Mapping Many-to-Many Relationships – Rule</vt:lpstr>
      <vt:lpstr>5) Mapping Many-to-Many Relationships – Example</vt:lpstr>
      <vt:lpstr>6) Mapping Complex Relationships: Ternary &amp; Quaternary  Rule</vt:lpstr>
      <vt:lpstr>6) Mapping Complex Relationships: Ternary &amp; Quaternary  Example</vt:lpstr>
      <vt:lpstr>7) Mapping Generalisations with {Mandatory, And} – Rule </vt:lpstr>
      <vt:lpstr>7) Mapping Generalisations with {Mandatory, And} – Example </vt:lpstr>
      <vt:lpstr>8) Mapping Generalisations with {Optional, And} – Rule</vt:lpstr>
      <vt:lpstr>8) Mapping Generalisations with {Optional, And} – Example</vt:lpstr>
      <vt:lpstr>9) Mapping Generalisations with {Mandatory, Or} – Rule</vt:lpstr>
      <vt:lpstr>9) Mapping Generalisations with {Mandatory, Or} – Example  </vt:lpstr>
      <vt:lpstr>10) Mapping Generalisations with {Optional, Or} – Rule </vt:lpstr>
      <vt:lpstr>10) Mapping Generalisations with {Optional, Or} – Example</vt:lpstr>
      <vt:lpstr>Step-by-step Approach to Logical Mapping</vt:lpstr>
      <vt:lpstr>References and Essential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5COSC020W DATABASE SYSTEMS – LECTURE 02</dc:title>
  <dc:creator>Francois Roubert</dc:creator>
  <cp:lastModifiedBy>Francois Roubert</cp:lastModifiedBy>
  <cp:revision>100</cp:revision>
  <dcterms:created xsi:type="dcterms:W3CDTF">2021-08-01T10:59:58Z</dcterms:created>
  <dcterms:modified xsi:type="dcterms:W3CDTF">2022-10-06T16:11:34Z</dcterms:modified>
</cp:coreProperties>
</file>