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305" r:id="rId4"/>
    <p:sldId id="307" r:id="rId5"/>
    <p:sldId id="308" r:id="rId6"/>
    <p:sldId id="295" r:id="rId7"/>
    <p:sldId id="310" r:id="rId8"/>
    <p:sldId id="309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B2"/>
    <a:srgbClr val="575757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3139" autoAdjust="0"/>
  </p:normalViewPr>
  <p:slideViewPr>
    <p:cSldViewPr snapToGrid="0">
      <p:cViewPr varScale="1">
        <p:scale>
          <a:sx n="60" d="100"/>
          <a:sy n="60" d="100"/>
        </p:scale>
        <p:origin x="12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9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0FC3FE-3493-4424-80A5-1CFDBEBDE3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2505B-B89A-45A6-851E-D753D13874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32B93-D436-4096-A386-17A6D3979316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33C1A-F6AE-4B95-A532-F6C5312886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CC68C-BAD5-40EB-8E63-161E1BE67E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02D13-A3EA-4C21-8005-5BD1A0B7D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99A63-083A-44CA-A7B0-A545C791EEAF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30B72-BDAE-41F9-AC72-8B7291297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80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ADFC-CAA6-4B10-8DDE-5B87CFD2C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374"/>
            <a:ext cx="10118622" cy="626562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DC0E1-91B2-4E04-837F-041C879CD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91236"/>
            <a:ext cx="10118622" cy="6265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A9F89-A36A-4F93-960E-BC168D19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56B2"/>
                </a:solidFill>
              </a:defRPr>
            </a:lvl1pPr>
          </a:lstStyle>
          <a:p>
            <a:fld id="{01520930-3376-4FD5-AED9-388AC055BD8F}" type="datetime1">
              <a:rPr lang="en-GB" smtClean="0"/>
              <a:t>09/10/2022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E0ACC-90F3-4C1B-9E71-B7E4B89D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C009ED-0901-4311-A41D-F175772E73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04" b="18021"/>
          <a:stretch/>
        </p:blipFill>
        <p:spPr>
          <a:xfrm>
            <a:off x="4652209" y="1794465"/>
            <a:ext cx="7539791" cy="5063535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BFD507-0FAF-4A75-B0D6-85103ACA9F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362581"/>
            <a:ext cx="2195513" cy="521681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B423CD2-452A-4571-BD77-1050BDB68A0C}"/>
              </a:ext>
            </a:extLst>
          </p:cNvPr>
          <p:cNvSpPr txBox="1">
            <a:spLocks/>
          </p:cNvSpPr>
          <p:nvPr userDrawn="1"/>
        </p:nvSpPr>
        <p:spPr>
          <a:xfrm>
            <a:off x="564399" y="4234578"/>
            <a:ext cx="3778459" cy="75042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>
                <a:solidFill>
                  <a:srgbClr val="0056B2"/>
                </a:solidFill>
              </a:rPr>
              <a:t>Dr Francois ROUBERT</a:t>
            </a:r>
          </a:p>
          <a:p>
            <a:r>
              <a:rPr lang="en-GB" sz="2000" b="0" dirty="0">
                <a:solidFill>
                  <a:srgbClr val="0056B2"/>
                </a:solidFill>
              </a:rPr>
              <a:t>F.Roubert@westminster.ac.uk</a:t>
            </a:r>
          </a:p>
        </p:txBody>
      </p:sp>
    </p:spTree>
    <p:extLst>
      <p:ext uri="{BB962C8B-B14F-4D97-AF65-F5344CB8AC3E}">
        <p14:creationId xmlns:p14="http://schemas.microsoft.com/office/powerpoint/2010/main" val="70062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D358-2735-45BA-9163-0325DEA5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EC9EB-C1F5-480D-89CE-1107B1DFB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595BB-CC47-4CDD-A8F6-B03DAFEB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5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6F584-CF8F-4E86-865D-C2B14CDCE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68BA6-B2A6-4E5F-A278-54896D197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DA01-7CBF-4894-B8BB-C2D81BC2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7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B2FB-E799-4608-B1BE-28616BE0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8324-759F-443A-A716-38ACCF056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03DC-DAAA-40DB-969E-0E33BE13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5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C1F2-2FA1-4842-9ED8-731CBEEE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25A7E-2B95-4E03-9EF5-4233CEB74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6550-812E-47E5-9FFD-8C1C62C8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8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72D9B5-1E73-4956-A70A-B582A60541BF}" type="datetime1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99FD3-DC16-440A-A734-95B5F3BE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333EE-4797-4E57-9D85-3B2B3F3C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64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A0F7-070A-4CED-883C-12C37958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9948-1CFB-4DD2-82BE-704ACC0A4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845" y="1100138"/>
            <a:ext cx="5781955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7BFD2-B237-479C-8B13-BA14CF6A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00138"/>
            <a:ext cx="5638800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A61A7-DB0F-45A4-A3F4-BEE2E8E2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84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CD68-969F-474F-8D79-63D22209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0"/>
            <a:ext cx="11787186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4FA19-C5F9-4B27-9F8A-51FA8F78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464" y="1095375"/>
            <a:ext cx="57261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286E3-9CC8-4831-B5DB-81568A576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1464" y="1919287"/>
            <a:ext cx="5726112" cy="4752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EB564-D016-40C4-8422-F7563FD0D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95375"/>
            <a:ext cx="58864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C31D3-2759-4FA9-9954-FEF293DA2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19286"/>
            <a:ext cx="5886450" cy="4752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3271A-BECB-4053-A564-F967E9AA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54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B0E0-4182-47BA-BD4C-F40D8046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D35DC-2120-43AB-A93E-7A76E041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7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FD779-4917-4CB6-857F-4485372C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22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2360-DCB4-4735-99B5-CF5316F8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F3372-EC3F-4436-B727-F562B9B8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6A98-9FF3-4DB0-AD8D-F20949625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25DD1-1CAB-43DA-815D-D2A4EF9D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58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AD0C-EB5F-45B4-80B5-E27597C9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A5DCA-AE03-43B8-90CF-4C86169E1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4EA53-171F-4245-9860-867B97CEF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13A2B-920C-426E-93E9-EF46E7EF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26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A3D42-D5D6-4357-89D2-5D0FC9F9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5" y="0"/>
            <a:ext cx="11835089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E5425-5B02-40EB-9BE9-EF337C38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845" y="1128712"/>
            <a:ext cx="11835089" cy="564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190D-DA8E-43E3-9EC4-0F9E8A350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9696" y="644902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610817-0498-4609-970D-18A5018029B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0056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624C3-16A9-40E7-A7A7-FB0E502F60D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9663" y="6505392"/>
            <a:ext cx="1063503" cy="25239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8B3C71-91AF-46F4-B260-5A96864EA73F}"/>
              </a:ext>
            </a:extLst>
          </p:cNvPr>
          <p:cNvCxnSpPr>
            <a:cxnSpLocks/>
          </p:cNvCxnSpPr>
          <p:nvPr userDrawn="1"/>
        </p:nvCxnSpPr>
        <p:spPr>
          <a:xfrm>
            <a:off x="11792232" y="6496038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BFBAE1-6AEE-4BC0-873F-CE64935DB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237845" y="804086"/>
            <a:ext cx="441646" cy="0"/>
          </a:xfrm>
          <a:prstGeom prst="line">
            <a:avLst/>
          </a:prstGeom>
          <a:ln w="50800">
            <a:solidFill>
              <a:srgbClr val="0056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72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56B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l.talis.com/3/westminster/lists/2CAA7D6B-DCAD-AB71-C97B-7FEFCB499C28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17A4-B16B-4AB7-9A5C-5878CD3D9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5COSC020W DATABASE SYSTEMS – LECTURE 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7EC62-BABB-4E2C-9AA8-C6540CA55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872" y="991236"/>
            <a:ext cx="11205712" cy="626562"/>
          </a:xfrm>
        </p:spPr>
        <p:txBody>
          <a:bodyPr>
            <a:normAutofit/>
          </a:bodyPr>
          <a:lstStyle/>
          <a:p>
            <a:r>
              <a:rPr lang="en-GB" dirty="0"/>
              <a:t>Logical Database Design – Complex Mapping to a Logical ERD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A7A01-8E5A-4ACF-8D15-8DAFAA1F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97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82A-9811-44BE-9CC8-E27E5A41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Lecture 04 – 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F155-AADB-42D3-99C6-95DF24296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082032"/>
            <a:ext cx="11835089" cy="5788325"/>
          </a:xfrm>
        </p:spPr>
        <p:txBody>
          <a:bodyPr>
            <a:normAutofit/>
          </a:bodyPr>
          <a:lstStyle/>
          <a:p>
            <a:endParaRPr lang="en-GB" b="1" dirty="0"/>
          </a:p>
          <a:p>
            <a:r>
              <a:rPr lang="en-GB" b="1" dirty="0"/>
              <a:t>10 Logical Mapping Rules (recap)</a:t>
            </a:r>
          </a:p>
          <a:p>
            <a:pPr lvl="1"/>
            <a:r>
              <a:rPr lang="en-GB" b="1" dirty="0"/>
              <a:t>From conceptual to logical </a:t>
            </a:r>
          </a:p>
          <a:p>
            <a:endParaRPr lang="en-GB" dirty="0"/>
          </a:p>
          <a:p>
            <a:r>
              <a:rPr lang="en-GB" b="1" dirty="0"/>
              <a:t>Logical Mapping Strategy (recap)</a:t>
            </a:r>
          </a:p>
          <a:p>
            <a:pPr lvl="1"/>
            <a:r>
              <a:rPr lang="en-GB" b="1" dirty="0"/>
              <a:t>Step-by-step Approach </a:t>
            </a:r>
          </a:p>
          <a:p>
            <a:endParaRPr lang="en-GB" dirty="0"/>
          </a:p>
          <a:p>
            <a:r>
              <a:rPr lang="en-GB" b="1" dirty="0"/>
              <a:t>Example of a complex mapping from a conceptual to a logical ER</a:t>
            </a:r>
          </a:p>
          <a:p>
            <a:pPr lvl="1"/>
            <a:r>
              <a:rPr lang="en-GB" b="1" dirty="0"/>
              <a:t>Mapping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26089-4055-4D4C-9422-E9AEADE1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95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4884-5E11-4E0D-8739-2C7185A9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charset="0"/>
                <a:ea typeface="Arial" charset="0"/>
                <a:cs typeface="Arial" charset="0"/>
              </a:rPr>
              <a:t>Phases and </a:t>
            </a:r>
            <a:r>
              <a:rPr lang="en-GB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GB" sz="3200" b="1" dirty="0">
                <a:latin typeface="Arial" charset="0"/>
                <a:ea typeface="Arial" charset="0"/>
                <a:cs typeface="Arial" charset="0"/>
              </a:rPr>
              <a:t>utputs </a:t>
            </a:r>
            <a:r>
              <a:rPr lang="en-GB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GB" sz="3200" b="1" dirty="0">
                <a:latin typeface="Arial" charset="0"/>
                <a:ea typeface="Arial" charset="0"/>
                <a:cs typeface="Arial" charset="0"/>
              </a:rPr>
              <a:t>f Database Design (recap)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FAE35-6085-49C8-9EED-300DE910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</a:t>
            </a:fld>
            <a:endParaRPr lang="en-GB"/>
          </a:p>
        </p:txBody>
      </p:sp>
      <p:grpSp>
        <p:nvGrpSpPr>
          <p:cNvPr id="24" name="Group 23" descr="This is a diagram that represents the different phases of database design and the outputs produced by each phase. ">
            <a:extLst>
              <a:ext uri="{FF2B5EF4-FFF2-40B4-BE49-F238E27FC236}">
                <a16:creationId xmlns:a16="http://schemas.microsoft.com/office/drawing/2014/main" id="{D97CE37F-743F-4978-B31A-6F308FD9FB5F}"/>
              </a:ext>
            </a:extLst>
          </p:cNvPr>
          <p:cNvGrpSpPr/>
          <p:nvPr/>
        </p:nvGrpSpPr>
        <p:grpSpPr>
          <a:xfrm>
            <a:off x="71304" y="1053507"/>
            <a:ext cx="12001630" cy="5487724"/>
            <a:chOff x="110468" y="1053507"/>
            <a:chExt cx="11916662" cy="548772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671AD7D-4F07-4263-B30B-B4FB66273702}"/>
                </a:ext>
              </a:extLst>
            </p:cNvPr>
            <p:cNvSpPr/>
            <p:nvPr/>
          </p:nvSpPr>
          <p:spPr>
            <a:xfrm>
              <a:off x="734338" y="1053507"/>
              <a:ext cx="4862286" cy="697632"/>
            </a:xfrm>
            <a:prstGeom prst="roundRect">
              <a:avLst/>
            </a:prstGeom>
            <a:solidFill>
              <a:srgbClr val="B5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 Requirements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53D9F63-47E8-46EA-8910-62FE7E3966FE}"/>
                </a:ext>
              </a:extLst>
            </p:cNvPr>
            <p:cNvSpPr/>
            <p:nvPr/>
          </p:nvSpPr>
          <p:spPr>
            <a:xfrm>
              <a:off x="734338" y="2251030"/>
              <a:ext cx="4862286" cy="697632"/>
            </a:xfrm>
            <a:prstGeom prst="roundRect">
              <a:avLst/>
            </a:prstGeom>
            <a:solidFill>
              <a:srgbClr val="006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CONCEPTUAL DESIGN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D571C4A-8230-4B11-9EE6-8FBFF0E55514}"/>
                </a:ext>
              </a:extLst>
            </p:cNvPr>
            <p:cNvSpPr/>
            <p:nvPr/>
          </p:nvSpPr>
          <p:spPr>
            <a:xfrm>
              <a:off x="734338" y="3448553"/>
              <a:ext cx="4862286" cy="697632"/>
            </a:xfrm>
            <a:prstGeom prst="roundRect">
              <a:avLst/>
            </a:prstGeom>
            <a:solidFill>
              <a:srgbClr val="005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LOGICAL DESIGN (Mapping)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AD68B4A-81E9-437A-91B6-77FDD055147F}"/>
                </a:ext>
              </a:extLst>
            </p:cNvPr>
            <p:cNvSpPr/>
            <p:nvPr/>
          </p:nvSpPr>
          <p:spPr>
            <a:xfrm>
              <a:off x="734338" y="4646076"/>
              <a:ext cx="4862286" cy="697632"/>
            </a:xfrm>
            <a:prstGeom prst="roundRect">
              <a:avLst/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PHYSICAL DESIGN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C76BF7D-A880-4AF2-BF5D-06CD6C8B27F5}"/>
                </a:ext>
              </a:extLst>
            </p:cNvPr>
            <p:cNvSpPr/>
            <p:nvPr/>
          </p:nvSpPr>
          <p:spPr>
            <a:xfrm>
              <a:off x="734338" y="5843599"/>
              <a:ext cx="4862286" cy="69763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DATABASE IMPLEMENTATION &amp; QUERYING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3C40F59-46BC-4852-BC58-37E19D83886B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3165481" y="1751139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FE767E3-A6FD-454E-A79C-1469E59327CD}"/>
                </a:ext>
              </a:extLst>
            </p:cNvPr>
            <p:cNvCxnSpPr/>
            <p:nvPr/>
          </p:nvCxnSpPr>
          <p:spPr>
            <a:xfrm>
              <a:off x="3180544" y="2948662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DA1F94B-ABCE-458D-8736-B88BBF6A7FCE}"/>
                </a:ext>
              </a:extLst>
            </p:cNvPr>
            <p:cNvCxnSpPr/>
            <p:nvPr/>
          </p:nvCxnSpPr>
          <p:spPr>
            <a:xfrm>
              <a:off x="3165481" y="4146185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B86CE30-CDDD-480A-8C01-6F3EB855E963}"/>
                </a:ext>
              </a:extLst>
            </p:cNvPr>
            <p:cNvCxnSpPr/>
            <p:nvPr/>
          </p:nvCxnSpPr>
          <p:spPr>
            <a:xfrm>
              <a:off x="3159870" y="5343708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3E5DD2-154A-456E-86EB-372FE31ACA82}"/>
                </a:ext>
              </a:extLst>
            </p:cNvPr>
            <p:cNvSpPr txBox="1"/>
            <p:nvPr/>
          </p:nvSpPr>
          <p:spPr>
            <a:xfrm>
              <a:off x="159271" y="2370133"/>
              <a:ext cx="5133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</a:t>
              </a:r>
              <a:endParaRPr lang="en-GB" sz="3200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2DD448-7B17-4BF5-ADF3-B2781D12B741}"/>
                </a:ext>
              </a:extLst>
            </p:cNvPr>
            <p:cNvSpPr txBox="1"/>
            <p:nvPr/>
          </p:nvSpPr>
          <p:spPr>
            <a:xfrm>
              <a:off x="110468" y="3567656"/>
              <a:ext cx="5133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</a:t>
              </a:r>
              <a:endParaRPr lang="en-GB" sz="32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266ED2-DF14-416D-9D2E-F1AB1C19F3C8}"/>
                </a:ext>
              </a:extLst>
            </p:cNvPr>
            <p:cNvSpPr txBox="1"/>
            <p:nvPr/>
          </p:nvSpPr>
          <p:spPr>
            <a:xfrm>
              <a:off x="119062" y="4762056"/>
              <a:ext cx="430688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000" b="1" dirty="0">
                  <a:solidFill>
                    <a:srgbClr val="C0000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</a:t>
              </a:r>
              <a:endParaRPr lang="en-GB" sz="3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9CB9CE-2D80-4584-8D21-0724ED1FA681}"/>
                </a:ext>
              </a:extLst>
            </p:cNvPr>
            <p:cNvSpPr txBox="1"/>
            <p:nvPr/>
          </p:nvSpPr>
          <p:spPr>
            <a:xfrm>
              <a:off x="151288" y="5925679"/>
              <a:ext cx="5133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</a:t>
              </a:r>
              <a:endParaRPr lang="en-GB" sz="3200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E6446C-28E0-4BFA-8AA9-A5E339834721}"/>
                </a:ext>
              </a:extLst>
            </p:cNvPr>
            <p:cNvSpPr txBox="1"/>
            <p:nvPr/>
          </p:nvSpPr>
          <p:spPr>
            <a:xfrm>
              <a:off x="5596624" y="2285896"/>
              <a:ext cx="643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662E"/>
                  </a:solidFill>
                </a:rPr>
                <a:t>CONCEPTUAL DATA MODEL OR CONCEPTUAL SCHEMA </a:t>
              </a:r>
            </a:p>
            <a:p>
              <a:pPr algn="ctr"/>
              <a:r>
                <a:rPr lang="en-GB" dirty="0">
                  <a:solidFill>
                    <a:srgbClr val="00662E"/>
                  </a:solidFill>
                </a:rPr>
                <a:t>of the data required by business users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8C8588-EEE5-484F-B816-16C21D348A59}"/>
                </a:ext>
              </a:extLst>
            </p:cNvPr>
            <p:cNvSpPr txBox="1"/>
            <p:nvPr/>
          </p:nvSpPr>
          <p:spPr>
            <a:xfrm>
              <a:off x="5596623" y="3488945"/>
              <a:ext cx="6430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70C0"/>
                  </a:solidFill>
                </a:rPr>
                <a:t>LOGICAL DATA MODEL OR LOGICAL SCHEMA </a:t>
              </a:r>
            </a:p>
            <a:p>
              <a:pPr algn="ctr"/>
              <a:r>
                <a:rPr lang="en-GB" dirty="0">
                  <a:solidFill>
                    <a:srgbClr val="0070C0"/>
                  </a:solidFill>
                </a:rPr>
                <a:t>based on specific file data organisation (e.g. relational model)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C60F82-A3E3-4A4B-A98F-2744BC546D38}"/>
                </a:ext>
              </a:extLst>
            </p:cNvPr>
            <p:cNvSpPr txBox="1"/>
            <p:nvPr/>
          </p:nvSpPr>
          <p:spPr>
            <a:xfrm>
              <a:off x="5596624" y="4657301"/>
              <a:ext cx="6427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585858"/>
                  </a:solidFill>
                </a:rPr>
                <a:t>PHYSICAL OR INTERNAL SCHEMA </a:t>
              </a:r>
            </a:p>
            <a:p>
              <a:pPr algn="ctr"/>
              <a:r>
                <a:rPr lang="en-GB" dirty="0">
                  <a:solidFill>
                    <a:srgbClr val="585858"/>
                  </a:solidFill>
                </a:rPr>
                <a:t>storage structures, file organizations, indexes, access paths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0B1B71-7F0B-4674-95D3-0480A28A9BBF}"/>
                </a:ext>
              </a:extLst>
            </p:cNvPr>
            <p:cNvSpPr txBox="1"/>
            <p:nvPr/>
          </p:nvSpPr>
          <p:spPr>
            <a:xfrm>
              <a:off x="5596623" y="1117540"/>
              <a:ext cx="64305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B50000"/>
                  </a:solidFill>
                </a:rPr>
                <a:t>BUSINESS USER’S DATA NEEDS</a:t>
              </a:r>
            </a:p>
            <a:p>
              <a:pPr algn="ctr"/>
              <a:r>
                <a:rPr lang="en-GB" dirty="0">
                  <a:solidFill>
                    <a:srgbClr val="B50000"/>
                  </a:solidFill>
                </a:rPr>
                <a:t>to support business processes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D017DB-BB22-4891-86B6-30B449345143}"/>
                </a:ext>
              </a:extLst>
            </p:cNvPr>
            <p:cNvSpPr txBox="1"/>
            <p:nvPr/>
          </p:nvSpPr>
          <p:spPr>
            <a:xfrm>
              <a:off x="5596624" y="5836312"/>
              <a:ext cx="6430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7030A0"/>
                  </a:solidFill>
                </a:rPr>
                <a:t>DATABASE IMPLEMENTED &amp; QUERIED IN DBMS</a:t>
              </a:r>
            </a:p>
            <a:p>
              <a:pPr algn="ctr"/>
              <a:r>
                <a:rPr lang="en-GB" dirty="0">
                  <a:solidFill>
                    <a:srgbClr val="7030A0"/>
                  </a:solidFill>
                </a:rPr>
                <a:t>data structures, constraints, data values, data 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249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82A-9811-44BE-9CC8-E27E5A41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10 Logical Mapping Rules (Rule 1 to 6)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F155-AADB-42D3-99C6-95DF24296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800100"/>
            <a:ext cx="11835089" cy="60579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GB" b="1" dirty="0"/>
              <a:t>One-to-many relationship.</a:t>
            </a:r>
          </a:p>
          <a:p>
            <a:pPr marL="457200" lvl="1" indent="0">
              <a:buNone/>
            </a:pPr>
            <a:r>
              <a:rPr lang="en-GB" dirty="0"/>
              <a:t>	Create 2 tables parent &amp; child. Create a FK in child to reference PK in parent.</a:t>
            </a:r>
          </a:p>
          <a:p>
            <a:pPr marL="514350" indent="-514350">
              <a:buFont typeface="+mj-lt"/>
              <a:buAutoNum type="arabicParenR"/>
            </a:pPr>
            <a:r>
              <a:rPr lang="en-GB" b="1" dirty="0"/>
              <a:t>One-to-one relationship mandatory on both sides.</a:t>
            </a:r>
          </a:p>
          <a:p>
            <a:pPr marL="457200" lvl="1" indent="0">
              <a:buNone/>
            </a:pPr>
            <a:r>
              <a:rPr lang="en-GB" dirty="0"/>
              <a:t>	Merge both into 1 table with all attributes. Choose PK, other one is AK.</a:t>
            </a:r>
          </a:p>
          <a:p>
            <a:pPr marL="514350" indent="-514350">
              <a:buFont typeface="+mj-lt"/>
              <a:buAutoNum type="arabicParenR"/>
            </a:pPr>
            <a:r>
              <a:rPr lang="en-GB" b="1" dirty="0"/>
              <a:t>One-to-one relationship optional on one side.</a:t>
            </a:r>
          </a:p>
          <a:p>
            <a:pPr marL="457200" lvl="1" indent="0">
              <a:buNone/>
            </a:pPr>
            <a:r>
              <a:rPr lang="en-GB" dirty="0"/>
              <a:t>	Create 2 tables parent &amp; child. Create a FK in child to reference PK in parent.</a:t>
            </a:r>
          </a:p>
          <a:p>
            <a:pPr marL="514350" indent="-514350">
              <a:buFont typeface="+mj-lt"/>
              <a:buAutoNum type="arabicParenR"/>
            </a:pPr>
            <a:r>
              <a:rPr lang="en-GB" b="1" dirty="0"/>
              <a:t>One-to-one relationship optional on both sides.</a:t>
            </a:r>
          </a:p>
          <a:p>
            <a:pPr marL="457200" lvl="1" indent="0">
              <a:buNone/>
            </a:pPr>
            <a:r>
              <a:rPr lang="en-GB" dirty="0"/>
              <a:t>	 Create 2 tables parent &amp; child. Create a FK in child to reference PK in parent.</a:t>
            </a:r>
          </a:p>
          <a:p>
            <a:pPr marL="514350" indent="-514350">
              <a:buFont typeface="+mj-lt"/>
              <a:buAutoNum type="arabicParenR"/>
            </a:pPr>
            <a:r>
              <a:rPr lang="en-GB" b="1" dirty="0"/>
              <a:t>Many-to-Many relationship.</a:t>
            </a:r>
          </a:p>
          <a:p>
            <a:pPr marL="457200" lvl="1" indent="0">
              <a:buNone/>
            </a:pPr>
            <a:r>
              <a:rPr lang="en-GB" dirty="0"/>
              <a:t>	Create 3 tables. Link table is a child of the other 2 tables and carries FKs and 	link table has a PK that is compound or composite.</a:t>
            </a:r>
          </a:p>
          <a:p>
            <a:pPr marL="514350" indent="-514350">
              <a:buFont typeface="+mj-lt"/>
              <a:buAutoNum type="arabicParenR"/>
            </a:pPr>
            <a:r>
              <a:rPr lang="en-GB" b="1" dirty="0"/>
              <a:t>Ternary relationship.</a:t>
            </a:r>
          </a:p>
          <a:p>
            <a:pPr marL="457200" lvl="1" indent="0">
              <a:buNone/>
            </a:pPr>
            <a:r>
              <a:rPr lang="en-GB" dirty="0"/>
              <a:t>	Create 3 tables. Link table is a child of the other 2 tables and carries FKs and 	link table has a PK that is compound or composite.</a:t>
            </a:r>
          </a:p>
          <a:p>
            <a:pPr marL="971550" lvl="1" indent="-514350">
              <a:buFont typeface="+mj-lt"/>
              <a:buAutoNum type="arabicParenR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26089-4055-4D4C-9422-E9AEADE1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34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82A-9811-44BE-9CC8-E27E5A41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10 Logical Mapping Rules (Rule 7 to 10)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F155-AADB-42D3-99C6-95DF24296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3" y="605231"/>
            <a:ext cx="11405937" cy="62752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7"/>
            </a:pPr>
            <a:r>
              <a:rPr lang="en-GB" b="1" dirty="0"/>
              <a:t>Specialisation with {Mandatory, And} constraint.</a:t>
            </a:r>
          </a:p>
          <a:p>
            <a:pPr lvl="1"/>
            <a:r>
              <a:rPr lang="en-GB" dirty="0"/>
              <a:t>Merge all three into 1 table with all attributes. </a:t>
            </a:r>
          </a:p>
          <a:p>
            <a:pPr lvl="1"/>
            <a:r>
              <a:rPr lang="en-GB" dirty="0"/>
              <a:t>Add relevant flags.</a:t>
            </a:r>
          </a:p>
          <a:p>
            <a:pPr marL="514350" indent="-514350">
              <a:buFont typeface="+mj-lt"/>
              <a:buAutoNum type="arabicParenR" startAt="7"/>
            </a:pPr>
            <a:r>
              <a:rPr lang="en-GB" b="1" dirty="0"/>
              <a:t>Specialisation with {Optional, And} constraint.</a:t>
            </a:r>
          </a:p>
          <a:p>
            <a:pPr lvl="1"/>
            <a:r>
              <a:rPr lang="en-GB" dirty="0"/>
              <a:t>Create 2 tables (1 for general, 1 for both specialised) with a one-to-one relationship optional on specialised side. </a:t>
            </a:r>
          </a:p>
          <a:p>
            <a:pPr lvl="1"/>
            <a:r>
              <a:rPr lang="en-GB" dirty="0"/>
              <a:t>Create FK that also happens to be a PK, with the right attributes.</a:t>
            </a:r>
          </a:p>
          <a:p>
            <a:pPr lvl="1"/>
            <a:r>
              <a:rPr lang="en-GB" dirty="0"/>
              <a:t>Add relevant flags.</a:t>
            </a:r>
          </a:p>
          <a:p>
            <a:pPr marL="514350" indent="-514350">
              <a:buFont typeface="+mj-lt"/>
              <a:buAutoNum type="arabicParenR" startAt="7"/>
            </a:pPr>
            <a:r>
              <a:rPr lang="en-GB" b="1" dirty="0"/>
              <a:t>Specialisation with {Mandatory, Or} constraint.</a:t>
            </a:r>
          </a:p>
          <a:p>
            <a:pPr lvl="1"/>
            <a:r>
              <a:rPr lang="en-GB" dirty="0"/>
              <a:t>Create 2 completely separate tables.</a:t>
            </a:r>
          </a:p>
          <a:p>
            <a:pPr lvl="1"/>
            <a:r>
              <a:rPr lang="en-GB" dirty="0"/>
              <a:t>Separate all the attributes and all the relationships.</a:t>
            </a:r>
          </a:p>
          <a:p>
            <a:pPr marL="514350" indent="-514350">
              <a:buFont typeface="+mj-lt"/>
              <a:buAutoNum type="arabicParenR" startAt="7"/>
            </a:pPr>
            <a:r>
              <a:rPr lang="en-GB" b="1" dirty="0"/>
              <a:t>Specialisation with {Optional, Or} constraint.</a:t>
            </a:r>
          </a:p>
          <a:p>
            <a:pPr lvl="1"/>
            <a:r>
              <a:rPr lang="en-GB" dirty="0"/>
              <a:t>Create 3 tables (1 for general, 2 for specialised) with 2 one-to-one relationships optional on specialised side.</a:t>
            </a:r>
          </a:p>
          <a:p>
            <a:pPr lvl="1"/>
            <a:r>
              <a:rPr lang="en-GB" dirty="0"/>
              <a:t>Create FKs that also happens to be a PKs, with the right attributes.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26089-4055-4D4C-9422-E9AEADE1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29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4BF7-E6DE-4979-AB14-3F999420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Mapping Strategy: Step-by-step Logical Mapping 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67B73-A974-4FD6-A191-51C31E630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960546"/>
            <a:ext cx="11835089" cy="7941716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GB" b="1" dirty="0"/>
              <a:t>Map specialisations 					(rules 7, 8, 9 or 10)</a:t>
            </a:r>
          </a:p>
          <a:p>
            <a:pPr lvl="1"/>
            <a:r>
              <a:rPr lang="en-GB" dirty="0"/>
              <a:t>Consider constraint and apply appropriate rule. </a:t>
            </a:r>
          </a:p>
          <a:p>
            <a:pPr lvl="3"/>
            <a:endParaRPr lang="en-GB" dirty="0"/>
          </a:p>
          <a:p>
            <a:pPr marL="571500" indent="-571500">
              <a:buFont typeface="+mj-lt"/>
              <a:buAutoNum type="romanUcPeriod"/>
            </a:pPr>
            <a:r>
              <a:rPr lang="en-GB" b="1" dirty="0"/>
              <a:t>Map one-to-one relationships mandatory on both sides 	(rule 2)</a:t>
            </a:r>
          </a:p>
          <a:p>
            <a:pPr lvl="1"/>
            <a:r>
              <a:rPr lang="en-GB" dirty="0"/>
              <a:t>Merge 2 entities into one table, select PK and AK.</a:t>
            </a:r>
          </a:p>
          <a:p>
            <a:pPr lvl="3"/>
            <a:endParaRPr lang="en-GB" dirty="0"/>
          </a:p>
          <a:p>
            <a:pPr marL="571500" indent="-571500">
              <a:buFont typeface="+mj-lt"/>
              <a:buAutoNum type="romanUcPeriod"/>
            </a:pPr>
            <a:r>
              <a:rPr lang="en-GB" b="1" dirty="0"/>
              <a:t>Map complex &amp; many-to-many relationships 		(rules 5 or 6)</a:t>
            </a:r>
          </a:p>
          <a:p>
            <a:pPr lvl="1"/>
            <a:r>
              <a:rPr lang="en-GB" dirty="0"/>
              <a:t>Reproduce original entities and make them parent tables.</a:t>
            </a:r>
          </a:p>
          <a:p>
            <a:pPr lvl="1"/>
            <a:r>
              <a:rPr lang="en-GB" dirty="0"/>
              <a:t>Introduce link table as a child, define new multiplicities and define FKs and PK.</a:t>
            </a:r>
          </a:p>
          <a:p>
            <a:pPr lvl="3"/>
            <a:endParaRPr lang="en-GB" dirty="0"/>
          </a:p>
          <a:p>
            <a:pPr marL="571500" indent="-571500">
              <a:buFont typeface="+mj-lt"/>
              <a:buAutoNum type="romanUcPeriod"/>
            </a:pPr>
            <a:r>
              <a:rPr lang="en-GB" b="1" dirty="0"/>
              <a:t>Map one-to-many relationships and one-to-one relationships that are optional on one side or on both sides 	         (rules 1, 3 or 4)</a:t>
            </a:r>
          </a:p>
          <a:p>
            <a:pPr lvl="1"/>
            <a:r>
              <a:rPr lang="en-GB" dirty="0"/>
              <a:t>Reproduce original entities, make one the parent table, make the other the child.</a:t>
            </a:r>
          </a:p>
          <a:p>
            <a:pPr lvl="1"/>
            <a:r>
              <a:rPr lang="en-GB" dirty="0"/>
              <a:t>Introduce FK in the child table to reference PK of the parent table.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A8471-D932-423D-BA6B-B0D89E21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81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82A-9811-44BE-9CC8-E27E5A41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Mapping Exercise (1): the </a:t>
            </a:r>
            <a:r>
              <a:rPr lang="en-GB" dirty="0" err="1"/>
              <a:t>Futuro</a:t>
            </a:r>
            <a:r>
              <a:rPr lang="en-GB"/>
              <a:t> project brief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F155-AADB-42D3-99C6-95DF24296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86" y="982845"/>
            <a:ext cx="11498205" cy="5831305"/>
          </a:xfrm>
        </p:spPr>
        <p:txBody>
          <a:bodyPr>
            <a:normAutofit/>
          </a:bodyPr>
          <a:lstStyle/>
          <a:p>
            <a:r>
              <a:rPr lang="en-GB" dirty="0" err="1"/>
              <a:t>Futuro</a:t>
            </a:r>
            <a:r>
              <a:rPr lang="en-GB" dirty="0"/>
              <a:t> is the careers and professional development service offered by the University of </a:t>
            </a:r>
            <a:r>
              <a:rPr lang="en-GB" dirty="0" err="1"/>
              <a:t>Westmino</a:t>
            </a:r>
            <a:r>
              <a:rPr lang="en-GB" dirty="0"/>
              <a:t>. </a:t>
            </a:r>
          </a:p>
          <a:p>
            <a:r>
              <a:rPr lang="en-GB" dirty="0" err="1"/>
              <a:t>Futuro</a:t>
            </a:r>
            <a:r>
              <a:rPr lang="en-GB" dirty="0"/>
              <a:t> employs several career consultants to provide guidance and advice to the students who use the service to find employment. </a:t>
            </a:r>
          </a:p>
          <a:p>
            <a:r>
              <a:rPr lang="en-GB" dirty="0"/>
              <a:t>Companies propose multiple offers of employment that can be of interest to students. </a:t>
            </a:r>
          </a:p>
          <a:p>
            <a:r>
              <a:rPr lang="en-GB" dirty="0"/>
              <a:t>Students can apply to these employment offers e.g. job offers, graduate scheme offers, and placement offers. </a:t>
            </a:r>
          </a:p>
          <a:p>
            <a:r>
              <a:rPr lang="en-GB" dirty="0"/>
              <a:t>To assist the students with their applications, career consultants at </a:t>
            </a:r>
            <a:r>
              <a:rPr lang="en-GB" dirty="0" err="1"/>
              <a:t>Futuro</a:t>
            </a:r>
            <a:r>
              <a:rPr lang="en-GB" dirty="0"/>
              <a:t> organise support sessions to help them with their application forms, CVs and cover letters. </a:t>
            </a:r>
          </a:p>
          <a:p>
            <a:r>
              <a:rPr lang="en-GB" dirty="0" err="1"/>
              <a:t>Futuro</a:t>
            </a:r>
            <a:r>
              <a:rPr lang="en-GB" dirty="0"/>
              <a:t> career consultants also organise a number of events to showcase jobs and graduate schemes.</a:t>
            </a:r>
          </a:p>
          <a:p>
            <a:endParaRPr lang="en-GB" b="1" dirty="0"/>
          </a:p>
          <a:p>
            <a:pPr lvl="1"/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26089-4055-4D4C-9422-E9AEADE1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4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82A-9811-44BE-9CC8-E27E5A41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Mapping Exercise (2):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F155-AADB-42D3-99C6-95DF24296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082032"/>
            <a:ext cx="11835089" cy="57883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From Blackboard, download the Conceptual EERD file called “Lecture 04 - </a:t>
            </a:r>
            <a:r>
              <a:rPr lang="en-GB" dirty="0" err="1"/>
              <a:t>Futuro</a:t>
            </a:r>
            <a:r>
              <a:rPr lang="en-GB" dirty="0"/>
              <a:t> brief &amp; conceptual EERD”.</a:t>
            </a:r>
          </a:p>
          <a:p>
            <a:pPr lvl="1"/>
            <a:endParaRPr lang="en-GB" dirty="0"/>
          </a:p>
          <a:p>
            <a:r>
              <a:rPr lang="en-GB" dirty="0"/>
              <a:t>Study it very carefully and consider and categorise all the relationships (hint: for binary relationships, consider the cardinalities).</a:t>
            </a:r>
          </a:p>
          <a:p>
            <a:pPr lvl="1"/>
            <a:endParaRPr lang="en-GB" dirty="0"/>
          </a:p>
          <a:p>
            <a:r>
              <a:rPr lang="en-GB" dirty="0"/>
              <a:t>Open draw.io and create a new diagram called “Lecture 04 - </a:t>
            </a:r>
            <a:r>
              <a:rPr lang="en-GB" dirty="0" err="1"/>
              <a:t>Futuro</a:t>
            </a:r>
            <a:r>
              <a:rPr lang="en-GB" dirty="0"/>
              <a:t> Logical ERD”.</a:t>
            </a:r>
          </a:p>
          <a:p>
            <a:pPr lvl="1"/>
            <a:endParaRPr lang="en-GB" dirty="0"/>
          </a:p>
          <a:p>
            <a:r>
              <a:rPr lang="en-GB" dirty="0"/>
              <a:t>Use the </a:t>
            </a:r>
            <a:r>
              <a:rPr lang="en-GB" b="1" dirty="0"/>
              <a:t>Mapping Strategy </a:t>
            </a:r>
            <a:r>
              <a:rPr lang="en-GB" dirty="0"/>
              <a:t>(slide 6) and the </a:t>
            </a:r>
            <a:r>
              <a:rPr lang="en-GB" b="1" dirty="0"/>
              <a:t>Mapping Rules </a:t>
            </a:r>
            <a:r>
              <a:rPr lang="en-GB" dirty="0"/>
              <a:t>(slides 4 &amp; 5 and Lecture 03) to map the conceptual EERD to the logical ERD by resolving all the relationships, one by one, on your </a:t>
            </a:r>
            <a:r>
              <a:rPr lang="en-GB" dirty="0" err="1"/>
              <a:t>digram</a:t>
            </a:r>
            <a:r>
              <a:rPr lang="en-GB" dirty="0"/>
              <a:t>. </a:t>
            </a:r>
          </a:p>
          <a:p>
            <a:pPr lvl="1"/>
            <a:endParaRPr lang="en-GB" dirty="0"/>
          </a:p>
          <a:p>
            <a:r>
              <a:rPr lang="en-GB" dirty="0"/>
              <a:t>Produce a high quality logical ERD with all the right FKs.</a:t>
            </a:r>
          </a:p>
          <a:p>
            <a:endParaRPr lang="en-GB" b="1" dirty="0"/>
          </a:p>
          <a:p>
            <a:pPr lvl="1"/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26089-4055-4D4C-9422-E9AEADE1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31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014D-76EE-4BAF-B6B1-424A3E6C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and Essential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7716-CC8C-4313-A4EB-E7FE38DF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/>
              <a:t>Module Reading List: </a:t>
            </a:r>
            <a:r>
              <a:rPr lang="en-GB">
                <a:hlinkClick r:id="rId2"/>
              </a:rPr>
              <a:t>https://rl.talis.com/3/westminster/lists/2CAA7D6B-DCAD-AB71-C97B-7FEFCB499C28.html</a:t>
            </a:r>
            <a:r>
              <a:rPr lang="en-GB"/>
              <a:t> </a:t>
            </a:r>
            <a:endParaRPr lang="en-GB" dirty="0"/>
          </a:p>
          <a:p>
            <a:endParaRPr lang="en-GB" dirty="0"/>
          </a:p>
          <a:p>
            <a:r>
              <a:rPr lang="en-GB" dirty="0"/>
              <a:t>Connolly, T.  &amp; </a:t>
            </a:r>
            <a:r>
              <a:rPr lang="en-GB" dirty="0" err="1"/>
              <a:t>Begg</a:t>
            </a:r>
            <a:r>
              <a:rPr lang="en-GB" dirty="0"/>
              <a:t>, C. E. (2015). Database systems: a practical approach to design, implementation and management. 6th Edition (Global Edition). Pearson Education. Ch. 1, 12, 13, 16.</a:t>
            </a:r>
          </a:p>
          <a:p>
            <a:endParaRPr lang="en-GB" dirty="0"/>
          </a:p>
          <a:p>
            <a:r>
              <a:rPr lang="en-GB" dirty="0" err="1"/>
              <a:t>Elmasri</a:t>
            </a:r>
            <a:r>
              <a:rPr lang="en-GB" dirty="0"/>
              <a:t>, R. &amp; </a:t>
            </a:r>
            <a:r>
              <a:rPr lang="en-GB" dirty="0" err="1"/>
              <a:t>Navathe</a:t>
            </a:r>
            <a:r>
              <a:rPr lang="en-GB" dirty="0"/>
              <a:t>, S. (2017). Fundamentals of Database Systems. 7th Edition (Global Edition). Pearson Education. Ch 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E81DF-FA2C-4DE2-9F33-8E7DE96E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64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1_5COSC020W_LECT_TEMPLATE" id="{F71C250F-6254-464A-833A-F0B5257B4D92}" vid="{9ECB937A-785A-4ED3-8EA4-7C71BFBAC9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21_5COSC020W_LECT_TEMPLATE</Template>
  <TotalTime>2050</TotalTime>
  <Words>988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Office Theme</vt:lpstr>
      <vt:lpstr>5COSC020W DATABASE SYSTEMS – LECTURE 04</vt:lpstr>
      <vt:lpstr>Lecture 04 – Outline </vt:lpstr>
      <vt:lpstr>Phases and outputs of Database Design (recap)</vt:lpstr>
      <vt:lpstr>10 Logical Mapping Rules (Rule 1 to 6)</vt:lpstr>
      <vt:lpstr>10 Logical Mapping Rules (Rule 7 to 10)</vt:lpstr>
      <vt:lpstr>Mapping Strategy: Step-by-step Logical Mapping (Recap)</vt:lpstr>
      <vt:lpstr>Mapping Exercise (1): the Futuro project brief</vt:lpstr>
      <vt:lpstr>Mapping Exercise (2): instructions</vt:lpstr>
      <vt:lpstr>References and Essential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5COSC020W DATABASE SYSTEMS – LECTURE 02</dc:title>
  <dc:creator>Francois Roubert</dc:creator>
  <cp:lastModifiedBy>Francois Roubert</cp:lastModifiedBy>
  <cp:revision>113</cp:revision>
  <dcterms:created xsi:type="dcterms:W3CDTF">2021-08-01T10:59:58Z</dcterms:created>
  <dcterms:modified xsi:type="dcterms:W3CDTF">2022-10-09T18:25:13Z</dcterms:modified>
</cp:coreProperties>
</file>