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4"/>
  </p:notesMasterIdLst>
  <p:sldIdLst>
    <p:sldId id="256" r:id="rId2"/>
    <p:sldId id="302" r:id="rId3"/>
    <p:sldId id="283" r:id="rId4"/>
    <p:sldId id="284" r:id="rId5"/>
    <p:sldId id="285" r:id="rId6"/>
    <p:sldId id="286" r:id="rId7"/>
    <p:sldId id="287" r:id="rId8"/>
    <p:sldId id="290" r:id="rId9"/>
    <p:sldId id="289" r:id="rId10"/>
    <p:sldId id="294" r:id="rId11"/>
    <p:sldId id="295" r:id="rId12"/>
    <p:sldId id="296" r:id="rId13"/>
    <p:sldId id="297" r:id="rId14"/>
    <p:sldId id="298" r:id="rId15"/>
    <p:sldId id="299" r:id="rId16"/>
    <p:sldId id="300" r:id="rId17"/>
    <p:sldId id="303" r:id="rId18"/>
    <p:sldId id="304" r:id="rId19"/>
    <p:sldId id="305" r:id="rId20"/>
    <p:sldId id="306" r:id="rId21"/>
    <p:sldId id="307" r:id="rId22"/>
    <p:sldId id="308" r:id="rId23"/>
    <p:sldId id="309" r:id="rId24"/>
    <p:sldId id="310" r:id="rId25"/>
    <p:sldId id="311" r:id="rId26"/>
    <p:sldId id="312" r:id="rId27"/>
    <p:sldId id="313" r:id="rId28"/>
    <p:sldId id="314" r:id="rId29"/>
    <p:sldId id="315" r:id="rId30"/>
    <p:sldId id="316" r:id="rId31"/>
    <p:sldId id="317" r:id="rId32"/>
    <p:sldId id="318" r:id="rId33"/>
    <p:sldId id="319" r:id="rId34"/>
    <p:sldId id="320" r:id="rId35"/>
    <p:sldId id="321" r:id="rId36"/>
    <p:sldId id="322" r:id="rId37"/>
    <p:sldId id="323" r:id="rId38"/>
    <p:sldId id="324" r:id="rId39"/>
    <p:sldId id="325" r:id="rId40"/>
    <p:sldId id="326" r:id="rId41"/>
    <p:sldId id="327" r:id="rId42"/>
    <p:sldId id="328" r:id="rId43"/>
    <p:sldId id="329" r:id="rId44"/>
    <p:sldId id="330" r:id="rId45"/>
    <p:sldId id="331" r:id="rId46"/>
    <p:sldId id="332" r:id="rId47"/>
    <p:sldId id="333" r:id="rId48"/>
    <p:sldId id="334" r:id="rId49"/>
    <p:sldId id="335" r:id="rId50"/>
    <p:sldId id="336" r:id="rId51"/>
    <p:sldId id="337" r:id="rId52"/>
    <p:sldId id="338"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E2"/>
    <a:srgbClr val="44FF19"/>
    <a:srgbClr val="FFCCCC"/>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87" autoAdjust="0"/>
    <p:restoredTop sz="85399" autoAdjust="0"/>
  </p:normalViewPr>
  <p:slideViewPr>
    <p:cSldViewPr snapToGrid="0" snapToObjects="1">
      <p:cViewPr varScale="1">
        <p:scale>
          <a:sx n="107" d="100"/>
          <a:sy n="107" d="100"/>
        </p:scale>
        <p:origin x="1792"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0DDDEA-F461-C443-84D7-B2BB7878E532}" type="datetimeFigureOut">
              <a:rPr lang="en-US" smtClean="0"/>
              <a:t>9/12/22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8DA4CD-FDC5-8D4C-9C54-6F8174150D08}" type="slidenum">
              <a:rPr lang="en-US" smtClean="0"/>
              <a:t>‹#›</a:t>
            </a:fld>
            <a:endParaRPr lang="en-US"/>
          </a:p>
        </p:txBody>
      </p:sp>
    </p:spTree>
    <p:extLst>
      <p:ext uri="{BB962C8B-B14F-4D97-AF65-F5344CB8AC3E}">
        <p14:creationId xmlns:p14="http://schemas.microsoft.com/office/powerpoint/2010/main" val="218811812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1</a:t>
            </a:fld>
            <a:endParaRPr lang="en-US"/>
          </a:p>
        </p:txBody>
      </p:sp>
    </p:spTree>
    <p:extLst>
      <p:ext uri="{BB962C8B-B14F-4D97-AF65-F5344CB8AC3E}">
        <p14:creationId xmlns:p14="http://schemas.microsoft.com/office/powerpoint/2010/main" val="661626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11</a:t>
            </a:fld>
            <a:endParaRPr lang="en-US"/>
          </a:p>
        </p:txBody>
      </p:sp>
    </p:spTree>
    <p:extLst>
      <p:ext uri="{BB962C8B-B14F-4D97-AF65-F5344CB8AC3E}">
        <p14:creationId xmlns:p14="http://schemas.microsoft.com/office/powerpoint/2010/main" val="3557556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12</a:t>
            </a:fld>
            <a:endParaRPr lang="en-US"/>
          </a:p>
        </p:txBody>
      </p:sp>
    </p:spTree>
    <p:extLst>
      <p:ext uri="{BB962C8B-B14F-4D97-AF65-F5344CB8AC3E}">
        <p14:creationId xmlns:p14="http://schemas.microsoft.com/office/powerpoint/2010/main" val="1640884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13</a:t>
            </a:fld>
            <a:endParaRPr lang="en-US"/>
          </a:p>
        </p:txBody>
      </p:sp>
    </p:spTree>
    <p:extLst>
      <p:ext uri="{BB962C8B-B14F-4D97-AF65-F5344CB8AC3E}">
        <p14:creationId xmlns:p14="http://schemas.microsoft.com/office/powerpoint/2010/main" val="1721676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14</a:t>
            </a:fld>
            <a:endParaRPr lang="en-US"/>
          </a:p>
        </p:txBody>
      </p:sp>
    </p:spTree>
    <p:extLst>
      <p:ext uri="{BB962C8B-B14F-4D97-AF65-F5344CB8AC3E}">
        <p14:creationId xmlns:p14="http://schemas.microsoft.com/office/powerpoint/2010/main" val="3957818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15</a:t>
            </a:fld>
            <a:endParaRPr lang="en-US"/>
          </a:p>
        </p:txBody>
      </p:sp>
    </p:spTree>
    <p:extLst>
      <p:ext uri="{BB962C8B-B14F-4D97-AF65-F5344CB8AC3E}">
        <p14:creationId xmlns:p14="http://schemas.microsoft.com/office/powerpoint/2010/main" val="21561298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16</a:t>
            </a:fld>
            <a:endParaRPr lang="en-US"/>
          </a:p>
        </p:txBody>
      </p:sp>
    </p:spTree>
    <p:extLst>
      <p:ext uri="{BB962C8B-B14F-4D97-AF65-F5344CB8AC3E}">
        <p14:creationId xmlns:p14="http://schemas.microsoft.com/office/powerpoint/2010/main" val="1636141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17</a:t>
            </a:fld>
            <a:endParaRPr lang="en-US"/>
          </a:p>
        </p:txBody>
      </p:sp>
    </p:spTree>
    <p:extLst>
      <p:ext uri="{BB962C8B-B14F-4D97-AF65-F5344CB8AC3E}">
        <p14:creationId xmlns:p14="http://schemas.microsoft.com/office/powerpoint/2010/main" val="4085107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18</a:t>
            </a:fld>
            <a:endParaRPr lang="en-US"/>
          </a:p>
        </p:txBody>
      </p:sp>
    </p:spTree>
    <p:extLst>
      <p:ext uri="{BB962C8B-B14F-4D97-AF65-F5344CB8AC3E}">
        <p14:creationId xmlns:p14="http://schemas.microsoft.com/office/powerpoint/2010/main" val="41975347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19</a:t>
            </a:fld>
            <a:endParaRPr lang="en-US"/>
          </a:p>
        </p:txBody>
      </p:sp>
    </p:spTree>
    <p:extLst>
      <p:ext uri="{BB962C8B-B14F-4D97-AF65-F5344CB8AC3E}">
        <p14:creationId xmlns:p14="http://schemas.microsoft.com/office/powerpoint/2010/main" val="31300853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20</a:t>
            </a:fld>
            <a:endParaRPr lang="en-US"/>
          </a:p>
        </p:txBody>
      </p:sp>
    </p:spTree>
    <p:extLst>
      <p:ext uri="{BB962C8B-B14F-4D97-AF65-F5344CB8AC3E}">
        <p14:creationId xmlns:p14="http://schemas.microsoft.com/office/powerpoint/2010/main" val="20103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3</a:t>
            </a:fld>
            <a:endParaRPr lang="en-US"/>
          </a:p>
        </p:txBody>
      </p:sp>
    </p:spTree>
    <p:extLst>
      <p:ext uri="{BB962C8B-B14F-4D97-AF65-F5344CB8AC3E}">
        <p14:creationId xmlns:p14="http://schemas.microsoft.com/office/powerpoint/2010/main" val="36999471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21</a:t>
            </a:fld>
            <a:endParaRPr lang="en-US"/>
          </a:p>
        </p:txBody>
      </p:sp>
    </p:spTree>
    <p:extLst>
      <p:ext uri="{BB962C8B-B14F-4D97-AF65-F5344CB8AC3E}">
        <p14:creationId xmlns:p14="http://schemas.microsoft.com/office/powerpoint/2010/main" val="2830436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22</a:t>
            </a:fld>
            <a:endParaRPr lang="en-US"/>
          </a:p>
        </p:txBody>
      </p:sp>
    </p:spTree>
    <p:extLst>
      <p:ext uri="{BB962C8B-B14F-4D97-AF65-F5344CB8AC3E}">
        <p14:creationId xmlns:p14="http://schemas.microsoft.com/office/powerpoint/2010/main" val="4358080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23</a:t>
            </a:fld>
            <a:endParaRPr lang="en-US"/>
          </a:p>
        </p:txBody>
      </p:sp>
    </p:spTree>
    <p:extLst>
      <p:ext uri="{BB962C8B-B14F-4D97-AF65-F5344CB8AC3E}">
        <p14:creationId xmlns:p14="http://schemas.microsoft.com/office/powerpoint/2010/main" val="32874531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24</a:t>
            </a:fld>
            <a:endParaRPr lang="en-US"/>
          </a:p>
        </p:txBody>
      </p:sp>
    </p:spTree>
    <p:extLst>
      <p:ext uri="{BB962C8B-B14F-4D97-AF65-F5344CB8AC3E}">
        <p14:creationId xmlns:p14="http://schemas.microsoft.com/office/powerpoint/2010/main" val="24721350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 deadlock is a situation in which two computer programs sharing the same resource are effectively preventing each other from accessing the resource, resulting in both programs ceasing to function.</a:t>
            </a:r>
          </a:p>
          <a:p>
            <a:r>
              <a:rPr lang="en-US" sz="1200" kern="1200" dirty="0">
                <a:solidFill>
                  <a:schemeClr val="tx1"/>
                </a:solidFill>
                <a:latin typeface="+mn-lt"/>
                <a:ea typeface="+mn-ea"/>
                <a:cs typeface="+mn-cs"/>
              </a:rPr>
              <a:t>The earliest computer operating systems ran only one program at a time. All of the resources of the system were available to this one program. Later, operating systems ran multiple programs at once, interleaving them. Programs were required to specify in advance what resources they needed so that they could avoid conflicts with other programs running at the same time. Eventually some operating systems offered dynamic allocation of resources. Programs could request further allocations of resources after they had begun running. This led to the problem of the deadlock.</a:t>
            </a:r>
            <a:endParaRPr lang="en-US" dirty="0"/>
          </a:p>
        </p:txBody>
      </p:sp>
      <p:sp>
        <p:nvSpPr>
          <p:cNvPr id="4" name="Slide Number Placeholder 3"/>
          <p:cNvSpPr>
            <a:spLocks noGrp="1"/>
          </p:cNvSpPr>
          <p:nvPr>
            <p:ph type="sldNum" sz="quarter" idx="10"/>
          </p:nvPr>
        </p:nvSpPr>
        <p:spPr/>
        <p:txBody>
          <a:bodyPr/>
          <a:lstStyle/>
          <a:p>
            <a:fld id="{5C8DA4CD-FDC5-8D4C-9C54-6F8174150D08}" type="slidenum">
              <a:rPr lang="en-US" smtClean="0"/>
              <a:t>25</a:t>
            </a:fld>
            <a:endParaRPr lang="en-US"/>
          </a:p>
        </p:txBody>
      </p:sp>
    </p:spTree>
    <p:extLst>
      <p:ext uri="{BB962C8B-B14F-4D97-AF65-F5344CB8AC3E}">
        <p14:creationId xmlns:p14="http://schemas.microsoft.com/office/powerpoint/2010/main" val="23802783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8DA4CD-FDC5-8D4C-9C54-6F8174150D08}" type="slidenum">
              <a:rPr lang="en-US" smtClean="0"/>
              <a:t>26</a:t>
            </a:fld>
            <a:endParaRPr lang="en-US"/>
          </a:p>
        </p:txBody>
      </p:sp>
    </p:spTree>
    <p:extLst>
      <p:ext uri="{BB962C8B-B14F-4D97-AF65-F5344CB8AC3E}">
        <p14:creationId xmlns:p14="http://schemas.microsoft.com/office/powerpoint/2010/main" val="19464387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27</a:t>
            </a:fld>
            <a:endParaRPr lang="en-US"/>
          </a:p>
        </p:txBody>
      </p:sp>
    </p:spTree>
    <p:extLst>
      <p:ext uri="{BB962C8B-B14F-4D97-AF65-F5344CB8AC3E}">
        <p14:creationId xmlns:p14="http://schemas.microsoft.com/office/powerpoint/2010/main" val="2427880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28</a:t>
            </a:fld>
            <a:endParaRPr lang="en-US"/>
          </a:p>
        </p:txBody>
      </p:sp>
    </p:spTree>
    <p:extLst>
      <p:ext uri="{BB962C8B-B14F-4D97-AF65-F5344CB8AC3E}">
        <p14:creationId xmlns:p14="http://schemas.microsoft.com/office/powerpoint/2010/main" val="4090867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29</a:t>
            </a:fld>
            <a:endParaRPr lang="en-US"/>
          </a:p>
        </p:txBody>
      </p:sp>
    </p:spTree>
    <p:extLst>
      <p:ext uri="{BB962C8B-B14F-4D97-AF65-F5344CB8AC3E}">
        <p14:creationId xmlns:p14="http://schemas.microsoft.com/office/powerpoint/2010/main" val="12204195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8DA4CD-FDC5-8D4C-9C54-6F8174150D08}" type="slidenum">
              <a:rPr lang="en-US" smtClean="0"/>
              <a:t>30</a:t>
            </a:fld>
            <a:endParaRPr lang="en-US"/>
          </a:p>
        </p:txBody>
      </p:sp>
    </p:spTree>
    <p:extLst>
      <p:ext uri="{BB962C8B-B14F-4D97-AF65-F5344CB8AC3E}">
        <p14:creationId xmlns:p14="http://schemas.microsoft.com/office/powerpoint/2010/main" val="2688981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4</a:t>
            </a:fld>
            <a:endParaRPr lang="en-US"/>
          </a:p>
        </p:txBody>
      </p:sp>
    </p:spTree>
    <p:extLst>
      <p:ext uri="{BB962C8B-B14F-4D97-AF65-F5344CB8AC3E}">
        <p14:creationId xmlns:p14="http://schemas.microsoft.com/office/powerpoint/2010/main" val="34932505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31</a:t>
            </a:fld>
            <a:endParaRPr lang="en-US"/>
          </a:p>
        </p:txBody>
      </p:sp>
    </p:spTree>
    <p:extLst>
      <p:ext uri="{BB962C8B-B14F-4D97-AF65-F5344CB8AC3E}">
        <p14:creationId xmlns:p14="http://schemas.microsoft.com/office/powerpoint/2010/main" val="35514709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32</a:t>
            </a:fld>
            <a:endParaRPr lang="en-US"/>
          </a:p>
        </p:txBody>
      </p:sp>
    </p:spTree>
    <p:extLst>
      <p:ext uri="{BB962C8B-B14F-4D97-AF65-F5344CB8AC3E}">
        <p14:creationId xmlns:p14="http://schemas.microsoft.com/office/powerpoint/2010/main" val="19284365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33</a:t>
            </a:fld>
            <a:endParaRPr lang="en-US"/>
          </a:p>
        </p:txBody>
      </p:sp>
    </p:spTree>
    <p:extLst>
      <p:ext uri="{BB962C8B-B14F-4D97-AF65-F5344CB8AC3E}">
        <p14:creationId xmlns:p14="http://schemas.microsoft.com/office/powerpoint/2010/main" val="21837221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34</a:t>
            </a:fld>
            <a:endParaRPr lang="en-US"/>
          </a:p>
        </p:txBody>
      </p:sp>
    </p:spTree>
    <p:extLst>
      <p:ext uri="{BB962C8B-B14F-4D97-AF65-F5344CB8AC3E}">
        <p14:creationId xmlns:p14="http://schemas.microsoft.com/office/powerpoint/2010/main" val="29239517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35</a:t>
            </a:fld>
            <a:endParaRPr lang="en-US"/>
          </a:p>
        </p:txBody>
      </p:sp>
    </p:spTree>
    <p:extLst>
      <p:ext uri="{BB962C8B-B14F-4D97-AF65-F5344CB8AC3E}">
        <p14:creationId xmlns:p14="http://schemas.microsoft.com/office/powerpoint/2010/main" val="7002199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36</a:t>
            </a:fld>
            <a:endParaRPr lang="en-US"/>
          </a:p>
        </p:txBody>
      </p:sp>
    </p:spTree>
    <p:extLst>
      <p:ext uri="{BB962C8B-B14F-4D97-AF65-F5344CB8AC3E}">
        <p14:creationId xmlns:p14="http://schemas.microsoft.com/office/powerpoint/2010/main" val="3091491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37</a:t>
            </a:fld>
            <a:endParaRPr lang="en-US"/>
          </a:p>
        </p:txBody>
      </p:sp>
    </p:spTree>
    <p:extLst>
      <p:ext uri="{BB962C8B-B14F-4D97-AF65-F5344CB8AC3E}">
        <p14:creationId xmlns:p14="http://schemas.microsoft.com/office/powerpoint/2010/main" val="4135420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38</a:t>
            </a:fld>
            <a:endParaRPr lang="en-US"/>
          </a:p>
        </p:txBody>
      </p:sp>
    </p:spTree>
    <p:extLst>
      <p:ext uri="{BB962C8B-B14F-4D97-AF65-F5344CB8AC3E}">
        <p14:creationId xmlns:p14="http://schemas.microsoft.com/office/powerpoint/2010/main" val="18506207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a:buChar char="•"/>
            </a:pPr>
            <a:r>
              <a:rPr lang="en-US" sz="2000" kern="1200" dirty="0">
                <a:solidFill>
                  <a:schemeClr val="tx1"/>
                </a:solidFill>
                <a:latin typeface="+mn-lt"/>
                <a:ea typeface="+mn-ea"/>
                <a:cs typeface="+mn-cs"/>
              </a:rPr>
              <a:t>Problem: race conditions</a:t>
            </a:r>
          </a:p>
          <a:p>
            <a:pPr marL="0" indent="0">
              <a:buNone/>
            </a:pPr>
            <a:endParaRPr lang="en-US" sz="2000" kern="1200" dirty="0">
              <a:solidFill>
                <a:schemeClr val="tx1"/>
              </a:solidFill>
              <a:latin typeface="+mn-lt"/>
              <a:ea typeface="+mn-ea"/>
              <a:cs typeface="+mn-cs"/>
            </a:endParaRPr>
          </a:p>
          <a:p>
            <a:pPr>
              <a:buFont typeface="Arial"/>
              <a:buChar char="•"/>
            </a:pPr>
            <a:r>
              <a:rPr lang="en-US" sz="2000" kern="1200" dirty="0">
                <a:solidFill>
                  <a:schemeClr val="tx1"/>
                </a:solidFill>
                <a:latin typeface="+mn-lt"/>
                <a:ea typeface="+mn-ea"/>
                <a:cs typeface="+mn-cs"/>
              </a:rPr>
              <a:t>Solution: give exclusive access to one thread at a time to code that manipulates a shared object.</a:t>
            </a:r>
          </a:p>
          <a:p>
            <a:pPr marL="0" indent="0">
              <a:buNone/>
            </a:pPr>
            <a:endParaRPr lang="en-US" sz="2000" kern="1200" dirty="0">
              <a:solidFill>
                <a:schemeClr val="tx1"/>
              </a:solidFill>
              <a:latin typeface="+mn-lt"/>
              <a:ea typeface="+mn-ea"/>
              <a:cs typeface="+mn-cs"/>
            </a:endParaRPr>
          </a:p>
          <a:p>
            <a:pPr>
              <a:buFont typeface="Arial"/>
              <a:buChar char="•"/>
            </a:pPr>
            <a:r>
              <a:rPr lang="en-US" sz="2000" kern="1200" dirty="0">
                <a:solidFill>
                  <a:schemeClr val="tx1"/>
                </a:solidFill>
                <a:latin typeface="+mn-lt"/>
                <a:ea typeface="+mn-ea"/>
                <a:cs typeface="+mn-cs"/>
              </a:rPr>
              <a:t>Synchronization keeps other threads waiting until the object is available.</a:t>
            </a:r>
          </a:p>
          <a:p>
            <a:pPr marL="0" indent="0">
              <a:buNone/>
            </a:pPr>
            <a:endParaRPr lang="en-US" sz="2000" kern="1200" dirty="0">
              <a:solidFill>
                <a:schemeClr val="tx1"/>
              </a:solidFill>
              <a:latin typeface="+mn-lt"/>
              <a:ea typeface="+mn-ea"/>
              <a:cs typeface="+mn-cs"/>
            </a:endParaRPr>
          </a:p>
          <a:p>
            <a:pPr>
              <a:buFont typeface="Arial"/>
              <a:buChar char="•"/>
            </a:pPr>
            <a:r>
              <a:rPr lang="en-US" sz="2000" kern="1200" dirty="0">
                <a:solidFill>
                  <a:schemeClr val="tx1"/>
                </a:solidFill>
                <a:latin typeface="+mn-lt"/>
                <a:ea typeface="+mn-ea"/>
                <a:cs typeface="+mn-cs"/>
              </a:rPr>
              <a:t>The synchronized keyword synchronizes the method so that only one thread can access the method at a time.</a:t>
            </a:r>
          </a:p>
          <a:p>
            <a:pPr>
              <a:buFont typeface="Arial"/>
              <a:buChar char="•"/>
            </a:pPr>
            <a:endParaRPr lang="en-US" sz="2000" kern="1200" dirty="0">
              <a:solidFill>
                <a:schemeClr val="tx1"/>
              </a:solidFill>
              <a:latin typeface="+mn-lt"/>
              <a:ea typeface="+mn-ea"/>
              <a:cs typeface="+mn-cs"/>
            </a:endParaRPr>
          </a:p>
          <a:p>
            <a:pPr>
              <a:buFont typeface="Arial"/>
              <a:buChar char="•"/>
            </a:pPr>
            <a:r>
              <a:rPr lang="en-US" sz="2000" kern="1200" dirty="0">
                <a:solidFill>
                  <a:schemeClr val="tx1"/>
                </a:solidFill>
                <a:latin typeface="+mn-lt"/>
                <a:ea typeface="+mn-ea"/>
                <a:cs typeface="+mn-cs"/>
              </a:rPr>
              <a:t>One way to correct the problem : make Account thread-safe by adding the synchronized keyword in deposit:  </a:t>
            </a:r>
          </a:p>
          <a:p>
            <a:pPr>
              <a:buFont typeface="Arial"/>
              <a:buChar char="•"/>
            </a:pPr>
            <a:endParaRPr lang="en-US" sz="2000" kern="1200" dirty="0">
              <a:solidFill>
                <a:schemeClr val="tx1"/>
              </a:solidFill>
              <a:latin typeface="+mn-lt"/>
              <a:ea typeface="+mn-ea"/>
              <a:cs typeface="+mn-cs"/>
            </a:endParaRPr>
          </a:p>
          <a:p>
            <a:pPr marL="457200" lvl="1" indent="0">
              <a:buNone/>
            </a:pPr>
            <a:r>
              <a:rPr lang="en-US" sz="1800" dirty="0">
                <a:solidFill>
                  <a:srgbClr val="800000"/>
                </a:solidFill>
                <a:latin typeface="Courier"/>
                <a:cs typeface="Courier"/>
              </a:rPr>
              <a:t>public synchronized void deposit(double amount)</a:t>
            </a:r>
          </a:p>
          <a:p>
            <a:endParaRPr lang="en-US" dirty="0"/>
          </a:p>
        </p:txBody>
      </p:sp>
      <p:sp>
        <p:nvSpPr>
          <p:cNvPr id="4" name="Slide Number Placeholder 3"/>
          <p:cNvSpPr>
            <a:spLocks noGrp="1"/>
          </p:cNvSpPr>
          <p:nvPr>
            <p:ph type="sldNum" sz="quarter" idx="10"/>
          </p:nvPr>
        </p:nvSpPr>
        <p:spPr/>
        <p:txBody>
          <a:bodyPr/>
          <a:lstStyle/>
          <a:p>
            <a:fld id="{5C8DA4CD-FDC5-8D4C-9C54-6F8174150D08}" type="slidenum">
              <a:rPr lang="en-US" smtClean="0"/>
              <a:t>39</a:t>
            </a:fld>
            <a:endParaRPr lang="en-US"/>
          </a:p>
        </p:txBody>
      </p:sp>
    </p:spTree>
    <p:extLst>
      <p:ext uri="{BB962C8B-B14F-4D97-AF65-F5344CB8AC3E}">
        <p14:creationId xmlns:p14="http://schemas.microsoft.com/office/powerpoint/2010/main" val="3048899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40</a:t>
            </a:fld>
            <a:endParaRPr lang="en-US"/>
          </a:p>
        </p:txBody>
      </p:sp>
    </p:spTree>
    <p:extLst>
      <p:ext uri="{BB962C8B-B14F-4D97-AF65-F5344CB8AC3E}">
        <p14:creationId xmlns:p14="http://schemas.microsoft.com/office/powerpoint/2010/main" val="1516779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5</a:t>
            </a:fld>
            <a:endParaRPr lang="en-US"/>
          </a:p>
        </p:txBody>
      </p:sp>
    </p:spTree>
    <p:extLst>
      <p:ext uri="{BB962C8B-B14F-4D97-AF65-F5344CB8AC3E}">
        <p14:creationId xmlns:p14="http://schemas.microsoft.com/office/powerpoint/2010/main" val="15346346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41</a:t>
            </a:fld>
            <a:endParaRPr lang="en-US"/>
          </a:p>
        </p:txBody>
      </p:sp>
    </p:spTree>
    <p:extLst>
      <p:ext uri="{BB962C8B-B14F-4D97-AF65-F5344CB8AC3E}">
        <p14:creationId xmlns:p14="http://schemas.microsoft.com/office/powerpoint/2010/main" val="17631270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42</a:t>
            </a:fld>
            <a:endParaRPr lang="en-US"/>
          </a:p>
        </p:txBody>
      </p:sp>
    </p:spTree>
    <p:extLst>
      <p:ext uri="{BB962C8B-B14F-4D97-AF65-F5344CB8AC3E}">
        <p14:creationId xmlns:p14="http://schemas.microsoft.com/office/powerpoint/2010/main" val="34360713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43</a:t>
            </a:fld>
            <a:endParaRPr lang="en-US"/>
          </a:p>
        </p:txBody>
      </p:sp>
    </p:spTree>
    <p:extLst>
      <p:ext uri="{BB962C8B-B14F-4D97-AF65-F5344CB8AC3E}">
        <p14:creationId xmlns:p14="http://schemas.microsoft.com/office/powerpoint/2010/main" val="37070754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44</a:t>
            </a:fld>
            <a:endParaRPr lang="en-US"/>
          </a:p>
        </p:txBody>
      </p:sp>
    </p:spTree>
    <p:extLst>
      <p:ext uri="{BB962C8B-B14F-4D97-AF65-F5344CB8AC3E}">
        <p14:creationId xmlns:p14="http://schemas.microsoft.com/office/powerpoint/2010/main" val="8513149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45</a:t>
            </a:fld>
            <a:endParaRPr lang="en-US"/>
          </a:p>
        </p:txBody>
      </p:sp>
    </p:spTree>
    <p:extLst>
      <p:ext uri="{BB962C8B-B14F-4D97-AF65-F5344CB8AC3E}">
        <p14:creationId xmlns:p14="http://schemas.microsoft.com/office/powerpoint/2010/main" val="23026684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46</a:t>
            </a:fld>
            <a:endParaRPr lang="en-US"/>
          </a:p>
        </p:txBody>
      </p:sp>
    </p:spTree>
    <p:extLst>
      <p:ext uri="{BB962C8B-B14F-4D97-AF65-F5344CB8AC3E}">
        <p14:creationId xmlns:p14="http://schemas.microsoft.com/office/powerpoint/2010/main" val="28074075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47</a:t>
            </a:fld>
            <a:endParaRPr lang="en-US"/>
          </a:p>
        </p:txBody>
      </p:sp>
    </p:spTree>
    <p:extLst>
      <p:ext uri="{BB962C8B-B14F-4D97-AF65-F5344CB8AC3E}">
        <p14:creationId xmlns:p14="http://schemas.microsoft.com/office/powerpoint/2010/main" val="31323586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 synchronized keyword is used for exclusive accessing.</a:t>
            </a:r>
          </a:p>
          <a:p>
            <a:r>
              <a:rPr lang="en-US" sz="1200" kern="1200" dirty="0">
                <a:solidFill>
                  <a:schemeClr val="tx1"/>
                </a:solidFill>
                <a:latin typeface="+mn-lt"/>
                <a:ea typeface="+mn-ea"/>
                <a:cs typeface="+mn-cs"/>
              </a:rPr>
              <a:t>- To make a method synchronized, simply add the synchronized keyword to its declaration. Then no two invocations of synchronized methods on the same object can interleave with each other.</a:t>
            </a:r>
          </a:p>
          <a:p>
            <a:r>
              <a:rPr lang="en-US" sz="1200" kern="1200" dirty="0">
                <a:solidFill>
                  <a:schemeClr val="tx1"/>
                </a:solidFill>
                <a:latin typeface="+mn-lt"/>
                <a:ea typeface="+mn-ea"/>
                <a:cs typeface="+mn-cs"/>
              </a:rPr>
              <a:t>- Synchronized statements must specify the object that provides the intrinsic lock. When synchronized(this) is used, you have to avoid to synchronizing invocations of other objects' methods.</a:t>
            </a:r>
          </a:p>
          <a:p>
            <a:r>
              <a:rPr lang="en-US" sz="1200" kern="1200" dirty="0">
                <a:solidFill>
                  <a:schemeClr val="tx1"/>
                </a:solidFill>
                <a:latin typeface="+mn-lt"/>
                <a:ea typeface="+mn-ea"/>
                <a:cs typeface="+mn-cs"/>
              </a:rPr>
              <a:t>- wait() tells the calling thread to give up the monitor and go to sleep until some other thread enters the same monitor and calls notify( ).</a:t>
            </a:r>
          </a:p>
          <a:p>
            <a:r>
              <a:rPr lang="en-US" sz="1200" kern="1200" dirty="0">
                <a:solidFill>
                  <a:schemeClr val="tx1"/>
                </a:solidFill>
                <a:latin typeface="+mn-lt"/>
                <a:ea typeface="+mn-ea"/>
                <a:cs typeface="+mn-cs"/>
              </a:rPr>
              <a:t>- notify() wakes up the first thread that called wait() on the same object.</a:t>
            </a:r>
            <a:endParaRPr lang="en-US" dirty="0"/>
          </a:p>
        </p:txBody>
      </p:sp>
      <p:sp>
        <p:nvSpPr>
          <p:cNvPr id="4" name="Slide Number Placeholder 3"/>
          <p:cNvSpPr>
            <a:spLocks noGrp="1"/>
          </p:cNvSpPr>
          <p:nvPr>
            <p:ph type="sldNum" sz="quarter" idx="10"/>
          </p:nvPr>
        </p:nvSpPr>
        <p:spPr/>
        <p:txBody>
          <a:bodyPr/>
          <a:lstStyle/>
          <a:p>
            <a:fld id="{5C8DA4CD-FDC5-8D4C-9C54-6F8174150D08}" type="slidenum">
              <a:rPr lang="en-US" smtClean="0"/>
              <a:t>48</a:t>
            </a:fld>
            <a:endParaRPr lang="en-US"/>
          </a:p>
        </p:txBody>
      </p:sp>
    </p:spTree>
    <p:extLst>
      <p:ext uri="{BB962C8B-B14F-4D97-AF65-F5344CB8AC3E}">
        <p14:creationId xmlns:p14="http://schemas.microsoft.com/office/powerpoint/2010/main" val="40493629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49</a:t>
            </a:fld>
            <a:endParaRPr lang="en-US"/>
          </a:p>
        </p:txBody>
      </p:sp>
    </p:spTree>
    <p:extLst>
      <p:ext uri="{BB962C8B-B14F-4D97-AF65-F5344CB8AC3E}">
        <p14:creationId xmlns:p14="http://schemas.microsoft.com/office/powerpoint/2010/main" val="22613805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50</a:t>
            </a:fld>
            <a:endParaRPr lang="en-US"/>
          </a:p>
        </p:txBody>
      </p:sp>
    </p:spTree>
    <p:extLst>
      <p:ext uri="{BB962C8B-B14F-4D97-AF65-F5344CB8AC3E}">
        <p14:creationId xmlns:p14="http://schemas.microsoft.com/office/powerpoint/2010/main" val="2864543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6</a:t>
            </a:fld>
            <a:endParaRPr lang="en-US"/>
          </a:p>
        </p:txBody>
      </p:sp>
    </p:spTree>
    <p:extLst>
      <p:ext uri="{BB962C8B-B14F-4D97-AF65-F5344CB8AC3E}">
        <p14:creationId xmlns:p14="http://schemas.microsoft.com/office/powerpoint/2010/main" val="32241258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51</a:t>
            </a:fld>
            <a:endParaRPr lang="en-US"/>
          </a:p>
        </p:txBody>
      </p:sp>
    </p:spTree>
    <p:extLst>
      <p:ext uri="{BB962C8B-B14F-4D97-AF65-F5344CB8AC3E}">
        <p14:creationId xmlns:p14="http://schemas.microsoft.com/office/powerpoint/2010/main" val="37513371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8DA4CD-FDC5-8D4C-9C54-6F8174150D08}" type="slidenum">
              <a:rPr lang="en-US" smtClean="0"/>
              <a:t>52</a:t>
            </a:fld>
            <a:endParaRPr lang="en-US"/>
          </a:p>
        </p:txBody>
      </p:sp>
    </p:spTree>
    <p:extLst>
      <p:ext uri="{BB962C8B-B14F-4D97-AF65-F5344CB8AC3E}">
        <p14:creationId xmlns:p14="http://schemas.microsoft.com/office/powerpoint/2010/main" val="1267155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7</a:t>
            </a:fld>
            <a:endParaRPr lang="en-US"/>
          </a:p>
        </p:txBody>
      </p:sp>
    </p:spTree>
    <p:extLst>
      <p:ext uri="{BB962C8B-B14F-4D97-AF65-F5344CB8AC3E}">
        <p14:creationId xmlns:p14="http://schemas.microsoft.com/office/powerpoint/2010/main" val="3501467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8</a:t>
            </a:fld>
            <a:endParaRPr lang="en-US"/>
          </a:p>
        </p:txBody>
      </p:sp>
    </p:spTree>
    <p:extLst>
      <p:ext uri="{BB962C8B-B14F-4D97-AF65-F5344CB8AC3E}">
        <p14:creationId xmlns:p14="http://schemas.microsoft.com/office/powerpoint/2010/main" val="3051541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9</a:t>
            </a:fld>
            <a:endParaRPr lang="en-US"/>
          </a:p>
        </p:txBody>
      </p:sp>
    </p:spTree>
    <p:extLst>
      <p:ext uri="{BB962C8B-B14F-4D97-AF65-F5344CB8AC3E}">
        <p14:creationId xmlns:p14="http://schemas.microsoft.com/office/powerpoint/2010/main" val="815043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10</a:t>
            </a:fld>
            <a:endParaRPr lang="en-US"/>
          </a:p>
        </p:txBody>
      </p:sp>
    </p:spTree>
    <p:extLst>
      <p:ext uri="{BB962C8B-B14F-4D97-AF65-F5344CB8AC3E}">
        <p14:creationId xmlns:p14="http://schemas.microsoft.com/office/powerpoint/2010/main" val="15223966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323850" y="1834689"/>
            <a:ext cx="8496300" cy="1368425"/>
          </a:xfrm>
        </p:spPr>
        <p:txBody>
          <a:bodyPr/>
          <a:lstStyle>
            <a:lvl1pPr>
              <a:defRPr/>
            </a:lvl1pPr>
          </a:lstStyle>
          <a:p>
            <a:pPr lvl="0"/>
            <a:r>
              <a:rPr lang="en-GB" noProof="0"/>
              <a:t>Click to edit Master title style</a:t>
            </a:r>
            <a:endParaRPr lang="en-US" noProof="0" dirty="0"/>
          </a:p>
        </p:txBody>
      </p:sp>
      <p:sp>
        <p:nvSpPr>
          <p:cNvPr id="4099" name="Rectangle 3"/>
          <p:cNvSpPr>
            <a:spLocks noGrp="1" noChangeArrowheads="1"/>
          </p:cNvSpPr>
          <p:nvPr>
            <p:ph type="subTitle" idx="1"/>
          </p:nvPr>
        </p:nvSpPr>
        <p:spPr>
          <a:xfrm>
            <a:off x="323850" y="3489220"/>
            <a:ext cx="8496300" cy="2705827"/>
          </a:xfrm>
        </p:spPr>
        <p:txBody>
          <a:bodyPr/>
          <a:lstStyle>
            <a:lvl1pPr marL="0" indent="0">
              <a:buFontTx/>
              <a:buNone/>
              <a:defRPr/>
            </a:lvl1pPr>
          </a:lstStyle>
          <a:p>
            <a:pPr lvl="0"/>
            <a:r>
              <a:rPr lang="en-GB" noProof="0"/>
              <a:t>Click to edit Master subtitle style</a:t>
            </a:r>
            <a:endParaRPr lang="en-US" noProof="0" dirty="0"/>
          </a:p>
        </p:txBody>
      </p:sp>
      <p:sp>
        <p:nvSpPr>
          <p:cNvPr id="5" name="Rectangle 9"/>
          <p:cNvSpPr>
            <a:spLocks noGrp="1" noChangeArrowheads="1"/>
          </p:cNvSpPr>
          <p:nvPr>
            <p:ph type="ftr" sz="quarter" idx="10"/>
          </p:nvPr>
        </p:nvSpPr>
        <p:spPr bwMode="auto">
          <a:xfrm>
            <a:off x="323850" y="6245225"/>
            <a:ext cx="8496300" cy="476250"/>
          </a:xfrm>
          <a:prstGeom prst="rect">
            <a:avLst/>
          </a:prstGeom>
        </p:spPr>
        <p:txBody>
          <a:bodyPr vert="horz" wrap="square" lIns="91440" tIns="45720" rIns="91440" bIns="45720" numCol="1" anchor="ctr" anchorCtr="0" compatLnSpc="1">
            <a:prstTxWarp prst="textNoShape">
              <a:avLst/>
            </a:prstTxWarp>
          </a:bodyPr>
          <a:lstStyle>
            <a:lvl1pPr algn="ctr">
              <a:defRPr sz="1400">
                <a:ea typeface="ＭＳ Ｐゴシック" charset="0"/>
                <a:cs typeface="+mn-cs"/>
              </a:defRPr>
            </a:lvl1pPr>
          </a:lstStyle>
          <a:p>
            <a:endParaRPr lang="en-US"/>
          </a:p>
        </p:txBody>
      </p:sp>
      <p:pic>
        <p:nvPicPr>
          <p:cNvPr id="6" name="Picture 5" descr="Westminster-logo-JPE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582" y="72843"/>
            <a:ext cx="8919086" cy="1679067"/>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a:xfrm>
            <a:off x="330200" y="1795709"/>
            <a:ext cx="8489950" cy="437014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fld id="{F61781C6-9514-F544-9DBB-EBC11D84F94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F61781C6-9514-F544-9DBB-EBC11D84F94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330200" y="2708275"/>
            <a:ext cx="4168775" cy="3457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51375" y="2708275"/>
            <a:ext cx="4168775" cy="3457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fld id="{F61781C6-9514-F544-9DBB-EBC11D84F94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71009"/>
            <a:ext cx="8229600" cy="1143000"/>
          </a:xfrm>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fld id="{F61781C6-9514-F544-9DBB-EBC11D84F94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fld id="{F61781C6-9514-F544-9DBB-EBC11D84F94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F61781C6-9514-F544-9DBB-EBC11D84F94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30200" y="908050"/>
            <a:ext cx="8489950" cy="6540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title style</a:t>
            </a:r>
            <a:endParaRPr lang="en-US" dirty="0"/>
          </a:p>
        </p:txBody>
      </p:sp>
      <p:sp>
        <p:nvSpPr>
          <p:cNvPr id="1027" name="Rectangle 3"/>
          <p:cNvSpPr>
            <a:spLocks noGrp="1" noChangeArrowheads="1"/>
          </p:cNvSpPr>
          <p:nvPr>
            <p:ph type="body" idx="1"/>
          </p:nvPr>
        </p:nvSpPr>
        <p:spPr bwMode="auto">
          <a:xfrm>
            <a:off x="330200" y="2708275"/>
            <a:ext cx="8489950" cy="3457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3078" name="Rectangle 6"/>
          <p:cNvSpPr>
            <a:spLocks noGrp="1" noChangeArrowheads="1"/>
          </p:cNvSpPr>
          <p:nvPr>
            <p:ph type="sldNum" sz="quarter" idx="4"/>
          </p:nvPr>
        </p:nvSpPr>
        <p:spPr bwMode="auto">
          <a:xfrm>
            <a:off x="7812088" y="6337300"/>
            <a:ext cx="1008062"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a:ea typeface="ＭＳ Ｐゴシック" charset="0"/>
                <a:cs typeface="+mn-cs"/>
              </a:defRPr>
            </a:lvl1pPr>
          </a:lstStyle>
          <a:p>
            <a:fld id="{F61781C6-9514-F544-9DBB-EBC11D84F947}" type="slidenum">
              <a:rPr lang="en-US" smtClean="0"/>
              <a:t>‹#›</a:t>
            </a:fld>
            <a:endParaRPr lang="en-US"/>
          </a:p>
        </p:txBody>
      </p:sp>
      <p:pic>
        <p:nvPicPr>
          <p:cNvPr id="6" name="Picture 5" descr="Westminster-logo-JPEG.jp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335690" y="72844"/>
            <a:ext cx="4743977" cy="829565"/>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rtl="0" eaLnBrk="1" fontAlgn="base" hangingPunct="1">
        <a:spcBef>
          <a:spcPct val="0"/>
        </a:spcBef>
        <a:spcAft>
          <a:spcPct val="0"/>
        </a:spcAft>
        <a:defRPr sz="3000" b="1">
          <a:solidFill>
            <a:srgbClr val="9C190D"/>
          </a:solidFill>
          <a:latin typeface="+mj-lt"/>
          <a:ea typeface="+mj-ea"/>
          <a:cs typeface="+mj-cs"/>
        </a:defRPr>
      </a:lvl1pPr>
      <a:lvl2pPr algn="l" rtl="0" eaLnBrk="1" fontAlgn="base" hangingPunct="1">
        <a:spcBef>
          <a:spcPct val="0"/>
        </a:spcBef>
        <a:spcAft>
          <a:spcPct val="0"/>
        </a:spcAft>
        <a:defRPr sz="3000" b="1">
          <a:solidFill>
            <a:schemeClr val="tx2"/>
          </a:solidFill>
          <a:latin typeface="Arial" charset="0"/>
          <a:ea typeface="ＭＳ Ｐゴシック" charset="0"/>
        </a:defRPr>
      </a:lvl2pPr>
      <a:lvl3pPr algn="l" rtl="0" eaLnBrk="1" fontAlgn="base" hangingPunct="1">
        <a:spcBef>
          <a:spcPct val="0"/>
        </a:spcBef>
        <a:spcAft>
          <a:spcPct val="0"/>
        </a:spcAft>
        <a:defRPr sz="3000" b="1">
          <a:solidFill>
            <a:schemeClr val="tx2"/>
          </a:solidFill>
          <a:latin typeface="Arial" charset="0"/>
          <a:ea typeface="ＭＳ Ｐゴシック" charset="0"/>
        </a:defRPr>
      </a:lvl3pPr>
      <a:lvl4pPr algn="l" rtl="0" eaLnBrk="1" fontAlgn="base" hangingPunct="1">
        <a:spcBef>
          <a:spcPct val="0"/>
        </a:spcBef>
        <a:spcAft>
          <a:spcPct val="0"/>
        </a:spcAft>
        <a:defRPr sz="3000" b="1">
          <a:solidFill>
            <a:schemeClr val="tx2"/>
          </a:solidFill>
          <a:latin typeface="Arial" charset="0"/>
          <a:ea typeface="ＭＳ Ｐゴシック" charset="0"/>
        </a:defRPr>
      </a:lvl4pPr>
      <a:lvl5pPr algn="l" rtl="0" eaLnBrk="1" fontAlgn="base" hangingPunct="1">
        <a:spcBef>
          <a:spcPct val="0"/>
        </a:spcBef>
        <a:spcAft>
          <a:spcPct val="0"/>
        </a:spcAft>
        <a:defRPr sz="3000" b="1">
          <a:solidFill>
            <a:schemeClr val="tx2"/>
          </a:solidFill>
          <a:latin typeface="Arial" charset="0"/>
          <a:ea typeface="ＭＳ Ｐゴシック" charset="0"/>
        </a:defRPr>
      </a:lvl5pPr>
      <a:lvl6pPr marL="457200" algn="l" rtl="0" eaLnBrk="1" fontAlgn="base" hangingPunct="1">
        <a:spcBef>
          <a:spcPct val="0"/>
        </a:spcBef>
        <a:spcAft>
          <a:spcPct val="0"/>
        </a:spcAft>
        <a:defRPr sz="3000" b="1">
          <a:solidFill>
            <a:schemeClr val="tx2"/>
          </a:solidFill>
          <a:latin typeface="Arial" charset="0"/>
          <a:ea typeface="ＭＳ Ｐゴシック" charset="0"/>
        </a:defRPr>
      </a:lvl6pPr>
      <a:lvl7pPr marL="914400" algn="l" rtl="0" eaLnBrk="1" fontAlgn="base" hangingPunct="1">
        <a:spcBef>
          <a:spcPct val="0"/>
        </a:spcBef>
        <a:spcAft>
          <a:spcPct val="0"/>
        </a:spcAft>
        <a:defRPr sz="3000" b="1">
          <a:solidFill>
            <a:schemeClr val="tx2"/>
          </a:solidFill>
          <a:latin typeface="Arial" charset="0"/>
          <a:ea typeface="ＭＳ Ｐゴシック" charset="0"/>
        </a:defRPr>
      </a:lvl7pPr>
      <a:lvl8pPr marL="1371600" algn="l" rtl="0" eaLnBrk="1" fontAlgn="base" hangingPunct="1">
        <a:spcBef>
          <a:spcPct val="0"/>
        </a:spcBef>
        <a:spcAft>
          <a:spcPct val="0"/>
        </a:spcAft>
        <a:defRPr sz="3000" b="1">
          <a:solidFill>
            <a:schemeClr val="tx2"/>
          </a:solidFill>
          <a:latin typeface="Arial" charset="0"/>
          <a:ea typeface="ＭＳ Ｐゴシック" charset="0"/>
        </a:defRPr>
      </a:lvl8pPr>
      <a:lvl9pPr marL="1828800" algn="l" rtl="0" eaLnBrk="1" fontAlgn="base" hangingPunct="1">
        <a:spcBef>
          <a:spcPct val="0"/>
        </a:spcBef>
        <a:spcAft>
          <a:spcPct val="0"/>
        </a:spcAft>
        <a:defRPr sz="3000" b="1">
          <a:solidFill>
            <a:schemeClr val="tx2"/>
          </a:solidFill>
          <a:latin typeface="Arial" charset="0"/>
          <a:ea typeface="ＭＳ Ｐゴシック"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wmf"/><Relationship Id="rId5" Type="http://schemas.openxmlformats.org/officeDocument/2006/relationships/image" Target="../media/image14.png"/><Relationship Id="rId4" Type="http://schemas.openxmlformats.org/officeDocument/2006/relationships/image" Target="../media/image1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wmf"/><Relationship Id="rId5" Type="http://schemas.openxmlformats.org/officeDocument/2006/relationships/oleObject" Target="../embeddings/oleObject2.bin"/><Relationship Id="rId4" Type="http://schemas.openxmlformats.org/officeDocument/2006/relationships/image" Target="../media/image2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GB" dirty="0"/>
              <a:t>5COSC019W – Object Oriented Programming</a:t>
            </a:r>
            <a:br>
              <a:rPr lang="en-GB" dirty="0"/>
            </a:br>
            <a:r>
              <a:rPr lang="en-GB" dirty="0"/>
              <a:t>Week 10</a:t>
            </a:r>
            <a:endParaRPr lang="en-US" dirty="0"/>
          </a:p>
        </p:txBody>
      </p:sp>
      <p:sp>
        <p:nvSpPr>
          <p:cNvPr id="3" name="Subtitle 2"/>
          <p:cNvSpPr>
            <a:spLocks noGrp="1"/>
          </p:cNvSpPr>
          <p:nvPr>
            <p:ph type="subTitle" idx="1"/>
          </p:nvPr>
        </p:nvSpPr>
        <p:spPr/>
        <p:txBody>
          <a:bodyPr/>
          <a:lstStyle/>
          <a:p>
            <a:pPr algn="ctr"/>
            <a:r>
              <a:rPr lang="en-US" dirty="0"/>
              <a:t>Dr. Barbara </a:t>
            </a:r>
            <a:r>
              <a:rPr lang="en-US" dirty="0" err="1"/>
              <a:t>Villarini</a:t>
            </a:r>
            <a:endParaRPr lang="en-US" dirty="0"/>
          </a:p>
          <a:p>
            <a:pPr algn="ctr"/>
            <a:r>
              <a:rPr lang="en-US" dirty="0" err="1">
                <a:solidFill>
                  <a:schemeClr val="bg1">
                    <a:lumMod val="50000"/>
                  </a:schemeClr>
                </a:solidFill>
              </a:rPr>
              <a:t>b.villarini@westminster.ac.uk</a:t>
            </a:r>
            <a:endParaRPr lang="en-US" dirty="0">
              <a:solidFill>
                <a:schemeClr val="bg1">
                  <a:lumMod val="50000"/>
                </a:schemeClr>
              </a:solidFill>
            </a:endParaRPr>
          </a:p>
          <a:p>
            <a:endParaRPr lang="en-US" dirty="0"/>
          </a:p>
        </p:txBody>
      </p:sp>
    </p:spTree>
    <p:extLst>
      <p:ext uri="{BB962C8B-B14F-4D97-AF65-F5344CB8AC3E}">
        <p14:creationId xmlns:p14="http://schemas.microsoft.com/office/powerpoint/2010/main" val="2008818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ahoma" charset="0"/>
                <a:ea typeface="SimSun" charset="0"/>
              </a:rPr>
              <a:t>Summing Up </a:t>
            </a:r>
            <a:br>
              <a:rPr lang="en-US" dirty="0">
                <a:latin typeface="Tahoma" charset="0"/>
                <a:ea typeface="SimSun" charset="0"/>
              </a:rPr>
            </a:br>
            <a:endParaRPr lang="en-US" dirty="0"/>
          </a:p>
        </p:txBody>
      </p:sp>
      <p:sp>
        <p:nvSpPr>
          <p:cNvPr id="3" name="Content Placeholder 2"/>
          <p:cNvSpPr>
            <a:spLocks noGrp="1"/>
          </p:cNvSpPr>
          <p:nvPr>
            <p:ph idx="1"/>
          </p:nvPr>
        </p:nvSpPr>
        <p:spPr>
          <a:xfrm>
            <a:off x="0" y="1795709"/>
            <a:ext cx="8820150" cy="4370142"/>
          </a:xfrm>
        </p:spPr>
        <p:txBody>
          <a:bodyPr/>
          <a:lstStyle/>
          <a:p>
            <a:pPr lvl="1">
              <a:lnSpc>
                <a:spcPct val="90000"/>
              </a:lnSpc>
              <a:buFont typeface="Arial"/>
              <a:buChar char="•"/>
            </a:pPr>
            <a:r>
              <a:rPr lang="en-US" dirty="0">
                <a:latin typeface="Tahoma" charset="0"/>
                <a:ea typeface="SimSun" charset="0"/>
              </a:rPr>
              <a:t>A Thread is a piece of code that runs in concurrent with other threads.</a:t>
            </a:r>
          </a:p>
          <a:p>
            <a:pPr marL="457200" lvl="1" indent="0">
              <a:lnSpc>
                <a:spcPct val="90000"/>
              </a:lnSpc>
              <a:buNone/>
            </a:pPr>
            <a:endParaRPr lang="en-US" dirty="0">
              <a:latin typeface="Tahoma" charset="0"/>
              <a:ea typeface="SimSun" charset="0"/>
            </a:endParaRPr>
          </a:p>
          <a:p>
            <a:pPr lvl="1">
              <a:lnSpc>
                <a:spcPct val="90000"/>
              </a:lnSpc>
              <a:buFont typeface="Arial"/>
              <a:buChar char="•"/>
            </a:pPr>
            <a:r>
              <a:rPr lang="en-US" dirty="0">
                <a:latin typeface="Tahoma" charset="0"/>
                <a:ea typeface="SimSun" charset="0"/>
              </a:rPr>
              <a:t>Each thread is a statically ordered sequence of instructions.</a:t>
            </a:r>
          </a:p>
          <a:p>
            <a:pPr lvl="1">
              <a:lnSpc>
                <a:spcPct val="90000"/>
              </a:lnSpc>
              <a:buFont typeface="Arial"/>
              <a:buChar char="•"/>
            </a:pPr>
            <a:endParaRPr lang="en-US" dirty="0">
              <a:latin typeface="Tahoma" charset="0"/>
              <a:ea typeface="SimSun" charset="0"/>
            </a:endParaRPr>
          </a:p>
          <a:p>
            <a:pPr lvl="1">
              <a:lnSpc>
                <a:spcPct val="90000"/>
              </a:lnSpc>
              <a:buFont typeface="Arial"/>
              <a:buChar char="•"/>
            </a:pPr>
            <a:r>
              <a:rPr lang="en-US" dirty="0">
                <a:latin typeface="Tahoma" charset="0"/>
                <a:ea typeface="SimSun" charset="0"/>
              </a:rPr>
              <a:t>Threads are used to express concurrency on both single and multiprocessors machines.</a:t>
            </a:r>
          </a:p>
          <a:p>
            <a:pPr marL="457200" lvl="1" indent="0">
              <a:lnSpc>
                <a:spcPct val="90000"/>
              </a:lnSpc>
              <a:buNone/>
            </a:pPr>
            <a:endParaRPr lang="en-US" dirty="0">
              <a:latin typeface="Tahoma" charset="0"/>
              <a:ea typeface="SimSun" charset="0"/>
            </a:endParaRPr>
          </a:p>
          <a:p>
            <a:pPr lvl="1">
              <a:lnSpc>
                <a:spcPct val="90000"/>
              </a:lnSpc>
              <a:buFont typeface="Arial"/>
              <a:buChar char="•"/>
            </a:pPr>
            <a:r>
              <a:rPr lang="en-US" dirty="0">
                <a:latin typeface="Tahoma" charset="0"/>
                <a:ea typeface="SimSun" charset="0"/>
              </a:rPr>
              <a:t>Programming a task having multiple threads of control – Multithreading or  Multithreaded Programming.</a:t>
            </a:r>
          </a:p>
          <a:p>
            <a:pPr>
              <a:buFont typeface="Arial"/>
              <a:buChar char="•"/>
            </a:pPr>
            <a:endParaRPr lang="en-US" dirty="0"/>
          </a:p>
        </p:txBody>
      </p:sp>
    </p:spTree>
    <p:extLst>
      <p:ext uri="{BB962C8B-B14F-4D97-AF65-F5344CB8AC3E}">
        <p14:creationId xmlns:p14="http://schemas.microsoft.com/office/powerpoint/2010/main" val="1224072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 in Java</a:t>
            </a:r>
          </a:p>
        </p:txBody>
      </p:sp>
      <p:sp>
        <p:nvSpPr>
          <p:cNvPr id="3" name="Content Placeholder 2"/>
          <p:cNvSpPr>
            <a:spLocks noGrp="1"/>
          </p:cNvSpPr>
          <p:nvPr>
            <p:ph idx="1"/>
          </p:nvPr>
        </p:nvSpPr>
        <p:spPr/>
        <p:txBody>
          <a:bodyPr/>
          <a:lstStyle/>
          <a:p>
            <a:pPr>
              <a:lnSpc>
                <a:spcPct val="90000"/>
              </a:lnSpc>
            </a:pPr>
            <a:r>
              <a:rPr lang="en-US" dirty="0">
                <a:latin typeface="Tahoma" charset="0"/>
                <a:ea typeface="SimSun" charset="0"/>
              </a:rPr>
              <a:t>Java has built in support for Multithreading</a:t>
            </a:r>
          </a:p>
          <a:p>
            <a:pPr>
              <a:lnSpc>
                <a:spcPct val="90000"/>
              </a:lnSpc>
            </a:pPr>
            <a:r>
              <a:rPr lang="en-US" dirty="0">
                <a:latin typeface="Tahoma" charset="0"/>
                <a:ea typeface="SimSun" charset="0"/>
              </a:rPr>
              <a:t>Synchronization </a:t>
            </a:r>
          </a:p>
          <a:p>
            <a:pPr>
              <a:lnSpc>
                <a:spcPct val="90000"/>
              </a:lnSpc>
            </a:pPr>
            <a:r>
              <a:rPr lang="en-US" dirty="0">
                <a:latin typeface="Tahoma" charset="0"/>
                <a:ea typeface="SimSun" charset="0"/>
              </a:rPr>
              <a:t>Thread Scheduling</a:t>
            </a:r>
          </a:p>
          <a:p>
            <a:pPr>
              <a:lnSpc>
                <a:spcPct val="90000"/>
              </a:lnSpc>
            </a:pPr>
            <a:r>
              <a:rPr lang="en-US" dirty="0">
                <a:latin typeface="Tahoma" charset="0"/>
                <a:ea typeface="SimSun" charset="0"/>
              </a:rPr>
              <a:t>Inter-Thread Communication:</a:t>
            </a:r>
          </a:p>
          <a:p>
            <a:pPr marL="457200" lvl="1" indent="0">
              <a:lnSpc>
                <a:spcPct val="90000"/>
              </a:lnSpc>
              <a:buNone/>
            </a:pPr>
            <a:r>
              <a:rPr lang="en-US" dirty="0" err="1">
                <a:solidFill>
                  <a:srgbClr val="800000"/>
                </a:solidFill>
                <a:latin typeface="Tahoma" charset="0"/>
                <a:ea typeface="SimSun" charset="0"/>
              </a:rPr>
              <a:t>currentThread</a:t>
            </a:r>
            <a:r>
              <a:rPr lang="en-US" dirty="0">
                <a:solidFill>
                  <a:srgbClr val="800000"/>
                </a:solidFill>
                <a:latin typeface="Tahoma" charset="0"/>
                <a:ea typeface="SimSun" charset="0"/>
              </a:rPr>
              <a:t>		start		</a:t>
            </a:r>
            <a:r>
              <a:rPr lang="en-US" dirty="0" err="1">
                <a:solidFill>
                  <a:srgbClr val="800000"/>
                </a:solidFill>
                <a:latin typeface="Tahoma" charset="0"/>
                <a:ea typeface="SimSun" charset="0"/>
              </a:rPr>
              <a:t>setPriority</a:t>
            </a:r>
            <a:endParaRPr lang="en-US" dirty="0">
              <a:solidFill>
                <a:srgbClr val="800000"/>
              </a:solidFill>
              <a:latin typeface="Tahoma" charset="0"/>
              <a:ea typeface="SimSun" charset="0"/>
            </a:endParaRPr>
          </a:p>
          <a:p>
            <a:pPr marL="457200" lvl="1" indent="0">
              <a:lnSpc>
                <a:spcPct val="90000"/>
              </a:lnSpc>
              <a:buNone/>
            </a:pPr>
            <a:r>
              <a:rPr lang="en-US" dirty="0">
                <a:solidFill>
                  <a:srgbClr val="800000"/>
                </a:solidFill>
                <a:latin typeface="Tahoma" charset="0"/>
                <a:ea typeface="SimSun" charset="0"/>
              </a:rPr>
              <a:t>yield			run		</a:t>
            </a:r>
            <a:r>
              <a:rPr lang="en-US" dirty="0" err="1">
                <a:solidFill>
                  <a:srgbClr val="800000"/>
                </a:solidFill>
                <a:latin typeface="Tahoma" charset="0"/>
                <a:ea typeface="SimSun" charset="0"/>
              </a:rPr>
              <a:t>getPriority</a:t>
            </a:r>
            <a:endParaRPr lang="en-US" dirty="0">
              <a:solidFill>
                <a:srgbClr val="800000"/>
              </a:solidFill>
              <a:latin typeface="Tahoma" charset="0"/>
              <a:ea typeface="SimSun" charset="0"/>
            </a:endParaRPr>
          </a:p>
          <a:p>
            <a:pPr marL="457200" lvl="1" indent="0">
              <a:lnSpc>
                <a:spcPct val="90000"/>
              </a:lnSpc>
              <a:buNone/>
            </a:pPr>
            <a:r>
              <a:rPr lang="en-US" dirty="0">
                <a:solidFill>
                  <a:srgbClr val="800000"/>
                </a:solidFill>
                <a:latin typeface="Tahoma" charset="0"/>
                <a:ea typeface="SimSun" charset="0"/>
              </a:rPr>
              <a:t>sleep			stop		suspend</a:t>
            </a:r>
          </a:p>
          <a:p>
            <a:pPr marL="457200" lvl="1" indent="0">
              <a:lnSpc>
                <a:spcPct val="90000"/>
              </a:lnSpc>
              <a:buNone/>
            </a:pPr>
            <a:r>
              <a:rPr lang="en-US" dirty="0">
                <a:solidFill>
                  <a:srgbClr val="800000"/>
                </a:solidFill>
                <a:latin typeface="Tahoma" charset="0"/>
                <a:ea typeface="SimSun" charset="0"/>
              </a:rPr>
              <a:t>resume</a:t>
            </a:r>
          </a:p>
          <a:p>
            <a:pPr>
              <a:lnSpc>
                <a:spcPct val="90000"/>
              </a:lnSpc>
            </a:pPr>
            <a:r>
              <a:rPr lang="en-US" dirty="0">
                <a:latin typeface="Tahoma" charset="0"/>
                <a:ea typeface="SimSun" charset="0"/>
              </a:rPr>
              <a:t>Java Garbage Collector is a low-priority thread.</a:t>
            </a:r>
          </a:p>
          <a:p>
            <a:endParaRPr lang="en-US" dirty="0"/>
          </a:p>
        </p:txBody>
      </p:sp>
    </p:spTree>
    <p:extLst>
      <p:ext uri="{BB962C8B-B14F-4D97-AF65-F5344CB8AC3E}">
        <p14:creationId xmlns:p14="http://schemas.microsoft.com/office/powerpoint/2010/main" val="3308293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ahoma" charset="0"/>
                <a:ea typeface="SimSun" charset="0"/>
              </a:rPr>
              <a:t>2 Threading Mechanisms</a:t>
            </a:r>
            <a:endParaRPr lang="en-US" dirty="0"/>
          </a:p>
        </p:txBody>
      </p:sp>
      <p:sp>
        <p:nvSpPr>
          <p:cNvPr id="3" name="Content Placeholder 2"/>
          <p:cNvSpPr>
            <a:spLocks noGrp="1"/>
          </p:cNvSpPr>
          <p:nvPr>
            <p:ph idx="1"/>
          </p:nvPr>
        </p:nvSpPr>
        <p:spPr/>
        <p:txBody>
          <a:bodyPr/>
          <a:lstStyle/>
          <a:p>
            <a:pPr marL="514350" indent="-514350">
              <a:lnSpc>
                <a:spcPct val="90000"/>
              </a:lnSpc>
              <a:buFont typeface="+mj-lt"/>
              <a:buAutoNum type="arabicPeriod"/>
            </a:pPr>
            <a:r>
              <a:rPr lang="en-US" sz="2400" dirty="0">
                <a:latin typeface="Tahoma" charset="0"/>
                <a:ea typeface="SimSun" charset="0"/>
              </a:rPr>
              <a:t>Create a class that extends the </a:t>
            </a:r>
            <a:r>
              <a:rPr lang="en-US" sz="2400" dirty="0" err="1">
                <a:solidFill>
                  <a:srgbClr val="800000"/>
                </a:solidFill>
                <a:latin typeface="Tahoma" charset="0"/>
                <a:ea typeface="SimSun" charset="0"/>
              </a:rPr>
              <a:t>java.lang.Thread</a:t>
            </a:r>
            <a:r>
              <a:rPr lang="en-US" sz="2400" dirty="0">
                <a:solidFill>
                  <a:srgbClr val="800000"/>
                </a:solidFill>
                <a:latin typeface="Tahoma" charset="0"/>
                <a:ea typeface="SimSun" charset="0"/>
              </a:rPr>
              <a:t> </a:t>
            </a:r>
            <a:r>
              <a:rPr lang="en-US" sz="2400" dirty="0">
                <a:latin typeface="Tahoma" charset="0"/>
                <a:ea typeface="SimSun" charset="0"/>
              </a:rPr>
              <a:t>class</a:t>
            </a:r>
          </a:p>
          <a:p>
            <a:pPr marL="514350" indent="-514350">
              <a:lnSpc>
                <a:spcPct val="90000"/>
              </a:lnSpc>
              <a:buFont typeface="+mj-lt"/>
              <a:buAutoNum type="arabicPeriod"/>
            </a:pPr>
            <a:endParaRPr lang="en-US" sz="2400" dirty="0">
              <a:latin typeface="Tahoma" charset="0"/>
              <a:ea typeface="SimSun" charset="0"/>
            </a:endParaRPr>
          </a:p>
          <a:p>
            <a:pPr marL="514350" indent="-514350">
              <a:lnSpc>
                <a:spcPct val="90000"/>
              </a:lnSpc>
              <a:buFont typeface="+mj-lt"/>
              <a:buAutoNum type="arabicPeriod"/>
            </a:pPr>
            <a:r>
              <a:rPr lang="en-US" sz="2400" dirty="0">
                <a:latin typeface="Tahoma" charset="0"/>
                <a:ea typeface="SimSun" charset="0"/>
              </a:rPr>
              <a:t>Create a class that implements the </a:t>
            </a:r>
            <a:r>
              <a:rPr lang="en-US" sz="2400" dirty="0" err="1">
                <a:solidFill>
                  <a:srgbClr val="800000"/>
                </a:solidFill>
                <a:latin typeface="Tahoma" charset="0"/>
                <a:ea typeface="SimSun" charset="0"/>
              </a:rPr>
              <a:t>java.lang.Runnable</a:t>
            </a:r>
            <a:r>
              <a:rPr lang="en-US" sz="2400" dirty="0">
                <a:latin typeface="Tahoma" charset="0"/>
                <a:ea typeface="SimSun" charset="0"/>
              </a:rPr>
              <a:t> interface</a:t>
            </a:r>
          </a:p>
          <a:p>
            <a:endParaRPr lang="en-US" sz="2400" dirty="0"/>
          </a:p>
        </p:txBody>
      </p:sp>
      <p:sp>
        <p:nvSpPr>
          <p:cNvPr id="5" name="Rectangle 4"/>
          <p:cNvSpPr>
            <a:spLocks noChangeArrowheads="1"/>
          </p:cNvSpPr>
          <p:nvPr/>
        </p:nvSpPr>
        <p:spPr bwMode="auto">
          <a:xfrm>
            <a:off x="1779762" y="3586728"/>
            <a:ext cx="1371600" cy="45720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 name="Rectangle 5"/>
          <p:cNvSpPr>
            <a:spLocks noChangeArrowheads="1"/>
          </p:cNvSpPr>
          <p:nvPr/>
        </p:nvSpPr>
        <p:spPr bwMode="auto">
          <a:xfrm>
            <a:off x="1779762" y="4577328"/>
            <a:ext cx="1371600" cy="45720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7" name="Line 6"/>
          <p:cNvSpPr>
            <a:spLocks noChangeShapeType="1"/>
          </p:cNvSpPr>
          <p:nvPr/>
        </p:nvSpPr>
        <p:spPr bwMode="auto">
          <a:xfrm flipV="1">
            <a:off x="2465562" y="4043928"/>
            <a:ext cx="0" cy="5334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8" name="Text Box 7"/>
          <p:cNvSpPr txBox="1">
            <a:spLocks noChangeArrowheads="1"/>
          </p:cNvSpPr>
          <p:nvPr/>
        </p:nvSpPr>
        <p:spPr bwMode="auto">
          <a:xfrm>
            <a:off x="2389362" y="3662928"/>
            <a:ext cx="1841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0"/>
                <a:cs typeface="SimSun" charset="0"/>
              </a:defRPr>
            </a:lvl1pPr>
            <a:lvl2pPr marL="742950" indent="-285750" eaLnBrk="0" hangingPunct="0">
              <a:defRPr sz="1600">
                <a:solidFill>
                  <a:schemeClr val="tx1"/>
                </a:solidFill>
                <a:latin typeface="Tahoma" charset="0"/>
                <a:ea typeface="SimSun" charset="0"/>
                <a:cs typeface="SimSun" charset="0"/>
              </a:defRPr>
            </a:lvl2pPr>
            <a:lvl3pPr marL="1143000" indent="-228600" eaLnBrk="0" hangingPunct="0">
              <a:defRPr sz="1600">
                <a:solidFill>
                  <a:schemeClr val="tx1"/>
                </a:solidFill>
                <a:latin typeface="Tahoma" charset="0"/>
                <a:ea typeface="SimSun" charset="0"/>
                <a:cs typeface="SimSun" charset="0"/>
              </a:defRPr>
            </a:lvl3pPr>
            <a:lvl4pPr marL="1600200" indent="-228600" eaLnBrk="0" hangingPunct="0">
              <a:defRPr sz="1600">
                <a:solidFill>
                  <a:schemeClr val="tx1"/>
                </a:solidFill>
                <a:latin typeface="Tahoma" charset="0"/>
                <a:ea typeface="SimSun" charset="0"/>
                <a:cs typeface="SimSun" charset="0"/>
              </a:defRPr>
            </a:lvl4pPr>
            <a:lvl5pPr marL="2057400" indent="-228600" eaLnBrk="0" hangingPunct="0">
              <a:defRPr sz="1600">
                <a:solidFill>
                  <a:schemeClr val="tx1"/>
                </a:solidFill>
                <a:latin typeface="Tahoma" charset="0"/>
                <a:ea typeface="SimSun" charset="0"/>
                <a:cs typeface="SimSun" charset="0"/>
              </a:defRPr>
            </a:lvl5pPr>
            <a:lvl6pPr marL="2514600" indent="-228600" algn="ctr" eaLnBrk="0" fontAlgn="base" hangingPunct="0">
              <a:spcBef>
                <a:spcPct val="0"/>
              </a:spcBef>
              <a:spcAft>
                <a:spcPct val="0"/>
              </a:spcAft>
              <a:defRPr sz="1600">
                <a:solidFill>
                  <a:schemeClr val="tx1"/>
                </a:solidFill>
                <a:latin typeface="Tahoma" charset="0"/>
                <a:ea typeface="SimSun" charset="0"/>
                <a:cs typeface="SimSun" charset="0"/>
              </a:defRPr>
            </a:lvl6pPr>
            <a:lvl7pPr marL="2971800" indent="-228600" algn="ctr" eaLnBrk="0" fontAlgn="base" hangingPunct="0">
              <a:spcBef>
                <a:spcPct val="0"/>
              </a:spcBef>
              <a:spcAft>
                <a:spcPct val="0"/>
              </a:spcAft>
              <a:defRPr sz="1600">
                <a:solidFill>
                  <a:schemeClr val="tx1"/>
                </a:solidFill>
                <a:latin typeface="Tahoma" charset="0"/>
                <a:ea typeface="SimSun" charset="0"/>
                <a:cs typeface="SimSun" charset="0"/>
              </a:defRPr>
            </a:lvl7pPr>
            <a:lvl8pPr marL="3429000" indent="-228600" algn="ctr" eaLnBrk="0" fontAlgn="base" hangingPunct="0">
              <a:spcBef>
                <a:spcPct val="0"/>
              </a:spcBef>
              <a:spcAft>
                <a:spcPct val="0"/>
              </a:spcAft>
              <a:defRPr sz="1600">
                <a:solidFill>
                  <a:schemeClr val="tx1"/>
                </a:solidFill>
                <a:latin typeface="Tahoma" charset="0"/>
                <a:ea typeface="SimSun" charset="0"/>
                <a:cs typeface="SimSun" charset="0"/>
              </a:defRPr>
            </a:lvl8pPr>
            <a:lvl9pPr marL="3886200" indent="-228600" algn="ctr" eaLnBrk="0" fontAlgn="base" hangingPunct="0">
              <a:spcBef>
                <a:spcPct val="0"/>
              </a:spcBef>
              <a:spcAft>
                <a:spcPct val="0"/>
              </a:spcAft>
              <a:defRPr sz="1600">
                <a:solidFill>
                  <a:schemeClr val="tx1"/>
                </a:solidFill>
                <a:latin typeface="Tahoma" charset="0"/>
                <a:ea typeface="SimSun" charset="0"/>
                <a:cs typeface="SimSun" charset="0"/>
              </a:defRPr>
            </a:lvl9pPr>
          </a:lstStyle>
          <a:p>
            <a:pPr eaLnBrk="1" hangingPunct="1"/>
            <a:endParaRPr lang="en-US"/>
          </a:p>
        </p:txBody>
      </p:sp>
      <p:sp>
        <p:nvSpPr>
          <p:cNvPr id="9" name="Text Box 8"/>
          <p:cNvSpPr txBox="1">
            <a:spLocks noChangeArrowheads="1"/>
          </p:cNvSpPr>
          <p:nvPr/>
        </p:nvSpPr>
        <p:spPr bwMode="auto">
          <a:xfrm>
            <a:off x="1986137" y="3642291"/>
            <a:ext cx="81438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0"/>
                <a:cs typeface="SimSun" charset="0"/>
              </a:defRPr>
            </a:lvl1pPr>
            <a:lvl2pPr marL="742950" indent="-285750" eaLnBrk="0" hangingPunct="0">
              <a:defRPr sz="1600">
                <a:solidFill>
                  <a:schemeClr val="tx1"/>
                </a:solidFill>
                <a:latin typeface="Tahoma" charset="0"/>
                <a:ea typeface="SimSun" charset="0"/>
                <a:cs typeface="SimSun" charset="0"/>
              </a:defRPr>
            </a:lvl2pPr>
            <a:lvl3pPr marL="1143000" indent="-228600" eaLnBrk="0" hangingPunct="0">
              <a:defRPr sz="1600">
                <a:solidFill>
                  <a:schemeClr val="tx1"/>
                </a:solidFill>
                <a:latin typeface="Tahoma" charset="0"/>
                <a:ea typeface="SimSun" charset="0"/>
                <a:cs typeface="SimSun" charset="0"/>
              </a:defRPr>
            </a:lvl3pPr>
            <a:lvl4pPr marL="1600200" indent="-228600" eaLnBrk="0" hangingPunct="0">
              <a:defRPr sz="1600">
                <a:solidFill>
                  <a:schemeClr val="tx1"/>
                </a:solidFill>
                <a:latin typeface="Tahoma" charset="0"/>
                <a:ea typeface="SimSun" charset="0"/>
                <a:cs typeface="SimSun" charset="0"/>
              </a:defRPr>
            </a:lvl4pPr>
            <a:lvl5pPr marL="2057400" indent="-228600" eaLnBrk="0" hangingPunct="0">
              <a:defRPr sz="1600">
                <a:solidFill>
                  <a:schemeClr val="tx1"/>
                </a:solidFill>
                <a:latin typeface="Tahoma" charset="0"/>
                <a:ea typeface="SimSun" charset="0"/>
                <a:cs typeface="SimSun" charset="0"/>
              </a:defRPr>
            </a:lvl5pPr>
            <a:lvl6pPr marL="2514600" indent="-228600" algn="ctr" eaLnBrk="0" fontAlgn="base" hangingPunct="0">
              <a:spcBef>
                <a:spcPct val="0"/>
              </a:spcBef>
              <a:spcAft>
                <a:spcPct val="0"/>
              </a:spcAft>
              <a:defRPr sz="1600">
                <a:solidFill>
                  <a:schemeClr val="tx1"/>
                </a:solidFill>
                <a:latin typeface="Tahoma" charset="0"/>
                <a:ea typeface="SimSun" charset="0"/>
                <a:cs typeface="SimSun" charset="0"/>
              </a:defRPr>
            </a:lvl6pPr>
            <a:lvl7pPr marL="2971800" indent="-228600" algn="ctr" eaLnBrk="0" fontAlgn="base" hangingPunct="0">
              <a:spcBef>
                <a:spcPct val="0"/>
              </a:spcBef>
              <a:spcAft>
                <a:spcPct val="0"/>
              </a:spcAft>
              <a:defRPr sz="1600">
                <a:solidFill>
                  <a:schemeClr val="tx1"/>
                </a:solidFill>
                <a:latin typeface="Tahoma" charset="0"/>
                <a:ea typeface="SimSun" charset="0"/>
                <a:cs typeface="SimSun" charset="0"/>
              </a:defRPr>
            </a:lvl7pPr>
            <a:lvl8pPr marL="3429000" indent="-228600" algn="ctr" eaLnBrk="0" fontAlgn="base" hangingPunct="0">
              <a:spcBef>
                <a:spcPct val="0"/>
              </a:spcBef>
              <a:spcAft>
                <a:spcPct val="0"/>
              </a:spcAft>
              <a:defRPr sz="1600">
                <a:solidFill>
                  <a:schemeClr val="tx1"/>
                </a:solidFill>
                <a:latin typeface="Tahoma" charset="0"/>
                <a:ea typeface="SimSun" charset="0"/>
                <a:cs typeface="SimSun" charset="0"/>
              </a:defRPr>
            </a:lvl8pPr>
            <a:lvl9pPr marL="3886200" indent="-228600" algn="ctr" eaLnBrk="0" fontAlgn="base" hangingPunct="0">
              <a:spcBef>
                <a:spcPct val="0"/>
              </a:spcBef>
              <a:spcAft>
                <a:spcPct val="0"/>
              </a:spcAft>
              <a:defRPr sz="1600">
                <a:solidFill>
                  <a:schemeClr val="tx1"/>
                </a:solidFill>
                <a:latin typeface="Tahoma" charset="0"/>
                <a:ea typeface="SimSun" charset="0"/>
                <a:cs typeface="SimSun" charset="0"/>
              </a:defRPr>
            </a:lvl9pPr>
          </a:lstStyle>
          <a:p>
            <a:pPr eaLnBrk="1" hangingPunct="1"/>
            <a:r>
              <a:rPr lang="en-AU"/>
              <a:t>Thread</a:t>
            </a:r>
            <a:endParaRPr lang="en-US"/>
          </a:p>
        </p:txBody>
      </p:sp>
      <p:sp>
        <p:nvSpPr>
          <p:cNvPr id="10" name="Text Box 9"/>
          <p:cNvSpPr txBox="1">
            <a:spLocks noChangeArrowheads="1"/>
          </p:cNvSpPr>
          <p:nvPr/>
        </p:nvSpPr>
        <p:spPr bwMode="auto">
          <a:xfrm>
            <a:off x="1933750" y="4621778"/>
            <a:ext cx="10731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0"/>
                <a:cs typeface="SimSun" charset="0"/>
              </a:defRPr>
            </a:lvl1pPr>
            <a:lvl2pPr marL="742950" indent="-285750" eaLnBrk="0" hangingPunct="0">
              <a:defRPr sz="1600">
                <a:solidFill>
                  <a:schemeClr val="tx1"/>
                </a:solidFill>
                <a:latin typeface="Tahoma" charset="0"/>
                <a:ea typeface="SimSun" charset="0"/>
                <a:cs typeface="SimSun" charset="0"/>
              </a:defRPr>
            </a:lvl2pPr>
            <a:lvl3pPr marL="1143000" indent="-228600" eaLnBrk="0" hangingPunct="0">
              <a:defRPr sz="1600">
                <a:solidFill>
                  <a:schemeClr val="tx1"/>
                </a:solidFill>
                <a:latin typeface="Tahoma" charset="0"/>
                <a:ea typeface="SimSun" charset="0"/>
                <a:cs typeface="SimSun" charset="0"/>
              </a:defRPr>
            </a:lvl3pPr>
            <a:lvl4pPr marL="1600200" indent="-228600" eaLnBrk="0" hangingPunct="0">
              <a:defRPr sz="1600">
                <a:solidFill>
                  <a:schemeClr val="tx1"/>
                </a:solidFill>
                <a:latin typeface="Tahoma" charset="0"/>
                <a:ea typeface="SimSun" charset="0"/>
                <a:cs typeface="SimSun" charset="0"/>
              </a:defRPr>
            </a:lvl4pPr>
            <a:lvl5pPr marL="2057400" indent="-228600" eaLnBrk="0" hangingPunct="0">
              <a:defRPr sz="1600">
                <a:solidFill>
                  <a:schemeClr val="tx1"/>
                </a:solidFill>
                <a:latin typeface="Tahoma" charset="0"/>
                <a:ea typeface="SimSun" charset="0"/>
                <a:cs typeface="SimSun" charset="0"/>
              </a:defRPr>
            </a:lvl5pPr>
            <a:lvl6pPr marL="2514600" indent="-228600" algn="ctr" eaLnBrk="0" fontAlgn="base" hangingPunct="0">
              <a:spcBef>
                <a:spcPct val="0"/>
              </a:spcBef>
              <a:spcAft>
                <a:spcPct val="0"/>
              </a:spcAft>
              <a:defRPr sz="1600">
                <a:solidFill>
                  <a:schemeClr val="tx1"/>
                </a:solidFill>
                <a:latin typeface="Tahoma" charset="0"/>
                <a:ea typeface="SimSun" charset="0"/>
                <a:cs typeface="SimSun" charset="0"/>
              </a:defRPr>
            </a:lvl6pPr>
            <a:lvl7pPr marL="2971800" indent="-228600" algn="ctr" eaLnBrk="0" fontAlgn="base" hangingPunct="0">
              <a:spcBef>
                <a:spcPct val="0"/>
              </a:spcBef>
              <a:spcAft>
                <a:spcPct val="0"/>
              </a:spcAft>
              <a:defRPr sz="1600">
                <a:solidFill>
                  <a:schemeClr val="tx1"/>
                </a:solidFill>
                <a:latin typeface="Tahoma" charset="0"/>
                <a:ea typeface="SimSun" charset="0"/>
                <a:cs typeface="SimSun" charset="0"/>
              </a:defRPr>
            </a:lvl7pPr>
            <a:lvl8pPr marL="3429000" indent="-228600" algn="ctr" eaLnBrk="0" fontAlgn="base" hangingPunct="0">
              <a:spcBef>
                <a:spcPct val="0"/>
              </a:spcBef>
              <a:spcAft>
                <a:spcPct val="0"/>
              </a:spcAft>
              <a:defRPr sz="1600">
                <a:solidFill>
                  <a:schemeClr val="tx1"/>
                </a:solidFill>
                <a:latin typeface="Tahoma" charset="0"/>
                <a:ea typeface="SimSun" charset="0"/>
                <a:cs typeface="SimSun" charset="0"/>
              </a:defRPr>
            </a:lvl8pPr>
            <a:lvl9pPr marL="3886200" indent="-228600" algn="ctr" eaLnBrk="0" fontAlgn="base" hangingPunct="0">
              <a:spcBef>
                <a:spcPct val="0"/>
              </a:spcBef>
              <a:spcAft>
                <a:spcPct val="0"/>
              </a:spcAft>
              <a:defRPr sz="1600">
                <a:solidFill>
                  <a:schemeClr val="tx1"/>
                </a:solidFill>
                <a:latin typeface="Tahoma" charset="0"/>
                <a:ea typeface="SimSun" charset="0"/>
                <a:cs typeface="SimSun" charset="0"/>
              </a:defRPr>
            </a:lvl9pPr>
          </a:lstStyle>
          <a:p>
            <a:pPr eaLnBrk="1" hangingPunct="1"/>
            <a:r>
              <a:rPr lang="en-AU"/>
              <a:t>MyThread</a:t>
            </a:r>
            <a:endParaRPr lang="en-US"/>
          </a:p>
        </p:txBody>
      </p:sp>
      <p:sp>
        <p:nvSpPr>
          <p:cNvPr id="11" name="Rectangle 10"/>
          <p:cNvSpPr>
            <a:spLocks noChangeArrowheads="1"/>
          </p:cNvSpPr>
          <p:nvPr/>
        </p:nvSpPr>
        <p:spPr bwMode="auto">
          <a:xfrm>
            <a:off x="4446762" y="4577328"/>
            <a:ext cx="1371600" cy="45720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2" name="Line 11"/>
          <p:cNvSpPr>
            <a:spLocks noChangeShapeType="1"/>
          </p:cNvSpPr>
          <p:nvPr/>
        </p:nvSpPr>
        <p:spPr bwMode="auto">
          <a:xfrm flipV="1">
            <a:off x="5132562" y="4043928"/>
            <a:ext cx="0" cy="533400"/>
          </a:xfrm>
          <a:prstGeom prst="line">
            <a:avLst/>
          </a:prstGeom>
          <a:noFill/>
          <a:ln w="9525">
            <a:solidFill>
              <a:schemeClr val="tx1"/>
            </a:solidFill>
            <a:prstDash val="dash"/>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13" name="Text Box 12"/>
          <p:cNvSpPr txBox="1">
            <a:spLocks noChangeArrowheads="1"/>
          </p:cNvSpPr>
          <p:nvPr/>
        </p:nvSpPr>
        <p:spPr bwMode="auto">
          <a:xfrm>
            <a:off x="5056362" y="3662928"/>
            <a:ext cx="1841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0"/>
                <a:cs typeface="SimSun" charset="0"/>
              </a:defRPr>
            </a:lvl1pPr>
            <a:lvl2pPr marL="742950" indent="-285750" eaLnBrk="0" hangingPunct="0">
              <a:defRPr sz="1600">
                <a:solidFill>
                  <a:schemeClr val="tx1"/>
                </a:solidFill>
                <a:latin typeface="Tahoma" charset="0"/>
                <a:ea typeface="SimSun" charset="0"/>
                <a:cs typeface="SimSun" charset="0"/>
              </a:defRPr>
            </a:lvl2pPr>
            <a:lvl3pPr marL="1143000" indent="-228600" eaLnBrk="0" hangingPunct="0">
              <a:defRPr sz="1600">
                <a:solidFill>
                  <a:schemeClr val="tx1"/>
                </a:solidFill>
                <a:latin typeface="Tahoma" charset="0"/>
                <a:ea typeface="SimSun" charset="0"/>
                <a:cs typeface="SimSun" charset="0"/>
              </a:defRPr>
            </a:lvl3pPr>
            <a:lvl4pPr marL="1600200" indent="-228600" eaLnBrk="0" hangingPunct="0">
              <a:defRPr sz="1600">
                <a:solidFill>
                  <a:schemeClr val="tx1"/>
                </a:solidFill>
                <a:latin typeface="Tahoma" charset="0"/>
                <a:ea typeface="SimSun" charset="0"/>
                <a:cs typeface="SimSun" charset="0"/>
              </a:defRPr>
            </a:lvl4pPr>
            <a:lvl5pPr marL="2057400" indent="-228600" eaLnBrk="0" hangingPunct="0">
              <a:defRPr sz="1600">
                <a:solidFill>
                  <a:schemeClr val="tx1"/>
                </a:solidFill>
                <a:latin typeface="Tahoma" charset="0"/>
                <a:ea typeface="SimSun" charset="0"/>
                <a:cs typeface="SimSun" charset="0"/>
              </a:defRPr>
            </a:lvl5pPr>
            <a:lvl6pPr marL="2514600" indent="-228600" algn="ctr" eaLnBrk="0" fontAlgn="base" hangingPunct="0">
              <a:spcBef>
                <a:spcPct val="0"/>
              </a:spcBef>
              <a:spcAft>
                <a:spcPct val="0"/>
              </a:spcAft>
              <a:defRPr sz="1600">
                <a:solidFill>
                  <a:schemeClr val="tx1"/>
                </a:solidFill>
                <a:latin typeface="Tahoma" charset="0"/>
                <a:ea typeface="SimSun" charset="0"/>
                <a:cs typeface="SimSun" charset="0"/>
              </a:defRPr>
            </a:lvl6pPr>
            <a:lvl7pPr marL="2971800" indent="-228600" algn="ctr" eaLnBrk="0" fontAlgn="base" hangingPunct="0">
              <a:spcBef>
                <a:spcPct val="0"/>
              </a:spcBef>
              <a:spcAft>
                <a:spcPct val="0"/>
              </a:spcAft>
              <a:defRPr sz="1600">
                <a:solidFill>
                  <a:schemeClr val="tx1"/>
                </a:solidFill>
                <a:latin typeface="Tahoma" charset="0"/>
                <a:ea typeface="SimSun" charset="0"/>
                <a:cs typeface="SimSun" charset="0"/>
              </a:defRPr>
            </a:lvl7pPr>
            <a:lvl8pPr marL="3429000" indent="-228600" algn="ctr" eaLnBrk="0" fontAlgn="base" hangingPunct="0">
              <a:spcBef>
                <a:spcPct val="0"/>
              </a:spcBef>
              <a:spcAft>
                <a:spcPct val="0"/>
              </a:spcAft>
              <a:defRPr sz="1600">
                <a:solidFill>
                  <a:schemeClr val="tx1"/>
                </a:solidFill>
                <a:latin typeface="Tahoma" charset="0"/>
                <a:ea typeface="SimSun" charset="0"/>
                <a:cs typeface="SimSun" charset="0"/>
              </a:defRPr>
            </a:lvl8pPr>
            <a:lvl9pPr marL="3886200" indent="-228600" algn="ctr" eaLnBrk="0" fontAlgn="base" hangingPunct="0">
              <a:spcBef>
                <a:spcPct val="0"/>
              </a:spcBef>
              <a:spcAft>
                <a:spcPct val="0"/>
              </a:spcAft>
              <a:defRPr sz="1600">
                <a:solidFill>
                  <a:schemeClr val="tx1"/>
                </a:solidFill>
                <a:latin typeface="Tahoma" charset="0"/>
                <a:ea typeface="SimSun" charset="0"/>
                <a:cs typeface="SimSun" charset="0"/>
              </a:defRPr>
            </a:lvl9pPr>
          </a:lstStyle>
          <a:p>
            <a:pPr eaLnBrk="1" hangingPunct="1"/>
            <a:endParaRPr lang="en-US"/>
          </a:p>
        </p:txBody>
      </p:sp>
      <p:sp>
        <p:nvSpPr>
          <p:cNvPr id="14" name="Text Box 13"/>
          <p:cNvSpPr txBox="1">
            <a:spLocks noChangeArrowheads="1"/>
          </p:cNvSpPr>
          <p:nvPr/>
        </p:nvSpPr>
        <p:spPr bwMode="auto">
          <a:xfrm>
            <a:off x="4556300" y="3642291"/>
            <a:ext cx="10191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0"/>
                <a:cs typeface="SimSun" charset="0"/>
              </a:defRPr>
            </a:lvl1pPr>
            <a:lvl2pPr marL="742950" indent="-285750" eaLnBrk="0" hangingPunct="0">
              <a:defRPr sz="1600">
                <a:solidFill>
                  <a:schemeClr val="tx1"/>
                </a:solidFill>
                <a:latin typeface="Tahoma" charset="0"/>
                <a:ea typeface="SimSun" charset="0"/>
                <a:cs typeface="SimSun" charset="0"/>
              </a:defRPr>
            </a:lvl2pPr>
            <a:lvl3pPr marL="1143000" indent="-228600" eaLnBrk="0" hangingPunct="0">
              <a:defRPr sz="1600">
                <a:solidFill>
                  <a:schemeClr val="tx1"/>
                </a:solidFill>
                <a:latin typeface="Tahoma" charset="0"/>
                <a:ea typeface="SimSun" charset="0"/>
                <a:cs typeface="SimSun" charset="0"/>
              </a:defRPr>
            </a:lvl3pPr>
            <a:lvl4pPr marL="1600200" indent="-228600" eaLnBrk="0" hangingPunct="0">
              <a:defRPr sz="1600">
                <a:solidFill>
                  <a:schemeClr val="tx1"/>
                </a:solidFill>
                <a:latin typeface="Tahoma" charset="0"/>
                <a:ea typeface="SimSun" charset="0"/>
                <a:cs typeface="SimSun" charset="0"/>
              </a:defRPr>
            </a:lvl4pPr>
            <a:lvl5pPr marL="2057400" indent="-228600" eaLnBrk="0" hangingPunct="0">
              <a:defRPr sz="1600">
                <a:solidFill>
                  <a:schemeClr val="tx1"/>
                </a:solidFill>
                <a:latin typeface="Tahoma" charset="0"/>
                <a:ea typeface="SimSun" charset="0"/>
                <a:cs typeface="SimSun" charset="0"/>
              </a:defRPr>
            </a:lvl5pPr>
            <a:lvl6pPr marL="2514600" indent="-228600" algn="ctr" eaLnBrk="0" fontAlgn="base" hangingPunct="0">
              <a:spcBef>
                <a:spcPct val="0"/>
              </a:spcBef>
              <a:spcAft>
                <a:spcPct val="0"/>
              </a:spcAft>
              <a:defRPr sz="1600">
                <a:solidFill>
                  <a:schemeClr val="tx1"/>
                </a:solidFill>
                <a:latin typeface="Tahoma" charset="0"/>
                <a:ea typeface="SimSun" charset="0"/>
                <a:cs typeface="SimSun" charset="0"/>
              </a:defRPr>
            </a:lvl6pPr>
            <a:lvl7pPr marL="2971800" indent="-228600" algn="ctr" eaLnBrk="0" fontAlgn="base" hangingPunct="0">
              <a:spcBef>
                <a:spcPct val="0"/>
              </a:spcBef>
              <a:spcAft>
                <a:spcPct val="0"/>
              </a:spcAft>
              <a:defRPr sz="1600">
                <a:solidFill>
                  <a:schemeClr val="tx1"/>
                </a:solidFill>
                <a:latin typeface="Tahoma" charset="0"/>
                <a:ea typeface="SimSun" charset="0"/>
                <a:cs typeface="SimSun" charset="0"/>
              </a:defRPr>
            </a:lvl7pPr>
            <a:lvl8pPr marL="3429000" indent="-228600" algn="ctr" eaLnBrk="0" fontAlgn="base" hangingPunct="0">
              <a:spcBef>
                <a:spcPct val="0"/>
              </a:spcBef>
              <a:spcAft>
                <a:spcPct val="0"/>
              </a:spcAft>
              <a:defRPr sz="1600">
                <a:solidFill>
                  <a:schemeClr val="tx1"/>
                </a:solidFill>
                <a:latin typeface="Tahoma" charset="0"/>
                <a:ea typeface="SimSun" charset="0"/>
                <a:cs typeface="SimSun" charset="0"/>
              </a:defRPr>
            </a:lvl8pPr>
            <a:lvl9pPr marL="3886200" indent="-228600" algn="ctr" eaLnBrk="0" fontAlgn="base" hangingPunct="0">
              <a:spcBef>
                <a:spcPct val="0"/>
              </a:spcBef>
              <a:spcAft>
                <a:spcPct val="0"/>
              </a:spcAft>
              <a:defRPr sz="1600">
                <a:solidFill>
                  <a:schemeClr val="tx1"/>
                </a:solidFill>
                <a:latin typeface="Tahoma" charset="0"/>
                <a:ea typeface="SimSun" charset="0"/>
                <a:cs typeface="SimSun" charset="0"/>
              </a:defRPr>
            </a:lvl9pPr>
          </a:lstStyle>
          <a:p>
            <a:pPr eaLnBrk="1" hangingPunct="1"/>
            <a:r>
              <a:rPr lang="en-AU" i="1" dirty="0"/>
              <a:t>Runnable</a:t>
            </a:r>
            <a:endParaRPr lang="en-US" i="1" dirty="0"/>
          </a:p>
        </p:txBody>
      </p:sp>
      <p:sp>
        <p:nvSpPr>
          <p:cNvPr id="15" name="Text Box 14"/>
          <p:cNvSpPr txBox="1">
            <a:spLocks noChangeArrowheads="1"/>
          </p:cNvSpPr>
          <p:nvPr/>
        </p:nvSpPr>
        <p:spPr bwMode="auto">
          <a:xfrm>
            <a:off x="4691237" y="4621778"/>
            <a:ext cx="8985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0"/>
                <a:cs typeface="SimSun" charset="0"/>
              </a:defRPr>
            </a:lvl1pPr>
            <a:lvl2pPr marL="742950" indent="-285750" eaLnBrk="0" hangingPunct="0">
              <a:defRPr sz="1600">
                <a:solidFill>
                  <a:schemeClr val="tx1"/>
                </a:solidFill>
                <a:latin typeface="Tahoma" charset="0"/>
                <a:ea typeface="SimSun" charset="0"/>
                <a:cs typeface="SimSun" charset="0"/>
              </a:defRPr>
            </a:lvl2pPr>
            <a:lvl3pPr marL="1143000" indent="-228600" eaLnBrk="0" hangingPunct="0">
              <a:defRPr sz="1600">
                <a:solidFill>
                  <a:schemeClr val="tx1"/>
                </a:solidFill>
                <a:latin typeface="Tahoma" charset="0"/>
                <a:ea typeface="SimSun" charset="0"/>
                <a:cs typeface="SimSun" charset="0"/>
              </a:defRPr>
            </a:lvl3pPr>
            <a:lvl4pPr marL="1600200" indent="-228600" eaLnBrk="0" hangingPunct="0">
              <a:defRPr sz="1600">
                <a:solidFill>
                  <a:schemeClr val="tx1"/>
                </a:solidFill>
                <a:latin typeface="Tahoma" charset="0"/>
                <a:ea typeface="SimSun" charset="0"/>
                <a:cs typeface="SimSun" charset="0"/>
              </a:defRPr>
            </a:lvl4pPr>
            <a:lvl5pPr marL="2057400" indent="-228600" eaLnBrk="0" hangingPunct="0">
              <a:defRPr sz="1600">
                <a:solidFill>
                  <a:schemeClr val="tx1"/>
                </a:solidFill>
                <a:latin typeface="Tahoma" charset="0"/>
                <a:ea typeface="SimSun" charset="0"/>
                <a:cs typeface="SimSun" charset="0"/>
              </a:defRPr>
            </a:lvl5pPr>
            <a:lvl6pPr marL="2514600" indent="-228600" algn="ctr" eaLnBrk="0" fontAlgn="base" hangingPunct="0">
              <a:spcBef>
                <a:spcPct val="0"/>
              </a:spcBef>
              <a:spcAft>
                <a:spcPct val="0"/>
              </a:spcAft>
              <a:defRPr sz="1600">
                <a:solidFill>
                  <a:schemeClr val="tx1"/>
                </a:solidFill>
                <a:latin typeface="Tahoma" charset="0"/>
                <a:ea typeface="SimSun" charset="0"/>
                <a:cs typeface="SimSun" charset="0"/>
              </a:defRPr>
            </a:lvl6pPr>
            <a:lvl7pPr marL="2971800" indent="-228600" algn="ctr" eaLnBrk="0" fontAlgn="base" hangingPunct="0">
              <a:spcBef>
                <a:spcPct val="0"/>
              </a:spcBef>
              <a:spcAft>
                <a:spcPct val="0"/>
              </a:spcAft>
              <a:defRPr sz="1600">
                <a:solidFill>
                  <a:schemeClr val="tx1"/>
                </a:solidFill>
                <a:latin typeface="Tahoma" charset="0"/>
                <a:ea typeface="SimSun" charset="0"/>
                <a:cs typeface="SimSun" charset="0"/>
              </a:defRPr>
            </a:lvl7pPr>
            <a:lvl8pPr marL="3429000" indent="-228600" algn="ctr" eaLnBrk="0" fontAlgn="base" hangingPunct="0">
              <a:spcBef>
                <a:spcPct val="0"/>
              </a:spcBef>
              <a:spcAft>
                <a:spcPct val="0"/>
              </a:spcAft>
              <a:defRPr sz="1600">
                <a:solidFill>
                  <a:schemeClr val="tx1"/>
                </a:solidFill>
                <a:latin typeface="Tahoma" charset="0"/>
                <a:ea typeface="SimSun" charset="0"/>
                <a:cs typeface="SimSun" charset="0"/>
              </a:defRPr>
            </a:lvl8pPr>
            <a:lvl9pPr marL="3886200" indent="-228600" algn="ctr" eaLnBrk="0" fontAlgn="base" hangingPunct="0">
              <a:spcBef>
                <a:spcPct val="0"/>
              </a:spcBef>
              <a:spcAft>
                <a:spcPct val="0"/>
              </a:spcAft>
              <a:defRPr sz="1600">
                <a:solidFill>
                  <a:schemeClr val="tx1"/>
                </a:solidFill>
                <a:latin typeface="Tahoma" charset="0"/>
                <a:ea typeface="SimSun" charset="0"/>
                <a:cs typeface="SimSun" charset="0"/>
              </a:defRPr>
            </a:lvl9pPr>
          </a:lstStyle>
          <a:p>
            <a:pPr eaLnBrk="1" hangingPunct="1"/>
            <a:r>
              <a:rPr lang="en-AU"/>
              <a:t>MyClass</a:t>
            </a:r>
            <a:endParaRPr lang="en-US"/>
          </a:p>
        </p:txBody>
      </p:sp>
      <p:sp>
        <p:nvSpPr>
          <p:cNvPr id="17" name="Oval 16"/>
          <p:cNvSpPr>
            <a:spLocks noChangeArrowheads="1"/>
          </p:cNvSpPr>
          <p:nvPr/>
        </p:nvSpPr>
        <p:spPr bwMode="auto">
          <a:xfrm>
            <a:off x="1779762" y="5339328"/>
            <a:ext cx="533400" cy="457200"/>
          </a:xfrm>
          <a:prstGeom prst="ellipse">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8" name="Freeform 17"/>
          <p:cNvSpPr>
            <a:spLocks/>
          </p:cNvSpPr>
          <p:nvPr/>
        </p:nvSpPr>
        <p:spPr bwMode="auto">
          <a:xfrm>
            <a:off x="2008362" y="5415528"/>
            <a:ext cx="76200" cy="304800"/>
          </a:xfrm>
          <a:custGeom>
            <a:avLst/>
            <a:gdLst>
              <a:gd name="T0" fmla="*/ 2147483647 w 48"/>
              <a:gd name="T1" fmla="*/ 0 h 192"/>
              <a:gd name="T2" fmla="*/ 0 w 48"/>
              <a:gd name="T3" fmla="*/ 2147483647 h 192"/>
              <a:gd name="T4" fmla="*/ 2147483647 w 48"/>
              <a:gd name="T5" fmla="*/ 2147483647 h 192"/>
              <a:gd name="T6" fmla="*/ 0 w 48"/>
              <a:gd name="T7" fmla="*/ 2147483647 h 192"/>
              <a:gd name="T8" fmla="*/ 2147483647 w 48"/>
              <a:gd name="T9" fmla="*/ 2147483647 h 192"/>
              <a:gd name="T10" fmla="*/ 0 60000 65536"/>
              <a:gd name="T11" fmla="*/ 0 60000 65536"/>
              <a:gd name="T12" fmla="*/ 0 60000 65536"/>
              <a:gd name="T13" fmla="*/ 0 60000 65536"/>
              <a:gd name="T14" fmla="*/ 0 60000 65536"/>
              <a:gd name="T15" fmla="*/ 0 w 48"/>
              <a:gd name="T16" fmla="*/ 0 h 192"/>
              <a:gd name="T17" fmla="*/ 48 w 48"/>
              <a:gd name="T18" fmla="*/ 192 h 192"/>
            </a:gdLst>
            <a:ahLst/>
            <a:cxnLst>
              <a:cxn ang="T10">
                <a:pos x="T0" y="T1"/>
              </a:cxn>
              <a:cxn ang="T11">
                <a:pos x="T2" y="T3"/>
              </a:cxn>
              <a:cxn ang="T12">
                <a:pos x="T4" y="T5"/>
              </a:cxn>
              <a:cxn ang="T13">
                <a:pos x="T6" y="T7"/>
              </a:cxn>
              <a:cxn ang="T14">
                <a:pos x="T8" y="T9"/>
              </a:cxn>
            </a:cxnLst>
            <a:rect l="T15" t="T16" r="T17" b="T18"/>
            <a:pathLst>
              <a:path w="48" h="192">
                <a:moveTo>
                  <a:pt x="48" y="0"/>
                </a:moveTo>
                <a:cubicBezTo>
                  <a:pt x="24" y="16"/>
                  <a:pt x="0" y="32"/>
                  <a:pt x="0" y="48"/>
                </a:cubicBezTo>
                <a:cubicBezTo>
                  <a:pt x="0" y="64"/>
                  <a:pt x="48" y="88"/>
                  <a:pt x="48" y="96"/>
                </a:cubicBezTo>
                <a:cubicBezTo>
                  <a:pt x="48" y="104"/>
                  <a:pt x="0" y="80"/>
                  <a:pt x="0" y="96"/>
                </a:cubicBezTo>
                <a:cubicBezTo>
                  <a:pt x="0" y="112"/>
                  <a:pt x="24" y="152"/>
                  <a:pt x="48" y="192"/>
                </a:cubicBezTo>
              </a:path>
            </a:pathLst>
          </a:custGeom>
          <a:noFill/>
          <a:ln w="9525" cap="flat" cmpd="sng">
            <a:solidFill>
              <a:schemeClr val="tx1"/>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wrap="none"/>
          <a:lstStyle/>
          <a:p>
            <a:endParaRPr lang="en-US"/>
          </a:p>
        </p:txBody>
      </p:sp>
      <p:sp>
        <p:nvSpPr>
          <p:cNvPr id="19" name="Oval 18"/>
          <p:cNvSpPr>
            <a:spLocks noChangeArrowheads="1"/>
          </p:cNvSpPr>
          <p:nvPr/>
        </p:nvSpPr>
        <p:spPr bwMode="auto">
          <a:xfrm>
            <a:off x="2541762" y="5339328"/>
            <a:ext cx="533400" cy="457200"/>
          </a:xfrm>
          <a:prstGeom prst="ellipse">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0" name="Freeform 19"/>
          <p:cNvSpPr>
            <a:spLocks/>
          </p:cNvSpPr>
          <p:nvPr/>
        </p:nvSpPr>
        <p:spPr bwMode="auto">
          <a:xfrm>
            <a:off x="2770362" y="5415528"/>
            <a:ext cx="76200" cy="304800"/>
          </a:xfrm>
          <a:custGeom>
            <a:avLst/>
            <a:gdLst>
              <a:gd name="T0" fmla="*/ 2147483647 w 48"/>
              <a:gd name="T1" fmla="*/ 0 h 192"/>
              <a:gd name="T2" fmla="*/ 0 w 48"/>
              <a:gd name="T3" fmla="*/ 2147483647 h 192"/>
              <a:gd name="T4" fmla="*/ 2147483647 w 48"/>
              <a:gd name="T5" fmla="*/ 2147483647 h 192"/>
              <a:gd name="T6" fmla="*/ 0 w 48"/>
              <a:gd name="T7" fmla="*/ 2147483647 h 192"/>
              <a:gd name="T8" fmla="*/ 2147483647 w 48"/>
              <a:gd name="T9" fmla="*/ 2147483647 h 192"/>
              <a:gd name="T10" fmla="*/ 0 60000 65536"/>
              <a:gd name="T11" fmla="*/ 0 60000 65536"/>
              <a:gd name="T12" fmla="*/ 0 60000 65536"/>
              <a:gd name="T13" fmla="*/ 0 60000 65536"/>
              <a:gd name="T14" fmla="*/ 0 60000 65536"/>
              <a:gd name="T15" fmla="*/ 0 w 48"/>
              <a:gd name="T16" fmla="*/ 0 h 192"/>
              <a:gd name="T17" fmla="*/ 48 w 48"/>
              <a:gd name="T18" fmla="*/ 192 h 192"/>
            </a:gdLst>
            <a:ahLst/>
            <a:cxnLst>
              <a:cxn ang="T10">
                <a:pos x="T0" y="T1"/>
              </a:cxn>
              <a:cxn ang="T11">
                <a:pos x="T2" y="T3"/>
              </a:cxn>
              <a:cxn ang="T12">
                <a:pos x="T4" y="T5"/>
              </a:cxn>
              <a:cxn ang="T13">
                <a:pos x="T6" y="T7"/>
              </a:cxn>
              <a:cxn ang="T14">
                <a:pos x="T8" y="T9"/>
              </a:cxn>
            </a:cxnLst>
            <a:rect l="T15" t="T16" r="T17" b="T18"/>
            <a:pathLst>
              <a:path w="48" h="192">
                <a:moveTo>
                  <a:pt x="48" y="0"/>
                </a:moveTo>
                <a:cubicBezTo>
                  <a:pt x="24" y="16"/>
                  <a:pt x="0" y="32"/>
                  <a:pt x="0" y="48"/>
                </a:cubicBezTo>
                <a:cubicBezTo>
                  <a:pt x="0" y="64"/>
                  <a:pt x="48" y="88"/>
                  <a:pt x="48" y="96"/>
                </a:cubicBezTo>
                <a:cubicBezTo>
                  <a:pt x="48" y="104"/>
                  <a:pt x="0" y="80"/>
                  <a:pt x="0" y="96"/>
                </a:cubicBezTo>
                <a:cubicBezTo>
                  <a:pt x="0" y="112"/>
                  <a:pt x="24" y="152"/>
                  <a:pt x="48" y="192"/>
                </a:cubicBezTo>
              </a:path>
            </a:pathLst>
          </a:custGeom>
          <a:noFill/>
          <a:ln w="9525" cap="flat" cmpd="sng">
            <a:solidFill>
              <a:schemeClr val="tx1"/>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wrap="none"/>
          <a:lstStyle/>
          <a:p>
            <a:endParaRPr lang="en-US"/>
          </a:p>
        </p:txBody>
      </p:sp>
      <p:sp>
        <p:nvSpPr>
          <p:cNvPr id="21" name="Rectangle 20"/>
          <p:cNvSpPr>
            <a:spLocks noChangeArrowheads="1"/>
          </p:cNvSpPr>
          <p:nvPr/>
        </p:nvSpPr>
        <p:spPr bwMode="auto">
          <a:xfrm>
            <a:off x="6504162" y="3586728"/>
            <a:ext cx="1371600" cy="45720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2" name="Text Box 21"/>
          <p:cNvSpPr txBox="1">
            <a:spLocks noChangeArrowheads="1"/>
          </p:cNvSpPr>
          <p:nvPr/>
        </p:nvSpPr>
        <p:spPr bwMode="auto">
          <a:xfrm>
            <a:off x="6710537" y="3642291"/>
            <a:ext cx="81438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0"/>
                <a:cs typeface="SimSun" charset="0"/>
              </a:defRPr>
            </a:lvl1pPr>
            <a:lvl2pPr marL="742950" indent="-285750" eaLnBrk="0" hangingPunct="0">
              <a:defRPr sz="1600">
                <a:solidFill>
                  <a:schemeClr val="tx1"/>
                </a:solidFill>
                <a:latin typeface="Tahoma" charset="0"/>
                <a:ea typeface="SimSun" charset="0"/>
                <a:cs typeface="SimSun" charset="0"/>
              </a:defRPr>
            </a:lvl2pPr>
            <a:lvl3pPr marL="1143000" indent="-228600" eaLnBrk="0" hangingPunct="0">
              <a:defRPr sz="1600">
                <a:solidFill>
                  <a:schemeClr val="tx1"/>
                </a:solidFill>
                <a:latin typeface="Tahoma" charset="0"/>
                <a:ea typeface="SimSun" charset="0"/>
                <a:cs typeface="SimSun" charset="0"/>
              </a:defRPr>
            </a:lvl3pPr>
            <a:lvl4pPr marL="1600200" indent="-228600" eaLnBrk="0" hangingPunct="0">
              <a:defRPr sz="1600">
                <a:solidFill>
                  <a:schemeClr val="tx1"/>
                </a:solidFill>
                <a:latin typeface="Tahoma" charset="0"/>
                <a:ea typeface="SimSun" charset="0"/>
                <a:cs typeface="SimSun" charset="0"/>
              </a:defRPr>
            </a:lvl4pPr>
            <a:lvl5pPr marL="2057400" indent="-228600" eaLnBrk="0" hangingPunct="0">
              <a:defRPr sz="1600">
                <a:solidFill>
                  <a:schemeClr val="tx1"/>
                </a:solidFill>
                <a:latin typeface="Tahoma" charset="0"/>
                <a:ea typeface="SimSun" charset="0"/>
                <a:cs typeface="SimSun" charset="0"/>
              </a:defRPr>
            </a:lvl5pPr>
            <a:lvl6pPr marL="2514600" indent="-228600" algn="ctr" eaLnBrk="0" fontAlgn="base" hangingPunct="0">
              <a:spcBef>
                <a:spcPct val="0"/>
              </a:spcBef>
              <a:spcAft>
                <a:spcPct val="0"/>
              </a:spcAft>
              <a:defRPr sz="1600">
                <a:solidFill>
                  <a:schemeClr val="tx1"/>
                </a:solidFill>
                <a:latin typeface="Tahoma" charset="0"/>
                <a:ea typeface="SimSun" charset="0"/>
                <a:cs typeface="SimSun" charset="0"/>
              </a:defRPr>
            </a:lvl6pPr>
            <a:lvl7pPr marL="2971800" indent="-228600" algn="ctr" eaLnBrk="0" fontAlgn="base" hangingPunct="0">
              <a:spcBef>
                <a:spcPct val="0"/>
              </a:spcBef>
              <a:spcAft>
                <a:spcPct val="0"/>
              </a:spcAft>
              <a:defRPr sz="1600">
                <a:solidFill>
                  <a:schemeClr val="tx1"/>
                </a:solidFill>
                <a:latin typeface="Tahoma" charset="0"/>
                <a:ea typeface="SimSun" charset="0"/>
                <a:cs typeface="SimSun" charset="0"/>
              </a:defRPr>
            </a:lvl7pPr>
            <a:lvl8pPr marL="3429000" indent="-228600" algn="ctr" eaLnBrk="0" fontAlgn="base" hangingPunct="0">
              <a:spcBef>
                <a:spcPct val="0"/>
              </a:spcBef>
              <a:spcAft>
                <a:spcPct val="0"/>
              </a:spcAft>
              <a:defRPr sz="1600">
                <a:solidFill>
                  <a:schemeClr val="tx1"/>
                </a:solidFill>
                <a:latin typeface="Tahoma" charset="0"/>
                <a:ea typeface="SimSun" charset="0"/>
                <a:cs typeface="SimSun" charset="0"/>
              </a:defRPr>
            </a:lvl8pPr>
            <a:lvl9pPr marL="3886200" indent="-228600" algn="ctr" eaLnBrk="0" fontAlgn="base" hangingPunct="0">
              <a:spcBef>
                <a:spcPct val="0"/>
              </a:spcBef>
              <a:spcAft>
                <a:spcPct val="0"/>
              </a:spcAft>
              <a:defRPr sz="1600">
                <a:solidFill>
                  <a:schemeClr val="tx1"/>
                </a:solidFill>
                <a:latin typeface="Tahoma" charset="0"/>
                <a:ea typeface="SimSun" charset="0"/>
                <a:cs typeface="SimSun" charset="0"/>
              </a:defRPr>
            </a:lvl9pPr>
          </a:lstStyle>
          <a:p>
            <a:pPr eaLnBrk="1" hangingPunct="1"/>
            <a:r>
              <a:rPr lang="en-AU"/>
              <a:t>Thread</a:t>
            </a:r>
            <a:endParaRPr lang="en-US"/>
          </a:p>
        </p:txBody>
      </p:sp>
      <p:sp>
        <p:nvSpPr>
          <p:cNvPr id="23" name="Oval 22"/>
          <p:cNvSpPr>
            <a:spLocks noChangeArrowheads="1"/>
          </p:cNvSpPr>
          <p:nvPr/>
        </p:nvSpPr>
        <p:spPr bwMode="auto">
          <a:xfrm>
            <a:off x="6808962" y="4196328"/>
            <a:ext cx="533400" cy="457200"/>
          </a:xfrm>
          <a:prstGeom prst="ellipse">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4" name="Freeform 23"/>
          <p:cNvSpPr>
            <a:spLocks/>
          </p:cNvSpPr>
          <p:nvPr/>
        </p:nvSpPr>
        <p:spPr bwMode="auto">
          <a:xfrm>
            <a:off x="7037562" y="4272528"/>
            <a:ext cx="76200" cy="304800"/>
          </a:xfrm>
          <a:custGeom>
            <a:avLst/>
            <a:gdLst>
              <a:gd name="T0" fmla="*/ 2147483647 w 48"/>
              <a:gd name="T1" fmla="*/ 0 h 192"/>
              <a:gd name="T2" fmla="*/ 0 w 48"/>
              <a:gd name="T3" fmla="*/ 2147483647 h 192"/>
              <a:gd name="T4" fmla="*/ 2147483647 w 48"/>
              <a:gd name="T5" fmla="*/ 2147483647 h 192"/>
              <a:gd name="T6" fmla="*/ 0 w 48"/>
              <a:gd name="T7" fmla="*/ 2147483647 h 192"/>
              <a:gd name="T8" fmla="*/ 2147483647 w 48"/>
              <a:gd name="T9" fmla="*/ 2147483647 h 192"/>
              <a:gd name="T10" fmla="*/ 0 60000 65536"/>
              <a:gd name="T11" fmla="*/ 0 60000 65536"/>
              <a:gd name="T12" fmla="*/ 0 60000 65536"/>
              <a:gd name="T13" fmla="*/ 0 60000 65536"/>
              <a:gd name="T14" fmla="*/ 0 60000 65536"/>
              <a:gd name="T15" fmla="*/ 0 w 48"/>
              <a:gd name="T16" fmla="*/ 0 h 192"/>
              <a:gd name="T17" fmla="*/ 48 w 48"/>
              <a:gd name="T18" fmla="*/ 192 h 192"/>
            </a:gdLst>
            <a:ahLst/>
            <a:cxnLst>
              <a:cxn ang="T10">
                <a:pos x="T0" y="T1"/>
              </a:cxn>
              <a:cxn ang="T11">
                <a:pos x="T2" y="T3"/>
              </a:cxn>
              <a:cxn ang="T12">
                <a:pos x="T4" y="T5"/>
              </a:cxn>
              <a:cxn ang="T13">
                <a:pos x="T6" y="T7"/>
              </a:cxn>
              <a:cxn ang="T14">
                <a:pos x="T8" y="T9"/>
              </a:cxn>
            </a:cxnLst>
            <a:rect l="T15" t="T16" r="T17" b="T18"/>
            <a:pathLst>
              <a:path w="48" h="192">
                <a:moveTo>
                  <a:pt x="48" y="0"/>
                </a:moveTo>
                <a:cubicBezTo>
                  <a:pt x="24" y="16"/>
                  <a:pt x="0" y="32"/>
                  <a:pt x="0" y="48"/>
                </a:cubicBezTo>
                <a:cubicBezTo>
                  <a:pt x="0" y="64"/>
                  <a:pt x="48" y="88"/>
                  <a:pt x="48" y="96"/>
                </a:cubicBezTo>
                <a:cubicBezTo>
                  <a:pt x="48" y="104"/>
                  <a:pt x="0" y="80"/>
                  <a:pt x="0" y="96"/>
                </a:cubicBezTo>
                <a:cubicBezTo>
                  <a:pt x="0" y="112"/>
                  <a:pt x="24" y="152"/>
                  <a:pt x="48" y="192"/>
                </a:cubicBezTo>
              </a:path>
            </a:pathLst>
          </a:custGeom>
          <a:noFill/>
          <a:ln w="9525" cap="flat" cmpd="sng">
            <a:solidFill>
              <a:schemeClr val="tx1"/>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wrap="none"/>
          <a:lstStyle/>
          <a:p>
            <a:endParaRPr lang="en-US"/>
          </a:p>
        </p:txBody>
      </p:sp>
      <p:sp>
        <p:nvSpPr>
          <p:cNvPr id="25" name="Oval 24"/>
          <p:cNvSpPr>
            <a:spLocks noChangeArrowheads="1"/>
          </p:cNvSpPr>
          <p:nvPr/>
        </p:nvSpPr>
        <p:spPr bwMode="auto">
          <a:xfrm>
            <a:off x="7494762" y="4501128"/>
            <a:ext cx="533400" cy="457200"/>
          </a:xfrm>
          <a:prstGeom prst="ellipse">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6" name="Freeform 25"/>
          <p:cNvSpPr>
            <a:spLocks/>
          </p:cNvSpPr>
          <p:nvPr/>
        </p:nvSpPr>
        <p:spPr bwMode="auto">
          <a:xfrm>
            <a:off x="7723362" y="4577328"/>
            <a:ext cx="76200" cy="304800"/>
          </a:xfrm>
          <a:custGeom>
            <a:avLst/>
            <a:gdLst>
              <a:gd name="T0" fmla="*/ 2147483647 w 48"/>
              <a:gd name="T1" fmla="*/ 0 h 192"/>
              <a:gd name="T2" fmla="*/ 0 w 48"/>
              <a:gd name="T3" fmla="*/ 2147483647 h 192"/>
              <a:gd name="T4" fmla="*/ 2147483647 w 48"/>
              <a:gd name="T5" fmla="*/ 2147483647 h 192"/>
              <a:gd name="T6" fmla="*/ 0 w 48"/>
              <a:gd name="T7" fmla="*/ 2147483647 h 192"/>
              <a:gd name="T8" fmla="*/ 2147483647 w 48"/>
              <a:gd name="T9" fmla="*/ 2147483647 h 192"/>
              <a:gd name="T10" fmla="*/ 0 60000 65536"/>
              <a:gd name="T11" fmla="*/ 0 60000 65536"/>
              <a:gd name="T12" fmla="*/ 0 60000 65536"/>
              <a:gd name="T13" fmla="*/ 0 60000 65536"/>
              <a:gd name="T14" fmla="*/ 0 60000 65536"/>
              <a:gd name="T15" fmla="*/ 0 w 48"/>
              <a:gd name="T16" fmla="*/ 0 h 192"/>
              <a:gd name="T17" fmla="*/ 48 w 48"/>
              <a:gd name="T18" fmla="*/ 192 h 192"/>
            </a:gdLst>
            <a:ahLst/>
            <a:cxnLst>
              <a:cxn ang="T10">
                <a:pos x="T0" y="T1"/>
              </a:cxn>
              <a:cxn ang="T11">
                <a:pos x="T2" y="T3"/>
              </a:cxn>
              <a:cxn ang="T12">
                <a:pos x="T4" y="T5"/>
              </a:cxn>
              <a:cxn ang="T13">
                <a:pos x="T6" y="T7"/>
              </a:cxn>
              <a:cxn ang="T14">
                <a:pos x="T8" y="T9"/>
              </a:cxn>
            </a:cxnLst>
            <a:rect l="T15" t="T16" r="T17" b="T18"/>
            <a:pathLst>
              <a:path w="48" h="192">
                <a:moveTo>
                  <a:pt x="48" y="0"/>
                </a:moveTo>
                <a:cubicBezTo>
                  <a:pt x="24" y="16"/>
                  <a:pt x="0" y="32"/>
                  <a:pt x="0" y="48"/>
                </a:cubicBezTo>
                <a:cubicBezTo>
                  <a:pt x="0" y="64"/>
                  <a:pt x="48" y="88"/>
                  <a:pt x="48" y="96"/>
                </a:cubicBezTo>
                <a:cubicBezTo>
                  <a:pt x="48" y="104"/>
                  <a:pt x="0" y="80"/>
                  <a:pt x="0" y="96"/>
                </a:cubicBezTo>
                <a:cubicBezTo>
                  <a:pt x="0" y="112"/>
                  <a:pt x="24" y="152"/>
                  <a:pt x="48" y="192"/>
                </a:cubicBezTo>
              </a:path>
            </a:pathLst>
          </a:custGeom>
          <a:noFill/>
          <a:ln w="9525" cap="flat" cmpd="sng">
            <a:solidFill>
              <a:schemeClr val="tx1"/>
            </a:solidFill>
            <a:prstDash val="solid"/>
            <a:miter lim="800000"/>
            <a:headEnd type="none" w="med" len="med"/>
            <a:tailEnd type="none" w="med" len="med"/>
          </a:ln>
          <a:extLst>
            <a:ext uri="{909E8E84-426E-40dd-AFC4-6F175D3DCCD1}">
              <a14:hiddenFill xmlns:a14="http://schemas.microsoft.com/office/drawing/2010/main" xmlns="">
                <a:solidFill>
                  <a:srgbClr val="FFFFFF"/>
                </a:solidFill>
              </a14:hiddenFill>
            </a:ext>
          </a:extLst>
        </p:spPr>
        <p:txBody>
          <a:bodyPr wrap="none"/>
          <a:lstStyle/>
          <a:p>
            <a:endParaRPr lang="en-US"/>
          </a:p>
        </p:txBody>
      </p:sp>
      <p:sp>
        <p:nvSpPr>
          <p:cNvPr id="27" name="Oval 26"/>
          <p:cNvSpPr>
            <a:spLocks noChangeArrowheads="1"/>
          </p:cNvSpPr>
          <p:nvPr/>
        </p:nvSpPr>
        <p:spPr bwMode="auto">
          <a:xfrm>
            <a:off x="5437362" y="5110728"/>
            <a:ext cx="533400" cy="457200"/>
          </a:xfrm>
          <a:prstGeom prst="ellipse">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8" name="Oval 27"/>
          <p:cNvSpPr>
            <a:spLocks noChangeArrowheads="1"/>
          </p:cNvSpPr>
          <p:nvPr/>
        </p:nvSpPr>
        <p:spPr bwMode="auto">
          <a:xfrm>
            <a:off x="6123162" y="5415528"/>
            <a:ext cx="533400" cy="457200"/>
          </a:xfrm>
          <a:prstGeom prst="ellipse">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9" name="Line 28"/>
          <p:cNvSpPr>
            <a:spLocks noChangeShapeType="1"/>
          </p:cNvSpPr>
          <p:nvPr/>
        </p:nvSpPr>
        <p:spPr bwMode="auto">
          <a:xfrm flipV="1">
            <a:off x="5970762" y="4653528"/>
            <a:ext cx="838200" cy="533400"/>
          </a:xfrm>
          <a:prstGeom prst="line">
            <a:avLst/>
          </a:prstGeom>
          <a:noFill/>
          <a:ln w="9525">
            <a:solidFill>
              <a:schemeClr val="tx1"/>
            </a:solidFill>
            <a:prstDash val="dash"/>
            <a:miter lim="800000"/>
            <a:headEnd type="triangle" w="med" len="me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30" name="Line 29"/>
          <p:cNvSpPr>
            <a:spLocks noChangeShapeType="1"/>
          </p:cNvSpPr>
          <p:nvPr/>
        </p:nvSpPr>
        <p:spPr bwMode="auto">
          <a:xfrm flipV="1">
            <a:off x="6608937" y="4891653"/>
            <a:ext cx="838200" cy="533400"/>
          </a:xfrm>
          <a:prstGeom prst="line">
            <a:avLst/>
          </a:prstGeom>
          <a:noFill/>
          <a:ln w="9525">
            <a:solidFill>
              <a:schemeClr val="tx1"/>
            </a:solidFill>
            <a:prstDash val="dash"/>
            <a:miter lim="800000"/>
            <a:headEnd type="triangle" w="med" len="me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31" name="Text Box 30"/>
          <p:cNvSpPr txBox="1">
            <a:spLocks noChangeArrowheads="1"/>
          </p:cNvSpPr>
          <p:nvPr/>
        </p:nvSpPr>
        <p:spPr bwMode="auto">
          <a:xfrm>
            <a:off x="1327325" y="5718741"/>
            <a:ext cx="2062162"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0"/>
                <a:cs typeface="SimSun" charset="0"/>
              </a:defRPr>
            </a:lvl1pPr>
            <a:lvl2pPr marL="742950" indent="-285750" eaLnBrk="0" hangingPunct="0">
              <a:defRPr sz="1600">
                <a:solidFill>
                  <a:schemeClr val="tx1"/>
                </a:solidFill>
                <a:latin typeface="Tahoma" charset="0"/>
                <a:ea typeface="SimSun" charset="0"/>
                <a:cs typeface="SimSun" charset="0"/>
              </a:defRPr>
            </a:lvl2pPr>
            <a:lvl3pPr marL="1143000" indent="-228600" eaLnBrk="0" hangingPunct="0">
              <a:defRPr sz="1600">
                <a:solidFill>
                  <a:schemeClr val="tx1"/>
                </a:solidFill>
                <a:latin typeface="Tahoma" charset="0"/>
                <a:ea typeface="SimSun" charset="0"/>
                <a:cs typeface="SimSun" charset="0"/>
              </a:defRPr>
            </a:lvl3pPr>
            <a:lvl4pPr marL="1600200" indent="-228600" eaLnBrk="0" hangingPunct="0">
              <a:defRPr sz="1600">
                <a:solidFill>
                  <a:schemeClr val="tx1"/>
                </a:solidFill>
                <a:latin typeface="Tahoma" charset="0"/>
                <a:ea typeface="SimSun" charset="0"/>
                <a:cs typeface="SimSun" charset="0"/>
              </a:defRPr>
            </a:lvl4pPr>
            <a:lvl5pPr marL="2057400" indent="-228600" eaLnBrk="0" hangingPunct="0">
              <a:defRPr sz="1600">
                <a:solidFill>
                  <a:schemeClr val="tx1"/>
                </a:solidFill>
                <a:latin typeface="Tahoma" charset="0"/>
                <a:ea typeface="SimSun" charset="0"/>
                <a:cs typeface="SimSun" charset="0"/>
              </a:defRPr>
            </a:lvl5pPr>
            <a:lvl6pPr marL="2514600" indent="-228600" algn="ctr" eaLnBrk="0" fontAlgn="base" hangingPunct="0">
              <a:spcBef>
                <a:spcPct val="0"/>
              </a:spcBef>
              <a:spcAft>
                <a:spcPct val="0"/>
              </a:spcAft>
              <a:defRPr sz="1600">
                <a:solidFill>
                  <a:schemeClr val="tx1"/>
                </a:solidFill>
                <a:latin typeface="Tahoma" charset="0"/>
                <a:ea typeface="SimSun" charset="0"/>
                <a:cs typeface="SimSun" charset="0"/>
              </a:defRPr>
            </a:lvl6pPr>
            <a:lvl7pPr marL="2971800" indent="-228600" algn="ctr" eaLnBrk="0" fontAlgn="base" hangingPunct="0">
              <a:spcBef>
                <a:spcPct val="0"/>
              </a:spcBef>
              <a:spcAft>
                <a:spcPct val="0"/>
              </a:spcAft>
              <a:defRPr sz="1600">
                <a:solidFill>
                  <a:schemeClr val="tx1"/>
                </a:solidFill>
                <a:latin typeface="Tahoma" charset="0"/>
                <a:ea typeface="SimSun" charset="0"/>
                <a:cs typeface="SimSun" charset="0"/>
              </a:defRPr>
            </a:lvl7pPr>
            <a:lvl8pPr marL="3429000" indent="-228600" algn="ctr" eaLnBrk="0" fontAlgn="base" hangingPunct="0">
              <a:spcBef>
                <a:spcPct val="0"/>
              </a:spcBef>
              <a:spcAft>
                <a:spcPct val="0"/>
              </a:spcAft>
              <a:defRPr sz="1600">
                <a:solidFill>
                  <a:schemeClr val="tx1"/>
                </a:solidFill>
                <a:latin typeface="Tahoma" charset="0"/>
                <a:ea typeface="SimSun" charset="0"/>
                <a:cs typeface="SimSun" charset="0"/>
              </a:defRPr>
            </a:lvl8pPr>
            <a:lvl9pPr marL="3886200" indent="-228600" algn="ctr" eaLnBrk="0" fontAlgn="base" hangingPunct="0">
              <a:spcBef>
                <a:spcPct val="0"/>
              </a:spcBef>
              <a:spcAft>
                <a:spcPct val="0"/>
              </a:spcAft>
              <a:defRPr sz="1600">
                <a:solidFill>
                  <a:schemeClr val="tx1"/>
                </a:solidFill>
                <a:latin typeface="Tahoma" charset="0"/>
                <a:ea typeface="SimSun" charset="0"/>
                <a:cs typeface="SimSun" charset="0"/>
              </a:defRPr>
            </a:lvl9pPr>
          </a:lstStyle>
          <a:p>
            <a:pPr eaLnBrk="1" hangingPunct="1"/>
            <a:r>
              <a:rPr lang="en-AU"/>
              <a:t>(objects are threads)</a:t>
            </a:r>
          </a:p>
        </p:txBody>
      </p:sp>
      <p:sp>
        <p:nvSpPr>
          <p:cNvPr id="32" name="Text Box 31"/>
          <p:cNvSpPr txBox="1">
            <a:spLocks noChangeArrowheads="1"/>
          </p:cNvSpPr>
          <p:nvPr/>
        </p:nvSpPr>
        <p:spPr bwMode="auto">
          <a:xfrm>
            <a:off x="3837162" y="5748903"/>
            <a:ext cx="2439988"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0"/>
                <a:cs typeface="SimSun" charset="0"/>
              </a:defRPr>
            </a:lvl1pPr>
            <a:lvl2pPr marL="742950" indent="-285750" eaLnBrk="0" hangingPunct="0">
              <a:defRPr sz="1600">
                <a:solidFill>
                  <a:schemeClr val="tx1"/>
                </a:solidFill>
                <a:latin typeface="Tahoma" charset="0"/>
                <a:ea typeface="SimSun" charset="0"/>
                <a:cs typeface="SimSun" charset="0"/>
              </a:defRPr>
            </a:lvl2pPr>
            <a:lvl3pPr marL="1143000" indent="-228600" eaLnBrk="0" hangingPunct="0">
              <a:defRPr sz="1600">
                <a:solidFill>
                  <a:schemeClr val="tx1"/>
                </a:solidFill>
                <a:latin typeface="Tahoma" charset="0"/>
                <a:ea typeface="SimSun" charset="0"/>
                <a:cs typeface="SimSun" charset="0"/>
              </a:defRPr>
            </a:lvl3pPr>
            <a:lvl4pPr marL="1600200" indent="-228600" eaLnBrk="0" hangingPunct="0">
              <a:defRPr sz="1600">
                <a:solidFill>
                  <a:schemeClr val="tx1"/>
                </a:solidFill>
                <a:latin typeface="Tahoma" charset="0"/>
                <a:ea typeface="SimSun" charset="0"/>
                <a:cs typeface="SimSun" charset="0"/>
              </a:defRPr>
            </a:lvl4pPr>
            <a:lvl5pPr marL="2057400" indent="-228600" eaLnBrk="0" hangingPunct="0">
              <a:defRPr sz="1600">
                <a:solidFill>
                  <a:schemeClr val="tx1"/>
                </a:solidFill>
                <a:latin typeface="Tahoma" charset="0"/>
                <a:ea typeface="SimSun" charset="0"/>
                <a:cs typeface="SimSun" charset="0"/>
              </a:defRPr>
            </a:lvl5pPr>
            <a:lvl6pPr marL="2514600" indent="-228600" algn="ctr" eaLnBrk="0" fontAlgn="base" hangingPunct="0">
              <a:spcBef>
                <a:spcPct val="0"/>
              </a:spcBef>
              <a:spcAft>
                <a:spcPct val="0"/>
              </a:spcAft>
              <a:defRPr sz="1600">
                <a:solidFill>
                  <a:schemeClr val="tx1"/>
                </a:solidFill>
                <a:latin typeface="Tahoma" charset="0"/>
                <a:ea typeface="SimSun" charset="0"/>
                <a:cs typeface="SimSun" charset="0"/>
              </a:defRPr>
            </a:lvl6pPr>
            <a:lvl7pPr marL="2971800" indent="-228600" algn="ctr" eaLnBrk="0" fontAlgn="base" hangingPunct="0">
              <a:spcBef>
                <a:spcPct val="0"/>
              </a:spcBef>
              <a:spcAft>
                <a:spcPct val="0"/>
              </a:spcAft>
              <a:defRPr sz="1600">
                <a:solidFill>
                  <a:schemeClr val="tx1"/>
                </a:solidFill>
                <a:latin typeface="Tahoma" charset="0"/>
                <a:ea typeface="SimSun" charset="0"/>
                <a:cs typeface="SimSun" charset="0"/>
              </a:defRPr>
            </a:lvl7pPr>
            <a:lvl8pPr marL="3429000" indent="-228600" algn="ctr" eaLnBrk="0" fontAlgn="base" hangingPunct="0">
              <a:spcBef>
                <a:spcPct val="0"/>
              </a:spcBef>
              <a:spcAft>
                <a:spcPct val="0"/>
              </a:spcAft>
              <a:defRPr sz="1600">
                <a:solidFill>
                  <a:schemeClr val="tx1"/>
                </a:solidFill>
                <a:latin typeface="Tahoma" charset="0"/>
                <a:ea typeface="SimSun" charset="0"/>
                <a:cs typeface="SimSun" charset="0"/>
              </a:defRPr>
            </a:lvl8pPr>
            <a:lvl9pPr marL="3886200" indent="-228600" algn="ctr" eaLnBrk="0" fontAlgn="base" hangingPunct="0">
              <a:spcBef>
                <a:spcPct val="0"/>
              </a:spcBef>
              <a:spcAft>
                <a:spcPct val="0"/>
              </a:spcAft>
              <a:defRPr sz="1600">
                <a:solidFill>
                  <a:schemeClr val="tx1"/>
                </a:solidFill>
                <a:latin typeface="Tahoma" charset="0"/>
                <a:ea typeface="SimSun" charset="0"/>
                <a:cs typeface="SimSun" charset="0"/>
              </a:defRPr>
            </a:lvl9pPr>
          </a:lstStyle>
          <a:p>
            <a:pPr eaLnBrk="1" hangingPunct="1"/>
            <a:r>
              <a:rPr lang="en-AU"/>
              <a:t>(objects with run() body)</a:t>
            </a:r>
          </a:p>
          <a:p>
            <a:pPr eaLnBrk="1" hangingPunct="1"/>
            <a:endParaRPr lang="en-US"/>
          </a:p>
        </p:txBody>
      </p:sp>
      <p:sp>
        <p:nvSpPr>
          <p:cNvPr id="33" name="Rectangle 32"/>
          <p:cNvSpPr>
            <a:spLocks noChangeArrowheads="1"/>
          </p:cNvSpPr>
          <p:nvPr/>
        </p:nvSpPr>
        <p:spPr bwMode="auto">
          <a:xfrm>
            <a:off x="2162350" y="6177528"/>
            <a:ext cx="441309"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AU" dirty="0"/>
              <a:t>[1]</a:t>
            </a:r>
            <a:endParaRPr lang="en-US" dirty="0"/>
          </a:p>
        </p:txBody>
      </p:sp>
      <p:sp>
        <p:nvSpPr>
          <p:cNvPr id="34" name="Rectangle 33"/>
          <p:cNvSpPr>
            <a:spLocks noChangeArrowheads="1"/>
          </p:cNvSpPr>
          <p:nvPr/>
        </p:nvSpPr>
        <p:spPr bwMode="auto">
          <a:xfrm>
            <a:off x="5129387" y="6177528"/>
            <a:ext cx="441309"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AU" dirty="0"/>
              <a:t>[2]</a:t>
            </a:r>
            <a:endParaRPr lang="en-US" dirty="0"/>
          </a:p>
        </p:txBody>
      </p:sp>
      <p:sp>
        <p:nvSpPr>
          <p:cNvPr id="4" name="TextBox 3"/>
          <p:cNvSpPr txBox="1"/>
          <p:nvPr/>
        </p:nvSpPr>
        <p:spPr>
          <a:xfrm>
            <a:off x="2465562" y="4131796"/>
            <a:ext cx="903312" cy="338554"/>
          </a:xfrm>
          <a:prstGeom prst="rect">
            <a:avLst/>
          </a:prstGeom>
          <a:noFill/>
        </p:spPr>
        <p:txBody>
          <a:bodyPr wrap="none" rtlCol="0">
            <a:spAutoFit/>
          </a:bodyPr>
          <a:lstStyle/>
          <a:p>
            <a:r>
              <a:rPr lang="en-US" sz="1600" dirty="0"/>
              <a:t>extends</a:t>
            </a:r>
          </a:p>
        </p:txBody>
      </p:sp>
      <p:sp>
        <p:nvSpPr>
          <p:cNvPr id="35" name="TextBox 34"/>
          <p:cNvSpPr txBox="1"/>
          <p:nvPr/>
        </p:nvSpPr>
        <p:spPr>
          <a:xfrm>
            <a:off x="5240512" y="4143380"/>
            <a:ext cx="1233731" cy="338554"/>
          </a:xfrm>
          <a:prstGeom prst="rect">
            <a:avLst/>
          </a:prstGeom>
          <a:noFill/>
        </p:spPr>
        <p:txBody>
          <a:bodyPr wrap="none" rtlCol="0">
            <a:spAutoFit/>
          </a:bodyPr>
          <a:lstStyle/>
          <a:p>
            <a:r>
              <a:rPr lang="en-US" sz="1600" dirty="0"/>
              <a:t>implements</a:t>
            </a:r>
          </a:p>
        </p:txBody>
      </p:sp>
      <p:sp>
        <p:nvSpPr>
          <p:cNvPr id="36" name="Rectangle 35"/>
          <p:cNvSpPr>
            <a:spLocks noChangeArrowheads="1"/>
          </p:cNvSpPr>
          <p:nvPr/>
        </p:nvSpPr>
        <p:spPr bwMode="auto">
          <a:xfrm>
            <a:off x="4431394" y="3514777"/>
            <a:ext cx="1371600" cy="45720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3160456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789906"/>
            <a:ext cx="8489950" cy="654070"/>
          </a:xfrm>
        </p:spPr>
        <p:txBody>
          <a:bodyPr/>
          <a:lstStyle/>
          <a:p>
            <a:r>
              <a:rPr lang="en-US" dirty="0"/>
              <a:t>1</a:t>
            </a:r>
            <a:r>
              <a:rPr lang="en-US" baseline="30000" dirty="0"/>
              <a:t>st</a:t>
            </a:r>
            <a:r>
              <a:rPr lang="en-US" dirty="0"/>
              <a:t> Method: Extending Thread Class</a:t>
            </a:r>
          </a:p>
        </p:txBody>
      </p:sp>
      <p:sp>
        <p:nvSpPr>
          <p:cNvPr id="3" name="Content Placeholder 2"/>
          <p:cNvSpPr>
            <a:spLocks noGrp="1"/>
          </p:cNvSpPr>
          <p:nvPr>
            <p:ph idx="1"/>
          </p:nvPr>
        </p:nvSpPr>
        <p:spPr>
          <a:xfrm>
            <a:off x="330200" y="1931329"/>
            <a:ext cx="8489950" cy="4603731"/>
          </a:xfrm>
        </p:spPr>
        <p:txBody>
          <a:bodyPr/>
          <a:lstStyle/>
          <a:p>
            <a:pPr marL="285750" indent="-285750">
              <a:lnSpc>
                <a:spcPct val="80000"/>
              </a:lnSpc>
            </a:pPr>
            <a:r>
              <a:rPr lang="en-US" sz="2000" dirty="0">
                <a:latin typeface="+mj-lt"/>
                <a:ea typeface="SimSun" charset="0"/>
              </a:rPr>
              <a:t>Create a class by extending Thread class and override </a:t>
            </a:r>
            <a:r>
              <a:rPr lang="en-US" sz="2000" dirty="0">
                <a:solidFill>
                  <a:srgbClr val="C00000"/>
                </a:solidFill>
                <a:latin typeface="+mj-lt"/>
                <a:ea typeface="SimSun" charset="0"/>
              </a:rPr>
              <a:t>run() method</a:t>
            </a:r>
            <a:r>
              <a:rPr lang="en-US" sz="2000" dirty="0">
                <a:latin typeface="+mj-lt"/>
                <a:ea typeface="SimSun" charset="0"/>
              </a:rPr>
              <a:t>:</a:t>
            </a:r>
          </a:p>
          <a:p>
            <a:pPr marL="0" indent="0">
              <a:lnSpc>
                <a:spcPct val="80000"/>
              </a:lnSpc>
              <a:buNone/>
            </a:pPr>
            <a:endParaRPr lang="en-US" sz="900" dirty="0">
              <a:latin typeface="Tahoma" charset="0"/>
              <a:ea typeface="SimSun" charset="0"/>
            </a:endParaRPr>
          </a:p>
          <a:p>
            <a:pPr marL="285750" indent="-285750">
              <a:lnSpc>
                <a:spcPct val="80000"/>
              </a:lnSpc>
              <a:buNone/>
            </a:pPr>
            <a:r>
              <a:rPr lang="en-US" sz="1600" b="1" dirty="0">
                <a:latin typeface="Courier New" charset="0"/>
                <a:ea typeface="SimSun" charset="0"/>
              </a:rPr>
              <a:t>	 </a:t>
            </a:r>
            <a:r>
              <a:rPr lang="en-US" sz="1800" b="1" dirty="0">
                <a:latin typeface="Courier New" charset="0"/>
                <a:ea typeface="SimSun" charset="0"/>
              </a:rPr>
              <a:t> class </a:t>
            </a:r>
            <a:r>
              <a:rPr lang="en-US" sz="1800" b="1" dirty="0" err="1">
                <a:latin typeface="Courier New" charset="0"/>
                <a:ea typeface="SimSun" charset="0"/>
              </a:rPr>
              <a:t>MyThread</a:t>
            </a:r>
            <a:r>
              <a:rPr lang="en-US" sz="1800" b="1" dirty="0">
                <a:latin typeface="Courier New" charset="0"/>
                <a:ea typeface="SimSun" charset="0"/>
              </a:rPr>
              <a:t> extends Thread</a:t>
            </a:r>
          </a:p>
          <a:p>
            <a:pPr marL="285750" indent="-285750">
              <a:lnSpc>
                <a:spcPct val="80000"/>
              </a:lnSpc>
              <a:buNone/>
            </a:pPr>
            <a:r>
              <a:rPr lang="en-US" sz="1800" b="1" dirty="0">
                <a:latin typeface="Courier New" charset="0"/>
                <a:ea typeface="SimSun" charset="0"/>
              </a:rPr>
              <a:t>	  {</a:t>
            </a:r>
          </a:p>
          <a:p>
            <a:pPr marL="285750" indent="-285750">
              <a:lnSpc>
                <a:spcPct val="80000"/>
              </a:lnSpc>
              <a:buNone/>
            </a:pPr>
            <a:r>
              <a:rPr lang="en-US" sz="1800" b="1" dirty="0">
                <a:latin typeface="Courier New" charset="0"/>
                <a:ea typeface="SimSun" charset="0"/>
              </a:rPr>
              <a:t>    	 </a:t>
            </a:r>
            <a:r>
              <a:rPr lang="en-US" sz="1800" b="1" dirty="0">
                <a:solidFill>
                  <a:srgbClr val="800000"/>
                </a:solidFill>
                <a:latin typeface="Courier New" charset="0"/>
                <a:ea typeface="SimSun" charset="0"/>
              </a:rPr>
              <a:t>public void run()</a:t>
            </a:r>
          </a:p>
          <a:p>
            <a:pPr marL="285750" indent="-285750">
              <a:lnSpc>
                <a:spcPct val="80000"/>
              </a:lnSpc>
              <a:buNone/>
            </a:pPr>
            <a:r>
              <a:rPr lang="en-US" sz="1800" b="1" dirty="0">
                <a:latin typeface="Courier New" charset="0"/>
                <a:ea typeface="SimSun" charset="0"/>
              </a:rPr>
              <a:t>  	 	{</a:t>
            </a:r>
          </a:p>
          <a:p>
            <a:pPr marL="285750" indent="-285750">
              <a:lnSpc>
                <a:spcPct val="80000"/>
              </a:lnSpc>
              <a:buNone/>
            </a:pPr>
            <a:r>
              <a:rPr lang="en-US" sz="1800" b="1" dirty="0">
                <a:latin typeface="Courier New" charset="0"/>
                <a:ea typeface="SimSun" charset="0"/>
              </a:rPr>
              <a:t>     	   // thread body of execution</a:t>
            </a:r>
          </a:p>
          <a:p>
            <a:pPr marL="285750" indent="-285750">
              <a:lnSpc>
                <a:spcPct val="80000"/>
              </a:lnSpc>
              <a:buNone/>
            </a:pPr>
            <a:r>
              <a:rPr lang="en-US" sz="1800" b="1" dirty="0">
                <a:latin typeface="Courier New" charset="0"/>
                <a:ea typeface="SimSun" charset="0"/>
              </a:rPr>
              <a:t>  	 	}</a:t>
            </a:r>
          </a:p>
          <a:p>
            <a:pPr marL="285750" indent="-285750">
              <a:lnSpc>
                <a:spcPct val="80000"/>
              </a:lnSpc>
              <a:buNone/>
            </a:pPr>
            <a:r>
              <a:rPr lang="en-US" sz="1800" b="1" dirty="0">
                <a:latin typeface="Courier New" charset="0"/>
                <a:ea typeface="SimSun" charset="0"/>
              </a:rPr>
              <a:t>    }	</a:t>
            </a:r>
          </a:p>
          <a:p>
            <a:pPr marL="285750" indent="-285750">
              <a:lnSpc>
                <a:spcPct val="80000"/>
              </a:lnSpc>
              <a:buNone/>
            </a:pPr>
            <a:endParaRPr lang="en-US" sz="1600" dirty="0">
              <a:latin typeface="Courier New" charset="0"/>
              <a:ea typeface="SimSun" charset="0"/>
            </a:endParaRPr>
          </a:p>
          <a:p>
            <a:pPr marL="285750" indent="-285750">
              <a:lnSpc>
                <a:spcPct val="80000"/>
              </a:lnSpc>
            </a:pPr>
            <a:r>
              <a:rPr lang="en-US" sz="2000" dirty="0">
                <a:latin typeface="Arial" charset="0"/>
                <a:ea typeface="SimSun" charset="0"/>
              </a:rPr>
              <a:t>Create a thread:</a:t>
            </a:r>
            <a:endParaRPr lang="en-US" sz="1800" dirty="0">
              <a:latin typeface="Courier New" charset="0"/>
              <a:ea typeface="SimSun" charset="0"/>
            </a:endParaRPr>
          </a:p>
          <a:p>
            <a:pPr marL="285750" indent="-285750">
              <a:lnSpc>
                <a:spcPct val="80000"/>
              </a:lnSpc>
              <a:buNone/>
            </a:pPr>
            <a:r>
              <a:rPr lang="en-US" sz="2000" dirty="0">
                <a:latin typeface="Courier New" charset="0"/>
                <a:ea typeface="SimSun" charset="0"/>
              </a:rPr>
              <a:t>   </a:t>
            </a:r>
            <a:r>
              <a:rPr lang="en-US" sz="2000" b="1" dirty="0" err="1">
                <a:latin typeface="Courier New" charset="0"/>
                <a:ea typeface="SimSun" charset="0"/>
              </a:rPr>
              <a:t>MyThread</a:t>
            </a:r>
            <a:r>
              <a:rPr lang="en-US" sz="2000" b="1" dirty="0">
                <a:latin typeface="Courier New" charset="0"/>
                <a:ea typeface="SimSun" charset="0"/>
              </a:rPr>
              <a:t> thr1 = new </a:t>
            </a:r>
            <a:r>
              <a:rPr lang="en-US" sz="2000" b="1" dirty="0" err="1">
                <a:latin typeface="Courier New" charset="0"/>
                <a:ea typeface="SimSun" charset="0"/>
              </a:rPr>
              <a:t>MyThread</a:t>
            </a:r>
            <a:r>
              <a:rPr lang="en-US" sz="2000" b="1" dirty="0">
                <a:latin typeface="Courier New" charset="0"/>
                <a:ea typeface="SimSun" charset="0"/>
              </a:rPr>
              <a:t>();</a:t>
            </a:r>
          </a:p>
          <a:p>
            <a:pPr marL="285750" indent="-285750">
              <a:lnSpc>
                <a:spcPct val="80000"/>
              </a:lnSpc>
              <a:buNone/>
            </a:pPr>
            <a:endParaRPr lang="en-US" sz="2000" b="1" dirty="0">
              <a:latin typeface="Courier New" charset="0"/>
              <a:ea typeface="SimSun" charset="0"/>
            </a:endParaRPr>
          </a:p>
          <a:p>
            <a:pPr marL="285750" indent="-285750">
              <a:lnSpc>
                <a:spcPct val="80000"/>
              </a:lnSpc>
            </a:pPr>
            <a:r>
              <a:rPr lang="en-US" sz="2000" dirty="0">
                <a:latin typeface="Arial" charset="0"/>
                <a:ea typeface="SimSun" charset="0"/>
              </a:rPr>
              <a:t>Start Execution of threads:</a:t>
            </a:r>
            <a:endParaRPr lang="en-US" sz="2000" dirty="0">
              <a:latin typeface="Courier New" charset="0"/>
              <a:ea typeface="SimSun" charset="0"/>
            </a:endParaRPr>
          </a:p>
          <a:p>
            <a:pPr marL="285750" indent="-285750">
              <a:lnSpc>
                <a:spcPct val="80000"/>
              </a:lnSpc>
              <a:buNone/>
            </a:pPr>
            <a:r>
              <a:rPr lang="en-US" sz="2000" dirty="0">
                <a:latin typeface="Courier New" charset="0"/>
                <a:ea typeface="SimSun" charset="0"/>
              </a:rPr>
              <a:t>  </a:t>
            </a:r>
            <a:r>
              <a:rPr lang="en-US" sz="2000" b="1" dirty="0">
                <a:latin typeface="Courier New" charset="0"/>
                <a:ea typeface="SimSun" charset="0"/>
              </a:rPr>
              <a:t> thr1.start();</a:t>
            </a:r>
          </a:p>
          <a:p>
            <a:pPr marL="285750" indent="-285750">
              <a:lnSpc>
                <a:spcPct val="80000"/>
              </a:lnSpc>
              <a:buNone/>
            </a:pPr>
            <a:endParaRPr lang="en-US" sz="2000" dirty="0">
              <a:latin typeface="Courier New" charset="0"/>
              <a:ea typeface="SimSun" charset="0"/>
            </a:endParaRPr>
          </a:p>
          <a:p>
            <a:pPr marL="0" indent="0">
              <a:buNone/>
            </a:pPr>
            <a:endParaRPr lang="en-US" sz="1600" dirty="0"/>
          </a:p>
        </p:txBody>
      </p:sp>
    </p:spTree>
    <p:extLst>
      <p:ext uri="{BB962C8B-B14F-4D97-AF65-F5344CB8AC3E}">
        <p14:creationId xmlns:p14="http://schemas.microsoft.com/office/powerpoint/2010/main" val="2893772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a:lnSpc>
                <a:spcPct val="80000"/>
              </a:lnSpc>
              <a:buNone/>
            </a:pPr>
            <a:r>
              <a:rPr lang="en-US" sz="1800" dirty="0">
                <a:latin typeface="Courier"/>
                <a:ea typeface="SimSun" charset="0"/>
                <a:cs typeface="Courier"/>
              </a:rPr>
              <a:t>class </a:t>
            </a:r>
            <a:r>
              <a:rPr lang="en-US" sz="1800" dirty="0" err="1">
                <a:latin typeface="Courier"/>
                <a:ea typeface="SimSun" charset="0"/>
                <a:cs typeface="Courier"/>
              </a:rPr>
              <a:t>MyThread</a:t>
            </a:r>
            <a:r>
              <a:rPr lang="en-US" sz="1800" dirty="0">
                <a:latin typeface="Courier"/>
                <a:ea typeface="SimSun" charset="0"/>
                <a:cs typeface="Courier"/>
              </a:rPr>
              <a:t> extends Thread { 	</a:t>
            </a:r>
            <a:r>
              <a:rPr lang="en-US" sz="1800" b="1" dirty="0">
                <a:latin typeface="Courier"/>
                <a:ea typeface="SimSun" charset="0"/>
                <a:cs typeface="Courier"/>
              </a:rPr>
              <a:t> </a:t>
            </a:r>
            <a:endParaRPr lang="en-US" sz="1800" dirty="0">
              <a:latin typeface="Courier"/>
              <a:ea typeface="SimSun" charset="0"/>
              <a:cs typeface="Courier"/>
            </a:endParaRPr>
          </a:p>
          <a:p>
            <a:pPr>
              <a:lnSpc>
                <a:spcPct val="80000"/>
              </a:lnSpc>
              <a:buNone/>
            </a:pPr>
            <a:r>
              <a:rPr lang="en-US" sz="1800" dirty="0">
                <a:latin typeface="Courier"/>
                <a:ea typeface="SimSun" charset="0"/>
                <a:cs typeface="Courier"/>
              </a:rPr>
              <a:t>        public void </a:t>
            </a:r>
            <a:r>
              <a:rPr lang="en-US" sz="1800" b="1" dirty="0">
                <a:latin typeface="Courier"/>
                <a:ea typeface="SimSun" charset="0"/>
                <a:cs typeface="Courier"/>
              </a:rPr>
              <a:t>run</a:t>
            </a:r>
            <a:r>
              <a:rPr lang="en-US" sz="1800" dirty="0">
                <a:latin typeface="Courier"/>
                <a:ea typeface="SimSun" charset="0"/>
                <a:cs typeface="Courier"/>
              </a:rPr>
              <a:t>() {</a:t>
            </a:r>
          </a:p>
          <a:p>
            <a:pPr>
              <a:lnSpc>
                <a:spcPct val="80000"/>
              </a:lnSpc>
              <a:buNone/>
            </a:pPr>
            <a:r>
              <a:rPr lang="en-US" sz="1800" dirty="0">
                <a:latin typeface="Courier"/>
                <a:ea typeface="SimSun" charset="0"/>
                <a:cs typeface="Courier"/>
              </a:rPr>
              <a:t>                </a:t>
            </a:r>
            <a:r>
              <a:rPr lang="en-US" sz="1800" dirty="0" err="1">
                <a:latin typeface="Courier"/>
                <a:ea typeface="SimSun" charset="0"/>
                <a:cs typeface="Courier"/>
              </a:rPr>
              <a:t>System.out.println</a:t>
            </a:r>
            <a:r>
              <a:rPr lang="en-US" sz="1800" dirty="0">
                <a:latin typeface="Courier"/>
                <a:ea typeface="SimSun" charset="0"/>
                <a:cs typeface="Courier"/>
              </a:rPr>
              <a:t>(" this thread is 						running ... ");</a:t>
            </a:r>
          </a:p>
          <a:p>
            <a:pPr>
              <a:lnSpc>
                <a:spcPct val="80000"/>
              </a:lnSpc>
              <a:buNone/>
            </a:pPr>
            <a:r>
              <a:rPr lang="en-US" sz="1800" dirty="0">
                <a:latin typeface="Courier"/>
                <a:ea typeface="SimSun" charset="0"/>
                <a:cs typeface="Courier"/>
              </a:rPr>
              <a:t>        }</a:t>
            </a:r>
          </a:p>
          <a:p>
            <a:pPr>
              <a:lnSpc>
                <a:spcPct val="80000"/>
              </a:lnSpc>
              <a:buNone/>
            </a:pPr>
            <a:r>
              <a:rPr lang="en-US" sz="1800" dirty="0">
                <a:latin typeface="Courier"/>
                <a:ea typeface="SimSun" charset="0"/>
                <a:cs typeface="Courier"/>
              </a:rPr>
              <a:t>}  </a:t>
            </a:r>
          </a:p>
          <a:p>
            <a:pPr>
              <a:lnSpc>
                <a:spcPct val="80000"/>
              </a:lnSpc>
              <a:buNone/>
            </a:pPr>
            <a:endParaRPr lang="en-US" sz="1800" dirty="0">
              <a:latin typeface="Courier"/>
              <a:ea typeface="SimSun" charset="0"/>
              <a:cs typeface="Courier"/>
            </a:endParaRPr>
          </a:p>
          <a:p>
            <a:pPr>
              <a:lnSpc>
                <a:spcPct val="80000"/>
              </a:lnSpc>
              <a:buNone/>
            </a:pPr>
            <a:r>
              <a:rPr lang="en-US" sz="1800" dirty="0">
                <a:latin typeface="Courier"/>
                <a:ea typeface="SimSun" charset="0"/>
                <a:cs typeface="Courier"/>
              </a:rPr>
              <a:t>class ThreadEx1 { 		</a:t>
            </a:r>
            <a:r>
              <a:rPr lang="en-US" sz="1800" b="1" dirty="0">
                <a:latin typeface="Courier"/>
                <a:ea typeface="SimSun" charset="0"/>
                <a:cs typeface="Courier"/>
              </a:rPr>
              <a:t> </a:t>
            </a:r>
            <a:endParaRPr lang="en-US" sz="1800" dirty="0">
              <a:latin typeface="Courier"/>
              <a:ea typeface="SimSun" charset="0"/>
              <a:cs typeface="Courier"/>
            </a:endParaRPr>
          </a:p>
          <a:p>
            <a:pPr>
              <a:lnSpc>
                <a:spcPct val="80000"/>
              </a:lnSpc>
              <a:buNone/>
            </a:pPr>
            <a:r>
              <a:rPr lang="en-US" sz="1800" dirty="0">
                <a:latin typeface="Courier"/>
                <a:ea typeface="SimSun" charset="0"/>
                <a:cs typeface="Courier"/>
              </a:rPr>
              <a:t>         public static void main(String [] </a:t>
            </a:r>
            <a:r>
              <a:rPr lang="en-US" sz="1800" dirty="0" err="1">
                <a:latin typeface="Courier"/>
                <a:ea typeface="SimSun" charset="0"/>
                <a:cs typeface="Courier"/>
              </a:rPr>
              <a:t>args</a:t>
            </a:r>
            <a:r>
              <a:rPr lang="en-US" sz="1800" dirty="0">
                <a:latin typeface="Courier"/>
                <a:ea typeface="SimSun" charset="0"/>
                <a:cs typeface="Courier"/>
              </a:rPr>
              <a:t>  ) {</a:t>
            </a:r>
          </a:p>
          <a:p>
            <a:pPr>
              <a:lnSpc>
                <a:spcPct val="80000"/>
              </a:lnSpc>
              <a:buNone/>
            </a:pPr>
            <a:r>
              <a:rPr lang="en-US" sz="1800" b="1" dirty="0">
                <a:latin typeface="Courier"/>
                <a:ea typeface="SimSun" charset="0"/>
                <a:cs typeface="Courier"/>
              </a:rPr>
              <a:t>			</a:t>
            </a:r>
            <a:r>
              <a:rPr lang="en-US" sz="1800" b="1" dirty="0" err="1">
                <a:latin typeface="Courier"/>
                <a:ea typeface="SimSun" charset="0"/>
                <a:cs typeface="Courier"/>
              </a:rPr>
              <a:t>MyThread</a:t>
            </a:r>
            <a:r>
              <a:rPr lang="en-US" sz="1800" b="1" dirty="0">
                <a:latin typeface="Courier"/>
                <a:ea typeface="SimSun" charset="0"/>
                <a:cs typeface="Courier"/>
              </a:rPr>
              <a:t> t = new </a:t>
            </a:r>
            <a:r>
              <a:rPr lang="en-US" sz="1800" b="1" dirty="0" err="1">
                <a:latin typeface="Courier"/>
                <a:ea typeface="SimSun" charset="0"/>
                <a:cs typeface="Courier"/>
              </a:rPr>
              <a:t>MyThread</a:t>
            </a:r>
            <a:r>
              <a:rPr lang="en-US" sz="1800" b="1" dirty="0">
                <a:latin typeface="Courier"/>
                <a:ea typeface="SimSun" charset="0"/>
                <a:cs typeface="Courier"/>
              </a:rPr>
              <a:t>();</a:t>
            </a:r>
            <a:endParaRPr lang="en-US" sz="1800" dirty="0">
              <a:latin typeface="Courier"/>
              <a:ea typeface="SimSun" charset="0"/>
              <a:cs typeface="Courier"/>
            </a:endParaRPr>
          </a:p>
          <a:p>
            <a:pPr>
              <a:lnSpc>
                <a:spcPct val="80000"/>
              </a:lnSpc>
              <a:buNone/>
            </a:pPr>
            <a:r>
              <a:rPr lang="en-US" sz="1800" dirty="0">
                <a:latin typeface="Courier"/>
                <a:ea typeface="SimSun" charset="0"/>
                <a:cs typeface="Courier"/>
              </a:rPr>
              <a:t>		 	</a:t>
            </a:r>
            <a:r>
              <a:rPr lang="en-US" sz="1800" b="1" dirty="0" err="1">
                <a:latin typeface="Courier"/>
                <a:ea typeface="SimSun" charset="0"/>
                <a:cs typeface="Courier"/>
              </a:rPr>
              <a:t>t.start</a:t>
            </a:r>
            <a:r>
              <a:rPr lang="en-US" sz="1800" b="1" dirty="0">
                <a:latin typeface="Courier"/>
                <a:ea typeface="SimSun" charset="0"/>
                <a:cs typeface="Courier"/>
              </a:rPr>
              <a:t>();</a:t>
            </a:r>
            <a:endParaRPr lang="en-US" sz="1800" dirty="0">
              <a:latin typeface="Courier"/>
              <a:ea typeface="SimSun" charset="0"/>
              <a:cs typeface="Courier"/>
            </a:endParaRPr>
          </a:p>
          <a:p>
            <a:pPr>
              <a:lnSpc>
                <a:spcPct val="80000"/>
              </a:lnSpc>
              <a:buNone/>
            </a:pPr>
            <a:r>
              <a:rPr lang="en-US" sz="1800" dirty="0">
                <a:latin typeface="Courier"/>
                <a:ea typeface="SimSun" charset="0"/>
                <a:cs typeface="Courier"/>
              </a:rPr>
              <a:t>       }</a:t>
            </a:r>
          </a:p>
          <a:p>
            <a:pPr>
              <a:lnSpc>
                <a:spcPct val="80000"/>
              </a:lnSpc>
              <a:buNone/>
            </a:pPr>
            <a:r>
              <a:rPr lang="en-US" sz="1800" dirty="0">
                <a:latin typeface="Courier"/>
                <a:ea typeface="SimSun" charset="0"/>
                <a:cs typeface="Courier"/>
              </a:rPr>
              <a:t>}</a:t>
            </a:r>
            <a:endParaRPr lang="en-GB" sz="1800" dirty="0">
              <a:latin typeface="Courier"/>
              <a:ea typeface="SimSun" charset="0"/>
              <a:cs typeface="Courier"/>
            </a:endParaRPr>
          </a:p>
          <a:p>
            <a:endParaRPr lang="en-US" sz="1800" dirty="0">
              <a:latin typeface="Courier"/>
              <a:cs typeface="Courier"/>
            </a:endParaRPr>
          </a:p>
        </p:txBody>
      </p:sp>
    </p:spTree>
    <p:extLst>
      <p:ext uri="{BB962C8B-B14F-4D97-AF65-F5344CB8AC3E}">
        <p14:creationId xmlns:p14="http://schemas.microsoft.com/office/powerpoint/2010/main" val="2281932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789906"/>
            <a:ext cx="8489950" cy="654070"/>
          </a:xfrm>
        </p:spPr>
        <p:txBody>
          <a:bodyPr/>
          <a:lstStyle/>
          <a:p>
            <a:r>
              <a:rPr lang="en-US" sz="3200" dirty="0">
                <a:latin typeface="Tahoma" charset="0"/>
                <a:ea typeface="SimSun" charset="0"/>
              </a:rPr>
              <a:t>2nd method: Threads by implementing Runnable interface</a:t>
            </a:r>
            <a:endParaRPr lang="en-US" dirty="0"/>
          </a:p>
        </p:txBody>
      </p:sp>
      <p:sp>
        <p:nvSpPr>
          <p:cNvPr id="3" name="Content Placeholder 2"/>
          <p:cNvSpPr>
            <a:spLocks noGrp="1"/>
          </p:cNvSpPr>
          <p:nvPr>
            <p:ph idx="1"/>
          </p:nvPr>
        </p:nvSpPr>
        <p:spPr>
          <a:xfrm>
            <a:off x="330200" y="1854784"/>
            <a:ext cx="8489950" cy="4370142"/>
          </a:xfrm>
        </p:spPr>
        <p:txBody>
          <a:bodyPr/>
          <a:lstStyle/>
          <a:p>
            <a:pPr marL="285750" indent="-285750">
              <a:lnSpc>
                <a:spcPct val="80000"/>
              </a:lnSpc>
            </a:pPr>
            <a:r>
              <a:rPr lang="en-US" sz="2000" dirty="0">
                <a:latin typeface="+mj-lt"/>
                <a:ea typeface="SimSun" charset="0"/>
              </a:rPr>
              <a:t>Create a class that implements the interface Runnable and override run() method:</a:t>
            </a:r>
          </a:p>
          <a:p>
            <a:pPr marL="285750" indent="-285750">
              <a:lnSpc>
                <a:spcPct val="80000"/>
              </a:lnSpc>
              <a:buNone/>
            </a:pPr>
            <a:r>
              <a:rPr lang="en-US" sz="1800" b="1" dirty="0">
                <a:latin typeface="Courier New" charset="0"/>
                <a:ea typeface="SimSun" charset="0"/>
              </a:rPr>
              <a:t>class </a:t>
            </a:r>
            <a:r>
              <a:rPr lang="en-US" sz="1800" b="1" dirty="0" err="1">
                <a:latin typeface="Courier New" charset="0"/>
                <a:ea typeface="SimSun" charset="0"/>
              </a:rPr>
              <a:t>MyThread</a:t>
            </a:r>
            <a:r>
              <a:rPr lang="en-US" sz="1800" b="1" dirty="0">
                <a:latin typeface="Courier New" charset="0"/>
                <a:ea typeface="SimSun" charset="0"/>
              </a:rPr>
              <a:t> implements Runnable</a:t>
            </a:r>
          </a:p>
          <a:p>
            <a:pPr marL="285750" indent="-285750">
              <a:lnSpc>
                <a:spcPct val="80000"/>
              </a:lnSpc>
              <a:buNone/>
            </a:pPr>
            <a:r>
              <a:rPr lang="en-US" sz="1800" b="1" dirty="0">
                <a:latin typeface="Courier New" charset="0"/>
                <a:ea typeface="SimSun" charset="0"/>
              </a:rPr>
              <a:t>{</a:t>
            </a:r>
          </a:p>
          <a:p>
            <a:pPr marL="285750" indent="-285750">
              <a:lnSpc>
                <a:spcPct val="80000"/>
              </a:lnSpc>
              <a:buNone/>
            </a:pPr>
            <a:r>
              <a:rPr lang="en-US" sz="1800" b="1" dirty="0">
                <a:latin typeface="Courier New" charset="0"/>
                <a:ea typeface="SimSun" charset="0"/>
              </a:rPr>
              <a:t>  .....</a:t>
            </a:r>
          </a:p>
          <a:p>
            <a:pPr marL="285750" indent="-285750">
              <a:lnSpc>
                <a:spcPct val="80000"/>
              </a:lnSpc>
              <a:buNone/>
            </a:pPr>
            <a:r>
              <a:rPr lang="en-US" sz="1800" b="1" dirty="0">
                <a:latin typeface="Courier New" charset="0"/>
                <a:ea typeface="SimSun" charset="0"/>
              </a:rPr>
              <a:t>  public void run()</a:t>
            </a:r>
          </a:p>
          <a:p>
            <a:pPr marL="285750" indent="-285750">
              <a:lnSpc>
                <a:spcPct val="80000"/>
              </a:lnSpc>
              <a:buNone/>
            </a:pPr>
            <a:r>
              <a:rPr lang="en-US" sz="1800" b="1" dirty="0">
                <a:latin typeface="Courier New" charset="0"/>
                <a:ea typeface="SimSun" charset="0"/>
              </a:rPr>
              <a:t>  {</a:t>
            </a:r>
          </a:p>
          <a:p>
            <a:pPr marL="285750" indent="-285750">
              <a:lnSpc>
                <a:spcPct val="80000"/>
              </a:lnSpc>
              <a:buNone/>
            </a:pPr>
            <a:r>
              <a:rPr lang="en-US" sz="1800" b="1" dirty="0">
                <a:latin typeface="Courier New" charset="0"/>
                <a:ea typeface="SimSun" charset="0"/>
              </a:rPr>
              <a:t>     // thread body of execution</a:t>
            </a:r>
          </a:p>
          <a:p>
            <a:pPr marL="285750" indent="-285750">
              <a:lnSpc>
                <a:spcPct val="80000"/>
              </a:lnSpc>
              <a:buNone/>
            </a:pPr>
            <a:r>
              <a:rPr lang="en-US" sz="1800" b="1" dirty="0">
                <a:latin typeface="Courier New" charset="0"/>
                <a:ea typeface="SimSun" charset="0"/>
              </a:rPr>
              <a:t>  }</a:t>
            </a:r>
          </a:p>
          <a:p>
            <a:pPr marL="285750" indent="-285750">
              <a:lnSpc>
                <a:spcPct val="80000"/>
              </a:lnSpc>
              <a:buNone/>
            </a:pPr>
            <a:r>
              <a:rPr lang="en-US" sz="1800" b="1" dirty="0">
                <a:latin typeface="Courier New" charset="0"/>
                <a:ea typeface="SimSun" charset="0"/>
              </a:rPr>
              <a:t>}</a:t>
            </a:r>
          </a:p>
          <a:p>
            <a:pPr marL="285750" indent="-285750">
              <a:lnSpc>
                <a:spcPct val="80000"/>
              </a:lnSpc>
            </a:pPr>
            <a:r>
              <a:rPr lang="en-US" sz="1800" dirty="0">
                <a:latin typeface="Tahoma" charset="0"/>
                <a:ea typeface="SimSun" charset="0"/>
              </a:rPr>
              <a:t>Creating Object:</a:t>
            </a:r>
          </a:p>
          <a:p>
            <a:pPr marL="285750" indent="-285750">
              <a:lnSpc>
                <a:spcPct val="80000"/>
              </a:lnSpc>
              <a:buNone/>
            </a:pPr>
            <a:r>
              <a:rPr lang="en-US" sz="1800" dirty="0">
                <a:latin typeface="Courier New" charset="0"/>
                <a:ea typeface="SimSun" charset="0"/>
              </a:rPr>
              <a:t>   </a:t>
            </a:r>
            <a:r>
              <a:rPr lang="en-US" sz="1800" b="1" dirty="0">
                <a:latin typeface="Courier New" charset="0"/>
                <a:ea typeface="SimSun" charset="0"/>
              </a:rPr>
              <a:t> </a:t>
            </a:r>
            <a:r>
              <a:rPr lang="en-US" sz="1800" b="1" dirty="0" err="1">
                <a:latin typeface="Courier New" charset="0"/>
                <a:ea typeface="SimSun" charset="0"/>
              </a:rPr>
              <a:t>MyThread</a:t>
            </a:r>
            <a:r>
              <a:rPr lang="en-US" sz="1800" b="1" dirty="0">
                <a:latin typeface="Courier New" charset="0"/>
                <a:ea typeface="SimSun" charset="0"/>
              </a:rPr>
              <a:t> </a:t>
            </a:r>
            <a:r>
              <a:rPr lang="en-US" sz="1800" b="1" dirty="0" err="1">
                <a:latin typeface="Courier New" charset="0"/>
                <a:ea typeface="SimSun" charset="0"/>
              </a:rPr>
              <a:t>myObject</a:t>
            </a:r>
            <a:r>
              <a:rPr lang="en-US" sz="1800" b="1" dirty="0">
                <a:latin typeface="Courier New" charset="0"/>
                <a:ea typeface="SimSun" charset="0"/>
              </a:rPr>
              <a:t> = new </a:t>
            </a:r>
            <a:r>
              <a:rPr lang="en-US" sz="1800" b="1" dirty="0" err="1">
                <a:latin typeface="Courier New" charset="0"/>
                <a:ea typeface="SimSun" charset="0"/>
              </a:rPr>
              <a:t>MyThread</a:t>
            </a:r>
            <a:r>
              <a:rPr lang="en-US" sz="1800" b="1" dirty="0">
                <a:latin typeface="Courier New" charset="0"/>
                <a:ea typeface="SimSun" charset="0"/>
              </a:rPr>
              <a:t>();</a:t>
            </a:r>
          </a:p>
          <a:p>
            <a:pPr marL="285750" indent="-285750">
              <a:lnSpc>
                <a:spcPct val="80000"/>
              </a:lnSpc>
              <a:buNone/>
            </a:pPr>
            <a:endParaRPr lang="en-US" sz="1800" b="1" dirty="0">
              <a:latin typeface="Tahoma" charset="0"/>
              <a:ea typeface="SimSun" charset="0"/>
            </a:endParaRPr>
          </a:p>
          <a:p>
            <a:pPr marL="285750" indent="-285750">
              <a:lnSpc>
                <a:spcPct val="80000"/>
              </a:lnSpc>
            </a:pPr>
            <a:r>
              <a:rPr lang="en-US" sz="1800" dirty="0">
                <a:latin typeface="Tahoma" charset="0"/>
                <a:ea typeface="SimSun" charset="0"/>
              </a:rPr>
              <a:t>Creating Thread Object:</a:t>
            </a:r>
          </a:p>
          <a:p>
            <a:pPr marL="285750" indent="-285750">
              <a:lnSpc>
                <a:spcPct val="80000"/>
              </a:lnSpc>
              <a:buNone/>
            </a:pPr>
            <a:r>
              <a:rPr lang="en-US" sz="1800" dirty="0">
                <a:latin typeface="Tahoma" charset="0"/>
                <a:ea typeface="SimSun" charset="0"/>
              </a:rPr>
              <a:t>        </a:t>
            </a:r>
            <a:r>
              <a:rPr lang="en-US" sz="1800" b="1" dirty="0">
                <a:latin typeface="Courier New" charset="0"/>
                <a:ea typeface="SimSun" charset="0"/>
              </a:rPr>
              <a:t>Thread thr1 = new Thread( </a:t>
            </a:r>
            <a:r>
              <a:rPr lang="en-US" sz="1800" b="1" dirty="0" err="1">
                <a:latin typeface="Courier New" charset="0"/>
                <a:ea typeface="SimSun" charset="0"/>
              </a:rPr>
              <a:t>myObject</a:t>
            </a:r>
            <a:r>
              <a:rPr lang="en-US" sz="1800" b="1" dirty="0">
                <a:latin typeface="Courier New" charset="0"/>
                <a:ea typeface="SimSun" charset="0"/>
              </a:rPr>
              <a:t> );</a:t>
            </a:r>
          </a:p>
          <a:p>
            <a:pPr marL="285750" indent="-285750">
              <a:lnSpc>
                <a:spcPct val="80000"/>
              </a:lnSpc>
              <a:buNone/>
            </a:pPr>
            <a:endParaRPr lang="en-US" sz="1800" b="1" dirty="0">
              <a:latin typeface="Courier New" charset="0"/>
              <a:ea typeface="SimSun" charset="0"/>
            </a:endParaRPr>
          </a:p>
          <a:p>
            <a:pPr marL="285750" indent="-285750">
              <a:lnSpc>
                <a:spcPct val="80000"/>
              </a:lnSpc>
            </a:pPr>
            <a:r>
              <a:rPr lang="en-US" sz="1800" dirty="0">
                <a:latin typeface="Tahoma" charset="0"/>
                <a:ea typeface="SimSun" charset="0"/>
              </a:rPr>
              <a:t>Start Execution:</a:t>
            </a:r>
          </a:p>
          <a:p>
            <a:pPr marL="285750" indent="-285750">
              <a:lnSpc>
                <a:spcPct val="80000"/>
              </a:lnSpc>
              <a:buNone/>
            </a:pPr>
            <a:r>
              <a:rPr lang="en-US" sz="1800" dirty="0">
                <a:latin typeface="Courier New" charset="0"/>
                <a:ea typeface="SimSun" charset="0"/>
              </a:rPr>
              <a:t>   </a:t>
            </a:r>
            <a:r>
              <a:rPr lang="en-US" sz="1800" b="1" dirty="0">
                <a:latin typeface="Courier New" charset="0"/>
                <a:ea typeface="SimSun" charset="0"/>
              </a:rPr>
              <a:t> thr1.start();</a:t>
            </a:r>
          </a:p>
          <a:p>
            <a:endParaRPr lang="en-US" sz="1800" dirty="0"/>
          </a:p>
        </p:txBody>
      </p:sp>
    </p:spTree>
    <p:extLst>
      <p:ext uri="{BB962C8B-B14F-4D97-AF65-F5344CB8AC3E}">
        <p14:creationId xmlns:p14="http://schemas.microsoft.com/office/powerpoint/2010/main" val="1619681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a:lnSpc>
                <a:spcPct val="80000"/>
              </a:lnSpc>
              <a:buNone/>
            </a:pPr>
            <a:r>
              <a:rPr lang="en-US" sz="2000" dirty="0">
                <a:latin typeface="Courier"/>
                <a:ea typeface="SimSun" charset="0"/>
                <a:cs typeface="Courier"/>
              </a:rPr>
              <a:t>class </a:t>
            </a:r>
            <a:r>
              <a:rPr lang="en-US" sz="2000" dirty="0" err="1">
                <a:latin typeface="Courier"/>
                <a:ea typeface="SimSun" charset="0"/>
                <a:cs typeface="Courier"/>
              </a:rPr>
              <a:t>MyThread</a:t>
            </a:r>
            <a:r>
              <a:rPr lang="en-US" sz="2000" dirty="0">
                <a:latin typeface="Courier"/>
                <a:ea typeface="SimSun" charset="0"/>
                <a:cs typeface="Courier"/>
              </a:rPr>
              <a:t> implements Runnable  {</a:t>
            </a:r>
          </a:p>
          <a:p>
            <a:pPr>
              <a:lnSpc>
                <a:spcPct val="80000"/>
              </a:lnSpc>
              <a:buNone/>
            </a:pPr>
            <a:r>
              <a:rPr lang="en-US" sz="2000" dirty="0">
                <a:latin typeface="Courier"/>
                <a:ea typeface="SimSun" charset="0"/>
                <a:cs typeface="Courier"/>
              </a:rPr>
              <a:t>        public void run() {</a:t>
            </a:r>
          </a:p>
          <a:p>
            <a:pPr>
              <a:lnSpc>
                <a:spcPct val="80000"/>
              </a:lnSpc>
              <a:buNone/>
            </a:pPr>
            <a:r>
              <a:rPr lang="en-US" sz="2000" dirty="0">
                <a:latin typeface="Courier"/>
                <a:ea typeface="SimSun" charset="0"/>
                <a:cs typeface="Courier"/>
              </a:rPr>
              <a:t>                </a:t>
            </a:r>
            <a:r>
              <a:rPr lang="en-US" sz="2000" dirty="0" err="1">
                <a:latin typeface="Courier"/>
                <a:ea typeface="SimSun" charset="0"/>
                <a:cs typeface="Courier"/>
              </a:rPr>
              <a:t>System.out.println</a:t>
            </a:r>
            <a:r>
              <a:rPr lang="en-US" sz="2000" dirty="0">
                <a:latin typeface="Courier"/>
                <a:ea typeface="SimSun" charset="0"/>
                <a:cs typeface="Courier"/>
              </a:rPr>
              <a:t>(" this thread is 						running ... ");</a:t>
            </a:r>
          </a:p>
          <a:p>
            <a:pPr>
              <a:lnSpc>
                <a:spcPct val="80000"/>
              </a:lnSpc>
              <a:buNone/>
            </a:pPr>
            <a:r>
              <a:rPr lang="en-US" sz="2000" dirty="0">
                <a:latin typeface="Courier"/>
                <a:ea typeface="SimSun" charset="0"/>
                <a:cs typeface="Courier"/>
              </a:rPr>
              <a:t>        }</a:t>
            </a:r>
          </a:p>
          <a:p>
            <a:pPr>
              <a:lnSpc>
                <a:spcPct val="80000"/>
              </a:lnSpc>
              <a:buNone/>
            </a:pPr>
            <a:r>
              <a:rPr lang="en-US" sz="2000" dirty="0">
                <a:latin typeface="Courier"/>
                <a:ea typeface="SimSun" charset="0"/>
                <a:cs typeface="Courier"/>
              </a:rPr>
              <a:t>}  </a:t>
            </a:r>
          </a:p>
          <a:p>
            <a:pPr>
              <a:lnSpc>
                <a:spcPct val="80000"/>
              </a:lnSpc>
              <a:buNone/>
            </a:pPr>
            <a:endParaRPr lang="en-US" sz="2000" dirty="0">
              <a:latin typeface="Courier"/>
              <a:ea typeface="SimSun" charset="0"/>
              <a:cs typeface="Courier"/>
            </a:endParaRPr>
          </a:p>
          <a:p>
            <a:pPr>
              <a:lnSpc>
                <a:spcPct val="80000"/>
              </a:lnSpc>
              <a:buNone/>
            </a:pPr>
            <a:r>
              <a:rPr lang="en-US" sz="2000" dirty="0">
                <a:latin typeface="Courier"/>
                <a:ea typeface="SimSun" charset="0"/>
                <a:cs typeface="Courier"/>
              </a:rPr>
              <a:t>class ThreadEx2 {</a:t>
            </a:r>
          </a:p>
          <a:p>
            <a:pPr>
              <a:lnSpc>
                <a:spcPct val="80000"/>
              </a:lnSpc>
              <a:buNone/>
            </a:pPr>
            <a:r>
              <a:rPr lang="en-US" sz="2000" dirty="0">
                <a:latin typeface="Courier"/>
                <a:ea typeface="SimSun" charset="0"/>
                <a:cs typeface="Courier"/>
              </a:rPr>
              <a:t>        public static void main(String [] </a:t>
            </a:r>
            <a:r>
              <a:rPr lang="en-US" sz="2000" dirty="0" err="1">
                <a:latin typeface="Courier"/>
                <a:ea typeface="SimSun" charset="0"/>
                <a:cs typeface="Courier"/>
              </a:rPr>
              <a:t>args</a:t>
            </a:r>
            <a:r>
              <a:rPr lang="en-US" sz="2000" dirty="0">
                <a:latin typeface="Courier"/>
                <a:ea typeface="SimSun" charset="0"/>
                <a:cs typeface="Courier"/>
              </a:rPr>
              <a:t>  ) {</a:t>
            </a:r>
          </a:p>
          <a:p>
            <a:pPr>
              <a:lnSpc>
                <a:spcPct val="80000"/>
              </a:lnSpc>
              <a:buNone/>
            </a:pPr>
            <a:r>
              <a:rPr lang="en-US" sz="2000" dirty="0">
                <a:latin typeface="Courier"/>
                <a:ea typeface="SimSun" charset="0"/>
                <a:cs typeface="Courier"/>
              </a:rPr>
              <a:t>                </a:t>
            </a:r>
            <a:r>
              <a:rPr lang="en-US" sz="2000" b="1" dirty="0">
                <a:latin typeface="Courier"/>
                <a:ea typeface="SimSun" charset="0"/>
                <a:cs typeface="Courier"/>
              </a:rPr>
              <a:t>Thread t = new Thread(new </a:t>
            </a:r>
            <a:r>
              <a:rPr lang="en-US" sz="2000" b="1" dirty="0" err="1">
                <a:latin typeface="Courier"/>
                <a:ea typeface="SimSun" charset="0"/>
                <a:cs typeface="Courier"/>
              </a:rPr>
              <a:t>MyThread</a:t>
            </a:r>
            <a:r>
              <a:rPr lang="en-US" sz="2000" b="1" dirty="0">
                <a:latin typeface="Courier"/>
                <a:ea typeface="SimSun" charset="0"/>
                <a:cs typeface="Courier"/>
              </a:rPr>
              <a:t>());</a:t>
            </a:r>
            <a:endParaRPr lang="en-US" sz="2000" dirty="0">
              <a:latin typeface="Courier"/>
              <a:ea typeface="SimSun" charset="0"/>
              <a:cs typeface="Courier"/>
            </a:endParaRPr>
          </a:p>
          <a:p>
            <a:pPr>
              <a:lnSpc>
                <a:spcPct val="80000"/>
              </a:lnSpc>
              <a:buNone/>
            </a:pPr>
            <a:r>
              <a:rPr lang="en-US" sz="2000" dirty="0">
                <a:latin typeface="Courier"/>
                <a:ea typeface="SimSun" charset="0"/>
                <a:cs typeface="Courier"/>
              </a:rPr>
              <a:t>                 </a:t>
            </a:r>
            <a:r>
              <a:rPr lang="en-US" sz="2000" b="1" dirty="0" err="1">
                <a:latin typeface="Courier"/>
                <a:ea typeface="SimSun" charset="0"/>
                <a:cs typeface="Courier"/>
              </a:rPr>
              <a:t>t.start</a:t>
            </a:r>
            <a:r>
              <a:rPr lang="en-US" sz="2000" b="1" dirty="0">
                <a:latin typeface="Courier"/>
                <a:ea typeface="SimSun" charset="0"/>
                <a:cs typeface="Courier"/>
              </a:rPr>
              <a:t>();</a:t>
            </a:r>
            <a:endParaRPr lang="en-US" sz="2000" dirty="0">
              <a:latin typeface="Courier"/>
              <a:ea typeface="SimSun" charset="0"/>
              <a:cs typeface="Courier"/>
            </a:endParaRPr>
          </a:p>
          <a:p>
            <a:pPr>
              <a:lnSpc>
                <a:spcPct val="80000"/>
              </a:lnSpc>
              <a:buNone/>
            </a:pPr>
            <a:r>
              <a:rPr lang="en-US" sz="2000" dirty="0">
                <a:latin typeface="Courier"/>
                <a:ea typeface="SimSun" charset="0"/>
                <a:cs typeface="Courier"/>
              </a:rPr>
              <a:t>        }  </a:t>
            </a:r>
          </a:p>
          <a:p>
            <a:pPr>
              <a:lnSpc>
                <a:spcPct val="80000"/>
              </a:lnSpc>
              <a:buNone/>
            </a:pPr>
            <a:r>
              <a:rPr lang="en-US" sz="2000" dirty="0">
                <a:latin typeface="Courier"/>
                <a:ea typeface="SimSun" charset="0"/>
                <a:cs typeface="Courier"/>
              </a:rPr>
              <a:t>}        </a:t>
            </a:r>
            <a:endParaRPr lang="en-GB" sz="2000" dirty="0">
              <a:latin typeface="Courier"/>
              <a:ea typeface="SimSun" charset="0"/>
              <a:cs typeface="Courier"/>
            </a:endParaRPr>
          </a:p>
          <a:p>
            <a:endParaRPr lang="en-US" sz="2000" dirty="0">
              <a:latin typeface="Courier"/>
              <a:cs typeface="Courier"/>
            </a:endParaRPr>
          </a:p>
        </p:txBody>
      </p:sp>
    </p:spTree>
    <p:extLst>
      <p:ext uri="{BB962C8B-B14F-4D97-AF65-F5344CB8AC3E}">
        <p14:creationId xmlns:p14="http://schemas.microsoft.com/office/powerpoint/2010/main" val="1172132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Thread Methods</a:t>
            </a:r>
          </a:p>
        </p:txBody>
      </p:sp>
      <p:sp>
        <p:nvSpPr>
          <p:cNvPr id="3" name="Content Placeholder 2"/>
          <p:cNvSpPr>
            <a:spLocks noGrp="1"/>
          </p:cNvSpPr>
          <p:nvPr>
            <p:ph idx="1"/>
          </p:nvPr>
        </p:nvSpPr>
        <p:spPr>
          <a:xfrm>
            <a:off x="330200" y="1629945"/>
            <a:ext cx="8489950" cy="4370142"/>
          </a:xfrm>
        </p:spPr>
        <p:txBody>
          <a:bodyPr/>
          <a:lstStyle/>
          <a:p>
            <a:pPr>
              <a:lnSpc>
                <a:spcPct val="90000"/>
              </a:lnSpc>
            </a:pPr>
            <a:r>
              <a:rPr lang="en-US" dirty="0"/>
              <a:t>Thread-related methods</a:t>
            </a:r>
          </a:p>
          <a:p>
            <a:pPr lvl="1">
              <a:lnSpc>
                <a:spcPct val="90000"/>
              </a:lnSpc>
            </a:pPr>
            <a:r>
              <a:rPr lang="en-US" dirty="0"/>
              <a:t>See API for more details (especially exceptions)</a:t>
            </a:r>
          </a:p>
          <a:p>
            <a:pPr marL="457200" lvl="1" indent="0">
              <a:lnSpc>
                <a:spcPct val="90000"/>
              </a:lnSpc>
              <a:buNone/>
            </a:pPr>
            <a:endParaRPr lang="en-US" dirty="0"/>
          </a:p>
          <a:p>
            <a:pPr lvl="1">
              <a:lnSpc>
                <a:spcPct val="90000"/>
              </a:lnSpc>
            </a:pPr>
            <a:r>
              <a:rPr lang="en-US" b="1" dirty="0">
                <a:latin typeface="Courier New" charset="0"/>
              </a:rPr>
              <a:t>run</a:t>
            </a:r>
            <a:r>
              <a:rPr lang="en-US" dirty="0"/>
              <a:t> </a:t>
            </a:r>
          </a:p>
          <a:p>
            <a:pPr lvl="2">
              <a:lnSpc>
                <a:spcPct val="90000"/>
              </a:lnSpc>
            </a:pPr>
            <a:r>
              <a:rPr lang="en-US" dirty="0"/>
              <a:t>Does </a:t>
            </a:r>
            <a:r>
              <a:rPr lang="ja-JP" altLang="en-US" dirty="0"/>
              <a:t>“</a:t>
            </a:r>
            <a:r>
              <a:rPr lang="en-US" dirty="0"/>
              <a:t>work</a:t>
            </a:r>
            <a:r>
              <a:rPr lang="ja-JP" altLang="en-US" dirty="0"/>
              <a:t>”</a:t>
            </a:r>
            <a:r>
              <a:rPr lang="en-US" dirty="0"/>
              <a:t> of a thread – What does this mean?</a:t>
            </a:r>
          </a:p>
          <a:p>
            <a:pPr lvl="2">
              <a:lnSpc>
                <a:spcPct val="90000"/>
              </a:lnSpc>
            </a:pPr>
            <a:r>
              <a:rPr lang="en-US" dirty="0"/>
              <a:t>Can be overridden in subclass of </a:t>
            </a:r>
            <a:r>
              <a:rPr lang="en-US" b="1" dirty="0">
                <a:latin typeface="Courier New" charset="0"/>
              </a:rPr>
              <a:t>Thread</a:t>
            </a:r>
            <a:r>
              <a:rPr lang="en-US" dirty="0"/>
              <a:t> or in </a:t>
            </a:r>
            <a:r>
              <a:rPr lang="en-US" b="1" dirty="0">
                <a:latin typeface="Courier New" charset="0"/>
              </a:rPr>
              <a:t>Runnable</a:t>
            </a:r>
            <a:r>
              <a:rPr lang="en-US" dirty="0"/>
              <a:t> object</a:t>
            </a:r>
          </a:p>
          <a:p>
            <a:pPr lvl="1">
              <a:lnSpc>
                <a:spcPct val="90000"/>
              </a:lnSpc>
            </a:pPr>
            <a:r>
              <a:rPr lang="en-US" b="1" dirty="0">
                <a:latin typeface="Courier New" charset="0"/>
              </a:rPr>
              <a:t>start</a:t>
            </a:r>
            <a:endParaRPr lang="en-US" dirty="0"/>
          </a:p>
          <a:p>
            <a:pPr lvl="2">
              <a:lnSpc>
                <a:spcPct val="90000"/>
              </a:lnSpc>
            </a:pPr>
            <a:r>
              <a:rPr lang="en-US" dirty="0"/>
              <a:t>Launches thread, then returns to caller</a:t>
            </a:r>
          </a:p>
          <a:p>
            <a:pPr lvl="2">
              <a:lnSpc>
                <a:spcPct val="90000"/>
              </a:lnSpc>
            </a:pPr>
            <a:r>
              <a:rPr lang="en-US" dirty="0"/>
              <a:t>Calls </a:t>
            </a:r>
            <a:r>
              <a:rPr lang="en-US" b="1" dirty="0">
                <a:latin typeface="Courier New" charset="0"/>
              </a:rPr>
              <a:t>run</a:t>
            </a:r>
          </a:p>
          <a:p>
            <a:pPr lvl="2">
              <a:lnSpc>
                <a:spcPct val="90000"/>
              </a:lnSpc>
            </a:pPr>
            <a:r>
              <a:rPr lang="en-US" dirty="0"/>
              <a:t>Error to call </a:t>
            </a:r>
            <a:r>
              <a:rPr lang="en-US" b="1" dirty="0">
                <a:latin typeface="Courier New" charset="0"/>
              </a:rPr>
              <a:t>start</a:t>
            </a:r>
            <a:r>
              <a:rPr lang="en-US" dirty="0"/>
              <a:t> twice for same thread</a:t>
            </a:r>
          </a:p>
          <a:p>
            <a:endParaRPr lang="en-US" dirty="0"/>
          </a:p>
        </p:txBody>
      </p:sp>
    </p:spTree>
    <p:extLst>
      <p:ext uri="{BB962C8B-B14F-4D97-AF65-F5344CB8AC3E}">
        <p14:creationId xmlns:p14="http://schemas.microsoft.com/office/powerpoint/2010/main" val="3858404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800000"/>
                </a:solidFill>
                <a:cs typeface="Times New Roman" charset="0"/>
              </a:rPr>
              <a:t>Thread States: Life Cycle of a Thread</a:t>
            </a:r>
            <a:endParaRPr lang="en-US" dirty="0">
              <a:solidFill>
                <a:srgbClr val="800000"/>
              </a:solidFill>
            </a:endParaRPr>
          </a:p>
        </p:txBody>
      </p:sp>
      <p:sp>
        <p:nvSpPr>
          <p:cNvPr id="3" name="Content Placeholder 2"/>
          <p:cNvSpPr>
            <a:spLocks noGrp="1"/>
          </p:cNvSpPr>
          <p:nvPr>
            <p:ph idx="1"/>
          </p:nvPr>
        </p:nvSpPr>
        <p:spPr/>
        <p:txBody>
          <a:bodyPr/>
          <a:lstStyle/>
          <a:p>
            <a:r>
              <a:rPr lang="en-US" sz="2400" dirty="0"/>
              <a:t>Born state</a:t>
            </a:r>
          </a:p>
          <a:p>
            <a:pPr lvl="1"/>
            <a:r>
              <a:rPr lang="en-US" sz="2000" dirty="0"/>
              <a:t>Thread just created</a:t>
            </a:r>
          </a:p>
          <a:p>
            <a:pPr lvl="1"/>
            <a:r>
              <a:rPr lang="en-US" sz="2000" dirty="0"/>
              <a:t>When </a:t>
            </a:r>
            <a:r>
              <a:rPr lang="en-US" sz="2000" b="1" dirty="0">
                <a:latin typeface="Courier New" charset="0"/>
              </a:rPr>
              <a:t>start</a:t>
            </a:r>
            <a:r>
              <a:rPr lang="en-US" sz="2000" dirty="0"/>
              <a:t> called, enters ready state</a:t>
            </a:r>
          </a:p>
          <a:p>
            <a:r>
              <a:rPr lang="en-US" sz="2400" dirty="0"/>
              <a:t>Ready state (runnable state)</a:t>
            </a:r>
          </a:p>
          <a:p>
            <a:pPr lvl="1"/>
            <a:r>
              <a:rPr lang="en-US" sz="2000" dirty="0"/>
              <a:t>Highest-priority ready thread enters running state</a:t>
            </a:r>
          </a:p>
          <a:p>
            <a:r>
              <a:rPr lang="en-US" sz="2400" dirty="0"/>
              <a:t>Running state</a:t>
            </a:r>
          </a:p>
          <a:p>
            <a:pPr lvl="1"/>
            <a:r>
              <a:rPr lang="en-US" sz="2000" dirty="0"/>
              <a:t>System assigns processor to thread (thread begins executing)</a:t>
            </a:r>
          </a:p>
          <a:p>
            <a:pPr lvl="1"/>
            <a:r>
              <a:rPr lang="en-US" sz="2000" dirty="0"/>
              <a:t>When </a:t>
            </a:r>
            <a:r>
              <a:rPr lang="en-US" sz="2000" b="1" dirty="0">
                <a:latin typeface="Courier New" charset="0"/>
              </a:rPr>
              <a:t>run</a:t>
            </a:r>
            <a:r>
              <a:rPr lang="en-US" sz="2000" dirty="0"/>
              <a:t> completes or terminates, enters dead state</a:t>
            </a:r>
          </a:p>
          <a:p>
            <a:r>
              <a:rPr lang="en-US" sz="2400" dirty="0"/>
              <a:t>Dead state</a:t>
            </a:r>
          </a:p>
          <a:p>
            <a:pPr lvl="1"/>
            <a:r>
              <a:rPr lang="en-US" sz="2000" dirty="0"/>
              <a:t>Thread marked to be removed by system</a:t>
            </a:r>
          </a:p>
          <a:p>
            <a:pPr lvl="1"/>
            <a:r>
              <a:rPr lang="en-US" sz="2000" dirty="0"/>
              <a:t>Entered when </a:t>
            </a:r>
            <a:r>
              <a:rPr lang="en-US" sz="2000" b="1" dirty="0">
                <a:latin typeface="Courier New" charset="0"/>
              </a:rPr>
              <a:t>run</a:t>
            </a:r>
            <a:r>
              <a:rPr lang="en-US" sz="2000" dirty="0"/>
              <a:t> terminates or throws uncaught exception</a:t>
            </a:r>
          </a:p>
          <a:p>
            <a:endParaRPr lang="en-US" sz="2000" dirty="0"/>
          </a:p>
        </p:txBody>
      </p:sp>
    </p:spTree>
    <p:extLst>
      <p:ext uri="{BB962C8B-B14F-4D97-AF65-F5344CB8AC3E}">
        <p14:creationId xmlns:p14="http://schemas.microsoft.com/office/powerpoint/2010/main" val="3297418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thread states</a:t>
            </a:r>
          </a:p>
        </p:txBody>
      </p:sp>
      <p:sp>
        <p:nvSpPr>
          <p:cNvPr id="3" name="Content Placeholder 2"/>
          <p:cNvSpPr>
            <a:spLocks noGrp="1"/>
          </p:cNvSpPr>
          <p:nvPr>
            <p:ph idx="1"/>
          </p:nvPr>
        </p:nvSpPr>
        <p:spPr/>
        <p:txBody>
          <a:bodyPr/>
          <a:lstStyle/>
          <a:p>
            <a:pPr>
              <a:lnSpc>
                <a:spcPct val="90000"/>
              </a:lnSpc>
            </a:pPr>
            <a:r>
              <a:rPr lang="en-US" sz="2400" dirty="0"/>
              <a:t>Blocked state</a:t>
            </a:r>
          </a:p>
          <a:p>
            <a:pPr lvl="1">
              <a:lnSpc>
                <a:spcPct val="90000"/>
              </a:lnSpc>
            </a:pPr>
            <a:r>
              <a:rPr lang="en-US" sz="2000" dirty="0"/>
              <a:t>Entered from running state</a:t>
            </a:r>
          </a:p>
          <a:p>
            <a:pPr lvl="1">
              <a:lnSpc>
                <a:spcPct val="90000"/>
              </a:lnSpc>
            </a:pPr>
            <a:r>
              <a:rPr lang="en-US" sz="2000" dirty="0"/>
              <a:t>Blocked thread cannot use processor, even if available</a:t>
            </a:r>
          </a:p>
          <a:p>
            <a:pPr lvl="1">
              <a:lnSpc>
                <a:spcPct val="90000"/>
              </a:lnSpc>
            </a:pPr>
            <a:r>
              <a:rPr lang="en-US" sz="2000" dirty="0"/>
              <a:t>Common reason for blocked state - waiting on I/O request</a:t>
            </a:r>
          </a:p>
          <a:p>
            <a:pPr>
              <a:lnSpc>
                <a:spcPct val="90000"/>
              </a:lnSpc>
            </a:pPr>
            <a:r>
              <a:rPr lang="en-US" sz="2400" dirty="0"/>
              <a:t>Sleeping state</a:t>
            </a:r>
          </a:p>
          <a:p>
            <a:pPr lvl="1">
              <a:lnSpc>
                <a:spcPct val="90000"/>
              </a:lnSpc>
            </a:pPr>
            <a:r>
              <a:rPr lang="en-US" sz="2000" dirty="0"/>
              <a:t>Entered when </a:t>
            </a:r>
            <a:r>
              <a:rPr lang="en-US" sz="2000" b="1" dirty="0">
                <a:latin typeface="Courier New" charset="0"/>
              </a:rPr>
              <a:t>sleep</a:t>
            </a:r>
            <a:r>
              <a:rPr lang="en-US" sz="2000" dirty="0"/>
              <a:t> method called</a:t>
            </a:r>
          </a:p>
          <a:p>
            <a:pPr lvl="1">
              <a:lnSpc>
                <a:spcPct val="90000"/>
              </a:lnSpc>
            </a:pPr>
            <a:r>
              <a:rPr lang="en-US" sz="2000" dirty="0"/>
              <a:t>Cannot use processor</a:t>
            </a:r>
          </a:p>
          <a:p>
            <a:pPr lvl="1">
              <a:lnSpc>
                <a:spcPct val="90000"/>
              </a:lnSpc>
            </a:pPr>
            <a:r>
              <a:rPr lang="en-US" sz="2000" dirty="0"/>
              <a:t>Enters ready state after sleep time expires</a:t>
            </a:r>
          </a:p>
          <a:p>
            <a:pPr>
              <a:lnSpc>
                <a:spcPct val="90000"/>
              </a:lnSpc>
            </a:pPr>
            <a:r>
              <a:rPr lang="en-US" sz="2400" dirty="0"/>
              <a:t>Waiting state</a:t>
            </a:r>
          </a:p>
          <a:p>
            <a:pPr lvl="1">
              <a:lnSpc>
                <a:spcPct val="90000"/>
              </a:lnSpc>
            </a:pPr>
            <a:r>
              <a:rPr lang="en-US" sz="2000" dirty="0"/>
              <a:t>Entered when </a:t>
            </a:r>
            <a:r>
              <a:rPr lang="en-US" sz="2000" b="1" dirty="0">
                <a:latin typeface="Courier New" charset="0"/>
              </a:rPr>
              <a:t>wait</a:t>
            </a:r>
            <a:r>
              <a:rPr lang="en-US" sz="2000" dirty="0"/>
              <a:t> called in an object thread </a:t>
            </a:r>
          </a:p>
          <a:p>
            <a:pPr lvl="1">
              <a:lnSpc>
                <a:spcPct val="90000"/>
              </a:lnSpc>
            </a:pPr>
            <a:r>
              <a:rPr lang="en-US" sz="2000" dirty="0"/>
              <a:t>One waiting thread becomes ready when object calls </a:t>
            </a:r>
            <a:r>
              <a:rPr lang="en-US" sz="2000" b="1" dirty="0">
                <a:latin typeface="Courier New" charset="0"/>
              </a:rPr>
              <a:t>notify</a:t>
            </a:r>
          </a:p>
          <a:p>
            <a:pPr lvl="1">
              <a:lnSpc>
                <a:spcPct val="90000"/>
              </a:lnSpc>
            </a:pPr>
            <a:r>
              <a:rPr lang="en-US" sz="2000" b="1" dirty="0" err="1">
                <a:latin typeface="Courier New" charset="0"/>
              </a:rPr>
              <a:t>notifyAll</a:t>
            </a:r>
            <a:r>
              <a:rPr lang="en-US" sz="2000" dirty="0"/>
              <a:t> - all waiting threads become ready</a:t>
            </a:r>
          </a:p>
          <a:p>
            <a:endParaRPr lang="en-US" sz="2400" dirty="0"/>
          </a:p>
        </p:txBody>
      </p:sp>
    </p:spTree>
    <p:extLst>
      <p:ext uri="{BB962C8B-B14F-4D97-AF65-F5344CB8AC3E}">
        <p14:creationId xmlns:p14="http://schemas.microsoft.com/office/powerpoint/2010/main" val="121528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Multithreading</a:t>
            </a:r>
          </a:p>
          <a:p>
            <a:r>
              <a:rPr lang="en-US" dirty="0"/>
              <a:t>Threads in Java</a:t>
            </a:r>
          </a:p>
          <a:p>
            <a:r>
              <a:rPr lang="en-US" dirty="0"/>
              <a:t>Thread class and Runnable interface</a:t>
            </a:r>
          </a:p>
          <a:p>
            <a:r>
              <a:rPr lang="en-US" dirty="0"/>
              <a:t>Concurrency</a:t>
            </a:r>
          </a:p>
          <a:p>
            <a:r>
              <a:rPr lang="en-US" dirty="0"/>
              <a:t>Synchronization</a:t>
            </a:r>
          </a:p>
          <a:p>
            <a:endParaRPr lang="en-US" dirty="0"/>
          </a:p>
        </p:txBody>
      </p:sp>
    </p:spTree>
    <p:extLst>
      <p:ext uri="{BB962C8B-B14F-4D97-AF65-F5344CB8AC3E}">
        <p14:creationId xmlns:p14="http://schemas.microsoft.com/office/powerpoint/2010/main" val="2902595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ahoma" charset="0"/>
                <a:ea typeface="SimSun" charset="0"/>
              </a:rPr>
              <a:t>Life Cycle of Thread</a:t>
            </a:r>
            <a:endParaRPr lang="en-US" dirty="0"/>
          </a:p>
        </p:txBody>
      </p:sp>
      <p:grpSp>
        <p:nvGrpSpPr>
          <p:cNvPr id="4" name="Group 57"/>
          <p:cNvGrpSpPr>
            <a:grpSpLocks/>
          </p:cNvGrpSpPr>
          <p:nvPr/>
        </p:nvGrpSpPr>
        <p:grpSpPr bwMode="auto">
          <a:xfrm>
            <a:off x="1461524" y="1707299"/>
            <a:ext cx="5990349" cy="4635500"/>
            <a:chOff x="864" y="672"/>
            <a:chExt cx="4330" cy="3552"/>
          </a:xfrm>
        </p:grpSpPr>
        <p:sp>
          <p:nvSpPr>
            <p:cNvPr id="5" name="Freeform 43"/>
            <p:cNvSpPr>
              <a:spLocks/>
            </p:cNvSpPr>
            <p:nvPr/>
          </p:nvSpPr>
          <p:spPr bwMode="auto">
            <a:xfrm>
              <a:off x="1195" y="1824"/>
              <a:ext cx="920" cy="528"/>
            </a:xfrm>
            <a:custGeom>
              <a:avLst/>
              <a:gdLst>
                <a:gd name="T0" fmla="*/ 629 w 680"/>
                <a:gd name="T1" fmla="*/ 4906 h 384"/>
                <a:gd name="T2" fmla="*/ 1170 w 680"/>
                <a:gd name="T3" fmla="*/ 1229 h 384"/>
                <a:gd name="T4" fmla="*/ 7633 w 680"/>
                <a:gd name="T5" fmla="*/ 0 h 384"/>
                <a:gd name="T6" fmla="*/ 0 60000 65536"/>
                <a:gd name="T7" fmla="*/ 0 60000 65536"/>
                <a:gd name="T8" fmla="*/ 0 60000 65536"/>
                <a:gd name="T9" fmla="*/ 0 w 680"/>
                <a:gd name="T10" fmla="*/ 0 h 384"/>
                <a:gd name="T11" fmla="*/ 680 w 680"/>
                <a:gd name="T12" fmla="*/ 384 h 384"/>
              </a:gdLst>
              <a:ahLst/>
              <a:cxnLst>
                <a:cxn ang="T6">
                  <a:pos x="T0" y="T1"/>
                </a:cxn>
                <a:cxn ang="T7">
                  <a:pos x="T2" y="T3"/>
                </a:cxn>
                <a:cxn ang="T8">
                  <a:pos x="T4" y="T5"/>
                </a:cxn>
              </a:cxnLst>
              <a:rect l="T9" t="T10" r="T11" b="T12"/>
              <a:pathLst>
                <a:path w="680" h="384">
                  <a:moveTo>
                    <a:pt x="56" y="384"/>
                  </a:moveTo>
                  <a:cubicBezTo>
                    <a:pt x="28" y="272"/>
                    <a:pt x="0" y="160"/>
                    <a:pt x="104" y="96"/>
                  </a:cubicBezTo>
                  <a:cubicBezTo>
                    <a:pt x="208" y="32"/>
                    <a:pt x="444" y="16"/>
                    <a:pt x="680" y="0"/>
                  </a:cubicBezTo>
                </a:path>
              </a:pathLst>
            </a:custGeom>
            <a:noFill/>
            <a:ln w="12700" cap="flat" cmpd="sng">
              <a:solidFill>
                <a:schemeClr val="tx1"/>
              </a:solidFill>
              <a:prstDash val="solid"/>
              <a:miter lim="800000"/>
              <a:headEnd type="none" w="med" len="med"/>
              <a:tailEnd type="arrow" w="med" len="med"/>
            </a:ln>
            <a:extLst>
              <a:ext uri="{909E8E84-426E-40dd-AFC4-6F175D3DCCD1}">
                <a14:hiddenFill xmlns:a14="http://schemas.microsoft.com/office/drawing/2010/main" xmlns="">
                  <a:solidFill>
                    <a:srgbClr val="FFFFFF"/>
                  </a:solidFill>
                </a14:hiddenFill>
              </a:ext>
            </a:extLst>
          </p:spPr>
          <p:txBody>
            <a:bodyPr wrap="none"/>
            <a:lstStyle/>
            <a:p>
              <a:endParaRPr lang="en-US" sz="1400">
                <a:solidFill>
                  <a:srgbClr val="000000"/>
                </a:solidFill>
              </a:endParaRPr>
            </a:p>
          </p:txBody>
        </p:sp>
        <p:sp>
          <p:nvSpPr>
            <p:cNvPr id="6" name="Freeform 42"/>
            <p:cNvSpPr>
              <a:spLocks/>
            </p:cNvSpPr>
            <p:nvPr/>
          </p:nvSpPr>
          <p:spPr bwMode="auto">
            <a:xfrm>
              <a:off x="1347" y="2880"/>
              <a:ext cx="864" cy="592"/>
            </a:xfrm>
            <a:custGeom>
              <a:avLst/>
              <a:gdLst>
                <a:gd name="T0" fmla="*/ 864 w 864"/>
                <a:gd name="T1" fmla="*/ 528 h 592"/>
                <a:gd name="T2" fmla="*/ 432 w 864"/>
                <a:gd name="T3" fmla="*/ 576 h 592"/>
                <a:gd name="T4" fmla="*/ 192 w 864"/>
                <a:gd name="T5" fmla="*/ 432 h 592"/>
                <a:gd name="T6" fmla="*/ 0 w 864"/>
                <a:gd name="T7" fmla="*/ 0 h 592"/>
                <a:gd name="T8" fmla="*/ 0 60000 65536"/>
                <a:gd name="T9" fmla="*/ 0 60000 65536"/>
                <a:gd name="T10" fmla="*/ 0 60000 65536"/>
                <a:gd name="T11" fmla="*/ 0 60000 65536"/>
                <a:gd name="T12" fmla="*/ 0 w 864"/>
                <a:gd name="T13" fmla="*/ 0 h 592"/>
                <a:gd name="T14" fmla="*/ 864 w 864"/>
                <a:gd name="T15" fmla="*/ 592 h 592"/>
              </a:gdLst>
              <a:ahLst/>
              <a:cxnLst>
                <a:cxn ang="T8">
                  <a:pos x="T0" y="T1"/>
                </a:cxn>
                <a:cxn ang="T9">
                  <a:pos x="T2" y="T3"/>
                </a:cxn>
                <a:cxn ang="T10">
                  <a:pos x="T4" y="T5"/>
                </a:cxn>
                <a:cxn ang="T11">
                  <a:pos x="T6" y="T7"/>
                </a:cxn>
              </a:cxnLst>
              <a:rect l="T12" t="T13" r="T14" b="T15"/>
              <a:pathLst>
                <a:path w="864" h="592">
                  <a:moveTo>
                    <a:pt x="864" y="528"/>
                  </a:moveTo>
                  <a:cubicBezTo>
                    <a:pt x="704" y="560"/>
                    <a:pt x="544" y="592"/>
                    <a:pt x="432" y="576"/>
                  </a:cubicBezTo>
                  <a:cubicBezTo>
                    <a:pt x="320" y="560"/>
                    <a:pt x="264" y="528"/>
                    <a:pt x="192" y="432"/>
                  </a:cubicBezTo>
                  <a:cubicBezTo>
                    <a:pt x="120" y="336"/>
                    <a:pt x="60" y="168"/>
                    <a:pt x="0" y="0"/>
                  </a:cubicBezTo>
                </a:path>
              </a:pathLst>
            </a:custGeom>
            <a:noFill/>
            <a:ln w="12700" cap="flat" cmpd="sng">
              <a:solidFill>
                <a:schemeClr val="tx1"/>
              </a:solidFill>
              <a:prstDash val="solid"/>
              <a:miter lim="800000"/>
              <a:headEnd type="none" w="med" len="med"/>
              <a:tailEnd type="arrow" w="med" len="med"/>
            </a:ln>
            <a:extLst>
              <a:ext uri="{909E8E84-426E-40dd-AFC4-6F175D3DCCD1}">
                <a14:hiddenFill xmlns:a14="http://schemas.microsoft.com/office/drawing/2010/main" xmlns="">
                  <a:solidFill>
                    <a:srgbClr val="FFFFFF"/>
                  </a:solidFill>
                </a14:hiddenFill>
              </a:ext>
            </a:extLst>
          </p:spPr>
          <p:txBody>
            <a:bodyPr wrap="none"/>
            <a:lstStyle/>
            <a:p>
              <a:endParaRPr lang="en-US" sz="1400">
                <a:solidFill>
                  <a:srgbClr val="000000"/>
                </a:solidFill>
              </a:endParaRPr>
            </a:p>
          </p:txBody>
        </p:sp>
        <p:sp>
          <p:nvSpPr>
            <p:cNvPr id="7" name="Oval 3"/>
            <p:cNvSpPr>
              <a:spLocks noChangeArrowheads="1"/>
            </p:cNvSpPr>
            <p:nvPr/>
          </p:nvSpPr>
          <p:spPr bwMode="auto">
            <a:xfrm>
              <a:off x="994" y="672"/>
              <a:ext cx="742" cy="431"/>
            </a:xfrm>
            <a:prstGeom prst="ellipse">
              <a:avLst/>
            </a:prstGeom>
            <a:solidFill>
              <a:srgbClr val="FF7C80"/>
            </a:solidFill>
            <a:ln w="12700">
              <a:solidFill>
                <a:schemeClr val="tx1"/>
              </a:solidFill>
              <a:round/>
              <a:headEnd/>
              <a:tailEnd/>
            </a:ln>
          </p:spPr>
          <p:txBody>
            <a:bodyPr wrap="none" anchor="ctr"/>
            <a:lstStyle/>
            <a:p>
              <a:endParaRPr lang="en-AU" sz="1400">
                <a:solidFill>
                  <a:srgbClr val="000000"/>
                </a:solidFill>
              </a:endParaRPr>
            </a:p>
          </p:txBody>
        </p:sp>
        <p:sp>
          <p:nvSpPr>
            <p:cNvPr id="8" name="Oval 4"/>
            <p:cNvSpPr>
              <a:spLocks noChangeArrowheads="1"/>
            </p:cNvSpPr>
            <p:nvPr/>
          </p:nvSpPr>
          <p:spPr bwMode="auto">
            <a:xfrm>
              <a:off x="864" y="2352"/>
              <a:ext cx="816" cy="528"/>
            </a:xfrm>
            <a:prstGeom prst="ellipse">
              <a:avLst/>
            </a:prstGeom>
            <a:solidFill>
              <a:srgbClr val="FF7C80"/>
            </a:solidFill>
            <a:ln w="12700">
              <a:solidFill>
                <a:schemeClr val="tx1"/>
              </a:solidFill>
              <a:round/>
              <a:headEnd/>
              <a:tailEnd/>
            </a:ln>
          </p:spPr>
          <p:txBody>
            <a:bodyPr wrap="none" anchor="ctr"/>
            <a:lstStyle/>
            <a:p>
              <a:endParaRPr lang="en-AU" sz="1400">
                <a:solidFill>
                  <a:srgbClr val="000000"/>
                </a:solidFill>
              </a:endParaRPr>
            </a:p>
          </p:txBody>
        </p:sp>
        <p:sp>
          <p:nvSpPr>
            <p:cNvPr id="9" name="Oval 6"/>
            <p:cNvSpPr>
              <a:spLocks noChangeArrowheads="1"/>
            </p:cNvSpPr>
            <p:nvPr/>
          </p:nvSpPr>
          <p:spPr bwMode="auto">
            <a:xfrm>
              <a:off x="2101" y="1348"/>
              <a:ext cx="1118" cy="764"/>
            </a:xfrm>
            <a:prstGeom prst="ellipse">
              <a:avLst/>
            </a:prstGeom>
            <a:solidFill>
              <a:srgbClr val="FF7C80"/>
            </a:solidFill>
            <a:ln w="12700">
              <a:solidFill>
                <a:schemeClr val="tx1"/>
              </a:solidFill>
              <a:round/>
              <a:headEnd/>
              <a:tailEnd/>
            </a:ln>
          </p:spPr>
          <p:txBody>
            <a:bodyPr wrap="none" anchor="ctr"/>
            <a:lstStyle/>
            <a:p>
              <a:endParaRPr lang="en-AU" sz="1400">
                <a:solidFill>
                  <a:srgbClr val="000000"/>
                </a:solidFill>
              </a:endParaRPr>
            </a:p>
          </p:txBody>
        </p:sp>
        <p:sp>
          <p:nvSpPr>
            <p:cNvPr id="10" name="Rectangle 7"/>
            <p:cNvSpPr>
              <a:spLocks noChangeArrowheads="1"/>
            </p:cNvSpPr>
            <p:nvPr/>
          </p:nvSpPr>
          <p:spPr bwMode="auto">
            <a:xfrm>
              <a:off x="1104" y="748"/>
              <a:ext cx="450" cy="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algn="l" eaLnBrk="0" hangingPunct="0"/>
              <a:r>
                <a:rPr lang="en-US" sz="2000" dirty="0">
                  <a:solidFill>
                    <a:srgbClr val="000000"/>
                  </a:solidFill>
                  <a:latin typeface="Times New Roman" charset="0"/>
                </a:rPr>
                <a:t>new</a:t>
              </a:r>
            </a:p>
          </p:txBody>
        </p:sp>
        <p:sp>
          <p:nvSpPr>
            <p:cNvPr id="11" name="Rectangle 8"/>
            <p:cNvSpPr>
              <a:spLocks noChangeArrowheads="1"/>
            </p:cNvSpPr>
            <p:nvPr/>
          </p:nvSpPr>
          <p:spPr bwMode="auto">
            <a:xfrm>
              <a:off x="2403" y="1536"/>
              <a:ext cx="546" cy="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algn="l" eaLnBrk="0" hangingPunct="0"/>
              <a:r>
                <a:rPr lang="en-US" sz="2000" dirty="0">
                  <a:solidFill>
                    <a:srgbClr val="000000"/>
                  </a:solidFill>
                  <a:latin typeface="Times New Roman" charset="0"/>
                </a:rPr>
                <a:t>ready</a:t>
              </a:r>
            </a:p>
          </p:txBody>
        </p:sp>
        <p:sp>
          <p:nvSpPr>
            <p:cNvPr id="12" name="Line 13"/>
            <p:cNvSpPr>
              <a:spLocks noChangeShapeType="1"/>
            </p:cNvSpPr>
            <p:nvPr/>
          </p:nvSpPr>
          <p:spPr bwMode="auto">
            <a:xfrm>
              <a:off x="1635" y="1056"/>
              <a:ext cx="576" cy="43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sz="1400">
                <a:solidFill>
                  <a:srgbClr val="000000"/>
                </a:solidFill>
              </a:endParaRPr>
            </a:p>
          </p:txBody>
        </p:sp>
        <p:sp>
          <p:nvSpPr>
            <p:cNvPr id="13" name="Rectangle 21"/>
            <p:cNvSpPr>
              <a:spLocks noChangeArrowheads="1"/>
            </p:cNvSpPr>
            <p:nvPr/>
          </p:nvSpPr>
          <p:spPr bwMode="auto">
            <a:xfrm>
              <a:off x="1587" y="1104"/>
              <a:ext cx="582" cy="283"/>
            </a:xfrm>
            <a:prstGeom prst="rect">
              <a:avLst/>
            </a:prstGeom>
            <a:solidFill>
              <a:srgbClr val="FFCCCC"/>
            </a:solidFill>
            <a:ln w="12700">
              <a:solidFill>
                <a:schemeClr val="bg2"/>
              </a:solidFill>
              <a:miter lim="800000"/>
              <a:headEnd/>
              <a:tailEnd/>
            </a:ln>
          </p:spPr>
          <p:txBody>
            <a:bodyPr lIns="92075" tIns="46038" rIns="92075" bIns="46038">
              <a:spAutoFit/>
            </a:bodyPr>
            <a:lstStyle/>
            <a:p>
              <a:pPr algn="l" eaLnBrk="0" hangingPunct="0"/>
              <a:r>
                <a:rPr lang="en-US">
                  <a:solidFill>
                    <a:srgbClr val="000000"/>
                  </a:solidFill>
                  <a:latin typeface="Times New Roman" charset="0"/>
                </a:rPr>
                <a:t>start()</a:t>
              </a:r>
            </a:p>
          </p:txBody>
        </p:sp>
        <p:sp>
          <p:nvSpPr>
            <p:cNvPr id="14" name="Oval 23"/>
            <p:cNvSpPr>
              <a:spLocks noChangeArrowheads="1"/>
            </p:cNvSpPr>
            <p:nvPr/>
          </p:nvSpPr>
          <p:spPr bwMode="auto">
            <a:xfrm>
              <a:off x="1875" y="3076"/>
              <a:ext cx="1118" cy="764"/>
            </a:xfrm>
            <a:prstGeom prst="ellipse">
              <a:avLst/>
            </a:prstGeom>
            <a:solidFill>
              <a:srgbClr val="FF7C80"/>
            </a:solidFill>
            <a:ln w="12700">
              <a:solidFill>
                <a:schemeClr val="tx1"/>
              </a:solidFill>
              <a:round/>
              <a:headEnd/>
              <a:tailEnd/>
            </a:ln>
          </p:spPr>
          <p:txBody>
            <a:bodyPr wrap="none" anchor="ctr"/>
            <a:lstStyle/>
            <a:p>
              <a:endParaRPr lang="en-AU" sz="1400">
                <a:solidFill>
                  <a:srgbClr val="000000"/>
                </a:solidFill>
              </a:endParaRPr>
            </a:p>
          </p:txBody>
        </p:sp>
        <p:sp>
          <p:nvSpPr>
            <p:cNvPr id="15" name="Rectangle 24"/>
            <p:cNvSpPr>
              <a:spLocks noChangeArrowheads="1"/>
            </p:cNvSpPr>
            <p:nvPr/>
          </p:nvSpPr>
          <p:spPr bwMode="auto">
            <a:xfrm>
              <a:off x="2163" y="3216"/>
              <a:ext cx="711" cy="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algn="l" eaLnBrk="0" hangingPunct="0"/>
              <a:r>
                <a:rPr lang="en-US" sz="2000">
                  <a:solidFill>
                    <a:srgbClr val="000000"/>
                  </a:solidFill>
                  <a:latin typeface="Times New Roman" charset="0"/>
                </a:rPr>
                <a:t>running</a:t>
              </a:r>
            </a:p>
          </p:txBody>
        </p:sp>
        <p:sp>
          <p:nvSpPr>
            <p:cNvPr id="16" name="Oval 25"/>
            <p:cNvSpPr>
              <a:spLocks noChangeArrowheads="1"/>
            </p:cNvSpPr>
            <p:nvPr/>
          </p:nvSpPr>
          <p:spPr bwMode="auto">
            <a:xfrm>
              <a:off x="3747" y="3705"/>
              <a:ext cx="851" cy="519"/>
            </a:xfrm>
            <a:prstGeom prst="ellipse">
              <a:avLst/>
            </a:prstGeom>
            <a:solidFill>
              <a:srgbClr val="FF7C80"/>
            </a:solidFill>
            <a:ln w="12700">
              <a:solidFill>
                <a:schemeClr val="tx1"/>
              </a:solidFill>
              <a:round/>
              <a:headEnd/>
              <a:tailEnd/>
            </a:ln>
          </p:spPr>
          <p:txBody>
            <a:bodyPr wrap="none" anchor="ctr"/>
            <a:lstStyle/>
            <a:p>
              <a:endParaRPr lang="en-AU" sz="1400">
                <a:solidFill>
                  <a:srgbClr val="000000"/>
                </a:solidFill>
              </a:endParaRPr>
            </a:p>
          </p:txBody>
        </p:sp>
        <p:sp>
          <p:nvSpPr>
            <p:cNvPr id="17" name="Line 26"/>
            <p:cNvSpPr>
              <a:spLocks noChangeShapeType="1"/>
            </p:cNvSpPr>
            <p:nvPr/>
          </p:nvSpPr>
          <p:spPr bwMode="auto">
            <a:xfrm>
              <a:off x="2835" y="3753"/>
              <a:ext cx="912" cy="288"/>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sz="1400">
                <a:solidFill>
                  <a:srgbClr val="000000"/>
                </a:solidFill>
              </a:endParaRPr>
            </a:p>
          </p:txBody>
        </p:sp>
        <p:sp>
          <p:nvSpPr>
            <p:cNvPr id="18" name="Rectangle 27"/>
            <p:cNvSpPr>
              <a:spLocks noChangeArrowheads="1"/>
            </p:cNvSpPr>
            <p:nvPr/>
          </p:nvSpPr>
          <p:spPr bwMode="auto">
            <a:xfrm>
              <a:off x="3891" y="3801"/>
              <a:ext cx="487" cy="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algn="l" eaLnBrk="0" hangingPunct="0"/>
              <a:r>
                <a:rPr lang="en-US" sz="2000" dirty="0">
                  <a:solidFill>
                    <a:srgbClr val="000000"/>
                  </a:solidFill>
                  <a:latin typeface="Times New Roman" charset="0"/>
                </a:rPr>
                <a:t>dead</a:t>
              </a:r>
            </a:p>
          </p:txBody>
        </p:sp>
        <p:sp>
          <p:nvSpPr>
            <p:cNvPr id="19" name="Rectangle 28"/>
            <p:cNvSpPr>
              <a:spLocks noChangeArrowheads="1"/>
            </p:cNvSpPr>
            <p:nvPr/>
          </p:nvSpPr>
          <p:spPr bwMode="auto">
            <a:xfrm>
              <a:off x="2979" y="3793"/>
              <a:ext cx="582" cy="283"/>
            </a:xfrm>
            <a:prstGeom prst="rect">
              <a:avLst/>
            </a:prstGeom>
            <a:solidFill>
              <a:srgbClr val="FFCCCC"/>
            </a:solidFill>
            <a:ln w="12700">
              <a:solidFill>
                <a:schemeClr val="bg2"/>
              </a:solidFill>
              <a:miter lim="800000"/>
              <a:headEnd/>
              <a:tailEnd/>
            </a:ln>
          </p:spPr>
          <p:txBody>
            <a:bodyPr lIns="92075" tIns="46038" rIns="92075" bIns="46038">
              <a:spAutoFit/>
            </a:bodyPr>
            <a:lstStyle/>
            <a:p>
              <a:pPr algn="l" eaLnBrk="0" hangingPunct="0"/>
              <a:r>
                <a:rPr lang="en-US" dirty="0">
                  <a:solidFill>
                    <a:srgbClr val="000000"/>
                  </a:solidFill>
                  <a:latin typeface="Times New Roman" charset="0"/>
                </a:rPr>
                <a:t>stop()</a:t>
              </a:r>
            </a:p>
          </p:txBody>
        </p:sp>
        <p:sp>
          <p:nvSpPr>
            <p:cNvPr id="20" name="Freeform 29"/>
            <p:cNvSpPr>
              <a:spLocks/>
            </p:cNvSpPr>
            <p:nvPr/>
          </p:nvSpPr>
          <p:spPr bwMode="auto">
            <a:xfrm>
              <a:off x="1971" y="1968"/>
              <a:ext cx="336" cy="1104"/>
            </a:xfrm>
            <a:custGeom>
              <a:avLst/>
              <a:gdLst>
                <a:gd name="T0" fmla="*/ 59266 w 152"/>
                <a:gd name="T1" fmla="*/ 0 h 432"/>
                <a:gd name="T2" fmla="*/ 4658 w 152"/>
                <a:gd name="T3" fmla="*/ 436543 h 432"/>
                <a:gd name="T4" fmla="*/ 86670 w 152"/>
                <a:gd name="T5" fmla="*/ 785780 h 432"/>
                <a:gd name="T6" fmla="*/ 0 60000 65536"/>
                <a:gd name="T7" fmla="*/ 0 60000 65536"/>
                <a:gd name="T8" fmla="*/ 0 60000 65536"/>
                <a:gd name="T9" fmla="*/ 0 w 152"/>
                <a:gd name="T10" fmla="*/ 0 h 432"/>
                <a:gd name="T11" fmla="*/ 152 w 152"/>
                <a:gd name="T12" fmla="*/ 432 h 432"/>
              </a:gdLst>
              <a:ahLst/>
              <a:cxnLst>
                <a:cxn ang="T6">
                  <a:pos x="T0" y="T1"/>
                </a:cxn>
                <a:cxn ang="T7">
                  <a:pos x="T2" y="T3"/>
                </a:cxn>
                <a:cxn ang="T8">
                  <a:pos x="T4" y="T5"/>
                </a:cxn>
              </a:cxnLst>
              <a:rect l="T9" t="T10" r="T11" b="T12"/>
              <a:pathLst>
                <a:path w="152" h="432">
                  <a:moveTo>
                    <a:pt x="104" y="0"/>
                  </a:moveTo>
                  <a:cubicBezTo>
                    <a:pt x="52" y="84"/>
                    <a:pt x="0" y="168"/>
                    <a:pt x="8" y="240"/>
                  </a:cubicBezTo>
                  <a:cubicBezTo>
                    <a:pt x="16" y="312"/>
                    <a:pt x="128" y="400"/>
                    <a:pt x="152" y="432"/>
                  </a:cubicBezTo>
                </a:path>
              </a:pathLst>
            </a:custGeom>
            <a:noFill/>
            <a:ln w="12700" cap="flat" cmpd="sng">
              <a:solidFill>
                <a:schemeClr val="tx1"/>
              </a:solidFill>
              <a:prstDash val="dash"/>
              <a:miter lim="800000"/>
              <a:headEnd type="none" w="med" len="med"/>
              <a:tailEnd type="arrow" w="med" len="med"/>
            </a:ln>
            <a:extLst>
              <a:ext uri="{909E8E84-426E-40dd-AFC4-6F175D3DCCD1}">
                <a14:hiddenFill xmlns:a14="http://schemas.microsoft.com/office/drawing/2010/main" xmlns="">
                  <a:solidFill>
                    <a:srgbClr val="FFFFFF"/>
                  </a:solidFill>
                </a14:hiddenFill>
              </a:ext>
            </a:extLst>
          </p:spPr>
          <p:txBody>
            <a:bodyPr wrap="none"/>
            <a:lstStyle/>
            <a:p>
              <a:endParaRPr lang="en-US" sz="1400">
                <a:solidFill>
                  <a:srgbClr val="000000"/>
                </a:solidFill>
              </a:endParaRPr>
            </a:p>
          </p:txBody>
        </p:sp>
        <p:sp>
          <p:nvSpPr>
            <p:cNvPr id="21" name="Freeform 31"/>
            <p:cNvSpPr>
              <a:spLocks/>
            </p:cNvSpPr>
            <p:nvPr/>
          </p:nvSpPr>
          <p:spPr bwMode="auto">
            <a:xfrm>
              <a:off x="2979" y="3456"/>
              <a:ext cx="1008" cy="297"/>
            </a:xfrm>
            <a:custGeom>
              <a:avLst/>
              <a:gdLst>
                <a:gd name="T0" fmla="*/ 0 w 816"/>
                <a:gd name="T1" fmla="*/ 3 h 448"/>
                <a:gd name="T2" fmla="*/ 2346 w 816"/>
                <a:gd name="T3" fmla="*/ 3 h 448"/>
                <a:gd name="T4" fmla="*/ 4424 w 816"/>
                <a:gd name="T5" fmla="*/ 17 h 448"/>
                <a:gd name="T6" fmla="*/ 0 60000 65536"/>
                <a:gd name="T7" fmla="*/ 0 60000 65536"/>
                <a:gd name="T8" fmla="*/ 0 60000 65536"/>
                <a:gd name="T9" fmla="*/ 0 w 816"/>
                <a:gd name="T10" fmla="*/ 0 h 448"/>
                <a:gd name="T11" fmla="*/ 816 w 816"/>
                <a:gd name="T12" fmla="*/ 448 h 448"/>
              </a:gdLst>
              <a:ahLst/>
              <a:cxnLst>
                <a:cxn ang="T6">
                  <a:pos x="T0" y="T1"/>
                </a:cxn>
                <a:cxn ang="T7">
                  <a:pos x="T2" y="T3"/>
                </a:cxn>
                <a:cxn ang="T8">
                  <a:pos x="T4" y="T5"/>
                </a:cxn>
              </a:cxnLst>
              <a:rect l="T9" t="T10" r="T11" b="T12"/>
              <a:pathLst>
                <a:path w="816" h="448">
                  <a:moveTo>
                    <a:pt x="0" y="64"/>
                  </a:moveTo>
                  <a:cubicBezTo>
                    <a:pt x="148" y="32"/>
                    <a:pt x="296" y="0"/>
                    <a:pt x="432" y="64"/>
                  </a:cubicBezTo>
                  <a:cubicBezTo>
                    <a:pt x="568" y="128"/>
                    <a:pt x="744" y="384"/>
                    <a:pt x="816" y="448"/>
                  </a:cubicBezTo>
                </a:path>
              </a:pathLst>
            </a:custGeom>
            <a:noFill/>
            <a:ln w="12700" cap="flat" cmpd="sng">
              <a:solidFill>
                <a:schemeClr val="tx1"/>
              </a:solidFill>
              <a:prstDash val="dash"/>
              <a:miter lim="800000"/>
              <a:headEnd type="none" w="med" len="med"/>
              <a:tailEnd type="arrow" w="med" len="med"/>
            </a:ln>
            <a:extLst>
              <a:ext uri="{909E8E84-426E-40dd-AFC4-6F175D3DCCD1}">
                <a14:hiddenFill xmlns:a14="http://schemas.microsoft.com/office/drawing/2010/main" xmlns="">
                  <a:solidFill>
                    <a:srgbClr val="FFFFFF"/>
                  </a:solidFill>
                </a14:hiddenFill>
              </a:ext>
            </a:extLst>
          </p:spPr>
          <p:txBody>
            <a:bodyPr wrap="none"/>
            <a:lstStyle/>
            <a:p>
              <a:endParaRPr lang="en-US" sz="1400">
                <a:solidFill>
                  <a:srgbClr val="000000"/>
                </a:solidFill>
              </a:endParaRPr>
            </a:p>
          </p:txBody>
        </p:sp>
        <p:sp>
          <p:nvSpPr>
            <p:cNvPr id="22" name="Text Box 32"/>
            <p:cNvSpPr txBox="1">
              <a:spLocks noChangeArrowheads="1"/>
            </p:cNvSpPr>
            <p:nvPr/>
          </p:nvSpPr>
          <p:spPr bwMode="auto">
            <a:xfrm>
              <a:off x="1971" y="2640"/>
              <a:ext cx="573"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0"/>
                  <a:cs typeface="SimSun" charset="0"/>
                </a:defRPr>
              </a:lvl1pPr>
              <a:lvl2pPr marL="742950" indent="-285750" eaLnBrk="0" hangingPunct="0">
                <a:defRPr sz="1600">
                  <a:solidFill>
                    <a:schemeClr val="tx1"/>
                  </a:solidFill>
                  <a:latin typeface="Tahoma" charset="0"/>
                  <a:ea typeface="SimSun" charset="0"/>
                  <a:cs typeface="SimSun" charset="0"/>
                </a:defRPr>
              </a:lvl2pPr>
              <a:lvl3pPr marL="1143000" indent="-228600" eaLnBrk="0" hangingPunct="0">
                <a:defRPr sz="1600">
                  <a:solidFill>
                    <a:schemeClr val="tx1"/>
                  </a:solidFill>
                  <a:latin typeface="Tahoma" charset="0"/>
                  <a:ea typeface="SimSun" charset="0"/>
                  <a:cs typeface="SimSun" charset="0"/>
                </a:defRPr>
              </a:lvl3pPr>
              <a:lvl4pPr marL="1600200" indent="-228600" eaLnBrk="0" hangingPunct="0">
                <a:defRPr sz="1600">
                  <a:solidFill>
                    <a:schemeClr val="tx1"/>
                  </a:solidFill>
                  <a:latin typeface="Tahoma" charset="0"/>
                  <a:ea typeface="SimSun" charset="0"/>
                  <a:cs typeface="SimSun" charset="0"/>
                </a:defRPr>
              </a:lvl4pPr>
              <a:lvl5pPr marL="2057400" indent="-228600" eaLnBrk="0" hangingPunct="0">
                <a:defRPr sz="1600">
                  <a:solidFill>
                    <a:schemeClr val="tx1"/>
                  </a:solidFill>
                  <a:latin typeface="Tahoma" charset="0"/>
                  <a:ea typeface="SimSun" charset="0"/>
                  <a:cs typeface="SimSun" charset="0"/>
                </a:defRPr>
              </a:lvl5pPr>
              <a:lvl6pPr marL="2514600" indent="-228600" algn="ctr" eaLnBrk="0" fontAlgn="base" hangingPunct="0">
                <a:spcBef>
                  <a:spcPct val="0"/>
                </a:spcBef>
                <a:spcAft>
                  <a:spcPct val="0"/>
                </a:spcAft>
                <a:defRPr sz="1600">
                  <a:solidFill>
                    <a:schemeClr val="tx1"/>
                  </a:solidFill>
                  <a:latin typeface="Tahoma" charset="0"/>
                  <a:ea typeface="SimSun" charset="0"/>
                  <a:cs typeface="SimSun" charset="0"/>
                </a:defRPr>
              </a:lvl6pPr>
              <a:lvl7pPr marL="2971800" indent="-228600" algn="ctr" eaLnBrk="0" fontAlgn="base" hangingPunct="0">
                <a:spcBef>
                  <a:spcPct val="0"/>
                </a:spcBef>
                <a:spcAft>
                  <a:spcPct val="0"/>
                </a:spcAft>
                <a:defRPr sz="1600">
                  <a:solidFill>
                    <a:schemeClr val="tx1"/>
                  </a:solidFill>
                  <a:latin typeface="Tahoma" charset="0"/>
                  <a:ea typeface="SimSun" charset="0"/>
                  <a:cs typeface="SimSun" charset="0"/>
                </a:defRPr>
              </a:lvl7pPr>
              <a:lvl8pPr marL="3429000" indent="-228600" algn="ctr" eaLnBrk="0" fontAlgn="base" hangingPunct="0">
                <a:spcBef>
                  <a:spcPct val="0"/>
                </a:spcBef>
                <a:spcAft>
                  <a:spcPct val="0"/>
                </a:spcAft>
                <a:defRPr sz="1600">
                  <a:solidFill>
                    <a:schemeClr val="tx1"/>
                  </a:solidFill>
                  <a:latin typeface="Tahoma" charset="0"/>
                  <a:ea typeface="SimSun" charset="0"/>
                  <a:cs typeface="SimSun" charset="0"/>
                </a:defRPr>
              </a:lvl8pPr>
              <a:lvl9pPr marL="3886200" indent="-228600" algn="ctr" eaLnBrk="0" fontAlgn="base" hangingPunct="0">
                <a:spcBef>
                  <a:spcPct val="0"/>
                </a:spcBef>
                <a:spcAft>
                  <a:spcPct val="0"/>
                </a:spcAft>
                <a:defRPr sz="1600">
                  <a:solidFill>
                    <a:schemeClr val="tx1"/>
                  </a:solidFill>
                  <a:latin typeface="Tahoma" charset="0"/>
                  <a:ea typeface="SimSun" charset="0"/>
                  <a:cs typeface="SimSun" charset="0"/>
                </a:defRPr>
              </a:lvl9pPr>
            </a:lstStyle>
            <a:p>
              <a:pPr eaLnBrk="1" hangingPunct="1"/>
              <a:r>
                <a:rPr lang="en-AU" sz="1200" i="1">
                  <a:solidFill>
                    <a:srgbClr val="000000"/>
                  </a:solidFill>
                </a:rPr>
                <a:t>dispatch</a:t>
              </a:r>
              <a:endParaRPr lang="en-US" sz="1200" i="1">
                <a:solidFill>
                  <a:srgbClr val="000000"/>
                </a:solidFill>
              </a:endParaRPr>
            </a:p>
          </p:txBody>
        </p:sp>
        <p:sp>
          <p:nvSpPr>
            <p:cNvPr id="23" name="Text Box 33"/>
            <p:cNvSpPr txBox="1">
              <a:spLocks noChangeArrowheads="1"/>
            </p:cNvSpPr>
            <p:nvPr/>
          </p:nvSpPr>
          <p:spPr bwMode="auto">
            <a:xfrm>
              <a:off x="2966" y="3484"/>
              <a:ext cx="702"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0"/>
                  <a:cs typeface="SimSun" charset="0"/>
                </a:defRPr>
              </a:lvl1pPr>
              <a:lvl2pPr marL="742950" indent="-285750" eaLnBrk="0" hangingPunct="0">
                <a:defRPr sz="1600">
                  <a:solidFill>
                    <a:schemeClr val="tx1"/>
                  </a:solidFill>
                  <a:latin typeface="Tahoma" charset="0"/>
                  <a:ea typeface="SimSun" charset="0"/>
                  <a:cs typeface="SimSun" charset="0"/>
                </a:defRPr>
              </a:lvl2pPr>
              <a:lvl3pPr marL="1143000" indent="-228600" eaLnBrk="0" hangingPunct="0">
                <a:defRPr sz="1600">
                  <a:solidFill>
                    <a:schemeClr val="tx1"/>
                  </a:solidFill>
                  <a:latin typeface="Tahoma" charset="0"/>
                  <a:ea typeface="SimSun" charset="0"/>
                  <a:cs typeface="SimSun" charset="0"/>
                </a:defRPr>
              </a:lvl3pPr>
              <a:lvl4pPr marL="1600200" indent="-228600" eaLnBrk="0" hangingPunct="0">
                <a:defRPr sz="1600">
                  <a:solidFill>
                    <a:schemeClr val="tx1"/>
                  </a:solidFill>
                  <a:latin typeface="Tahoma" charset="0"/>
                  <a:ea typeface="SimSun" charset="0"/>
                  <a:cs typeface="SimSun" charset="0"/>
                </a:defRPr>
              </a:lvl4pPr>
              <a:lvl5pPr marL="2057400" indent="-228600" eaLnBrk="0" hangingPunct="0">
                <a:defRPr sz="1600">
                  <a:solidFill>
                    <a:schemeClr val="tx1"/>
                  </a:solidFill>
                  <a:latin typeface="Tahoma" charset="0"/>
                  <a:ea typeface="SimSun" charset="0"/>
                  <a:cs typeface="SimSun" charset="0"/>
                </a:defRPr>
              </a:lvl5pPr>
              <a:lvl6pPr marL="2514600" indent="-228600" algn="ctr" eaLnBrk="0" fontAlgn="base" hangingPunct="0">
                <a:spcBef>
                  <a:spcPct val="0"/>
                </a:spcBef>
                <a:spcAft>
                  <a:spcPct val="0"/>
                </a:spcAft>
                <a:defRPr sz="1600">
                  <a:solidFill>
                    <a:schemeClr val="tx1"/>
                  </a:solidFill>
                  <a:latin typeface="Tahoma" charset="0"/>
                  <a:ea typeface="SimSun" charset="0"/>
                  <a:cs typeface="SimSun" charset="0"/>
                </a:defRPr>
              </a:lvl6pPr>
              <a:lvl7pPr marL="2971800" indent="-228600" algn="ctr" eaLnBrk="0" fontAlgn="base" hangingPunct="0">
                <a:spcBef>
                  <a:spcPct val="0"/>
                </a:spcBef>
                <a:spcAft>
                  <a:spcPct val="0"/>
                </a:spcAft>
                <a:defRPr sz="1600">
                  <a:solidFill>
                    <a:schemeClr val="tx1"/>
                  </a:solidFill>
                  <a:latin typeface="Tahoma" charset="0"/>
                  <a:ea typeface="SimSun" charset="0"/>
                  <a:cs typeface="SimSun" charset="0"/>
                </a:defRPr>
              </a:lvl7pPr>
              <a:lvl8pPr marL="3429000" indent="-228600" algn="ctr" eaLnBrk="0" fontAlgn="base" hangingPunct="0">
                <a:spcBef>
                  <a:spcPct val="0"/>
                </a:spcBef>
                <a:spcAft>
                  <a:spcPct val="0"/>
                </a:spcAft>
                <a:defRPr sz="1600">
                  <a:solidFill>
                    <a:schemeClr val="tx1"/>
                  </a:solidFill>
                  <a:latin typeface="Tahoma" charset="0"/>
                  <a:ea typeface="SimSun" charset="0"/>
                  <a:cs typeface="SimSun" charset="0"/>
                </a:defRPr>
              </a:lvl8pPr>
              <a:lvl9pPr marL="3886200" indent="-228600" algn="ctr" eaLnBrk="0" fontAlgn="base" hangingPunct="0">
                <a:spcBef>
                  <a:spcPct val="0"/>
                </a:spcBef>
                <a:spcAft>
                  <a:spcPct val="0"/>
                </a:spcAft>
                <a:defRPr sz="1600">
                  <a:solidFill>
                    <a:schemeClr val="tx1"/>
                  </a:solidFill>
                  <a:latin typeface="Tahoma" charset="0"/>
                  <a:ea typeface="SimSun" charset="0"/>
                  <a:cs typeface="SimSun" charset="0"/>
                </a:defRPr>
              </a:lvl9pPr>
            </a:lstStyle>
            <a:p>
              <a:pPr eaLnBrk="1" hangingPunct="1"/>
              <a:r>
                <a:rPr lang="en-AU" sz="1200" i="1">
                  <a:solidFill>
                    <a:srgbClr val="000000"/>
                  </a:solidFill>
                </a:rPr>
                <a:t>completion</a:t>
              </a:r>
              <a:endParaRPr lang="en-US" sz="1200" i="1">
                <a:solidFill>
                  <a:srgbClr val="000000"/>
                </a:solidFill>
              </a:endParaRPr>
            </a:p>
          </p:txBody>
        </p:sp>
        <p:sp>
          <p:nvSpPr>
            <p:cNvPr id="24" name="Rectangle 35"/>
            <p:cNvSpPr>
              <a:spLocks noChangeArrowheads="1"/>
            </p:cNvSpPr>
            <p:nvPr/>
          </p:nvSpPr>
          <p:spPr bwMode="auto">
            <a:xfrm>
              <a:off x="1203" y="2976"/>
              <a:ext cx="582" cy="283"/>
            </a:xfrm>
            <a:prstGeom prst="rect">
              <a:avLst/>
            </a:prstGeom>
            <a:solidFill>
              <a:srgbClr val="FFCCCC"/>
            </a:solidFill>
            <a:ln w="12700">
              <a:solidFill>
                <a:schemeClr val="bg2"/>
              </a:solidFill>
              <a:miter lim="800000"/>
              <a:headEnd/>
              <a:tailEnd/>
            </a:ln>
          </p:spPr>
          <p:txBody>
            <a:bodyPr lIns="92075" tIns="46038" rIns="92075" bIns="46038">
              <a:spAutoFit/>
            </a:bodyPr>
            <a:lstStyle/>
            <a:p>
              <a:pPr algn="l" eaLnBrk="0" hangingPunct="0"/>
              <a:r>
                <a:rPr lang="en-US">
                  <a:solidFill>
                    <a:srgbClr val="000000"/>
                  </a:solidFill>
                  <a:latin typeface="Times New Roman" charset="0"/>
                </a:rPr>
                <a:t>wait()</a:t>
              </a:r>
            </a:p>
          </p:txBody>
        </p:sp>
        <p:sp>
          <p:nvSpPr>
            <p:cNvPr id="25" name="Rectangle 36"/>
            <p:cNvSpPr>
              <a:spLocks noChangeArrowheads="1"/>
            </p:cNvSpPr>
            <p:nvPr/>
          </p:nvSpPr>
          <p:spPr bwMode="auto">
            <a:xfrm>
              <a:off x="867" y="2400"/>
              <a:ext cx="700" cy="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algn="l" eaLnBrk="0" hangingPunct="0"/>
              <a:r>
                <a:rPr lang="en-US" sz="2000" dirty="0">
                  <a:solidFill>
                    <a:srgbClr val="000000"/>
                  </a:solidFill>
                  <a:latin typeface="Times New Roman" charset="0"/>
                </a:rPr>
                <a:t>waiting</a:t>
              </a:r>
            </a:p>
          </p:txBody>
        </p:sp>
        <p:sp>
          <p:nvSpPr>
            <p:cNvPr id="26" name="Oval 37"/>
            <p:cNvSpPr>
              <a:spLocks noChangeArrowheads="1"/>
            </p:cNvSpPr>
            <p:nvPr/>
          </p:nvSpPr>
          <p:spPr bwMode="auto">
            <a:xfrm>
              <a:off x="3174" y="2208"/>
              <a:ext cx="816" cy="528"/>
            </a:xfrm>
            <a:prstGeom prst="ellipse">
              <a:avLst/>
            </a:prstGeom>
            <a:solidFill>
              <a:srgbClr val="FF7C80"/>
            </a:solidFill>
            <a:ln w="12700">
              <a:solidFill>
                <a:schemeClr val="tx1"/>
              </a:solidFill>
              <a:round/>
              <a:headEnd/>
              <a:tailEnd/>
            </a:ln>
          </p:spPr>
          <p:txBody>
            <a:bodyPr wrap="none" anchor="ctr"/>
            <a:lstStyle/>
            <a:p>
              <a:endParaRPr lang="en-AU" sz="1400">
                <a:solidFill>
                  <a:srgbClr val="000000"/>
                </a:solidFill>
              </a:endParaRPr>
            </a:p>
          </p:txBody>
        </p:sp>
        <p:sp>
          <p:nvSpPr>
            <p:cNvPr id="27" name="Rectangle 38"/>
            <p:cNvSpPr>
              <a:spLocks noChangeArrowheads="1"/>
            </p:cNvSpPr>
            <p:nvPr/>
          </p:nvSpPr>
          <p:spPr bwMode="auto">
            <a:xfrm>
              <a:off x="3174" y="2256"/>
              <a:ext cx="752" cy="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algn="l" eaLnBrk="0" hangingPunct="0"/>
              <a:r>
                <a:rPr lang="en-US" sz="2000">
                  <a:solidFill>
                    <a:srgbClr val="000000"/>
                  </a:solidFill>
                  <a:latin typeface="Times New Roman" charset="0"/>
                </a:rPr>
                <a:t>sleeping</a:t>
              </a:r>
            </a:p>
          </p:txBody>
        </p:sp>
        <p:sp>
          <p:nvSpPr>
            <p:cNvPr id="28" name="Oval 39"/>
            <p:cNvSpPr>
              <a:spLocks noChangeArrowheads="1"/>
            </p:cNvSpPr>
            <p:nvPr/>
          </p:nvSpPr>
          <p:spPr bwMode="auto">
            <a:xfrm>
              <a:off x="4187" y="2208"/>
              <a:ext cx="816" cy="528"/>
            </a:xfrm>
            <a:prstGeom prst="ellipse">
              <a:avLst/>
            </a:prstGeom>
            <a:solidFill>
              <a:srgbClr val="FF7C80"/>
            </a:solidFill>
            <a:ln w="12700">
              <a:solidFill>
                <a:schemeClr val="tx1"/>
              </a:solidFill>
              <a:round/>
              <a:headEnd/>
              <a:tailEnd/>
            </a:ln>
          </p:spPr>
          <p:txBody>
            <a:bodyPr wrap="none" anchor="ctr"/>
            <a:lstStyle/>
            <a:p>
              <a:endParaRPr lang="en-AU" sz="1400">
                <a:solidFill>
                  <a:srgbClr val="000000"/>
                </a:solidFill>
              </a:endParaRPr>
            </a:p>
          </p:txBody>
        </p:sp>
        <p:sp>
          <p:nvSpPr>
            <p:cNvPr id="29" name="Rectangle 40"/>
            <p:cNvSpPr>
              <a:spLocks noChangeArrowheads="1"/>
            </p:cNvSpPr>
            <p:nvPr/>
          </p:nvSpPr>
          <p:spPr bwMode="auto">
            <a:xfrm>
              <a:off x="4179" y="2313"/>
              <a:ext cx="721" cy="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algn="l" eaLnBrk="0" hangingPunct="0"/>
              <a:r>
                <a:rPr lang="en-US" sz="2000">
                  <a:solidFill>
                    <a:srgbClr val="000000"/>
                  </a:solidFill>
                  <a:latin typeface="Times New Roman" charset="0"/>
                </a:rPr>
                <a:t>blocked</a:t>
              </a:r>
            </a:p>
          </p:txBody>
        </p:sp>
        <p:sp>
          <p:nvSpPr>
            <p:cNvPr id="30" name="Rectangle 41"/>
            <p:cNvSpPr>
              <a:spLocks noChangeArrowheads="1"/>
            </p:cNvSpPr>
            <p:nvPr/>
          </p:nvSpPr>
          <p:spPr bwMode="auto">
            <a:xfrm>
              <a:off x="915" y="1920"/>
              <a:ext cx="726" cy="283"/>
            </a:xfrm>
            <a:prstGeom prst="rect">
              <a:avLst/>
            </a:prstGeom>
            <a:solidFill>
              <a:srgbClr val="FFCCCC"/>
            </a:solidFill>
            <a:ln w="12700">
              <a:solidFill>
                <a:schemeClr val="bg2"/>
              </a:solidFill>
              <a:miter lim="800000"/>
              <a:headEnd/>
              <a:tailEnd/>
            </a:ln>
          </p:spPr>
          <p:txBody>
            <a:bodyPr lIns="92075" tIns="46038" rIns="92075" bIns="46038">
              <a:spAutoFit/>
            </a:bodyPr>
            <a:lstStyle/>
            <a:p>
              <a:pPr algn="l" eaLnBrk="0" hangingPunct="0"/>
              <a:r>
                <a:rPr lang="en-US" dirty="0">
                  <a:solidFill>
                    <a:srgbClr val="000000"/>
                  </a:solidFill>
                  <a:latin typeface="Times New Roman" charset="0"/>
                </a:rPr>
                <a:t>notify()</a:t>
              </a:r>
            </a:p>
          </p:txBody>
        </p:sp>
        <p:sp>
          <p:nvSpPr>
            <p:cNvPr id="31" name="Line 45"/>
            <p:cNvSpPr>
              <a:spLocks noChangeShapeType="1"/>
            </p:cNvSpPr>
            <p:nvPr/>
          </p:nvSpPr>
          <p:spPr bwMode="auto">
            <a:xfrm flipV="1">
              <a:off x="2787" y="2736"/>
              <a:ext cx="624" cy="43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sz="1400">
                <a:solidFill>
                  <a:srgbClr val="000000"/>
                </a:solidFill>
              </a:endParaRPr>
            </a:p>
          </p:txBody>
        </p:sp>
        <p:sp>
          <p:nvSpPr>
            <p:cNvPr id="32" name="Rectangle 44"/>
            <p:cNvSpPr>
              <a:spLocks noChangeArrowheads="1"/>
            </p:cNvSpPr>
            <p:nvPr/>
          </p:nvSpPr>
          <p:spPr bwMode="auto">
            <a:xfrm>
              <a:off x="2835" y="2784"/>
              <a:ext cx="720" cy="283"/>
            </a:xfrm>
            <a:prstGeom prst="rect">
              <a:avLst/>
            </a:prstGeom>
            <a:solidFill>
              <a:srgbClr val="FFCCCC"/>
            </a:solidFill>
            <a:ln w="12700">
              <a:solidFill>
                <a:schemeClr val="bg2"/>
              </a:solidFill>
              <a:miter lim="800000"/>
              <a:headEnd/>
              <a:tailEnd/>
            </a:ln>
          </p:spPr>
          <p:txBody>
            <a:bodyPr lIns="92075" tIns="46038" rIns="92075" bIns="46038">
              <a:spAutoFit/>
            </a:bodyPr>
            <a:lstStyle/>
            <a:p>
              <a:pPr algn="l" eaLnBrk="0" hangingPunct="0"/>
              <a:r>
                <a:rPr lang="en-US" dirty="0">
                  <a:solidFill>
                    <a:srgbClr val="000000"/>
                  </a:solidFill>
                  <a:latin typeface="Times New Roman" charset="0"/>
                </a:rPr>
                <a:t>sleep()</a:t>
              </a:r>
            </a:p>
          </p:txBody>
        </p:sp>
        <p:sp>
          <p:nvSpPr>
            <p:cNvPr id="33" name="Freeform 46"/>
            <p:cNvSpPr>
              <a:spLocks/>
            </p:cNvSpPr>
            <p:nvPr/>
          </p:nvSpPr>
          <p:spPr bwMode="auto">
            <a:xfrm>
              <a:off x="2931" y="2736"/>
              <a:ext cx="1584" cy="624"/>
            </a:xfrm>
            <a:custGeom>
              <a:avLst/>
              <a:gdLst>
                <a:gd name="T0" fmla="*/ 0 w 1536"/>
                <a:gd name="T1" fmla="*/ 1254 h 560"/>
                <a:gd name="T2" fmla="*/ 677 w 1536"/>
                <a:gd name="T3" fmla="*/ 1254 h 560"/>
                <a:gd name="T4" fmla="*/ 1595 w 1536"/>
                <a:gd name="T5" fmla="*/ 798 h 560"/>
                <a:gd name="T6" fmla="*/ 1966 w 1536"/>
                <a:gd name="T7" fmla="*/ 0 h 560"/>
                <a:gd name="T8" fmla="*/ 0 60000 65536"/>
                <a:gd name="T9" fmla="*/ 0 60000 65536"/>
                <a:gd name="T10" fmla="*/ 0 60000 65536"/>
                <a:gd name="T11" fmla="*/ 0 60000 65536"/>
                <a:gd name="T12" fmla="*/ 0 w 1536"/>
                <a:gd name="T13" fmla="*/ 0 h 560"/>
                <a:gd name="T14" fmla="*/ 1536 w 1536"/>
                <a:gd name="T15" fmla="*/ 560 h 560"/>
              </a:gdLst>
              <a:ahLst/>
              <a:cxnLst>
                <a:cxn ang="T8">
                  <a:pos x="T0" y="T1"/>
                </a:cxn>
                <a:cxn ang="T9">
                  <a:pos x="T2" y="T3"/>
                </a:cxn>
                <a:cxn ang="T10">
                  <a:pos x="T4" y="T5"/>
                </a:cxn>
                <a:cxn ang="T11">
                  <a:pos x="T6" y="T7"/>
                </a:cxn>
              </a:cxnLst>
              <a:rect l="T12" t="T13" r="T14" b="T15"/>
              <a:pathLst>
                <a:path w="1536" h="560">
                  <a:moveTo>
                    <a:pt x="0" y="528"/>
                  </a:moveTo>
                  <a:cubicBezTo>
                    <a:pt x="160" y="544"/>
                    <a:pt x="320" y="560"/>
                    <a:pt x="528" y="528"/>
                  </a:cubicBezTo>
                  <a:cubicBezTo>
                    <a:pt x="736" y="496"/>
                    <a:pt x="1080" y="424"/>
                    <a:pt x="1248" y="336"/>
                  </a:cubicBezTo>
                  <a:cubicBezTo>
                    <a:pt x="1416" y="248"/>
                    <a:pt x="1476" y="124"/>
                    <a:pt x="1536" y="0"/>
                  </a:cubicBezTo>
                </a:path>
              </a:pathLst>
            </a:custGeom>
            <a:noFill/>
            <a:ln w="12700" cap="flat" cmpd="sng">
              <a:solidFill>
                <a:schemeClr val="tx1"/>
              </a:solidFill>
              <a:prstDash val="solid"/>
              <a:miter lim="800000"/>
              <a:headEnd type="none" w="med" len="med"/>
              <a:tailEnd type="arrow" w="med" len="med"/>
            </a:ln>
            <a:extLst>
              <a:ext uri="{909E8E84-426E-40dd-AFC4-6F175D3DCCD1}">
                <a14:hiddenFill xmlns:a14="http://schemas.microsoft.com/office/drawing/2010/main" xmlns="">
                  <a:solidFill>
                    <a:srgbClr val="FFFFFF"/>
                  </a:solidFill>
                </a14:hiddenFill>
              </a:ext>
            </a:extLst>
          </p:spPr>
          <p:txBody>
            <a:bodyPr wrap="none"/>
            <a:lstStyle/>
            <a:p>
              <a:endParaRPr lang="en-US" sz="1400">
                <a:solidFill>
                  <a:srgbClr val="000000"/>
                </a:solidFill>
              </a:endParaRPr>
            </a:p>
          </p:txBody>
        </p:sp>
        <p:sp>
          <p:nvSpPr>
            <p:cNvPr id="34" name="Freeform 47"/>
            <p:cNvSpPr>
              <a:spLocks/>
            </p:cNvSpPr>
            <p:nvPr/>
          </p:nvSpPr>
          <p:spPr bwMode="auto">
            <a:xfrm>
              <a:off x="2979" y="1968"/>
              <a:ext cx="576" cy="240"/>
            </a:xfrm>
            <a:custGeom>
              <a:avLst/>
              <a:gdLst>
                <a:gd name="T0" fmla="*/ 576 w 576"/>
                <a:gd name="T1" fmla="*/ 240 h 240"/>
                <a:gd name="T2" fmla="*/ 480 w 576"/>
                <a:gd name="T3" fmla="*/ 48 h 240"/>
                <a:gd name="T4" fmla="*/ 0 w 576"/>
                <a:gd name="T5" fmla="*/ 0 h 240"/>
                <a:gd name="T6" fmla="*/ 0 60000 65536"/>
                <a:gd name="T7" fmla="*/ 0 60000 65536"/>
                <a:gd name="T8" fmla="*/ 0 60000 65536"/>
                <a:gd name="T9" fmla="*/ 0 w 576"/>
                <a:gd name="T10" fmla="*/ 0 h 240"/>
                <a:gd name="T11" fmla="*/ 576 w 576"/>
                <a:gd name="T12" fmla="*/ 240 h 240"/>
              </a:gdLst>
              <a:ahLst/>
              <a:cxnLst>
                <a:cxn ang="T6">
                  <a:pos x="T0" y="T1"/>
                </a:cxn>
                <a:cxn ang="T7">
                  <a:pos x="T2" y="T3"/>
                </a:cxn>
                <a:cxn ang="T8">
                  <a:pos x="T4" y="T5"/>
                </a:cxn>
              </a:cxnLst>
              <a:rect l="T9" t="T10" r="T11" b="T12"/>
              <a:pathLst>
                <a:path w="576" h="240">
                  <a:moveTo>
                    <a:pt x="576" y="240"/>
                  </a:moveTo>
                  <a:cubicBezTo>
                    <a:pt x="576" y="164"/>
                    <a:pt x="576" y="88"/>
                    <a:pt x="480" y="48"/>
                  </a:cubicBezTo>
                  <a:cubicBezTo>
                    <a:pt x="384" y="8"/>
                    <a:pt x="72" y="8"/>
                    <a:pt x="0" y="0"/>
                  </a:cubicBezTo>
                </a:path>
              </a:pathLst>
            </a:custGeom>
            <a:noFill/>
            <a:ln w="12700" cap="flat" cmpd="sng">
              <a:solidFill>
                <a:schemeClr val="tx1"/>
              </a:solidFill>
              <a:prstDash val="solid"/>
              <a:miter lim="800000"/>
              <a:headEnd type="none" w="med" len="med"/>
              <a:tailEnd type="arrow" w="med" len="med"/>
            </a:ln>
            <a:extLst>
              <a:ext uri="{909E8E84-426E-40dd-AFC4-6F175D3DCCD1}">
                <a14:hiddenFill xmlns:a14="http://schemas.microsoft.com/office/drawing/2010/main" xmlns="">
                  <a:solidFill>
                    <a:srgbClr val="FFFFFF"/>
                  </a:solidFill>
                </a14:hiddenFill>
              </a:ext>
            </a:extLst>
          </p:spPr>
          <p:txBody>
            <a:bodyPr wrap="none"/>
            <a:lstStyle/>
            <a:p>
              <a:endParaRPr lang="en-US" sz="1400">
                <a:solidFill>
                  <a:srgbClr val="000000"/>
                </a:solidFill>
              </a:endParaRPr>
            </a:p>
          </p:txBody>
        </p:sp>
        <p:sp>
          <p:nvSpPr>
            <p:cNvPr id="35" name="Text Box 49"/>
            <p:cNvSpPr txBox="1">
              <a:spLocks noChangeArrowheads="1"/>
            </p:cNvSpPr>
            <p:nvPr/>
          </p:nvSpPr>
          <p:spPr bwMode="auto">
            <a:xfrm>
              <a:off x="4083" y="3312"/>
              <a:ext cx="779"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0"/>
                  <a:cs typeface="SimSun" charset="0"/>
                </a:defRPr>
              </a:lvl1pPr>
              <a:lvl2pPr marL="742950" indent="-285750" eaLnBrk="0" hangingPunct="0">
                <a:defRPr sz="1600">
                  <a:solidFill>
                    <a:schemeClr val="tx1"/>
                  </a:solidFill>
                  <a:latin typeface="Tahoma" charset="0"/>
                  <a:ea typeface="SimSun" charset="0"/>
                  <a:cs typeface="SimSun" charset="0"/>
                </a:defRPr>
              </a:lvl2pPr>
              <a:lvl3pPr marL="1143000" indent="-228600" eaLnBrk="0" hangingPunct="0">
                <a:defRPr sz="1600">
                  <a:solidFill>
                    <a:schemeClr val="tx1"/>
                  </a:solidFill>
                  <a:latin typeface="Tahoma" charset="0"/>
                  <a:ea typeface="SimSun" charset="0"/>
                  <a:cs typeface="SimSun" charset="0"/>
                </a:defRPr>
              </a:lvl3pPr>
              <a:lvl4pPr marL="1600200" indent="-228600" eaLnBrk="0" hangingPunct="0">
                <a:defRPr sz="1600">
                  <a:solidFill>
                    <a:schemeClr val="tx1"/>
                  </a:solidFill>
                  <a:latin typeface="Tahoma" charset="0"/>
                  <a:ea typeface="SimSun" charset="0"/>
                  <a:cs typeface="SimSun" charset="0"/>
                </a:defRPr>
              </a:lvl4pPr>
              <a:lvl5pPr marL="2057400" indent="-228600" eaLnBrk="0" hangingPunct="0">
                <a:defRPr sz="1600">
                  <a:solidFill>
                    <a:schemeClr val="tx1"/>
                  </a:solidFill>
                  <a:latin typeface="Tahoma" charset="0"/>
                  <a:ea typeface="SimSun" charset="0"/>
                  <a:cs typeface="SimSun" charset="0"/>
                </a:defRPr>
              </a:lvl5pPr>
              <a:lvl6pPr marL="2514600" indent="-228600" algn="ctr" eaLnBrk="0" fontAlgn="base" hangingPunct="0">
                <a:spcBef>
                  <a:spcPct val="0"/>
                </a:spcBef>
                <a:spcAft>
                  <a:spcPct val="0"/>
                </a:spcAft>
                <a:defRPr sz="1600">
                  <a:solidFill>
                    <a:schemeClr val="tx1"/>
                  </a:solidFill>
                  <a:latin typeface="Tahoma" charset="0"/>
                  <a:ea typeface="SimSun" charset="0"/>
                  <a:cs typeface="SimSun" charset="0"/>
                </a:defRPr>
              </a:lvl6pPr>
              <a:lvl7pPr marL="2971800" indent="-228600" algn="ctr" eaLnBrk="0" fontAlgn="base" hangingPunct="0">
                <a:spcBef>
                  <a:spcPct val="0"/>
                </a:spcBef>
                <a:spcAft>
                  <a:spcPct val="0"/>
                </a:spcAft>
                <a:defRPr sz="1600">
                  <a:solidFill>
                    <a:schemeClr val="tx1"/>
                  </a:solidFill>
                  <a:latin typeface="Tahoma" charset="0"/>
                  <a:ea typeface="SimSun" charset="0"/>
                  <a:cs typeface="SimSun" charset="0"/>
                </a:defRPr>
              </a:lvl7pPr>
              <a:lvl8pPr marL="3429000" indent="-228600" algn="ctr" eaLnBrk="0" fontAlgn="base" hangingPunct="0">
                <a:spcBef>
                  <a:spcPct val="0"/>
                </a:spcBef>
                <a:spcAft>
                  <a:spcPct val="0"/>
                </a:spcAft>
                <a:defRPr sz="1600">
                  <a:solidFill>
                    <a:schemeClr val="tx1"/>
                  </a:solidFill>
                  <a:latin typeface="Tahoma" charset="0"/>
                  <a:ea typeface="SimSun" charset="0"/>
                  <a:cs typeface="SimSun" charset="0"/>
                </a:defRPr>
              </a:lvl8pPr>
              <a:lvl9pPr marL="3886200" indent="-228600" algn="ctr" eaLnBrk="0" fontAlgn="base" hangingPunct="0">
                <a:spcBef>
                  <a:spcPct val="0"/>
                </a:spcBef>
                <a:spcAft>
                  <a:spcPct val="0"/>
                </a:spcAft>
                <a:defRPr sz="1600">
                  <a:solidFill>
                    <a:schemeClr val="tx1"/>
                  </a:solidFill>
                  <a:latin typeface="Tahoma" charset="0"/>
                  <a:ea typeface="SimSun" charset="0"/>
                  <a:cs typeface="SimSun" charset="0"/>
                </a:defRPr>
              </a:lvl9pPr>
            </a:lstStyle>
            <a:p>
              <a:pPr eaLnBrk="1" hangingPunct="1"/>
              <a:r>
                <a:rPr lang="en-AU" sz="1200" i="1">
                  <a:solidFill>
                    <a:srgbClr val="000000"/>
                  </a:solidFill>
                </a:rPr>
                <a:t>Block on I/O</a:t>
              </a:r>
              <a:endParaRPr lang="en-US" sz="1200" i="1">
                <a:solidFill>
                  <a:srgbClr val="000000"/>
                </a:solidFill>
              </a:endParaRPr>
            </a:p>
          </p:txBody>
        </p:sp>
        <p:sp>
          <p:nvSpPr>
            <p:cNvPr id="36" name="Text Box 50"/>
            <p:cNvSpPr txBox="1">
              <a:spLocks noChangeArrowheads="1"/>
            </p:cNvSpPr>
            <p:nvPr/>
          </p:nvSpPr>
          <p:spPr bwMode="auto">
            <a:xfrm>
              <a:off x="4323" y="1344"/>
              <a:ext cx="871"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0"/>
                  <a:cs typeface="SimSun" charset="0"/>
                </a:defRPr>
              </a:lvl1pPr>
              <a:lvl2pPr marL="742950" indent="-285750" eaLnBrk="0" hangingPunct="0">
                <a:defRPr sz="1600">
                  <a:solidFill>
                    <a:schemeClr val="tx1"/>
                  </a:solidFill>
                  <a:latin typeface="Tahoma" charset="0"/>
                  <a:ea typeface="SimSun" charset="0"/>
                  <a:cs typeface="SimSun" charset="0"/>
                </a:defRPr>
              </a:lvl2pPr>
              <a:lvl3pPr marL="1143000" indent="-228600" eaLnBrk="0" hangingPunct="0">
                <a:defRPr sz="1600">
                  <a:solidFill>
                    <a:schemeClr val="tx1"/>
                  </a:solidFill>
                  <a:latin typeface="Tahoma" charset="0"/>
                  <a:ea typeface="SimSun" charset="0"/>
                  <a:cs typeface="SimSun" charset="0"/>
                </a:defRPr>
              </a:lvl3pPr>
              <a:lvl4pPr marL="1600200" indent="-228600" eaLnBrk="0" hangingPunct="0">
                <a:defRPr sz="1600">
                  <a:solidFill>
                    <a:schemeClr val="tx1"/>
                  </a:solidFill>
                  <a:latin typeface="Tahoma" charset="0"/>
                  <a:ea typeface="SimSun" charset="0"/>
                  <a:cs typeface="SimSun" charset="0"/>
                </a:defRPr>
              </a:lvl4pPr>
              <a:lvl5pPr marL="2057400" indent="-228600" eaLnBrk="0" hangingPunct="0">
                <a:defRPr sz="1600">
                  <a:solidFill>
                    <a:schemeClr val="tx1"/>
                  </a:solidFill>
                  <a:latin typeface="Tahoma" charset="0"/>
                  <a:ea typeface="SimSun" charset="0"/>
                  <a:cs typeface="SimSun" charset="0"/>
                </a:defRPr>
              </a:lvl5pPr>
              <a:lvl6pPr marL="2514600" indent="-228600" algn="ctr" eaLnBrk="0" fontAlgn="base" hangingPunct="0">
                <a:spcBef>
                  <a:spcPct val="0"/>
                </a:spcBef>
                <a:spcAft>
                  <a:spcPct val="0"/>
                </a:spcAft>
                <a:defRPr sz="1600">
                  <a:solidFill>
                    <a:schemeClr val="tx1"/>
                  </a:solidFill>
                  <a:latin typeface="Tahoma" charset="0"/>
                  <a:ea typeface="SimSun" charset="0"/>
                  <a:cs typeface="SimSun" charset="0"/>
                </a:defRPr>
              </a:lvl6pPr>
              <a:lvl7pPr marL="2971800" indent="-228600" algn="ctr" eaLnBrk="0" fontAlgn="base" hangingPunct="0">
                <a:spcBef>
                  <a:spcPct val="0"/>
                </a:spcBef>
                <a:spcAft>
                  <a:spcPct val="0"/>
                </a:spcAft>
                <a:defRPr sz="1600">
                  <a:solidFill>
                    <a:schemeClr val="tx1"/>
                  </a:solidFill>
                  <a:latin typeface="Tahoma" charset="0"/>
                  <a:ea typeface="SimSun" charset="0"/>
                  <a:cs typeface="SimSun" charset="0"/>
                </a:defRPr>
              </a:lvl7pPr>
              <a:lvl8pPr marL="3429000" indent="-228600" algn="ctr" eaLnBrk="0" fontAlgn="base" hangingPunct="0">
                <a:spcBef>
                  <a:spcPct val="0"/>
                </a:spcBef>
                <a:spcAft>
                  <a:spcPct val="0"/>
                </a:spcAft>
                <a:defRPr sz="1600">
                  <a:solidFill>
                    <a:schemeClr val="tx1"/>
                  </a:solidFill>
                  <a:latin typeface="Tahoma" charset="0"/>
                  <a:ea typeface="SimSun" charset="0"/>
                  <a:cs typeface="SimSun" charset="0"/>
                </a:defRPr>
              </a:lvl8pPr>
              <a:lvl9pPr marL="3886200" indent="-228600" algn="ctr" eaLnBrk="0" fontAlgn="base" hangingPunct="0">
                <a:spcBef>
                  <a:spcPct val="0"/>
                </a:spcBef>
                <a:spcAft>
                  <a:spcPct val="0"/>
                </a:spcAft>
                <a:defRPr sz="1600">
                  <a:solidFill>
                    <a:schemeClr val="tx1"/>
                  </a:solidFill>
                  <a:latin typeface="Tahoma" charset="0"/>
                  <a:ea typeface="SimSun" charset="0"/>
                  <a:cs typeface="SimSun" charset="0"/>
                </a:defRPr>
              </a:lvl9pPr>
            </a:lstStyle>
            <a:p>
              <a:pPr eaLnBrk="1" hangingPunct="1"/>
              <a:r>
                <a:rPr lang="en-AU" sz="1200" i="1">
                  <a:solidFill>
                    <a:srgbClr val="000000"/>
                  </a:solidFill>
                </a:rPr>
                <a:t>I/O completed</a:t>
              </a:r>
              <a:endParaRPr lang="en-US" sz="1200" i="1">
                <a:solidFill>
                  <a:srgbClr val="000000"/>
                </a:solidFill>
              </a:endParaRPr>
            </a:p>
          </p:txBody>
        </p:sp>
        <p:sp>
          <p:nvSpPr>
            <p:cNvPr id="37" name="Text Box 51"/>
            <p:cNvSpPr txBox="1">
              <a:spLocks noChangeArrowheads="1"/>
            </p:cNvSpPr>
            <p:nvPr/>
          </p:nvSpPr>
          <p:spPr bwMode="auto">
            <a:xfrm>
              <a:off x="3075" y="1804"/>
              <a:ext cx="846" cy="3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0"/>
                  <a:cs typeface="SimSun" charset="0"/>
                </a:defRPr>
              </a:lvl1pPr>
              <a:lvl2pPr marL="742950" indent="-285750" eaLnBrk="0" hangingPunct="0">
                <a:defRPr sz="1600">
                  <a:solidFill>
                    <a:schemeClr val="tx1"/>
                  </a:solidFill>
                  <a:latin typeface="Tahoma" charset="0"/>
                  <a:ea typeface="SimSun" charset="0"/>
                  <a:cs typeface="SimSun" charset="0"/>
                </a:defRPr>
              </a:lvl2pPr>
              <a:lvl3pPr marL="1143000" indent="-228600" eaLnBrk="0" hangingPunct="0">
                <a:defRPr sz="1600">
                  <a:solidFill>
                    <a:schemeClr val="tx1"/>
                  </a:solidFill>
                  <a:latin typeface="Tahoma" charset="0"/>
                  <a:ea typeface="SimSun" charset="0"/>
                  <a:cs typeface="SimSun" charset="0"/>
                </a:defRPr>
              </a:lvl3pPr>
              <a:lvl4pPr marL="1600200" indent="-228600" eaLnBrk="0" hangingPunct="0">
                <a:defRPr sz="1600">
                  <a:solidFill>
                    <a:schemeClr val="tx1"/>
                  </a:solidFill>
                  <a:latin typeface="Tahoma" charset="0"/>
                  <a:ea typeface="SimSun" charset="0"/>
                  <a:cs typeface="SimSun" charset="0"/>
                </a:defRPr>
              </a:lvl4pPr>
              <a:lvl5pPr marL="2057400" indent="-228600" eaLnBrk="0" hangingPunct="0">
                <a:defRPr sz="1600">
                  <a:solidFill>
                    <a:schemeClr val="tx1"/>
                  </a:solidFill>
                  <a:latin typeface="Tahoma" charset="0"/>
                  <a:ea typeface="SimSun" charset="0"/>
                  <a:cs typeface="SimSun" charset="0"/>
                </a:defRPr>
              </a:lvl5pPr>
              <a:lvl6pPr marL="2514600" indent="-228600" algn="ctr" eaLnBrk="0" fontAlgn="base" hangingPunct="0">
                <a:spcBef>
                  <a:spcPct val="0"/>
                </a:spcBef>
                <a:spcAft>
                  <a:spcPct val="0"/>
                </a:spcAft>
                <a:defRPr sz="1600">
                  <a:solidFill>
                    <a:schemeClr val="tx1"/>
                  </a:solidFill>
                  <a:latin typeface="Tahoma" charset="0"/>
                  <a:ea typeface="SimSun" charset="0"/>
                  <a:cs typeface="SimSun" charset="0"/>
                </a:defRPr>
              </a:lvl6pPr>
              <a:lvl7pPr marL="2971800" indent="-228600" algn="ctr" eaLnBrk="0" fontAlgn="base" hangingPunct="0">
                <a:spcBef>
                  <a:spcPct val="0"/>
                </a:spcBef>
                <a:spcAft>
                  <a:spcPct val="0"/>
                </a:spcAft>
                <a:defRPr sz="1600">
                  <a:solidFill>
                    <a:schemeClr val="tx1"/>
                  </a:solidFill>
                  <a:latin typeface="Tahoma" charset="0"/>
                  <a:ea typeface="SimSun" charset="0"/>
                  <a:cs typeface="SimSun" charset="0"/>
                </a:defRPr>
              </a:lvl7pPr>
              <a:lvl8pPr marL="3429000" indent="-228600" algn="ctr" eaLnBrk="0" fontAlgn="base" hangingPunct="0">
                <a:spcBef>
                  <a:spcPct val="0"/>
                </a:spcBef>
                <a:spcAft>
                  <a:spcPct val="0"/>
                </a:spcAft>
                <a:defRPr sz="1600">
                  <a:solidFill>
                    <a:schemeClr val="tx1"/>
                  </a:solidFill>
                  <a:latin typeface="Tahoma" charset="0"/>
                  <a:ea typeface="SimSun" charset="0"/>
                  <a:cs typeface="SimSun" charset="0"/>
                </a:defRPr>
              </a:lvl8pPr>
              <a:lvl9pPr marL="3886200" indent="-228600" algn="ctr" eaLnBrk="0" fontAlgn="base" hangingPunct="0">
                <a:spcBef>
                  <a:spcPct val="0"/>
                </a:spcBef>
                <a:spcAft>
                  <a:spcPct val="0"/>
                </a:spcAft>
                <a:defRPr sz="1600">
                  <a:solidFill>
                    <a:schemeClr val="tx1"/>
                  </a:solidFill>
                  <a:latin typeface="Tahoma" charset="0"/>
                  <a:ea typeface="SimSun" charset="0"/>
                  <a:cs typeface="SimSun" charset="0"/>
                </a:defRPr>
              </a:lvl9pPr>
            </a:lstStyle>
            <a:p>
              <a:pPr eaLnBrk="1" hangingPunct="1"/>
              <a:r>
                <a:rPr lang="en-AU" sz="1200" i="1">
                  <a:solidFill>
                    <a:srgbClr val="000000"/>
                  </a:solidFill>
                </a:rPr>
                <a:t>Time expired/</a:t>
              </a:r>
              <a:br>
                <a:rPr lang="en-AU" sz="1200" i="1">
                  <a:solidFill>
                    <a:srgbClr val="000000"/>
                  </a:solidFill>
                </a:rPr>
              </a:br>
              <a:r>
                <a:rPr lang="en-AU" sz="1200" i="1">
                  <a:solidFill>
                    <a:srgbClr val="000000"/>
                  </a:solidFill>
                </a:rPr>
                <a:t>interrupted</a:t>
              </a:r>
              <a:endParaRPr lang="en-US" sz="1200" i="1">
                <a:solidFill>
                  <a:srgbClr val="000000"/>
                </a:solidFill>
              </a:endParaRPr>
            </a:p>
          </p:txBody>
        </p:sp>
        <p:sp>
          <p:nvSpPr>
            <p:cNvPr id="38" name="Rectangle 52"/>
            <p:cNvSpPr>
              <a:spLocks noChangeArrowheads="1"/>
            </p:cNvSpPr>
            <p:nvPr/>
          </p:nvSpPr>
          <p:spPr bwMode="auto">
            <a:xfrm>
              <a:off x="3651" y="2976"/>
              <a:ext cx="912" cy="283"/>
            </a:xfrm>
            <a:prstGeom prst="rect">
              <a:avLst/>
            </a:prstGeom>
            <a:solidFill>
              <a:srgbClr val="FFCCCC"/>
            </a:solidFill>
            <a:ln w="12700">
              <a:solidFill>
                <a:schemeClr val="bg2"/>
              </a:solidFill>
              <a:miter lim="800000"/>
              <a:headEnd/>
              <a:tailEnd/>
            </a:ln>
          </p:spPr>
          <p:txBody>
            <a:bodyPr lIns="92075" tIns="46038" rIns="92075" bIns="46038">
              <a:spAutoFit/>
            </a:bodyPr>
            <a:lstStyle/>
            <a:p>
              <a:pPr algn="l" eaLnBrk="0" hangingPunct="0"/>
              <a:r>
                <a:rPr lang="en-US" dirty="0">
                  <a:solidFill>
                    <a:srgbClr val="000000"/>
                  </a:solidFill>
                  <a:latin typeface="Times New Roman" charset="0"/>
                </a:rPr>
                <a:t>suspend()</a:t>
              </a:r>
            </a:p>
          </p:txBody>
        </p:sp>
        <p:sp>
          <p:nvSpPr>
            <p:cNvPr id="39" name="Freeform 54"/>
            <p:cNvSpPr>
              <a:spLocks/>
            </p:cNvSpPr>
            <p:nvPr/>
          </p:nvSpPr>
          <p:spPr bwMode="auto">
            <a:xfrm>
              <a:off x="3219" y="1560"/>
              <a:ext cx="1392" cy="648"/>
            </a:xfrm>
            <a:custGeom>
              <a:avLst/>
              <a:gdLst>
                <a:gd name="T0" fmla="*/ 1392 w 1392"/>
                <a:gd name="T1" fmla="*/ 648 h 648"/>
                <a:gd name="T2" fmla="*/ 1248 w 1392"/>
                <a:gd name="T3" fmla="*/ 216 h 648"/>
                <a:gd name="T4" fmla="*/ 912 w 1392"/>
                <a:gd name="T5" fmla="*/ 24 h 648"/>
                <a:gd name="T6" fmla="*/ 0 w 1392"/>
                <a:gd name="T7" fmla="*/ 72 h 648"/>
                <a:gd name="T8" fmla="*/ 0 60000 65536"/>
                <a:gd name="T9" fmla="*/ 0 60000 65536"/>
                <a:gd name="T10" fmla="*/ 0 60000 65536"/>
                <a:gd name="T11" fmla="*/ 0 60000 65536"/>
                <a:gd name="T12" fmla="*/ 0 w 1392"/>
                <a:gd name="T13" fmla="*/ 0 h 648"/>
                <a:gd name="T14" fmla="*/ 1392 w 1392"/>
                <a:gd name="T15" fmla="*/ 648 h 648"/>
              </a:gdLst>
              <a:ahLst/>
              <a:cxnLst>
                <a:cxn ang="T8">
                  <a:pos x="T0" y="T1"/>
                </a:cxn>
                <a:cxn ang="T9">
                  <a:pos x="T2" y="T3"/>
                </a:cxn>
                <a:cxn ang="T10">
                  <a:pos x="T4" y="T5"/>
                </a:cxn>
                <a:cxn ang="T11">
                  <a:pos x="T6" y="T7"/>
                </a:cxn>
              </a:cxnLst>
              <a:rect l="T12" t="T13" r="T14" b="T15"/>
              <a:pathLst>
                <a:path w="1392" h="648">
                  <a:moveTo>
                    <a:pt x="1392" y="648"/>
                  </a:moveTo>
                  <a:cubicBezTo>
                    <a:pt x="1360" y="484"/>
                    <a:pt x="1328" y="320"/>
                    <a:pt x="1248" y="216"/>
                  </a:cubicBezTo>
                  <a:cubicBezTo>
                    <a:pt x="1168" y="112"/>
                    <a:pt x="1120" y="48"/>
                    <a:pt x="912" y="24"/>
                  </a:cubicBezTo>
                  <a:cubicBezTo>
                    <a:pt x="704" y="0"/>
                    <a:pt x="352" y="36"/>
                    <a:pt x="0" y="72"/>
                  </a:cubicBezTo>
                </a:path>
              </a:pathLst>
            </a:custGeom>
            <a:noFill/>
            <a:ln w="12700" cap="flat" cmpd="sng">
              <a:solidFill>
                <a:schemeClr val="tx1"/>
              </a:solidFill>
              <a:prstDash val="solid"/>
              <a:miter lim="800000"/>
              <a:headEnd type="none" w="med" len="med"/>
              <a:tailEnd type="arrow" w="med" len="med"/>
            </a:ln>
            <a:extLst>
              <a:ext uri="{909E8E84-426E-40dd-AFC4-6F175D3DCCD1}">
                <a14:hiddenFill xmlns:a14="http://schemas.microsoft.com/office/drawing/2010/main" xmlns="">
                  <a:solidFill>
                    <a:srgbClr val="FFFFFF"/>
                  </a:solidFill>
                </a14:hiddenFill>
              </a:ext>
            </a:extLst>
          </p:spPr>
          <p:txBody>
            <a:bodyPr wrap="none"/>
            <a:lstStyle/>
            <a:p>
              <a:endParaRPr lang="en-US" sz="1400">
                <a:solidFill>
                  <a:srgbClr val="000000"/>
                </a:solidFill>
              </a:endParaRPr>
            </a:p>
          </p:txBody>
        </p:sp>
        <p:sp>
          <p:nvSpPr>
            <p:cNvPr id="40" name="Rectangle 53"/>
            <p:cNvSpPr>
              <a:spLocks noChangeArrowheads="1"/>
            </p:cNvSpPr>
            <p:nvPr/>
          </p:nvSpPr>
          <p:spPr bwMode="auto">
            <a:xfrm>
              <a:off x="3987" y="1680"/>
              <a:ext cx="912" cy="283"/>
            </a:xfrm>
            <a:prstGeom prst="rect">
              <a:avLst/>
            </a:prstGeom>
            <a:solidFill>
              <a:srgbClr val="FFCCCC"/>
            </a:solidFill>
            <a:ln w="12700">
              <a:solidFill>
                <a:schemeClr val="bg2"/>
              </a:solidFill>
              <a:miter lim="800000"/>
              <a:headEnd/>
              <a:tailEnd/>
            </a:ln>
          </p:spPr>
          <p:txBody>
            <a:bodyPr lIns="92075" tIns="46038" rIns="92075" bIns="46038">
              <a:spAutoFit/>
            </a:bodyPr>
            <a:lstStyle/>
            <a:p>
              <a:pPr algn="l" eaLnBrk="0" hangingPunct="0"/>
              <a:r>
                <a:rPr lang="en-US" dirty="0">
                  <a:solidFill>
                    <a:srgbClr val="000000"/>
                  </a:solidFill>
                  <a:latin typeface="Times New Roman" charset="0"/>
                </a:rPr>
                <a:t>resume()</a:t>
              </a:r>
            </a:p>
          </p:txBody>
        </p:sp>
        <p:sp>
          <p:nvSpPr>
            <p:cNvPr id="41" name="Freeform 55"/>
            <p:cNvSpPr>
              <a:spLocks/>
            </p:cNvSpPr>
            <p:nvPr/>
          </p:nvSpPr>
          <p:spPr bwMode="auto">
            <a:xfrm>
              <a:off x="2979" y="2736"/>
              <a:ext cx="1832" cy="744"/>
            </a:xfrm>
            <a:custGeom>
              <a:avLst/>
              <a:gdLst>
                <a:gd name="T0" fmla="*/ 0 w 1832"/>
                <a:gd name="T1" fmla="*/ 672 h 744"/>
                <a:gd name="T2" fmla="*/ 384 w 1832"/>
                <a:gd name="T3" fmla="*/ 672 h 744"/>
                <a:gd name="T4" fmla="*/ 912 w 1832"/>
                <a:gd name="T5" fmla="*/ 672 h 744"/>
                <a:gd name="T6" fmla="*/ 1440 w 1832"/>
                <a:gd name="T7" fmla="*/ 720 h 744"/>
                <a:gd name="T8" fmla="*/ 1776 w 1832"/>
                <a:gd name="T9" fmla="*/ 528 h 744"/>
                <a:gd name="T10" fmla="*/ 1776 w 1832"/>
                <a:gd name="T11" fmla="*/ 0 h 744"/>
                <a:gd name="T12" fmla="*/ 0 60000 65536"/>
                <a:gd name="T13" fmla="*/ 0 60000 65536"/>
                <a:gd name="T14" fmla="*/ 0 60000 65536"/>
                <a:gd name="T15" fmla="*/ 0 60000 65536"/>
                <a:gd name="T16" fmla="*/ 0 60000 65536"/>
                <a:gd name="T17" fmla="*/ 0 60000 65536"/>
                <a:gd name="T18" fmla="*/ 0 w 1832"/>
                <a:gd name="T19" fmla="*/ 0 h 744"/>
                <a:gd name="T20" fmla="*/ 1832 w 1832"/>
                <a:gd name="T21" fmla="*/ 744 h 744"/>
              </a:gdLst>
              <a:ahLst/>
              <a:cxnLst>
                <a:cxn ang="T12">
                  <a:pos x="T0" y="T1"/>
                </a:cxn>
                <a:cxn ang="T13">
                  <a:pos x="T2" y="T3"/>
                </a:cxn>
                <a:cxn ang="T14">
                  <a:pos x="T4" y="T5"/>
                </a:cxn>
                <a:cxn ang="T15">
                  <a:pos x="T6" y="T7"/>
                </a:cxn>
                <a:cxn ang="T16">
                  <a:pos x="T8" y="T9"/>
                </a:cxn>
                <a:cxn ang="T17">
                  <a:pos x="T10" y="T11"/>
                </a:cxn>
              </a:cxnLst>
              <a:rect l="T18" t="T19" r="T20" b="T21"/>
              <a:pathLst>
                <a:path w="1832" h="744">
                  <a:moveTo>
                    <a:pt x="0" y="672"/>
                  </a:moveTo>
                  <a:cubicBezTo>
                    <a:pt x="116" y="672"/>
                    <a:pt x="232" y="672"/>
                    <a:pt x="384" y="672"/>
                  </a:cubicBezTo>
                  <a:cubicBezTo>
                    <a:pt x="536" y="672"/>
                    <a:pt x="736" y="664"/>
                    <a:pt x="912" y="672"/>
                  </a:cubicBezTo>
                  <a:cubicBezTo>
                    <a:pt x="1088" y="680"/>
                    <a:pt x="1296" y="744"/>
                    <a:pt x="1440" y="720"/>
                  </a:cubicBezTo>
                  <a:cubicBezTo>
                    <a:pt x="1584" y="696"/>
                    <a:pt x="1720" y="648"/>
                    <a:pt x="1776" y="528"/>
                  </a:cubicBezTo>
                  <a:cubicBezTo>
                    <a:pt x="1832" y="408"/>
                    <a:pt x="1804" y="204"/>
                    <a:pt x="1776" y="0"/>
                  </a:cubicBezTo>
                </a:path>
              </a:pathLst>
            </a:custGeom>
            <a:noFill/>
            <a:ln w="12700" cap="flat" cmpd="sng">
              <a:solidFill>
                <a:schemeClr val="tx1"/>
              </a:solidFill>
              <a:prstDash val="dash"/>
              <a:miter lim="800000"/>
              <a:headEnd type="none" w="med" len="med"/>
              <a:tailEnd type="arrow" w="med" len="med"/>
            </a:ln>
            <a:extLst>
              <a:ext uri="{909E8E84-426E-40dd-AFC4-6F175D3DCCD1}">
                <a14:hiddenFill xmlns:a14="http://schemas.microsoft.com/office/drawing/2010/main" xmlns="">
                  <a:solidFill>
                    <a:srgbClr val="FFFFFF"/>
                  </a:solidFill>
                </a14:hiddenFill>
              </a:ext>
            </a:extLst>
          </p:spPr>
          <p:txBody>
            <a:bodyPr wrap="none"/>
            <a:lstStyle/>
            <a:p>
              <a:endParaRPr lang="en-US" sz="1400">
                <a:solidFill>
                  <a:srgbClr val="000000"/>
                </a:solidFill>
              </a:endParaRPr>
            </a:p>
          </p:txBody>
        </p:sp>
        <p:sp>
          <p:nvSpPr>
            <p:cNvPr id="42" name="Freeform 56"/>
            <p:cNvSpPr>
              <a:spLocks/>
            </p:cNvSpPr>
            <p:nvPr/>
          </p:nvSpPr>
          <p:spPr bwMode="auto">
            <a:xfrm>
              <a:off x="3123" y="1304"/>
              <a:ext cx="2024" cy="952"/>
            </a:xfrm>
            <a:custGeom>
              <a:avLst/>
              <a:gdLst>
                <a:gd name="T0" fmla="*/ 1776 w 2024"/>
                <a:gd name="T1" fmla="*/ 952 h 952"/>
                <a:gd name="T2" fmla="*/ 1968 w 2024"/>
                <a:gd name="T3" fmla="*/ 664 h 952"/>
                <a:gd name="T4" fmla="*/ 1968 w 2024"/>
                <a:gd name="T5" fmla="*/ 328 h 952"/>
                <a:gd name="T6" fmla="*/ 1632 w 2024"/>
                <a:gd name="T7" fmla="*/ 40 h 952"/>
                <a:gd name="T8" fmla="*/ 384 w 2024"/>
                <a:gd name="T9" fmla="*/ 88 h 952"/>
                <a:gd name="T10" fmla="*/ 0 w 2024"/>
                <a:gd name="T11" fmla="*/ 184 h 952"/>
                <a:gd name="T12" fmla="*/ 0 60000 65536"/>
                <a:gd name="T13" fmla="*/ 0 60000 65536"/>
                <a:gd name="T14" fmla="*/ 0 60000 65536"/>
                <a:gd name="T15" fmla="*/ 0 60000 65536"/>
                <a:gd name="T16" fmla="*/ 0 60000 65536"/>
                <a:gd name="T17" fmla="*/ 0 60000 65536"/>
                <a:gd name="T18" fmla="*/ 0 w 2024"/>
                <a:gd name="T19" fmla="*/ 0 h 952"/>
                <a:gd name="T20" fmla="*/ 2024 w 2024"/>
                <a:gd name="T21" fmla="*/ 952 h 952"/>
              </a:gdLst>
              <a:ahLst/>
              <a:cxnLst>
                <a:cxn ang="T12">
                  <a:pos x="T0" y="T1"/>
                </a:cxn>
                <a:cxn ang="T13">
                  <a:pos x="T2" y="T3"/>
                </a:cxn>
                <a:cxn ang="T14">
                  <a:pos x="T4" y="T5"/>
                </a:cxn>
                <a:cxn ang="T15">
                  <a:pos x="T6" y="T7"/>
                </a:cxn>
                <a:cxn ang="T16">
                  <a:pos x="T8" y="T9"/>
                </a:cxn>
                <a:cxn ang="T17">
                  <a:pos x="T10" y="T11"/>
                </a:cxn>
              </a:cxnLst>
              <a:rect l="T18" t="T19" r="T20" b="T21"/>
              <a:pathLst>
                <a:path w="2024" h="952">
                  <a:moveTo>
                    <a:pt x="1776" y="952"/>
                  </a:moveTo>
                  <a:cubicBezTo>
                    <a:pt x="1856" y="860"/>
                    <a:pt x="1936" y="768"/>
                    <a:pt x="1968" y="664"/>
                  </a:cubicBezTo>
                  <a:cubicBezTo>
                    <a:pt x="2000" y="560"/>
                    <a:pt x="2024" y="432"/>
                    <a:pt x="1968" y="328"/>
                  </a:cubicBezTo>
                  <a:cubicBezTo>
                    <a:pt x="1912" y="224"/>
                    <a:pt x="1896" y="80"/>
                    <a:pt x="1632" y="40"/>
                  </a:cubicBezTo>
                  <a:cubicBezTo>
                    <a:pt x="1368" y="0"/>
                    <a:pt x="656" y="64"/>
                    <a:pt x="384" y="88"/>
                  </a:cubicBezTo>
                  <a:cubicBezTo>
                    <a:pt x="112" y="112"/>
                    <a:pt x="56" y="148"/>
                    <a:pt x="0" y="184"/>
                  </a:cubicBezTo>
                </a:path>
              </a:pathLst>
            </a:custGeom>
            <a:noFill/>
            <a:ln w="12700" cap="flat" cmpd="sng">
              <a:solidFill>
                <a:schemeClr val="tx1"/>
              </a:solidFill>
              <a:prstDash val="dash"/>
              <a:miter lim="800000"/>
              <a:headEnd type="none" w="med" len="med"/>
              <a:tailEnd type="arrow" w="med" len="med"/>
            </a:ln>
            <a:extLst>
              <a:ext uri="{909E8E84-426E-40dd-AFC4-6F175D3DCCD1}">
                <a14:hiddenFill xmlns:a14="http://schemas.microsoft.com/office/drawing/2010/main" xmlns="">
                  <a:solidFill>
                    <a:srgbClr val="FFFFFF"/>
                  </a:solidFill>
                </a14:hiddenFill>
              </a:ext>
            </a:extLst>
          </p:spPr>
          <p:txBody>
            <a:bodyPr wrap="none"/>
            <a:lstStyle/>
            <a:p>
              <a:endParaRPr lang="en-US" sz="1400">
                <a:solidFill>
                  <a:srgbClr val="000000"/>
                </a:solidFill>
              </a:endParaRPr>
            </a:p>
          </p:txBody>
        </p:sp>
      </p:grpSp>
    </p:spTree>
    <p:extLst>
      <p:ext uri="{BB962C8B-B14F-4D97-AF65-F5344CB8AC3E}">
        <p14:creationId xmlns:p14="http://schemas.microsoft.com/office/powerpoint/2010/main" val="3675673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latin typeface="Tahoma" charset="0"/>
                <a:ea typeface="SimSun" charset="0"/>
              </a:rPr>
              <a:t>A Program with Three Java Threads</a:t>
            </a:r>
            <a:endParaRPr lang="en-US" b="0" dirty="0"/>
          </a:p>
        </p:txBody>
      </p:sp>
      <p:sp>
        <p:nvSpPr>
          <p:cNvPr id="3" name="Content Placeholder 2"/>
          <p:cNvSpPr>
            <a:spLocks noGrp="1"/>
          </p:cNvSpPr>
          <p:nvPr>
            <p:ph idx="1"/>
          </p:nvPr>
        </p:nvSpPr>
        <p:spPr/>
        <p:txBody>
          <a:bodyPr/>
          <a:lstStyle/>
          <a:p>
            <a:r>
              <a:rPr lang="en-US" dirty="0"/>
              <a:t>Implement </a:t>
            </a:r>
            <a:r>
              <a:rPr lang="en-GB" dirty="0">
                <a:latin typeface="Tahoma" charset="0"/>
                <a:ea typeface="SimSun" charset="0"/>
              </a:rPr>
              <a:t>a program that creates 3 threads</a:t>
            </a:r>
            <a:endParaRPr lang="en-US" dirty="0"/>
          </a:p>
        </p:txBody>
      </p:sp>
    </p:spTree>
    <p:extLst>
      <p:ext uri="{BB962C8B-B14F-4D97-AF65-F5344CB8AC3E}">
        <p14:creationId xmlns:p14="http://schemas.microsoft.com/office/powerpoint/2010/main" val="27069846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239" y="581015"/>
            <a:ext cx="8489950" cy="654070"/>
          </a:xfrm>
        </p:spPr>
        <p:txBody>
          <a:bodyPr/>
          <a:lstStyle/>
          <a:p>
            <a:r>
              <a:rPr lang="en-US" dirty="0"/>
              <a:t>Three threads example</a:t>
            </a:r>
          </a:p>
        </p:txBody>
      </p:sp>
      <p:sp>
        <p:nvSpPr>
          <p:cNvPr id="3" name="Content Placeholder 2"/>
          <p:cNvSpPr>
            <a:spLocks noGrp="1"/>
          </p:cNvSpPr>
          <p:nvPr>
            <p:ph idx="1"/>
          </p:nvPr>
        </p:nvSpPr>
        <p:spPr>
          <a:xfrm>
            <a:off x="330200" y="1529882"/>
            <a:ext cx="8489950" cy="4370142"/>
          </a:xfrm>
        </p:spPr>
        <p:txBody>
          <a:bodyPr/>
          <a:lstStyle/>
          <a:p>
            <a:pPr marL="0" indent="0">
              <a:lnSpc>
                <a:spcPct val="80000"/>
              </a:lnSpc>
              <a:buNone/>
            </a:pPr>
            <a:r>
              <a:rPr lang="en-GB" sz="1400" b="1" dirty="0">
                <a:latin typeface="Courier"/>
                <a:ea typeface="SimSun" charset="0"/>
                <a:cs typeface="Courier"/>
              </a:rPr>
              <a:t>class A extends Thread</a:t>
            </a:r>
          </a:p>
          <a:p>
            <a:pPr marL="0" indent="0">
              <a:lnSpc>
                <a:spcPct val="80000"/>
              </a:lnSpc>
              <a:buNone/>
            </a:pPr>
            <a:r>
              <a:rPr lang="en-GB" sz="1400" b="1" dirty="0">
                <a:latin typeface="Courier"/>
                <a:ea typeface="SimSun" charset="0"/>
                <a:cs typeface="Courier"/>
              </a:rPr>
              <a:t>{</a:t>
            </a:r>
          </a:p>
          <a:p>
            <a:pPr marL="0" indent="0">
              <a:lnSpc>
                <a:spcPct val="80000"/>
              </a:lnSpc>
              <a:buNone/>
            </a:pPr>
            <a:r>
              <a:rPr lang="en-GB" sz="1400" b="1" dirty="0">
                <a:latin typeface="Courier"/>
                <a:ea typeface="SimSun" charset="0"/>
                <a:cs typeface="Courier"/>
              </a:rPr>
              <a:t>       public void run()</a:t>
            </a:r>
          </a:p>
          <a:p>
            <a:pPr marL="0" indent="0">
              <a:lnSpc>
                <a:spcPct val="80000"/>
              </a:lnSpc>
              <a:buNone/>
            </a:pPr>
            <a:r>
              <a:rPr lang="en-GB" sz="1400" b="1" dirty="0">
                <a:latin typeface="Courier"/>
                <a:ea typeface="SimSun" charset="0"/>
                <a:cs typeface="Courier"/>
              </a:rPr>
              <a:t>         {</a:t>
            </a:r>
          </a:p>
          <a:p>
            <a:pPr marL="0" indent="0">
              <a:lnSpc>
                <a:spcPct val="80000"/>
              </a:lnSpc>
              <a:buNone/>
            </a:pPr>
            <a:r>
              <a:rPr lang="en-GB" sz="1400" b="1" dirty="0">
                <a:latin typeface="Courier"/>
                <a:ea typeface="SimSun" charset="0"/>
                <a:cs typeface="Courier"/>
              </a:rPr>
              <a:t>              for(</a:t>
            </a:r>
            <a:r>
              <a:rPr lang="en-GB" sz="1400" b="1" dirty="0" err="1">
                <a:latin typeface="Courier"/>
                <a:ea typeface="SimSun" charset="0"/>
                <a:cs typeface="Courier"/>
              </a:rPr>
              <a:t>int</a:t>
            </a:r>
            <a:r>
              <a:rPr lang="en-GB" sz="1400" b="1" dirty="0">
                <a:latin typeface="Courier"/>
                <a:ea typeface="SimSun" charset="0"/>
                <a:cs typeface="Courier"/>
              </a:rPr>
              <a:t> </a:t>
            </a:r>
            <a:r>
              <a:rPr lang="en-GB" sz="1400" b="1" dirty="0" err="1">
                <a:latin typeface="Courier"/>
                <a:ea typeface="SimSun" charset="0"/>
                <a:cs typeface="Courier"/>
              </a:rPr>
              <a:t>i</a:t>
            </a:r>
            <a:r>
              <a:rPr lang="en-GB" sz="1400" b="1" dirty="0">
                <a:latin typeface="Courier"/>
                <a:ea typeface="SimSun" charset="0"/>
                <a:cs typeface="Courier"/>
              </a:rPr>
              <a:t>=1;i&lt;=5;i++)</a:t>
            </a:r>
          </a:p>
          <a:p>
            <a:pPr marL="0" indent="0">
              <a:lnSpc>
                <a:spcPct val="80000"/>
              </a:lnSpc>
              <a:buNone/>
            </a:pPr>
            <a:r>
              <a:rPr lang="en-GB" sz="1400" b="1" dirty="0">
                <a:latin typeface="Courier"/>
                <a:ea typeface="SimSun" charset="0"/>
                <a:cs typeface="Courier"/>
              </a:rPr>
              <a:t>                {</a:t>
            </a:r>
          </a:p>
          <a:p>
            <a:pPr marL="0" indent="0">
              <a:lnSpc>
                <a:spcPct val="80000"/>
              </a:lnSpc>
              <a:buNone/>
            </a:pPr>
            <a:r>
              <a:rPr lang="en-GB" sz="1400" b="1" dirty="0">
                <a:latin typeface="Courier"/>
                <a:ea typeface="SimSun" charset="0"/>
                <a:cs typeface="Courier"/>
              </a:rPr>
              <a:t>                      </a:t>
            </a:r>
            <a:r>
              <a:rPr lang="en-GB" sz="1400" b="1" dirty="0" err="1">
                <a:latin typeface="Courier"/>
                <a:ea typeface="SimSun" charset="0"/>
                <a:cs typeface="Courier"/>
              </a:rPr>
              <a:t>System.out.println</a:t>
            </a:r>
            <a:r>
              <a:rPr lang="en-GB" sz="1400" b="1" dirty="0">
                <a:latin typeface="Courier"/>
                <a:ea typeface="SimSun" charset="0"/>
                <a:cs typeface="Courier"/>
              </a:rPr>
              <a:t>("\t From </a:t>
            </a:r>
            <a:r>
              <a:rPr lang="en-GB" sz="1400" b="1" dirty="0" err="1">
                <a:latin typeface="Courier"/>
                <a:ea typeface="SimSun" charset="0"/>
                <a:cs typeface="Courier"/>
              </a:rPr>
              <a:t>ThreadA</a:t>
            </a:r>
            <a:r>
              <a:rPr lang="en-GB" sz="1400" b="1" dirty="0">
                <a:latin typeface="Courier"/>
                <a:ea typeface="SimSun" charset="0"/>
                <a:cs typeface="Courier"/>
              </a:rPr>
              <a:t>: </a:t>
            </a:r>
            <a:r>
              <a:rPr lang="en-GB" sz="1400" b="1" dirty="0" err="1">
                <a:latin typeface="Courier"/>
                <a:ea typeface="SimSun" charset="0"/>
                <a:cs typeface="Courier"/>
              </a:rPr>
              <a:t>i</a:t>
            </a:r>
            <a:r>
              <a:rPr lang="en-GB" sz="1400" b="1" dirty="0">
                <a:latin typeface="Courier"/>
                <a:ea typeface="SimSun" charset="0"/>
                <a:cs typeface="Courier"/>
              </a:rPr>
              <a:t>= "+</a:t>
            </a:r>
            <a:r>
              <a:rPr lang="en-GB" sz="1400" b="1" dirty="0" err="1">
                <a:latin typeface="Courier"/>
                <a:ea typeface="SimSun" charset="0"/>
                <a:cs typeface="Courier"/>
              </a:rPr>
              <a:t>i</a:t>
            </a:r>
            <a:r>
              <a:rPr lang="en-GB" sz="1400" b="1" dirty="0">
                <a:latin typeface="Courier"/>
                <a:ea typeface="SimSun" charset="0"/>
                <a:cs typeface="Courier"/>
              </a:rPr>
              <a:t>);</a:t>
            </a:r>
          </a:p>
          <a:p>
            <a:pPr marL="0" indent="0">
              <a:lnSpc>
                <a:spcPct val="80000"/>
              </a:lnSpc>
              <a:buNone/>
            </a:pPr>
            <a:r>
              <a:rPr lang="en-GB" sz="1400" b="1" dirty="0">
                <a:latin typeface="Courier"/>
                <a:ea typeface="SimSun" charset="0"/>
                <a:cs typeface="Courier"/>
              </a:rPr>
              <a:t>                }</a:t>
            </a:r>
          </a:p>
          <a:p>
            <a:pPr marL="0" indent="0">
              <a:lnSpc>
                <a:spcPct val="80000"/>
              </a:lnSpc>
              <a:buNone/>
            </a:pPr>
            <a:r>
              <a:rPr lang="en-GB" sz="1400" b="1" dirty="0">
                <a:latin typeface="Courier"/>
                <a:ea typeface="SimSun" charset="0"/>
                <a:cs typeface="Courier"/>
              </a:rPr>
              <a:t>                 </a:t>
            </a:r>
            <a:r>
              <a:rPr lang="en-GB" sz="1400" b="1" dirty="0" err="1">
                <a:latin typeface="Courier"/>
                <a:ea typeface="SimSun" charset="0"/>
                <a:cs typeface="Courier"/>
              </a:rPr>
              <a:t>System.out.println</a:t>
            </a:r>
            <a:r>
              <a:rPr lang="en-GB" sz="1400" b="1" dirty="0">
                <a:latin typeface="Courier"/>
                <a:ea typeface="SimSun" charset="0"/>
                <a:cs typeface="Courier"/>
              </a:rPr>
              <a:t>("Exit from A");</a:t>
            </a:r>
          </a:p>
          <a:p>
            <a:pPr marL="0" indent="0">
              <a:lnSpc>
                <a:spcPct val="80000"/>
              </a:lnSpc>
              <a:buNone/>
            </a:pPr>
            <a:r>
              <a:rPr lang="en-GB" sz="1400" b="1" dirty="0">
                <a:latin typeface="Courier"/>
                <a:ea typeface="SimSun" charset="0"/>
                <a:cs typeface="Courier"/>
              </a:rPr>
              <a:t>         }</a:t>
            </a:r>
          </a:p>
          <a:p>
            <a:pPr marL="0" indent="0">
              <a:lnSpc>
                <a:spcPct val="80000"/>
              </a:lnSpc>
              <a:buNone/>
            </a:pPr>
            <a:r>
              <a:rPr lang="en-GB" sz="1400" b="1" dirty="0">
                <a:latin typeface="Courier"/>
                <a:ea typeface="SimSun" charset="0"/>
                <a:cs typeface="Courier"/>
              </a:rPr>
              <a:t>}</a:t>
            </a:r>
          </a:p>
          <a:p>
            <a:pPr marL="0" indent="0">
              <a:lnSpc>
                <a:spcPct val="80000"/>
              </a:lnSpc>
              <a:buNone/>
            </a:pPr>
            <a:endParaRPr lang="en-GB" sz="1400" b="1" dirty="0">
              <a:latin typeface="Courier"/>
              <a:ea typeface="SimSun" charset="0"/>
              <a:cs typeface="Courier"/>
            </a:endParaRPr>
          </a:p>
          <a:p>
            <a:pPr marL="0" indent="0">
              <a:lnSpc>
                <a:spcPct val="80000"/>
              </a:lnSpc>
              <a:buNone/>
            </a:pPr>
            <a:r>
              <a:rPr lang="en-GB" sz="1400" b="1" dirty="0">
                <a:latin typeface="Courier"/>
                <a:ea typeface="SimSun" charset="0"/>
                <a:cs typeface="Courier"/>
              </a:rPr>
              <a:t>class B extends Thread</a:t>
            </a:r>
          </a:p>
          <a:p>
            <a:pPr marL="0" indent="0">
              <a:lnSpc>
                <a:spcPct val="80000"/>
              </a:lnSpc>
              <a:buNone/>
            </a:pPr>
            <a:r>
              <a:rPr lang="en-GB" sz="1400" b="1" dirty="0">
                <a:latin typeface="Courier"/>
                <a:ea typeface="SimSun" charset="0"/>
                <a:cs typeface="Courier"/>
              </a:rPr>
              <a:t>{</a:t>
            </a:r>
          </a:p>
          <a:p>
            <a:pPr marL="0" indent="0">
              <a:lnSpc>
                <a:spcPct val="80000"/>
              </a:lnSpc>
              <a:buNone/>
            </a:pPr>
            <a:r>
              <a:rPr lang="en-GB" sz="1400" b="1" dirty="0">
                <a:latin typeface="Courier"/>
                <a:ea typeface="SimSun" charset="0"/>
                <a:cs typeface="Courier"/>
              </a:rPr>
              <a:t>       public void run()</a:t>
            </a:r>
          </a:p>
          <a:p>
            <a:pPr marL="0" indent="0">
              <a:lnSpc>
                <a:spcPct val="80000"/>
              </a:lnSpc>
              <a:buNone/>
            </a:pPr>
            <a:r>
              <a:rPr lang="en-GB" sz="1400" b="1" dirty="0">
                <a:latin typeface="Courier"/>
                <a:ea typeface="SimSun" charset="0"/>
                <a:cs typeface="Courier"/>
              </a:rPr>
              <a:t>         {</a:t>
            </a:r>
          </a:p>
          <a:p>
            <a:pPr marL="0" indent="0">
              <a:lnSpc>
                <a:spcPct val="80000"/>
              </a:lnSpc>
              <a:buNone/>
            </a:pPr>
            <a:r>
              <a:rPr lang="en-GB" sz="1400" b="1" dirty="0">
                <a:latin typeface="Courier"/>
                <a:ea typeface="SimSun" charset="0"/>
                <a:cs typeface="Courier"/>
              </a:rPr>
              <a:t>              for(</a:t>
            </a:r>
            <a:r>
              <a:rPr lang="en-GB" sz="1400" b="1" dirty="0" err="1">
                <a:latin typeface="Courier"/>
                <a:ea typeface="SimSun" charset="0"/>
                <a:cs typeface="Courier"/>
              </a:rPr>
              <a:t>int</a:t>
            </a:r>
            <a:r>
              <a:rPr lang="en-GB" sz="1400" b="1" dirty="0">
                <a:latin typeface="Courier"/>
                <a:ea typeface="SimSun" charset="0"/>
                <a:cs typeface="Courier"/>
              </a:rPr>
              <a:t> j=1;j&lt;=5;j++)</a:t>
            </a:r>
          </a:p>
          <a:p>
            <a:pPr marL="0" indent="0">
              <a:lnSpc>
                <a:spcPct val="80000"/>
              </a:lnSpc>
              <a:buNone/>
            </a:pPr>
            <a:r>
              <a:rPr lang="en-GB" sz="1400" b="1" dirty="0">
                <a:latin typeface="Courier"/>
                <a:ea typeface="SimSun" charset="0"/>
                <a:cs typeface="Courier"/>
              </a:rPr>
              <a:t>                {</a:t>
            </a:r>
          </a:p>
          <a:p>
            <a:pPr marL="0" indent="0">
              <a:lnSpc>
                <a:spcPct val="80000"/>
              </a:lnSpc>
              <a:buNone/>
            </a:pPr>
            <a:r>
              <a:rPr lang="en-GB" sz="1400" b="1" dirty="0">
                <a:latin typeface="Courier"/>
                <a:ea typeface="SimSun" charset="0"/>
                <a:cs typeface="Courier"/>
              </a:rPr>
              <a:t>                      </a:t>
            </a:r>
            <a:r>
              <a:rPr lang="en-GB" sz="1400" b="1" dirty="0" err="1">
                <a:latin typeface="Courier"/>
                <a:ea typeface="SimSun" charset="0"/>
                <a:cs typeface="Courier"/>
              </a:rPr>
              <a:t>System.out.println</a:t>
            </a:r>
            <a:r>
              <a:rPr lang="en-GB" sz="1400" b="1" dirty="0">
                <a:latin typeface="Courier"/>
                <a:ea typeface="SimSun" charset="0"/>
                <a:cs typeface="Courier"/>
              </a:rPr>
              <a:t>("\t From </a:t>
            </a:r>
            <a:r>
              <a:rPr lang="en-GB" sz="1400" b="1" dirty="0" err="1">
                <a:latin typeface="Courier"/>
                <a:ea typeface="SimSun" charset="0"/>
                <a:cs typeface="Courier"/>
              </a:rPr>
              <a:t>ThreadB</a:t>
            </a:r>
            <a:r>
              <a:rPr lang="en-GB" sz="1400" b="1" dirty="0">
                <a:latin typeface="Courier"/>
                <a:ea typeface="SimSun" charset="0"/>
                <a:cs typeface="Courier"/>
              </a:rPr>
              <a:t>: j= "+j);</a:t>
            </a:r>
          </a:p>
          <a:p>
            <a:pPr marL="0" indent="0">
              <a:lnSpc>
                <a:spcPct val="80000"/>
              </a:lnSpc>
              <a:buNone/>
            </a:pPr>
            <a:r>
              <a:rPr lang="en-GB" sz="1400" b="1" dirty="0">
                <a:latin typeface="Courier"/>
                <a:ea typeface="SimSun" charset="0"/>
                <a:cs typeface="Courier"/>
              </a:rPr>
              <a:t>                }</a:t>
            </a:r>
          </a:p>
          <a:p>
            <a:pPr marL="0" indent="0">
              <a:lnSpc>
                <a:spcPct val="80000"/>
              </a:lnSpc>
              <a:buNone/>
            </a:pPr>
            <a:r>
              <a:rPr lang="en-GB" sz="1400" b="1" dirty="0">
                <a:latin typeface="Courier"/>
                <a:ea typeface="SimSun" charset="0"/>
                <a:cs typeface="Courier"/>
              </a:rPr>
              <a:t>                 </a:t>
            </a:r>
            <a:r>
              <a:rPr lang="en-GB" sz="1400" b="1" dirty="0" err="1">
                <a:latin typeface="Courier"/>
                <a:ea typeface="SimSun" charset="0"/>
                <a:cs typeface="Courier"/>
              </a:rPr>
              <a:t>System.out.println</a:t>
            </a:r>
            <a:r>
              <a:rPr lang="en-GB" sz="1400" b="1" dirty="0">
                <a:latin typeface="Courier"/>
                <a:ea typeface="SimSun" charset="0"/>
                <a:cs typeface="Courier"/>
              </a:rPr>
              <a:t>("Exit from B");</a:t>
            </a:r>
          </a:p>
          <a:p>
            <a:pPr marL="0" indent="0">
              <a:lnSpc>
                <a:spcPct val="80000"/>
              </a:lnSpc>
              <a:buNone/>
            </a:pPr>
            <a:r>
              <a:rPr lang="en-GB" sz="1400" b="1" dirty="0">
                <a:latin typeface="Courier"/>
                <a:ea typeface="SimSun" charset="0"/>
                <a:cs typeface="Courier"/>
              </a:rPr>
              <a:t>         }</a:t>
            </a:r>
          </a:p>
          <a:p>
            <a:pPr marL="0" indent="0">
              <a:lnSpc>
                <a:spcPct val="80000"/>
              </a:lnSpc>
              <a:buNone/>
            </a:pPr>
            <a:r>
              <a:rPr lang="en-GB" sz="1400" b="1" dirty="0">
                <a:latin typeface="Courier"/>
                <a:ea typeface="SimSun" charset="0"/>
                <a:cs typeface="Courier"/>
              </a:rPr>
              <a:t>}</a:t>
            </a:r>
          </a:p>
          <a:p>
            <a:pPr marL="0" indent="0">
              <a:buNone/>
            </a:pPr>
            <a:endParaRPr lang="en-US" sz="1400" dirty="0">
              <a:latin typeface="Courier"/>
              <a:cs typeface="Courier"/>
            </a:endParaRPr>
          </a:p>
        </p:txBody>
      </p:sp>
    </p:spTree>
    <p:extLst>
      <p:ext uri="{BB962C8B-B14F-4D97-AF65-F5344CB8AC3E}">
        <p14:creationId xmlns:p14="http://schemas.microsoft.com/office/powerpoint/2010/main" val="1914598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008" y="521943"/>
            <a:ext cx="8489950" cy="654070"/>
          </a:xfrm>
        </p:spPr>
        <p:txBody>
          <a:bodyPr/>
          <a:lstStyle/>
          <a:p>
            <a:r>
              <a:rPr lang="en-US" dirty="0"/>
              <a:t>Three threads example</a:t>
            </a:r>
          </a:p>
        </p:txBody>
      </p:sp>
      <p:sp>
        <p:nvSpPr>
          <p:cNvPr id="3" name="Content Placeholder 2"/>
          <p:cNvSpPr>
            <a:spLocks noGrp="1"/>
          </p:cNvSpPr>
          <p:nvPr>
            <p:ph idx="1"/>
          </p:nvPr>
        </p:nvSpPr>
        <p:spPr>
          <a:xfrm>
            <a:off x="330200" y="1529880"/>
            <a:ext cx="8489950" cy="4370142"/>
          </a:xfrm>
        </p:spPr>
        <p:txBody>
          <a:bodyPr/>
          <a:lstStyle/>
          <a:p>
            <a:pPr marL="0" indent="0">
              <a:lnSpc>
                <a:spcPct val="80000"/>
              </a:lnSpc>
              <a:buNone/>
            </a:pPr>
            <a:r>
              <a:rPr lang="en-GB" sz="1400" b="1" dirty="0">
                <a:latin typeface="Courier"/>
                <a:ea typeface="SimSun" charset="0"/>
                <a:cs typeface="Courier"/>
              </a:rPr>
              <a:t>class C extends Thread</a:t>
            </a:r>
          </a:p>
          <a:p>
            <a:pPr marL="0" indent="0">
              <a:lnSpc>
                <a:spcPct val="80000"/>
              </a:lnSpc>
              <a:buNone/>
            </a:pPr>
            <a:r>
              <a:rPr lang="en-GB" sz="1400" b="1" dirty="0">
                <a:latin typeface="Courier"/>
                <a:ea typeface="SimSun" charset="0"/>
                <a:cs typeface="Courier"/>
              </a:rPr>
              <a:t>{</a:t>
            </a:r>
          </a:p>
          <a:p>
            <a:pPr marL="0" indent="0">
              <a:lnSpc>
                <a:spcPct val="80000"/>
              </a:lnSpc>
              <a:buNone/>
            </a:pPr>
            <a:r>
              <a:rPr lang="en-GB" sz="1400" b="1" dirty="0">
                <a:latin typeface="Courier"/>
                <a:ea typeface="SimSun" charset="0"/>
                <a:cs typeface="Courier"/>
              </a:rPr>
              <a:t>       public void run()</a:t>
            </a:r>
          </a:p>
          <a:p>
            <a:pPr marL="0" indent="0">
              <a:lnSpc>
                <a:spcPct val="80000"/>
              </a:lnSpc>
              <a:buNone/>
            </a:pPr>
            <a:r>
              <a:rPr lang="en-GB" sz="1400" b="1" dirty="0">
                <a:latin typeface="Courier"/>
                <a:ea typeface="SimSun" charset="0"/>
                <a:cs typeface="Courier"/>
              </a:rPr>
              <a:t>         {</a:t>
            </a:r>
          </a:p>
          <a:p>
            <a:pPr marL="0" indent="0">
              <a:lnSpc>
                <a:spcPct val="80000"/>
              </a:lnSpc>
              <a:buNone/>
            </a:pPr>
            <a:r>
              <a:rPr lang="en-GB" sz="1400" b="1" dirty="0">
                <a:latin typeface="Courier"/>
                <a:ea typeface="SimSun" charset="0"/>
                <a:cs typeface="Courier"/>
              </a:rPr>
              <a:t>              for(</a:t>
            </a:r>
            <a:r>
              <a:rPr lang="en-GB" sz="1400" b="1" dirty="0" err="1">
                <a:latin typeface="Courier"/>
                <a:ea typeface="SimSun" charset="0"/>
                <a:cs typeface="Courier"/>
              </a:rPr>
              <a:t>int</a:t>
            </a:r>
            <a:r>
              <a:rPr lang="en-GB" sz="1400" b="1" dirty="0">
                <a:latin typeface="Courier"/>
                <a:ea typeface="SimSun" charset="0"/>
                <a:cs typeface="Courier"/>
              </a:rPr>
              <a:t> k=1;k&lt;=5;k++)</a:t>
            </a:r>
          </a:p>
          <a:p>
            <a:pPr marL="0" indent="0">
              <a:lnSpc>
                <a:spcPct val="80000"/>
              </a:lnSpc>
              <a:buNone/>
            </a:pPr>
            <a:r>
              <a:rPr lang="en-GB" sz="1400" b="1" dirty="0">
                <a:latin typeface="Courier"/>
                <a:ea typeface="SimSun" charset="0"/>
                <a:cs typeface="Courier"/>
              </a:rPr>
              <a:t>                {</a:t>
            </a:r>
          </a:p>
          <a:p>
            <a:pPr marL="0" indent="0">
              <a:lnSpc>
                <a:spcPct val="80000"/>
              </a:lnSpc>
              <a:buNone/>
            </a:pPr>
            <a:r>
              <a:rPr lang="en-GB" sz="1400" b="1" dirty="0">
                <a:latin typeface="Courier"/>
                <a:ea typeface="SimSun" charset="0"/>
                <a:cs typeface="Courier"/>
              </a:rPr>
              <a:t>                      </a:t>
            </a:r>
            <a:r>
              <a:rPr lang="en-GB" sz="1400" b="1" dirty="0" err="1">
                <a:latin typeface="Courier"/>
                <a:ea typeface="SimSun" charset="0"/>
                <a:cs typeface="Courier"/>
              </a:rPr>
              <a:t>System.out.println</a:t>
            </a:r>
            <a:r>
              <a:rPr lang="en-GB" sz="1400" b="1" dirty="0">
                <a:latin typeface="Courier"/>
                <a:ea typeface="SimSun" charset="0"/>
                <a:cs typeface="Courier"/>
              </a:rPr>
              <a:t>("\t From </a:t>
            </a:r>
            <a:r>
              <a:rPr lang="en-GB" sz="1400" b="1" dirty="0" err="1">
                <a:latin typeface="Courier"/>
                <a:ea typeface="SimSun" charset="0"/>
                <a:cs typeface="Courier"/>
              </a:rPr>
              <a:t>ThreadC</a:t>
            </a:r>
            <a:r>
              <a:rPr lang="en-GB" sz="1400" b="1" dirty="0">
                <a:latin typeface="Courier"/>
                <a:ea typeface="SimSun" charset="0"/>
                <a:cs typeface="Courier"/>
              </a:rPr>
              <a:t>: k= "+k);</a:t>
            </a:r>
          </a:p>
          <a:p>
            <a:pPr marL="0" indent="0">
              <a:lnSpc>
                <a:spcPct val="80000"/>
              </a:lnSpc>
              <a:buNone/>
            </a:pPr>
            <a:r>
              <a:rPr lang="en-GB" sz="1400" b="1" dirty="0">
                <a:latin typeface="Courier"/>
                <a:ea typeface="SimSun" charset="0"/>
                <a:cs typeface="Courier"/>
              </a:rPr>
              <a:t>                }</a:t>
            </a:r>
          </a:p>
          <a:p>
            <a:pPr marL="0" indent="0">
              <a:lnSpc>
                <a:spcPct val="80000"/>
              </a:lnSpc>
              <a:buNone/>
            </a:pPr>
            <a:endParaRPr lang="en-GB" sz="1400" b="1" dirty="0">
              <a:latin typeface="Courier"/>
              <a:ea typeface="SimSun" charset="0"/>
              <a:cs typeface="Courier"/>
            </a:endParaRPr>
          </a:p>
          <a:p>
            <a:pPr marL="0" indent="0">
              <a:lnSpc>
                <a:spcPct val="80000"/>
              </a:lnSpc>
              <a:buNone/>
            </a:pPr>
            <a:r>
              <a:rPr lang="en-GB" sz="1400" b="1" dirty="0">
                <a:latin typeface="Courier"/>
                <a:ea typeface="SimSun" charset="0"/>
                <a:cs typeface="Courier"/>
              </a:rPr>
              <a:t>                 </a:t>
            </a:r>
            <a:r>
              <a:rPr lang="en-GB" sz="1400" b="1" dirty="0" err="1">
                <a:latin typeface="Courier"/>
                <a:ea typeface="SimSun" charset="0"/>
                <a:cs typeface="Courier"/>
              </a:rPr>
              <a:t>System.out.println</a:t>
            </a:r>
            <a:r>
              <a:rPr lang="en-GB" sz="1400" b="1" dirty="0">
                <a:latin typeface="Courier"/>
                <a:ea typeface="SimSun" charset="0"/>
                <a:cs typeface="Courier"/>
              </a:rPr>
              <a:t>("Exit from C");</a:t>
            </a:r>
          </a:p>
          <a:p>
            <a:pPr marL="0" indent="0">
              <a:lnSpc>
                <a:spcPct val="80000"/>
              </a:lnSpc>
              <a:buNone/>
            </a:pPr>
            <a:r>
              <a:rPr lang="en-GB" sz="1400" b="1" dirty="0">
                <a:latin typeface="Courier"/>
                <a:ea typeface="SimSun" charset="0"/>
                <a:cs typeface="Courier"/>
              </a:rPr>
              <a:t>         }</a:t>
            </a:r>
          </a:p>
          <a:p>
            <a:pPr marL="0" indent="0">
              <a:lnSpc>
                <a:spcPct val="80000"/>
              </a:lnSpc>
              <a:buNone/>
            </a:pPr>
            <a:r>
              <a:rPr lang="en-GB" sz="1400" b="1" dirty="0">
                <a:latin typeface="Courier"/>
                <a:ea typeface="SimSun" charset="0"/>
                <a:cs typeface="Courier"/>
              </a:rPr>
              <a:t>}</a:t>
            </a:r>
          </a:p>
          <a:p>
            <a:pPr marL="0" indent="0">
              <a:lnSpc>
                <a:spcPct val="80000"/>
              </a:lnSpc>
              <a:buNone/>
            </a:pPr>
            <a:endParaRPr lang="en-GB" sz="1400" b="1" dirty="0">
              <a:latin typeface="Courier"/>
              <a:ea typeface="SimSun" charset="0"/>
              <a:cs typeface="Courier"/>
            </a:endParaRPr>
          </a:p>
          <a:p>
            <a:pPr marL="0" indent="0">
              <a:lnSpc>
                <a:spcPct val="80000"/>
              </a:lnSpc>
              <a:buNone/>
            </a:pPr>
            <a:r>
              <a:rPr lang="en-GB" sz="1400" b="1" dirty="0">
                <a:latin typeface="Courier"/>
                <a:ea typeface="SimSun" charset="0"/>
                <a:cs typeface="Courier"/>
              </a:rPr>
              <a:t>class </a:t>
            </a:r>
            <a:r>
              <a:rPr lang="en-GB" sz="1400" b="1" dirty="0" err="1">
                <a:latin typeface="Courier"/>
                <a:ea typeface="SimSun" charset="0"/>
                <a:cs typeface="Courier"/>
              </a:rPr>
              <a:t>ThreadTest</a:t>
            </a:r>
            <a:endParaRPr lang="en-GB" sz="1400" b="1" dirty="0">
              <a:latin typeface="Courier"/>
              <a:ea typeface="SimSun" charset="0"/>
              <a:cs typeface="Courier"/>
            </a:endParaRPr>
          </a:p>
          <a:p>
            <a:pPr marL="0" indent="0">
              <a:lnSpc>
                <a:spcPct val="80000"/>
              </a:lnSpc>
              <a:buNone/>
            </a:pPr>
            <a:r>
              <a:rPr lang="en-GB" sz="1400" b="1" dirty="0">
                <a:latin typeface="Courier"/>
                <a:ea typeface="SimSun" charset="0"/>
                <a:cs typeface="Courier"/>
              </a:rPr>
              <a:t>{</a:t>
            </a:r>
          </a:p>
          <a:p>
            <a:pPr marL="0" indent="0">
              <a:lnSpc>
                <a:spcPct val="80000"/>
              </a:lnSpc>
              <a:buNone/>
            </a:pPr>
            <a:r>
              <a:rPr lang="en-GB" sz="1400" b="1" dirty="0">
                <a:latin typeface="Courier"/>
                <a:ea typeface="SimSun" charset="0"/>
                <a:cs typeface="Courier"/>
              </a:rPr>
              <a:t>          public static void main(String </a:t>
            </a:r>
            <a:r>
              <a:rPr lang="en-GB" sz="1400" b="1" dirty="0" err="1">
                <a:latin typeface="Courier"/>
                <a:ea typeface="SimSun" charset="0"/>
                <a:cs typeface="Courier"/>
              </a:rPr>
              <a:t>args</a:t>
            </a:r>
            <a:r>
              <a:rPr lang="en-GB" sz="1400" b="1" dirty="0">
                <a:latin typeface="Courier"/>
                <a:ea typeface="SimSun" charset="0"/>
                <a:cs typeface="Courier"/>
              </a:rPr>
              <a:t>[])</a:t>
            </a:r>
          </a:p>
          <a:p>
            <a:pPr marL="0" indent="0">
              <a:lnSpc>
                <a:spcPct val="80000"/>
              </a:lnSpc>
              <a:buNone/>
            </a:pPr>
            <a:r>
              <a:rPr lang="en-GB" sz="1400" b="1" dirty="0">
                <a:latin typeface="Courier"/>
                <a:ea typeface="SimSun" charset="0"/>
                <a:cs typeface="Courier"/>
              </a:rPr>
              <a:t>           {</a:t>
            </a:r>
          </a:p>
          <a:p>
            <a:pPr marL="0" indent="0">
              <a:lnSpc>
                <a:spcPct val="80000"/>
              </a:lnSpc>
              <a:buNone/>
            </a:pPr>
            <a:r>
              <a:rPr lang="en-GB" sz="1400" b="1" dirty="0">
                <a:latin typeface="Courier"/>
                <a:ea typeface="SimSun" charset="0"/>
                <a:cs typeface="Courier"/>
              </a:rPr>
              <a:t>                    new A().start();</a:t>
            </a:r>
          </a:p>
          <a:p>
            <a:pPr marL="0" indent="0">
              <a:lnSpc>
                <a:spcPct val="80000"/>
              </a:lnSpc>
              <a:buNone/>
            </a:pPr>
            <a:r>
              <a:rPr lang="en-GB" sz="1400" b="1" dirty="0">
                <a:latin typeface="Courier"/>
                <a:ea typeface="SimSun" charset="0"/>
                <a:cs typeface="Courier"/>
              </a:rPr>
              <a:t>                    new B().start();</a:t>
            </a:r>
          </a:p>
          <a:p>
            <a:pPr marL="0" indent="0">
              <a:lnSpc>
                <a:spcPct val="80000"/>
              </a:lnSpc>
              <a:buNone/>
            </a:pPr>
            <a:r>
              <a:rPr lang="en-GB" sz="1400" b="1" dirty="0">
                <a:latin typeface="Courier"/>
                <a:ea typeface="SimSun" charset="0"/>
                <a:cs typeface="Courier"/>
              </a:rPr>
              <a:t>                    new C().start();</a:t>
            </a:r>
          </a:p>
          <a:p>
            <a:pPr marL="0" indent="0">
              <a:lnSpc>
                <a:spcPct val="80000"/>
              </a:lnSpc>
              <a:buNone/>
            </a:pPr>
            <a:r>
              <a:rPr lang="en-GB" sz="1400" b="1" dirty="0">
                <a:latin typeface="Courier"/>
                <a:ea typeface="SimSun" charset="0"/>
                <a:cs typeface="Courier"/>
              </a:rPr>
              <a:t>           }</a:t>
            </a:r>
          </a:p>
          <a:p>
            <a:pPr marL="0" indent="0">
              <a:lnSpc>
                <a:spcPct val="80000"/>
              </a:lnSpc>
              <a:buNone/>
            </a:pPr>
            <a:r>
              <a:rPr lang="en-GB" sz="1400" b="1" dirty="0">
                <a:latin typeface="Courier"/>
                <a:ea typeface="SimSun" charset="0"/>
                <a:cs typeface="Courier"/>
              </a:rPr>
              <a:t>}</a:t>
            </a:r>
          </a:p>
          <a:p>
            <a:pPr marL="0" indent="0">
              <a:buNone/>
            </a:pPr>
            <a:endParaRPr lang="en-US" sz="1400" dirty="0">
              <a:latin typeface="Courier"/>
              <a:cs typeface="Courier"/>
            </a:endParaRPr>
          </a:p>
        </p:txBody>
      </p:sp>
    </p:spTree>
    <p:extLst>
      <p:ext uri="{BB962C8B-B14F-4D97-AF65-F5344CB8AC3E}">
        <p14:creationId xmlns:p14="http://schemas.microsoft.com/office/powerpoint/2010/main" val="3521470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a:t>
            </a:r>
          </a:p>
        </p:txBody>
      </p:sp>
      <p:sp>
        <p:nvSpPr>
          <p:cNvPr id="3" name="Content Placeholder 2"/>
          <p:cNvSpPr>
            <a:spLocks noGrp="1"/>
          </p:cNvSpPr>
          <p:nvPr>
            <p:ph idx="1"/>
          </p:nvPr>
        </p:nvSpPr>
        <p:spPr/>
        <p:txBody>
          <a:bodyPr/>
          <a:lstStyle/>
          <a:p>
            <a:r>
              <a:rPr lang="en-US" dirty="0"/>
              <a:t>The three threads are not exactly interleaved.</a:t>
            </a:r>
          </a:p>
          <a:p>
            <a:r>
              <a:rPr lang="en-US" dirty="0"/>
              <a:t>The thread scheduler gives no guarantee about the order in which treads are executed.</a:t>
            </a:r>
          </a:p>
          <a:p>
            <a:r>
              <a:rPr lang="en-US" dirty="0"/>
              <a:t>Each thread run for a small amount of time called </a:t>
            </a:r>
            <a:r>
              <a:rPr lang="en-US" dirty="0">
                <a:solidFill>
                  <a:srgbClr val="800000"/>
                </a:solidFill>
              </a:rPr>
              <a:t>Time Slice</a:t>
            </a:r>
          </a:p>
          <a:p>
            <a:r>
              <a:rPr lang="en-US" dirty="0">
                <a:solidFill>
                  <a:srgbClr val="000000"/>
                </a:solidFill>
              </a:rPr>
              <a:t>The order in which each thread gains control is somehow </a:t>
            </a:r>
            <a:r>
              <a:rPr lang="en-US" dirty="0">
                <a:solidFill>
                  <a:srgbClr val="800000"/>
                </a:solidFill>
              </a:rPr>
              <a:t>random</a:t>
            </a:r>
          </a:p>
        </p:txBody>
      </p:sp>
    </p:spTree>
    <p:extLst>
      <p:ext uri="{BB962C8B-B14F-4D97-AF65-F5344CB8AC3E}">
        <p14:creationId xmlns:p14="http://schemas.microsoft.com/office/powerpoint/2010/main" val="1898059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Terminating Threads</a:t>
            </a:r>
          </a:p>
        </p:txBody>
      </p:sp>
      <p:sp>
        <p:nvSpPr>
          <p:cNvPr id="4" name="Text Box 2"/>
          <p:cNvSpPr txBox="1">
            <a:spLocks noGrp="1" noChangeArrowheads="1"/>
          </p:cNvSpPr>
          <p:nvPr>
            <p:ph idx="1"/>
          </p:nvPr>
        </p:nvSpPr>
        <p:spPr bwMode="auto">
          <a:xfrm>
            <a:off x="330200" y="1795709"/>
            <a:ext cx="8489950" cy="39709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cs typeface="ＭＳ Ｐゴシック" charset="0"/>
              </a:defRPr>
            </a:lvl1pPr>
            <a:lvl2pPr marL="431800" indent="-2159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2pPr>
            <a:lvl3pPr marL="1143000" indent="-2286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3pPr>
            <a:lvl4pPr marL="1600200" indent="-2286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4pPr>
            <a:lvl5pPr marL="2057400" indent="-22860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Times New Roman" charset="0"/>
                <a:ea typeface="ＭＳ Ｐゴシック" charset="0"/>
              </a:defRPr>
            </a:lvl9pPr>
          </a:lstStyle>
          <a:p>
            <a:pPr>
              <a:spcBef>
                <a:spcPts val="275"/>
              </a:spcBef>
              <a:buClr>
                <a:srgbClr val="000000"/>
              </a:buClr>
              <a:buSzPct val="59000"/>
              <a:buFont typeface="Times New Roman" charset="0"/>
              <a:buBlip>
                <a:blip r:embed="rId3"/>
              </a:buBlip>
            </a:pPr>
            <a:r>
              <a:rPr lang="en-GB" dirty="0">
                <a:latin typeface="Helvetica" charset="0"/>
              </a:rPr>
              <a:t>In Java 1.1, the Thread class had a stop() method</a:t>
            </a:r>
          </a:p>
          <a:p>
            <a:pPr lvl="1">
              <a:spcBef>
                <a:spcPts val="275"/>
              </a:spcBef>
              <a:buClr>
                <a:srgbClr val="000000"/>
              </a:buClr>
              <a:buSzPct val="85000"/>
              <a:buFont typeface="Times New Roman" charset="0"/>
              <a:buBlip>
                <a:blip r:embed="rId3"/>
              </a:buBlip>
            </a:pPr>
            <a:r>
              <a:rPr lang="en-GB" sz="2000" dirty="0">
                <a:latin typeface="Helvetica" charset="0"/>
              </a:rPr>
              <a:t>One thread could terminate another by invoking its stop() method.</a:t>
            </a:r>
          </a:p>
          <a:p>
            <a:pPr lvl="1">
              <a:spcBef>
                <a:spcPts val="275"/>
              </a:spcBef>
              <a:buClr>
                <a:srgbClr val="000000"/>
              </a:buClr>
              <a:buSzPct val="85000"/>
              <a:buFont typeface="Times New Roman" charset="0"/>
              <a:buBlip>
                <a:blip r:embed="rId3"/>
              </a:buBlip>
            </a:pPr>
            <a:r>
              <a:rPr lang="en-GB" sz="2000" dirty="0">
                <a:latin typeface="Helvetica" charset="0"/>
              </a:rPr>
              <a:t>However, using stop() could lead to deadlocks</a:t>
            </a:r>
          </a:p>
          <a:p>
            <a:pPr lvl="1">
              <a:spcBef>
                <a:spcPts val="275"/>
              </a:spcBef>
              <a:buClr>
                <a:srgbClr val="000000"/>
              </a:buClr>
              <a:buSzPct val="85000"/>
              <a:buFont typeface="Times New Roman" charset="0"/>
              <a:buBlip>
                <a:blip r:embed="rId3"/>
              </a:buBlip>
            </a:pPr>
            <a:r>
              <a:rPr lang="en-GB" sz="2000" dirty="0">
                <a:solidFill>
                  <a:srgbClr val="800000"/>
                </a:solidFill>
                <a:latin typeface="Helvetica" charset="0"/>
              </a:rPr>
              <a:t>The stop() method is now deprecated</a:t>
            </a:r>
            <a:r>
              <a:rPr lang="en-GB" sz="2000" dirty="0">
                <a:latin typeface="Helvetica" charset="0"/>
              </a:rPr>
              <a:t>.  DO NOT use the stop method to terminate a thread</a:t>
            </a:r>
          </a:p>
          <a:p>
            <a:pPr lvl="1">
              <a:spcBef>
                <a:spcPts val="275"/>
              </a:spcBef>
              <a:buClr>
                <a:srgbClr val="000000"/>
              </a:buClr>
              <a:buSzPct val="343000"/>
              <a:buFont typeface="Times New Roman" charset="0"/>
              <a:buNone/>
            </a:pPr>
            <a:endParaRPr lang="en-GB" sz="1000" dirty="0">
              <a:latin typeface="Helvetica" charset="0"/>
            </a:endParaRPr>
          </a:p>
          <a:p>
            <a:pPr>
              <a:spcBef>
                <a:spcPts val="275"/>
              </a:spcBef>
              <a:buClr>
                <a:srgbClr val="000000"/>
              </a:buClr>
              <a:buSzPct val="59000"/>
              <a:buFont typeface="Times New Roman" charset="0"/>
              <a:buChar char="•"/>
            </a:pPr>
            <a:r>
              <a:rPr lang="en-GB" dirty="0">
                <a:latin typeface="Helvetica" charset="0"/>
              </a:rPr>
              <a:t>The correct way to stop a thread is to have the run method terminate</a:t>
            </a:r>
          </a:p>
          <a:p>
            <a:pPr lvl="1">
              <a:spcBef>
                <a:spcPts val="275"/>
              </a:spcBef>
              <a:buClr>
                <a:srgbClr val="000000"/>
              </a:buClr>
              <a:buSzPct val="85000"/>
              <a:buFont typeface="Times New Roman" charset="0"/>
              <a:buChar char="•"/>
            </a:pPr>
            <a:r>
              <a:rPr lang="en-GB" sz="2000" dirty="0">
                <a:latin typeface="Helvetica" charset="0"/>
              </a:rPr>
              <a:t>Add a </a:t>
            </a:r>
            <a:r>
              <a:rPr lang="en-GB" sz="2000" dirty="0" err="1">
                <a:latin typeface="Helvetica" charset="0"/>
              </a:rPr>
              <a:t>boolean</a:t>
            </a:r>
            <a:r>
              <a:rPr lang="en-GB" sz="2000" dirty="0">
                <a:latin typeface="Helvetica" charset="0"/>
              </a:rPr>
              <a:t> variable which indicates whether the thread should continue or not</a:t>
            </a:r>
          </a:p>
          <a:p>
            <a:pPr lvl="1">
              <a:spcBef>
                <a:spcPts val="275"/>
              </a:spcBef>
              <a:buClr>
                <a:srgbClr val="000000"/>
              </a:buClr>
              <a:buSzPct val="85000"/>
              <a:buFont typeface="Times New Roman" charset="0"/>
              <a:buChar char="•"/>
            </a:pPr>
            <a:r>
              <a:rPr lang="en-GB" sz="2000" dirty="0">
                <a:latin typeface="Helvetica" charset="0"/>
              </a:rPr>
              <a:t>Provide a set method for that variable which can be invoked by another thread</a:t>
            </a:r>
          </a:p>
        </p:txBody>
      </p:sp>
    </p:spTree>
    <p:extLst>
      <p:ext uri="{BB962C8B-B14F-4D97-AF65-F5344CB8AC3E}">
        <p14:creationId xmlns:p14="http://schemas.microsoft.com/office/powerpoint/2010/main" val="2285988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70575"/>
            <a:ext cx="8489950" cy="654070"/>
          </a:xfrm>
        </p:spPr>
        <p:txBody>
          <a:bodyPr/>
          <a:lstStyle/>
          <a:p>
            <a:r>
              <a:rPr lang="en-US" dirty="0"/>
              <a:t>Example</a:t>
            </a:r>
          </a:p>
        </p:txBody>
      </p:sp>
      <p:cxnSp>
        <p:nvCxnSpPr>
          <p:cNvPr id="5" name="Straight Arrow Connector 4"/>
          <p:cNvCxnSpPr/>
          <p:nvPr/>
        </p:nvCxnSpPr>
        <p:spPr>
          <a:xfrm flipH="1">
            <a:off x="3847165" y="3285117"/>
            <a:ext cx="1579061"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917560" y="2812868"/>
            <a:ext cx="1676400" cy="1200329"/>
          </a:xfrm>
          <a:prstGeom prst="rect">
            <a:avLst/>
          </a:prstGeom>
          <a:noFill/>
        </p:spPr>
        <p:txBody>
          <a:bodyPr wrap="square" rtlCol="0">
            <a:spAutoFit/>
          </a:bodyPr>
          <a:lstStyle/>
          <a:p>
            <a:r>
              <a:rPr lang="en-US" dirty="0">
                <a:solidFill>
                  <a:srgbClr val="0000FF"/>
                </a:solidFill>
              </a:rPr>
              <a:t>Set the variable from outside the program</a:t>
            </a:r>
          </a:p>
        </p:txBody>
      </p:sp>
      <p:sp>
        <p:nvSpPr>
          <p:cNvPr id="3" name="Rectangle 2"/>
          <p:cNvSpPr/>
          <p:nvPr/>
        </p:nvSpPr>
        <p:spPr>
          <a:xfrm>
            <a:off x="491070" y="807509"/>
            <a:ext cx="6366930" cy="3323987"/>
          </a:xfrm>
          <a:prstGeom prst="rect">
            <a:avLst/>
          </a:prstGeom>
        </p:spPr>
        <p:txBody>
          <a:bodyPr wrap="square">
            <a:spAutoFit/>
          </a:bodyPr>
          <a:lstStyle/>
          <a:p>
            <a:r>
              <a:rPr lang="en-US" sz="1400" dirty="0">
                <a:latin typeface="Courier"/>
                <a:cs typeface="Courier"/>
              </a:rPr>
              <a:t>public class </a:t>
            </a:r>
            <a:r>
              <a:rPr lang="en-US" sz="1400" dirty="0" err="1">
                <a:latin typeface="Courier"/>
                <a:cs typeface="Courier"/>
              </a:rPr>
              <a:t>ThreadToStop</a:t>
            </a:r>
            <a:r>
              <a:rPr lang="en-US" sz="1400" dirty="0">
                <a:latin typeface="Courier"/>
                <a:cs typeface="Courier"/>
              </a:rPr>
              <a:t> extends Thread{</a:t>
            </a:r>
          </a:p>
          <a:p>
            <a:r>
              <a:rPr lang="en-US" sz="1400" dirty="0">
                <a:latin typeface="Courier"/>
                <a:cs typeface="Courier"/>
              </a:rPr>
              <a:t>    </a:t>
            </a:r>
          </a:p>
          <a:p>
            <a:r>
              <a:rPr lang="en-US" sz="1400" dirty="0">
                <a:latin typeface="Courier"/>
                <a:cs typeface="Courier"/>
              </a:rPr>
              <a:t>    private </a:t>
            </a:r>
            <a:r>
              <a:rPr lang="en-US" sz="1400" dirty="0" err="1">
                <a:latin typeface="Courier"/>
                <a:cs typeface="Courier"/>
              </a:rPr>
              <a:t>boolean</a:t>
            </a:r>
            <a:r>
              <a:rPr lang="en-US" sz="1400" dirty="0">
                <a:latin typeface="Courier"/>
                <a:cs typeface="Courier"/>
              </a:rPr>
              <a:t> exit = false;</a:t>
            </a:r>
          </a:p>
          <a:p>
            <a:r>
              <a:rPr lang="en-US" sz="1400" dirty="0">
                <a:latin typeface="Courier"/>
                <a:cs typeface="Courier"/>
              </a:rPr>
              <a:t>    </a:t>
            </a:r>
          </a:p>
          <a:p>
            <a:r>
              <a:rPr lang="en-US" sz="1400" dirty="0">
                <a:latin typeface="Courier"/>
                <a:cs typeface="Courier"/>
              </a:rPr>
              <a:t>    public void run(){</a:t>
            </a:r>
          </a:p>
          <a:p>
            <a:r>
              <a:rPr lang="en-US" sz="1400" dirty="0">
                <a:latin typeface="Courier"/>
                <a:cs typeface="Courier"/>
              </a:rPr>
              <a:t>        while(!exit){</a:t>
            </a:r>
          </a:p>
          <a:p>
            <a:r>
              <a:rPr lang="en-US" sz="1400" dirty="0">
                <a:latin typeface="Courier"/>
                <a:cs typeface="Courier"/>
              </a:rPr>
              <a:t>            </a:t>
            </a:r>
            <a:r>
              <a:rPr lang="en-US" sz="1400" dirty="0" err="1">
                <a:latin typeface="Courier"/>
                <a:cs typeface="Courier"/>
              </a:rPr>
              <a:t>System.out.println</a:t>
            </a:r>
            <a:r>
              <a:rPr lang="en-US" sz="1400" dirty="0">
                <a:latin typeface="Courier"/>
                <a:cs typeface="Courier"/>
              </a:rPr>
              <a:t>("</a:t>
            </a:r>
            <a:r>
              <a:rPr lang="en-US" sz="1400" dirty="0" err="1">
                <a:latin typeface="Courier"/>
                <a:cs typeface="Courier"/>
              </a:rPr>
              <a:t>Thrad</a:t>
            </a:r>
            <a:r>
              <a:rPr lang="en-US" sz="1400" dirty="0">
                <a:latin typeface="Courier"/>
                <a:cs typeface="Courier"/>
              </a:rPr>
              <a:t> is running...");</a:t>
            </a:r>
          </a:p>
          <a:p>
            <a:r>
              <a:rPr lang="en-US" sz="1400" dirty="0">
                <a:latin typeface="Courier"/>
                <a:cs typeface="Courier"/>
              </a:rPr>
              <a:t>        }</a:t>
            </a:r>
          </a:p>
          <a:p>
            <a:r>
              <a:rPr lang="en-US" sz="1400" dirty="0">
                <a:latin typeface="Courier"/>
                <a:cs typeface="Courier"/>
              </a:rPr>
              <a:t>        </a:t>
            </a:r>
            <a:r>
              <a:rPr lang="en-US" sz="1400" dirty="0" err="1">
                <a:latin typeface="Courier"/>
                <a:cs typeface="Courier"/>
              </a:rPr>
              <a:t>System.out.println</a:t>
            </a:r>
            <a:r>
              <a:rPr lang="en-US" sz="1400" dirty="0">
                <a:latin typeface="Courier"/>
                <a:cs typeface="Courier"/>
              </a:rPr>
              <a:t>("Thread is stopped!");</a:t>
            </a:r>
          </a:p>
          <a:p>
            <a:r>
              <a:rPr lang="en-US" sz="1400" dirty="0">
                <a:latin typeface="Courier"/>
                <a:cs typeface="Courier"/>
              </a:rPr>
              <a:t>    }</a:t>
            </a:r>
          </a:p>
          <a:p>
            <a:r>
              <a:rPr lang="en-US" sz="1400" dirty="0">
                <a:latin typeface="Courier"/>
                <a:cs typeface="Courier"/>
              </a:rPr>
              <a:t>    </a:t>
            </a:r>
          </a:p>
          <a:p>
            <a:r>
              <a:rPr lang="en-US" sz="1400" dirty="0">
                <a:latin typeface="Courier"/>
                <a:cs typeface="Courier"/>
              </a:rPr>
              <a:t>    </a:t>
            </a:r>
            <a:r>
              <a:rPr lang="en-US" sz="1400" dirty="0">
                <a:solidFill>
                  <a:srgbClr val="800000"/>
                </a:solidFill>
                <a:latin typeface="Courier"/>
                <a:cs typeface="Courier"/>
              </a:rPr>
              <a:t>public void </a:t>
            </a:r>
            <a:r>
              <a:rPr lang="en-US" sz="1400" dirty="0" err="1">
                <a:solidFill>
                  <a:srgbClr val="800000"/>
                </a:solidFill>
                <a:latin typeface="Courier"/>
                <a:cs typeface="Courier"/>
              </a:rPr>
              <a:t>stopThread</a:t>
            </a:r>
            <a:r>
              <a:rPr lang="en-US" sz="1400" dirty="0">
                <a:solidFill>
                  <a:srgbClr val="800000"/>
                </a:solidFill>
                <a:latin typeface="Courier"/>
                <a:cs typeface="Courier"/>
              </a:rPr>
              <a:t>(){</a:t>
            </a:r>
          </a:p>
          <a:p>
            <a:r>
              <a:rPr lang="en-US" sz="1400" dirty="0">
                <a:solidFill>
                  <a:srgbClr val="800000"/>
                </a:solidFill>
                <a:latin typeface="Courier"/>
                <a:cs typeface="Courier"/>
              </a:rPr>
              <a:t>        exit = true;</a:t>
            </a:r>
          </a:p>
          <a:p>
            <a:r>
              <a:rPr lang="en-US" sz="1400" dirty="0">
                <a:solidFill>
                  <a:srgbClr val="800000"/>
                </a:solidFill>
                <a:latin typeface="Courier"/>
                <a:cs typeface="Courier"/>
              </a:rPr>
              <a:t>    }</a:t>
            </a:r>
          </a:p>
          <a:p>
            <a:r>
              <a:rPr lang="en-US" sz="1400" dirty="0">
                <a:latin typeface="Courier"/>
                <a:cs typeface="Courier"/>
              </a:rPr>
              <a:t>}</a:t>
            </a:r>
          </a:p>
        </p:txBody>
      </p:sp>
      <p:sp>
        <p:nvSpPr>
          <p:cNvPr id="4" name="Rectangle 3"/>
          <p:cNvSpPr/>
          <p:nvPr/>
        </p:nvSpPr>
        <p:spPr>
          <a:xfrm>
            <a:off x="491070" y="4334232"/>
            <a:ext cx="6126865" cy="2246769"/>
          </a:xfrm>
          <a:prstGeom prst="rect">
            <a:avLst/>
          </a:prstGeom>
        </p:spPr>
        <p:txBody>
          <a:bodyPr wrap="square">
            <a:spAutoFit/>
          </a:bodyPr>
          <a:lstStyle/>
          <a:p>
            <a:r>
              <a:rPr lang="en-US" sz="1400" dirty="0">
                <a:latin typeface="Courier"/>
                <a:cs typeface="Courier"/>
              </a:rPr>
              <a:t>public static void main(String[] </a:t>
            </a:r>
            <a:r>
              <a:rPr lang="en-US" sz="1400" dirty="0" err="1">
                <a:latin typeface="Courier"/>
                <a:cs typeface="Courier"/>
              </a:rPr>
              <a:t>args</a:t>
            </a:r>
            <a:r>
              <a:rPr lang="en-US" sz="1400" dirty="0">
                <a:latin typeface="Courier"/>
                <a:cs typeface="Courier"/>
              </a:rPr>
              <a:t>) throws </a:t>
            </a:r>
            <a:r>
              <a:rPr lang="en-US" sz="1400" dirty="0" err="1">
                <a:latin typeface="Courier"/>
                <a:cs typeface="Courier"/>
              </a:rPr>
              <a:t>InterruptedException</a:t>
            </a:r>
            <a:r>
              <a:rPr lang="en-US" sz="1400" dirty="0">
                <a:latin typeface="Courier"/>
                <a:cs typeface="Courier"/>
              </a:rPr>
              <a:t> {</a:t>
            </a:r>
          </a:p>
          <a:p>
            <a:endParaRPr lang="en-US" sz="1400" dirty="0">
              <a:latin typeface="Courier"/>
              <a:cs typeface="Courier"/>
            </a:endParaRPr>
          </a:p>
          <a:p>
            <a:r>
              <a:rPr lang="en-US" sz="1400" dirty="0">
                <a:latin typeface="Courier"/>
                <a:cs typeface="Courier"/>
              </a:rPr>
              <a:t>        </a:t>
            </a:r>
            <a:r>
              <a:rPr lang="en-US" sz="1400" dirty="0" err="1">
                <a:latin typeface="Courier"/>
                <a:cs typeface="Courier"/>
              </a:rPr>
              <a:t>ThreadToStop</a:t>
            </a:r>
            <a:r>
              <a:rPr lang="en-US" sz="1400" dirty="0">
                <a:latin typeface="Courier"/>
                <a:cs typeface="Courier"/>
              </a:rPr>
              <a:t> thread = new </a:t>
            </a:r>
            <a:r>
              <a:rPr lang="en-US" sz="1400" dirty="0" err="1">
                <a:latin typeface="Courier"/>
                <a:cs typeface="Courier"/>
              </a:rPr>
              <a:t>ThreadToStop</a:t>
            </a:r>
            <a:r>
              <a:rPr lang="en-US" sz="1400" dirty="0">
                <a:latin typeface="Courier"/>
                <a:cs typeface="Courier"/>
              </a:rPr>
              <a:t>();</a:t>
            </a:r>
          </a:p>
          <a:p>
            <a:r>
              <a:rPr lang="en-US" sz="1400" dirty="0">
                <a:latin typeface="Courier"/>
                <a:cs typeface="Courier"/>
              </a:rPr>
              <a:t>        </a:t>
            </a:r>
            <a:r>
              <a:rPr lang="en-US" sz="1400" dirty="0" err="1">
                <a:latin typeface="Courier"/>
                <a:cs typeface="Courier"/>
              </a:rPr>
              <a:t>thread.start</a:t>
            </a:r>
            <a:r>
              <a:rPr lang="en-US" sz="1400" dirty="0">
                <a:latin typeface="Courier"/>
                <a:cs typeface="Courier"/>
              </a:rPr>
              <a:t>();</a:t>
            </a:r>
          </a:p>
          <a:p>
            <a:endParaRPr lang="en-US" sz="1400" dirty="0">
              <a:latin typeface="Courier"/>
              <a:cs typeface="Courier"/>
            </a:endParaRPr>
          </a:p>
          <a:p>
            <a:r>
              <a:rPr lang="en-US" sz="1400" dirty="0">
                <a:latin typeface="Courier"/>
                <a:cs typeface="Courier"/>
              </a:rPr>
              <a:t>        </a:t>
            </a:r>
            <a:r>
              <a:rPr lang="en-US" sz="1400" dirty="0" err="1">
                <a:latin typeface="Courier"/>
                <a:cs typeface="Courier"/>
              </a:rPr>
              <a:t>Thread.sleep</a:t>
            </a:r>
            <a:r>
              <a:rPr lang="en-US" sz="1400" dirty="0">
                <a:latin typeface="Courier"/>
                <a:cs typeface="Courier"/>
              </a:rPr>
              <a:t>(1000);</a:t>
            </a:r>
          </a:p>
          <a:p>
            <a:endParaRPr lang="en-US" sz="1400" dirty="0">
              <a:latin typeface="Courier"/>
              <a:cs typeface="Courier"/>
            </a:endParaRPr>
          </a:p>
          <a:p>
            <a:r>
              <a:rPr lang="en-US" sz="1400" dirty="0">
                <a:latin typeface="Courier"/>
                <a:cs typeface="Courier"/>
              </a:rPr>
              <a:t>        </a:t>
            </a:r>
            <a:r>
              <a:rPr lang="en-US" sz="1400" dirty="0" err="1">
                <a:solidFill>
                  <a:srgbClr val="800000"/>
                </a:solidFill>
                <a:latin typeface="Courier"/>
                <a:cs typeface="Courier"/>
              </a:rPr>
              <a:t>thread.stopThread</a:t>
            </a:r>
            <a:r>
              <a:rPr lang="en-US" sz="1400" dirty="0">
                <a:solidFill>
                  <a:srgbClr val="800000"/>
                </a:solidFill>
                <a:latin typeface="Courier"/>
                <a:cs typeface="Courier"/>
              </a:rPr>
              <a:t>();  </a:t>
            </a:r>
          </a:p>
          <a:p>
            <a:r>
              <a:rPr lang="en-US" sz="1400" dirty="0">
                <a:latin typeface="Courier"/>
                <a:cs typeface="Courier"/>
              </a:rPr>
              <a:t>    }</a:t>
            </a:r>
          </a:p>
        </p:txBody>
      </p:sp>
    </p:spTree>
    <p:extLst>
      <p:ext uri="{BB962C8B-B14F-4D97-AF65-F5344CB8AC3E}">
        <p14:creationId xmlns:p14="http://schemas.microsoft.com/office/powerpoint/2010/main" val="32016957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Terminating threads – Interrupting method</a:t>
            </a:r>
          </a:p>
        </p:txBody>
      </p:sp>
      <p:sp>
        <p:nvSpPr>
          <p:cNvPr id="3" name="Content Placeholder 2"/>
          <p:cNvSpPr>
            <a:spLocks noGrp="1"/>
          </p:cNvSpPr>
          <p:nvPr>
            <p:ph idx="1"/>
          </p:nvPr>
        </p:nvSpPr>
        <p:spPr/>
        <p:txBody>
          <a:bodyPr/>
          <a:lstStyle/>
          <a:p>
            <a:r>
              <a:rPr lang="en-US" sz="2000" dirty="0"/>
              <a:t>To notify a thread that it should clean up and terminate you can use the </a:t>
            </a:r>
            <a:r>
              <a:rPr lang="en-US" sz="2000" dirty="0">
                <a:solidFill>
                  <a:srgbClr val="800000"/>
                </a:solidFill>
                <a:latin typeface="Courier"/>
                <a:cs typeface="Courier"/>
              </a:rPr>
              <a:t>interrupt</a:t>
            </a:r>
            <a:r>
              <a:rPr lang="en-US" sz="2000" dirty="0"/>
              <a:t> method</a:t>
            </a:r>
          </a:p>
          <a:p>
            <a:pPr marL="0" indent="0" algn="ctr">
              <a:buNone/>
            </a:pPr>
            <a:r>
              <a:rPr lang="en-US" sz="2000" dirty="0" err="1">
                <a:solidFill>
                  <a:srgbClr val="800000"/>
                </a:solidFill>
                <a:latin typeface="Courier"/>
                <a:cs typeface="Courier"/>
              </a:rPr>
              <a:t>t.interrupt</a:t>
            </a:r>
            <a:r>
              <a:rPr lang="en-US" sz="2000" dirty="0">
                <a:solidFill>
                  <a:srgbClr val="800000"/>
                </a:solidFill>
                <a:latin typeface="Courier"/>
                <a:cs typeface="Courier"/>
              </a:rPr>
              <a:t>();</a:t>
            </a:r>
          </a:p>
          <a:p>
            <a:pPr marL="0" indent="0">
              <a:buNone/>
            </a:pPr>
            <a:endParaRPr lang="en-US" sz="2000" dirty="0"/>
          </a:p>
          <a:p>
            <a:r>
              <a:rPr lang="en-US" sz="2000" dirty="0"/>
              <a:t>This method set a Boolean variable in the thread data structure</a:t>
            </a:r>
          </a:p>
          <a:p>
            <a:r>
              <a:rPr lang="en-US" sz="2000" dirty="0"/>
              <a:t>In your run method you can check for interruptions for each iteration</a:t>
            </a:r>
          </a:p>
          <a:p>
            <a:pPr marL="0" indent="0" algn="ctr">
              <a:buNone/>
            </a:pPr>
            <a:endParaRPr lang="en-US" sz="2000" dirty="0">
              <a:solidFill>
                <a:srgbClr val="000000"/>
              </a:solidFill>
              <a:latin typeface="Courier"/>
              <a:cs typeface="Courier"/>
            </a:endParaRPr>
          </a:p>
          <a:p>
            <a:pPr marL="0" indent="0">
              <a:buNone/>
            </a:pPr>
            <a:r>
              <a:rPr lang="en-US" sz="1600" dirty="0">
                <a:solidFill>
                  <a:srgbClr val="000000"/>
                </a:solidFill>
                <a:latin typeface="Courier"/>
                <a:cs typeface="Courier"/>
              </a:rPr>
              <a:t>public void run(){</a:t>
            </a:r>
          </a:p>
          <a:p>
            <a:pPr marL="0" indent="0">
              <a:buNone/>
            </a:pPr>
            <a:r>
              <a:rPr lang="en-US" sz="1600" dirty="0">
                <a:solidFill>
                  <a:srgbClr val="000000"/>
                </a:solidFill>
                <a:latin typeface="Courier"/>
                <a:cs typeface="Courier"/>
              </a:rPr>
              <a:t>	for (</a:t>
            </a:r>
            <a:r>
              <a:rPr lang="en-US" sz="1600" dirty="0" err="1">
                <a:solidFill>
                  <a:srgbClr val="000000"/>
                </a:solidFill>
                <a:latin typeface="Courier"/>
                <a:cs typeface="Courier"/>
              </a:rPr>
              <a:t>int</a:t>
            </a:r>
            <a:r>
              <a:rPr lang="en-US" sz="1600" dirty="0">
                <a:solidFill>
                  <a:srgbClr val="000000"/>
                </a:solidFill>
                <a:latin typeface="Courier"/>
                <a:cs typeface="Courier"/>
              </a:rPr>
              <a:t> </a:t>
            </a:r>
            <a:r>
              <a:rPr lang="en-US" sz="1600" dirty="0" err="1">
                <a:solidFill>
                  <a:srgbClr val="000000"/>
                </a:solidFill>
                <a:latin typeface="Courier"/>
                <a:cs typeface="Courier"/>
              </a:rPr>
              <a:t>i</a:t>
            </a:r>
            <a:r>
              <a:rPr lang="en-US" sz="1600" dirty="0">
                <a:solidFill>
                  <a:srgbClr val="000000"/>
                </a:solidFill>
                <a:latin typeface="Courier"/>
                <a:cs typeface="Courier"/>
              </a:rPr>
              <a:t> = 0; </a:t>
            </a:r>
            <a:r>
              <a:rPr lang="en-US" sz="1600" dirty="0" err="1">
                <a:solidFill>
                  <a:srgbClr val="000000"/>
                </a:solidFill>
                <a:latin typeface="Courier"/>
                <a:cs typeface="Courier"/>
              </a:rPr>
              <a:t>i</a:t>
            </a:r>
            <a:r>
              <a:rPr lang="en-US" sz="1600" dirty="0">
                <a:solidFill>
                  <a:srgbClr val="000000"/>
                </a:solidFill>
                <a:latin typeface="Courier"/>
                <a:cs typeface="Courier"/>
              </a:rPr>
              <a:t>&lt;=Repetition &amp;&amp; !</a:t>
            </a:r>
            <a:r>
              <a:rPr lang="en-US" sz="1600" dirty="0" err="1">
                <a:solidFill>
                  <a:srgbClr val="000000"/>
                </a:solidFill>
                <a:latin typeface="Courier"/>
                <a:cs typeface="Courier"/>
              </a:rPr>
              <a:t>Thread.interrupted</a:t>
            </a:r>
            <a:r>
              <a:rPr lang="en-US" sz="1600" dirty="0">
                <a:solidFill>
                  <a:srgbClr val="000000"/>
                </a:solidFill>
                <a:latin typeface="Courier"/>
                <a:cs typeface="Courier"/>
              </a:rPr>
              <a:t>(); </a:t>
            </a:r>
            <a:r>
              <a:rPr lang="en-US" sz="1600" dirty="0" err="1">
                <a:solidFill>
                  <a:srgbClr val="000000"/>
                </a:solidFill>
                <a:latin typeface="Courier"/>
                <a:cs typeface="Courier"/>
              </a:rPr>
              <a:t>i</a:t>
            </a:r>
            <a:r>
              <a:rPr lang="en-US" sz="1600" dirty="0">
                <a:solidFill>
                  <a:srgbClr val="000000"/>
                </a:solidFill>
                <a:latin typeface="Courier"/>
                <a:cs typeface="Courier"/>
              </a:rPr>
              <a:t>++)</a:t>
            </a:r>
          </a:p>
          <a:p>
            <a:pPr marL="0" indent="0">
              <a:buNone/>
            </a:pPr>
            <a:r>
              <a:rPr lang="en-US" sz="1600" dirty="0">
                <a:solidFill>
                  <a:srgbClr val="000000"/>
                </a:solidFill>
                <a:latin typeface="Courier"/>
                <a:cs typeface="Courier"/>
              </a:rPr>
              <a:t>	{</a:t>
            </a:r>
          </a:p>
          <a:p>
            <a:pPr marL="0" indent="0">
              <a:buNone/>
            </a:pPr>
            <a:r>
              <a:rPr lang="en-US" sz="1600" dirty="0">
                <a:solidFill>
                  <a:srgbClr val="000000"/>
                </a:solidFill>
                <a:latin typeface="Courier"/>
                <a:cs typeface="Courier"/>
              </a:rPr>
              <a:t>		// </a:t>
            </a:r>
            <a:r>
              <a:rPr lang="en-US" sz="1600" b="1" dirty="0">
                <a:solidFill>
                  <a:srgbClr val="000000"/>
                </a:solidFill>
                <a:latin typeface="Courier"/>
                <a:cs typeface="Courier"/>
              </a:rPr>
              <a:t>Do work</a:t>
            </a:r>
          </a:p>
          <a:p>
            <a:pPr marL="0" indent="0">
              <a:buNone/>
            </a:pPr>
            <a:r>
              <a:rPr lang="en-US" sz="1600" dirty="0">
                <a:solidFill>
                  <a:srgbClr val="000000"/>
                </a:solidFill>
                <a:latin typeface="Courier"/>
                <a:cs typeface="Courier"/>
              </a:rPr>
              <a:t>	}</a:t>
            </a:r>
          </a:p>
          <a:p>
            <a:pPr marL="0" indent="0">
              <a:buNone/>
            </a:pPr>
            <a:r>
              <a:rPr lang="en-US" sz="1600" dirty="0">
                <a:solidFill>
                  <a:srgbClr val="000000"/>
                </a:solidFill>
                <a:latin typeface="Courier"/>
                <a:cs typeface="Courier"/>
              </a:rPr>
              <a:t>	// </a:t>
            </a:r>
            <a:r>
              <a:rPr lang="en-US" sz="1600" b="1" dirty="0">
                <a:solidFill>
                  <a:srgbClr val="000000"/>
                </a:solidFill>
                <a:latin typeface="Courier"/>
                <a:cs typeface="Courier"/>
              </a:rPr>
              <a:t>Clean up</a:t>
            </a:r>
          </a:p>
          <a:p>
            <a:pPr marL="0" indent="0">
              <a:buNone/>
            </a:pPr>
            <a:r>
              <a:rPr lang="en-US" sz="1600" dirty="0">
                <a:solidFill>
                  <a:srgbClr val="000000"/>
                </a:solidFill>
                <a:latin typeface="Courier"/>
                <a:cs typeface="Courier"/>
              </a:rPr>
              <a:t>}</a:t>
            </a:r>
          </a:p>
        </p:txBody>
      </p:sp>
    </p:spTree>
    <p:extLst>
      <p:ext uri="{BB962C8B-B14F-4D97-AF65-F5344CB8AC3E}">
        <p14:creationId xmlns:p14="http://schemas.microsoft.com/office/powerpoint/2010/main" val="2517125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latin typeface="Helvetica" charset="0"/>
              </a:rPr>
              <a:t>Thread Priorities</a:t>
            </a:r>
            <a:br>
              <a:rPr lang="en-GB" sz="3200" dirty="0">
                <a:latin typeface="Helvetica" charset="0"/>
              </a:rPr>
            </a:br>
            <a:endParaRPr lang="en-US" dirty="0"/>
          </a:p>
        </p:txBody>
      </p:sp>
      <p:sp>
        <p:nvSpPr>
          <p:cNvPr id="3" name="Content Placeholder 2"/>
          <p:cNvSpPr>
            <a:spLocks noGrp="1"/>
          </p:cNvSpPr>
          <p:nvPr>
            <p:ph idx="1"/>
          </p:nvPr>
        </p:nvSpPr>
        <p:spPr/>
        <p:txBody>
          <a:bodyPr/>
          <a:lstStyle/>
          <a:p>
            <a:pPr fontAlgn="auto">
              <a:spcAft>
                <a:spcPts val="0"/>
              </a:spcAft>
              <a:buClr>
                <a:schemeClr val="accent3"/>
              </a:buClr>
              <a:buFont typeface="Arial"/>
              <a:buChar char="•"/>
              <a:defRPr/>
            </a:pPr>
            <a:r>
              <a:rPr lang="en-US" sz="2400" dirty="0"/>
              <a:t>Each thread is assigned a default priority of </a:t>
            </a:r>
            <a:r>
              <a:rPr lang="en-US" sz="2400" dirty="0" err="1">
                <a:latin typeface="Courier New" pitchFamily="49" charset="0"/>
              </a:rPr>
              <a:t>Thread.NORM_PRIORITY</a:t>
            </a:r>
            <a:r>
              <a:rPr lang="en-US" sz="2400" dirty="0">
                <a:latin typeface="Courier New" pitchFamily="49" charset="0"/>
              </a:rPr>
              <a:t> (</a:t>
            </a:r>
            <a:r>
              <a:rPr lang="en-US" sz="2400" dirty="0"/>
              <a:t>default priority</a:t>
            </a:r>
            <a:r>
              <a:rPr lang="en-US" sz="2400" dirty="0">
                <a:latin typeface="Courier New" pitchFamily="49" charset="0"/>
              </a:rPr>
              <a:t>)</a:t>
            </a:r>
            <a:r>
              <a:rPr lang="en-US" sz="2400" dirty="0"/>
              <a:t>. You can reset the priority using </a:t>
            </a:r>
            <a:r>
              <a:rPr lang="en-US" sz="2400" dirty="0" err="1">
                <a:latin typeface="Courier New" pitchFamily="49" charset="0"/>
              </a:rPr>
              <a:t>setPriority</a:t>
            </a:r>
            <a:r>
              <a:rPr lang="en-US" sz="2400" dirty="0">
                <a:latin typeface="Courier New" pitchFamily="49" charset="0"/>
              </a:rPr>
              <a:t>(</a:t>
            </a:r>
            <a:r>
              <a:rPr lang="en-US" sz="2400" dirty="0" err="1">
                <a:latin typeface="Courier New" pitchFamily="49" charset="0"/>
              </a:rPr>
              <a:t>int</a:t>
            </a:r>
            <a:r>
              <a:rPr lang="en-US" sz="2400" dirty="0">
                <a:latin typeface="Courier New" pitchFamily="49" charset="0"/>
              </a:rPr>
              <a:t> priority)</a:t>
            </a:r>
            <a:r>
              <a:rPr lang="en-US" sz="2400" dirty="0"/>
              <a:t>. </a:t>
            </a:r>
          </a:p>
          <a:p>
            <a:pPr fontAlgn="auto">
              <a:spcBef>
                <a:spcPct val="100000"/>
              </a:spcBef>
              <a:spcAft>
                <a:spcPts val="0"/>
              </a:spcAft>
              <a:buClr>
                <a:schemeClr val="accent3"/>
              </a:buClr>
              <a:buFont typeface="Arial"/>
              <a:buChar char="•"/>
              <a:defRPr/>
            </a:pPr>
            <a:r>
              <a:rPr lang="en-US" sz="2400" dirty="0"/>
              <a:t>Some constants for priorities include </a:t>
            </a:r>
            <a:r>
              <a:rPr lang="en-US" sz="2400" dirty="0" err="1">
                <a:latin typeface="Courier New" pitchFamily="49" charset="0"/>
              </a:rPr>
              <a:t>Thread.MIN_PRIORITY</a:t>
            </a:r>
            <a:r>
              <a:rPr lang="en-US" sz="2400" dirty="0"/>
              <a:t> </a:t>
            </a:r>
            <a:r>
              <a:rPr lang="en-US" sz="2400" dirty="0" err="1">
                <a:latin typeface="Courier New" pitchFamily="49" charset="0"/>
              </a:rPr>
              <a:t>Thread.MAX_PRIORITY</a:t>
            </a:r>
            <a:r>
              <a:rPr lang="en-US" sz="2400" dirty="0"/>
              <a:t> </a:t>
            </a:r>
            <a:r>
              <a:rPr lang="en-US" sz="2400" dirty="0" err="1">
                <a:latin typeface="Courier New" pitchFamily="49" charset="0"/>
              </a:rPr>
              <a:t>Thread.NORM_PRIORITY</a:t>
            </a:r>
            <a:endParaRPr lang="en-US" sz="2400" dirty="0">
              <a:latin typeface="Courier New" pitchFamily="49" charset="0"/>
            </a:endParaRPr>
          </a:p>
          <a:p>
            <a:pPr>
              <a:buFont typeface="Arial"/>
              <a:buChar char="•"/>
            </a:pPr>
            <a:endParaRPr lang="en-US" sz="2400" dirty="0"/>
          </a:p>
        </p:txBody>
      </p:sp>
    </p:spTree>
    <p:extLst>
      <p:ext uri="{BB962C8B-B14F-4D97-AF65-F5344CB8AC3E}">
        <p14:creationId xmlns:p14="http://schemas.microsoft.com/office/powerpoint/2010/main" val="1726887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383116"/>
            <a:ext cx="8489950" cy="654070"/>
          </a:xfrm>
        </p:spPr>
        <p:txBody>
          <a:bodyPr/>
          <a:lstStyle/>
          <a:p>
            <a:r>
              <a:rPr lang="en-US" dirty="0"/>
              <a:t>Yield() and sleep()</a:t>
            </a:r>
          </a:p>
        </p:txBody>
      </p:sp>
      <p:sp>
        <p:nvSpPr>
          <p:cNvPr id="3" name="Content Placeholder 2"/>
          <p:cNvSpPr>
            <a:spLocks noGrp="1"/>
          </p:cNvSpPr>
          <p:nvPr>
            <p:ph idx="1"/>
          </p:nvPr>
        </p:nvSpPr>
        <p:spPr>
          <a:xfrm>
            <a:off x="330200" y="1328461"/>
            <a:ext cx="8489950" cy="4370142"/>
          </a:xfrm>
        </p:spPr>
        <p:txBody>
          <a:bodyPr/>
          <a:lstStyle/>
          <a:p>
            <a:pPr>
              <a:spcBef>
                <a:spcPts val="275"/>
              </a:spcBef>
              <a:buClr>
                <a:srgbClr val="000000"/>
              </a:buClr>
              <a:buSzPct val="59000"/>
              <a:buFont typeface="Times New Roman" charset="0"/>
              <a:buBlip>
                <a:blip r:embed="rId3"/>
              </a:buBlip>
            </a:pPr>
            <a:r>
              <a:rPr lang="en-GB" sz="2000" dirty="0">
                <a:latin typeface="Helvetica" charset="0"/>
              </a:rPr>
              <a:t>Sometimes a thread can determine that it has nothing to do</a:t>
            </a:r>
          </a:p>
          <a:p>
            <a:pPr lvl="1">
              <a:spcBef>
                <a:spcPts val="275"/>
              </a:spcBef>
              <a:buClr>
                <a:srgbClr val="000000"/>
              </a:buClr>
              <a:buSzPct val="85000"/>
              <a:buFont typeface="Times New Roman" charset="0"/>
              <a:buBlip>
                <a:blip r:embed="rId3"/>
              </a:buBlip>
            </a:pPr>
            <a:r>
              <a:rPr lang="en-GB" sz="1600" dirty="0">
                <a:latin typeface="Helvetica" charset="0"/>
              </a:rPr>
              <a:t>Sometimes the system can determine this.  </a:t>
            </a:r>
            <a:r>
              <a:rPr lang="en-GB" sz="1600" dirty="0" err="1">
                <a:latin typeface="Helvetica" charset="0"/>
              </a:rPr>
              <a:t>ie</a:t>
            </a:r>
            <a:r>
              <a:rPr lang="en-GB" sz="1600" dirty="0">
                <a:latin typeface="Helvetica" charset="0"/>
              </a:rPr>
              <a:t>. waiting for I/O</a:t>
            </a:r>
          </a:p>
          <a:p>
            <a:pPr lvl="1">
              <a:spcBef>
                <a:spcPts val="275"/>
              </a:spcBef>
              <a:buClr>
                <a:srgbClr val="000000"/>
              </a:buClr>
              <a:buSzPct val="343000"/>
              <a:buFont typeface="Times New Roman" charset="0"/>
              <a:buNone/>
            </a:pPr>
            <a:endParaRPr lang="en-GB" sz="800" dirty="0">
              <a:latin typeface="Helvetica" charset="0"/>
            </a:endParaRPr>
          </a:p>
          <a:p>
            <a:pPr>
              <a:spcBef>
                <a:spcPts val="275"/>
              </a:spcBef>
              <a:buClr>
                <a:srgbClr val="000000"/>
              </a:buClr>
              <a:buSzPct val="59000"/>
              <a:buFont typeface="Times New Roman" charset="0"/>
              <a:buChar char="•"/>
            </a:pPr>
            <a:r>
              <a:rPr lang="en-GB" sz="2000" dirty="0">
                <a:latin typeface="Helvetica" charset="0"/>
              </a:rPr>
              <a:t>When a thread has nothing to do, it should not use CPU</a:t>
            </a:r>
          </a:p>
          <a:p>
            <a:pPr lvl="1">
              <a:spcBef>
                <a:spcPts val="275"/>
              </a:spcBef>
              <a:buClr>
                <a:srgbClr val="000000"/>
              </a:buClr>
              <a:buSzPct val="85000"/>
              <a:buFont typeface="Times New Roman" charset="0"/>
              <a:buBlip>
                <a:blip r:embed="rId3"/>
              </a:buBlip>
            </a:pPr>
            <a:r>
              <a:rPr lang="en-GB" sz="1600" dirty="0">
                <a:latin typeface="Helvetica" charset="0"/>
              </a:rPr>
              <a:t>This is called a busy-wait.</a:t>
            </a:r>
          </a:p>
          <a:p>
            <a:pPr lvl="1">
              <a:spcBef>
                <a:spcPts val="275"/>
              </a:spcBef>
              <a:buClr>
                <a:srgbClr val="000000"/>
              </a:buClr>
              <a:buSzPct val="85000"/>
              <a:buFont typeface="Times New Roman" charset="0"/>
              <a:buBlip>
                <a:blip r:embed="rId3"/>
              </a:buBlip>
            </a:pPr>
            <a:r>
              <a:rPr lang="en-GB" sz="1600" dirty="0">
                <a:latin typeface="Helvetica" charset="0"/>
              </a:rPr>
              <a:t>Threads in busy-wait are busy using up the CPU doing nothing.</a:t>
            </a:r>
          </a:p>
          <a:p>
            <a:pPr lvl="2">
              <a:spcBef>
                <a:spcPts val="275"/>
              </a:spcBef>
              <a:buClr>
                <a:srgbClr val="000000"/>
              </a:buClr>
              <a:buSzPct val="85000"/>
              <a:buFont typeface="Times New Roman" charset="0"/>
              <a:buBlip>
                <a:blip r:embed="rId3"/>
              </a:buBlip>
            </a:pPr>
            <a:r>
              <a:rPr lang="en-GB" sz="1600" dirty="0">
                <a:latin typeface="Helvetica" charset="0"/>
              </a:rPr>
              <a:t>Often, threads in busy-wait are continually checking a flag to see if there is anything to do.</a:t>
            </a:r>
          </a:p>
          <a:p>
            <a:pPr>
              <a:spcBef>
                <a:spcPts val="275"/>
              </a:spcBef>
              <a:buClr>
                <a:srgbClr val="000000"/>
              </a:buClr>
              <a:buSzPct val="343000"/>
              <a:buFont typeface="Times New Roman" charset="0"/>
              <a:buNone/>
            </a:pPr>
            <a:endParaRPr lang="en-GB" sz="800" dirty="0">
              <a:latin typeface="Helvetica" charset="0"/>
            </a:endParaRPr>
          </a:p>
          <a:p>
            <a:pPr>
              <a:spcBef>
                <a:spcPts val="275"/>
              </a:spcBef>
              <a:buClr>
                <a:srgbClr val="000000"/>
              </a:buClr>
              <a:buSzPct val="59000"/>
              <a:buFont typeface="Times New Roman" charset="0"/>
              <a:buBlip>
                <a:blip r:embed="rId3"/>
              </a:buBlip>
            </a:pPr>
            <a:r>
              <a:rPr lang="en-GB" sz="2000" dirty="0">
                <a:latin typeface="Helvetica" charset="0"/>
              </a:rPr>
              <a:t>It is worthwhile to run a CPU monitor program on your desktop</a:t>
            </a:r>
          </a:p>
          <a:p>
            <a:pPr lvl="1">
              <a:spcBef>
                <a:spcPts val="275"/>
              </a:spcBef>
              <a:buClr>
                <a:srgbClr val="000000"/>
              </a:buClr>
              <a:buSzPct val="85000"/>
              <a:buFont typeface="Times New Roman" charset="0"/>
              <a:buBlip>
                <a:blip r:embed="rId3"/>
              </a:buBlip>
            </a:pPr>
            <a:r>
              <a:rPr lang="en-GB" sz="1600" dirty="0">
                <a:latin typeface="Helvetica" charset="0"/>
              </a:rPr>
              <a:t>You can see that a thread is in busy-wait when the CPU monitor goes up (usually to 100%), but the application doesn't seem to be doing anything.</a:t>
            </a:r>
          </a:p>
          <a:p>
            <a:pPr lvl="1">
              <a:spcBef>
                <a:spcPts val="275"/>
              </a:spcBef>
              <a:buClr>
                <a:srgbClr val="000000"/>
              </a:buClr>
              <a:buSzPct val="343000"/>
              <a:buFont typeface="Times New Roman" charset="0"/>
              <a:buNone/>
            </a:pPr>
            <a:endParaRPr lang="en-GB" sz="800" dirty="0">
              <a:latin typeface="Helvetica" charset="0"/>
            </a:endParaRPr>
          </a:p>
          <a:p>
            <a:pPr>
              <a:spcBef>
                <a:spcPts val="275"/>
              </a:spcBef>
              <a:buClr>
                <a:srgbClr val="000000"/>
              </a:buClr>
              <a:buSzPct val="59000"/>
              <a:buFont typeface="Times New Roman" charset="0"/>
              <a:buChar char="•"/>
            </a:pPr>
            <a:r>
              <a:rPr lang="en-GB" sz="2000" dirty="0">
                <a:latin typeface="Helvetica" charset="0"/>
              </a:rPr>
              <a:t>Threads in busy-wait should be moved from the Run queue to the Wait queue so that they do not hog the CPU</a:t>
            </a:r>
          </a:p>
          <a:p>
            <a:pPr lvl="1">
              <a:spcBef>
                <a:spcPts val="275"/>
              </a:spcBef>
              <a:buClr>
                <a:srgbClr val="000000"/>
              </a:buClr>
              <a:buSzPct val="85000"/>
              <a:buFont typeface="Times New Roman" charset="0"/>
              <a:buChar char="•"/>
            </a:pPr>
            <a:r>
              <a:rPr lang="en-GB" sz="1600" dirty="0">
                <a:latin typeface="Helvetica" charset="0"/>
              </a:rPr>
              <a:t>Use yield() or sleep(time)</a:t>
            </a:r>
          </a:p>
          <a:p>
            <a:pPr lvl="1">
              <a:spcBef>
                <a:spcPts val="275"/>
              </a:spcBef>
              <a:buClr>
                <a:srgbClr val="000000"/>
              </a:buClr>
              <a:buSzPct val="85000"/>
              <a:buFont typeface="Times New Roman" charset="0"/>
              <a:buChar char="•"/>
            </a:pPr>
            <a:r>
              <a:rPr lang="en-GB" sz="1600" dirty="0">
                <a:latin typeface="Helvetica" charset="0"/>
              </a:rPr>
              <a:t>Yield simply tells the scheduler to schedule another thread</a:t>
            </a:r>
          </a:p>
          <a:p>
            <a:pPr lvl="1">
              <a:spcBef>
                <a:spcPts val="275"/>
              </a:spcBef>
              <a:buClr>
                <a:srgbClr val="000000"/>
              </a:buClr>
              <a:buSzPct val="85000"/>
              <a:buFont typeface="Times New Roman" charset="0"/>
              <a:buChar char="•"/>
            </a:pPr>
            <a:r>
              <a:rPr lang="en-GB" sz="1600" dirty="0">
                <a:latin typeface="Helvetica" charset="0"/>
              </a:rPr>
              <a:t>Sleep guarantees that this thread will remain in the wait queue for the specified number of milliseconds.</a:t>
            </a:r>
          </a:p>
          <a:p>
            <a:endParaRPr lang="en-US" sz="2000" dirty="0"/>
          </a:p>
        </p:txBody>
      </p:sp>
    </p:spTree>
    <p:extLst>
      <p:ext uri="{BB962C8B-B14F-4D97-AF65-F5344CB8AC3E}">
        <p14:creationId xmlns:p14="http://schemas.microsoft.com/office/powerpoint/2010/main" val="1846573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Tahoma" charset="0"/>
                <a:ea typeface="SimSun" charset="0"/>
              </a:rPr>
              <a:t>Threaded Applications</a:t>
            </a:r>
            <a:endParaRPr lang="en-US" dirty="0"/>
          </a:p>
        </p:txBody>
      </p:sp>
      <p:sp>
        <p:nvSpPr>
          <p:cNvPr id="5" name="Content Placeholder 4"/>
          <p:cNvSpPr>
            <a:spLocks noGrp="1"/>
          </p:cNvSpPr>
          <p:nvPr>
            <p:ph idx="1"/>
          </p:nvPr>
        </p:nvSpPr>
        <p:spPr/>
        <p:txBody>
          <a:bodyPr/>
          <a:lstStyle/>
          <a:p>
            <a:pPr>
              <a:lnSpc>
                <a:spcPct val="80000"/>
              </a:lnSpc>
            </a:pPr>
            <a:r>
              <a:rPr lang="en-US" dirty="0">
                <a:latin typeface="Tahoma" charset="0"/>
                <a:ea typeface="SimSun" charset="0"/>
              </a:rPr>
              <a:t>Modern Systems</a:t>
            </a:r>
          </a:p>
          <a:p>
            <a:pPr lvl="1">
              <a:lnSpc>
                <a:spcPct val="80000"/>
              </a:lnSpc>
            </a:pPr>
            <a:r>
              <a:rPr lang="en-US" dirty="0">
                <a:latin typeface="Tahoma" charset="0"/>
                <a:ea typeface="SimSun" charset="0"/>
              </a:rPr>
              <a:t>Multiple applications run concurrently!</a:t>
            </a:r>
          </a:p>
          <a:p>
            <a:pPr lvl="1">
              <a:lnSpc>
                <a:spcPct val="80000"/>
              </a:lnSpc>
            </a:pPr>
            <a:r>
              <a:rPr lang="en-US" dirty="0">
                <a:latin typeface="Tahoma" charset="0"/>
                <a:ea typeface="SimSun" charset="0"/>
              </a:rPr>
              <a:t>This means that… there are multiple </a:t>
            </a:r>
            <a:r>
              <a:rPr lang="en-US" u="sng" dirty="0">
                <a:latin typeface="Tahoma" charset="0"/>
                <a:ea typeface="SimSun" charset="0"/>
              </a:rPr>
              <a:t>processes</a:t>
            </a:r>
            <a:r>
              <a:rPr lang="en-US" dirty="0">
                <a:latin typeface="Tahoma" charset="0"/>
                <a:ea typeface="SimSun" charset="0"/>
              </a:rPr>
              <a:t> on your computer</a:t>
            </a:r>
          </a:p>
          <a:p>
            <a:endParaRPr lang="en-US" dirty="0"/>
          </a:p>
        </p:txBody>
      </p:sp>
      <p:grpSp>
        <p:nvGrpSpPr>
          <p:cNvPr id="6" name="Flowchart: Manual Input 8"/>
          <p:cNvGrpSpPr>
            <a:grpSpLocks/>
          </p:cNvGrpSpPr>
          <p:nvPr/>
        </p:nvGrpSpPr>
        <p:grpSpPr bwMode="auto">
          <a:xfrm>
            <a:off x="3975511" y="3489325"/>
            <a:ext cx="3975100" cy="1689100"/>
            <a:chOff x="2638" y="2062"/>
            <a:chExt cx="2504" cy="1064"/>
          </a:xfrm>
        </p:grpSpPr>
        <p:pic>
          <p:nvPicPr>
            <p:cNvPr id="7" name="Flowchart: Manual Input 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8" y="2062"/>
              <a:ext cx="2504" cy="10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4"/>
            <p:cNvSpPr txBox="1">
              <a:spLocks noChangeArrowheads="1"/>
            </p:cNvSpPr>
            <p:nvPr/>
          </p:nvSpPr>
          <p:spPr bwMode="auto">
            <a:xfrm rot="-5400000">
              <a:off x="3610" y="1594"/>
              <a:ext cx="1056" cy="19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wrap="none"/>
            <a:lstStyle>
              <a:lvl1pPr eaLnBrk="0" hangingPunct="0">
                <a:defRPr sz="1600">
                  <a:solidFill>
                    <a:schemeClr val="tx1"/>
                  </a:solidFill>
                  <a:latin typeface="Tahoma" charset="0"/>
                  <a:ea typeface="SimSun" charset="0"/>
                  <a:cs typeface="SimSun" charset="0"/>
                </a:defRPr>
              </a:lvl1pPr>
              <a:lvl2pPr marL="742950" indent="-285750" eaLnBrk="0" hangingPunct="0">
                <a:defRPr sz="1600">
                  <a:solidFill>
                    <a:schemeClr val="tx1"/>
                  </a:solidFill>
                  <a:latin typeface="Tahoma" charset="0"/>
                  <a:ea typeface="SimSun" charset="0"/>
                  <a:cs typeface="SimSun" charset="0"/>
                </a:defRPr>
              </a:lvl2pPr>
              <a:lvl3pPr marL="1143000" indent="-228600" eaLnBrk="0" hangingPunct="0">
                <a:defRPr sz="1600">
                  <a:solidFill>
                    <a:schemeClr val="tx1"/>
                  </a:solidFill>
                  <a:latin typeface="Tahoma" charset="0"/>
                  <a:ea typeface="SimSun" charset="0"/>
                  <a:cs typeface="SimSun" charset="0"/>
                </a:defRPr>
              </a:lvl3pPr>
              <a:lvl4pPr marL="1600200" indent="-228600" eaLnBrk="0" hangingPunct="0">
                <a:defRPr sz="1600">
                  <a:solidFill>
                    <a:schemeClr val="tx1"/>
                  </a:solidFill>
                  <a:latin typeface="Tahoma" charset="0"/>
                  <a:ea typeface="SimSun" charset="0"/>
                  <a:cs typeface="SimSun" charset="0"/>
                </a:defRPr>
              </a:lvl4pPr>
              <a:lvl5pPr marL="2057400" indent="-228600" eaLnBrk="0" hangingPunct="0">
                <a:defRPr sz="1600">
                  <a:solidFill>
                    <a:schemeClr val="tx1"/>
                  </a:solidFill>
                  <a:latin typeface="Tahoma" charset="0"/>
                  <a:ea typeface="SimSun" charset="0"/>
                  <a:cs typeface="SimSun" charset="0"/>
                </a:defRPr>
              </a:lvl5pPr>
              <a:lvl6pPr marL="2514600" indent="-228600" algn="ctr" eaLnBrk="0" fontAlgn="base" hangingPunct="0">
                <a:spcBef>
                  <a:spcPct val="0"/>
                </a:spcBef>
                <a:spcAft>
                  <a:spcPct val="0"/>
                </a:spcAft>
                <a:defRPr sz="1600">
                  <a:solidFill>
                    <a:schemeClr val="tx1"/>
                  </a:solidFill>
                  <a:latin typeface="Tahoma" charset="0"/>
                  <a:ea typeface="SimSun" charset="0"/>
                  <a:cs typeface="SimSun" charset="0"/>
                </a:defRPr>
              </a:lvl6pPr>
              <a:lvl7pPr marL="2971800" indent="-228600" algn="ctr" eaLnBrk="0" fontAlgn="base" hangingPunct="0">
                <a:spcBef>
                  <a:spcPct val="0"/>
                </a:spcBef>
                <a:spcAft>
                  <a:spcPct val="0"/>
                </a:spcAft>
                <a:defRPr sz="1600">
                  <a:solidFill>
                    <a:schemeClr val="tx1"/>
                  </a:solidFill>
                  <a:latin typeface="Tahoma" charset="0"/>
                  <a:ea typeface="SimSun" charset="0"/>
                  <a:cs typeface="SimSun" charset="0"/>
                </a:defRPr>
              </a:lvl7pPr>
              <a:lvl8pPr marL="3429000" indent="-228600" algn="ctr" eaLnBrk="0" fontAlgn="base" hangingPunct="0">
                <a:spcBef>
                  <a:spcPct val="0"/>
                </a:spcBef>
                <a:spcAft>
                  <a:spcPct val="0"/>
                </a:spcAft>
                <a:defRPr sz="1600">
                  <a:solidFill>
                    <a:schemeClr val="tx1"/>
                  </a:solidFill>
                  <a:latin typeface="Tahoma" charset="0"/>
                  <a:ea typeface="SimSun" charset="0"/>
                  <a:cs typeface="SimSun" charset="0"/>
                </a:defRPr>
              </a:lvl8pPr>
              <a:lvl9pPr marL="3886200" indent="-228600" algn="ctr" eaLnBrk="0" fontAlgn="base" hangingPunct="0">
                <a:spcBef>
                  <a:spcPct val="0"/>
                </a:spcBef>
                <a:spcAft>
                  <a:spcPct val="0"/>
                </a:spcAft>
                <a:defRPr sz="1600">
                  <a:solidFill>
                    <a:schemeClr val="tx1"/>
                  </a:solidFill>
                  <a:latin typeface="Tahoma" charset="0"/>
                  <a:ea typeface="SimSun" charset="0"/>
                  <a:cs typeface="SimSun" charset="0"/>
                </a:defRPr>
              </a:lvl9pPr>
            </a:lstStyle>
            <a:p>
              <a:pPr eaLnBrk="1" hangingPunct="1"/>
              <a:endParaRPr lang="en-US" sz="1800">
                <a:latin typeface="Arial" charset="0"/>
              </a:endParaRPr>
            </a:p>
          </p:txBody>
        </p:sp>
      </p:grpSp>
      <p:pic>
        <p:nvPicPr>
          <p:cNvPr id="9" name="Picture 4" descr="320px-Computer-aj_aj_ashton_01.svg.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83086" y="2730500"/>
            <a:ext cx="3962400" cy="396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5" descr="Windows.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673886" y="3263900"/>
            <a:ext cx="838200"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7" descr="mac-osx-leopard.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588286" y="4635500"/>
            <a:ext cx="6858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6" descr="tux.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054886" y="3944938"/>
            <a:ext cx="838200" cy="919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10" descr="Crystal_Clear_app_email.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893086" y="3035300"/>
            <a:ext cx="1066800"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12" descr="ignitable_128.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417086" y="4635500"/>
            <a:ext cx="838200"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13" descr="itunes.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502686" y="4254500"/>
            <a:ext cx="787400" cy="787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14" descr="OpenOffice_writer_3D.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6340886" y="3416300"/>
            <a:ext cx="781050" cy="781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16" descr="iPhoto.png"/>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7407686" y="4254500"/>
            <a:ext cx="7620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 name="TextBox 17"/>
          <p:cNvSpPr txBox="1">
            <a:spLocks noChangeArrowheads="1"/>
          </p:cNvSpPr>
          <p:nvPr/>
        </p:nvSpPr>
        <p:spPr bwMode="auto">
          <a:xfrm>
            <a:off x="4969286" y="3873500"/>
            <a:ext cx="955675" cy="261938"/>
          </a:xfrm>
          <a:prstGeom prst="rect">
            <a:avLst/>
          </a:prstGeom>
          <a:solidFill>
            <a:srgbClr val="960000"/>
          </a:solidFill>
          <a:ln w="9525">
            <a:solidFill>
              <a:srgbClr val="800000"/>
            </a:solidFill>
            <a:miter lim="800000"/>
            <a:headEnd/>
            <a:tailEnd/>
          </a:ln>
        </p:spPr>
        <p:txBody>
          <a:bodyPr wrap="none">
            <a:spAutoFit/>
          </a:bodyPr>
          <a:lstStyle>
            <a:lvl1pPr eaLnBrk="0" hangingPunct="0">
              <a:defRPr sz="1600">
                <a:solidFill>
                  <a:schemeClr val="tx1"/>
                </a:solidFill>
                <a:latin typeface="Tahoma" charset="0"/>
                <a:ea typeface="SimSun" charset="0"/>
                <a:cs typeface="SimSun" charset="0"/>
              </a:defRPr>
            </a:lvl1pPr>
            <a:lvl2pPr marL="742950" indent="-285750" eaLnBrk="0" hangingPunct="0">
              <a:defRPr sz="1600">
                <a:solidFill>
                  <a:schemeClr val="tx1"/>
                </a:solidFill>
                <a:latin typeface="Tahoma" charset="0"/>
                <a:ea typeface="SimSun" charset="0"/>
                <a:cs typeface="SimSun" charset="0"/>
              </a:defRPr>
            </a:lvl2pPr>
            <a:lvl3pPr marL="1143000" indent="-228600" eaLnBrk="0" hangingPunct="0">
              <a:defRPr sz="1600">
                <a:solidFill>
                  <a:schemeClr val="tx1"/>
                </a:solidFill>
                <a:latin typeface="Tahoma" charset="0"/>
                <a:ea typeface="SimSun" charset="0"/>
                <a:cs typeface="SimSun" charset="0"/>
              </a:defRPr>
            </a:lvl3pPr>
            <a:lvl4pPr marL="1600200" indent="-228600" eaLnBrk="0" hangingPunct="0">
              <a:defRPr sz="1600">
                <a:solidFill>
                  <a:schemeClr val="tx1"/>
                </a:solidFill>
                <a:latin typeface="Tahoma" charset="0"/>
                <a:ea typeface="SimSun" charset="0"/>
                <a:cs typeface="SimSun" charset="0"/>
              </a:defRPr>
            </a:lvl4pPr>
            <a:lvl5pPr marL="2057400" indent="-228600" eaLnBrk="0" hangingPunct="0">
              <a:defRPr sz="1600">
                <a:solidFill>
                  <a:schemeClr val="tx1"/>
                </a:solidFill>
                <a:latin typeface="Tahoma" charset="0"/>
                <a:ea typeface="SimSun" charset="0"/>
                <a:cs typeface="SimSun" charset="0"/>
              </a:defRPr>
            </a:lvl5pPr>
            <a:lvl6pPr marL="2514600" indent="-228600" algn="ctr" eaLnBrk="0" fontAlgn="base" hangingPunct="0">
              <a:spcBef>
                <a:spcPct val="0"/>
              </a:spcBef>
              <a:spcAft>
                <a:spcPct val="0"/>
              </a:spcAft>
              <a:defRPr sz="1600">
                <a:solidFill>
                  <a:schemeClr val="tx1"/>
                </a:solidFill>
                <a:latin typeface="Tahoma" charset="0"/>
                <a:ea typeface="SimSun" charset="0"/>
                <a:cs typeface="SimSun" charset="0"/>
              </a:defRPr>
            </a:lvl6pPr>
            <a:lvl7pPr marL="2971800" indent="-228600" algn="ctr" eaLnBrk="0" fontAlgn="base" hangingPunct="0">
              <a:spcBef>
                <a:spcPct val="0"/>
              </a:spcBef>
              <a:spcAft>
                <a:spcPct val="0"/>
              </a:spcAft>
              <a:defRPr sz="1600">
                <a:solidFill>
                  <a:schemeClr val="tx1"/>
                </a:solidFill>
                <a:latin typeface="Tahoma" charset="0"/>
                <a:ea typeface="SimSun" charset="0"/>
                <a:cs typeface="SimSun" charset="0"/>
              </a:defRPr>
            </a:lvl7pPr>
            <a:lvl8pPr marL="3429000" indent="-228600" algn="ctr" eaLnBrk="0" fontAlgn="base" hangingPunct="0">
              <a:spcBef>
                <a:spcPct val="0"/>
              </a:spcBef>
              <a:spcAft>
                <a:spcPct val="0"/>
              </a:spcAft>
              <a:defRPr sz="1600">
                <a:solidFill>
                  <a:schemeClr val="tx1"/>
                </a:solidFill>
                <a:latin typeface="Tahoma" charset="0"/>
                <a:ea typeface="SimSun" charset="0"/>
                <a:cs typeface="SimSun" charset="0"/>
              </a:defRPr>
            </a:lvl8pPr>
            <a:lvl9pPr marL="3886200" indent="-228600" algn="ctr" eaLnBrk="0" fontAlgn="base" hangingPunct="0">
              <a:spcBef>
                <a:spcPct val="0"/>
              </a:spcBef>
              <a:spcAft>
                <a:spcPct val="0"/>
              </a:spcAft>
              <a:defRPr sz="1600">
                <a:solidFill>
                  <a:schemeClr val="tx1"/>
                </a:solidFill>
                <a:latin typeface="Tahoma" charset="0"/>
                <a:ea typeface="SimSun" charset="0"/>
                <a:cs typeface="SimSun" charset="0"/>
              </a:defRPr>
            </a:lvl9pPr>
          </a:lstStyle>
          <a:p>
            <a:pPr eaLnBrk="1" hangingPunct="1"/>
            <a:r>
              <a:rPr lang="en-US" sz="1100">
                <a:solidFill>
                  <a:schemeClr val="bg1"/>
                </a:solidFill>
              </a:rPr>
              <a:t>web &amp; email</a:t>
            </a:r>
            <a:endParaRPr lang="en-US" sz="1800">
              <a:latin typeface="Arial" charset="0"/>
            </a:endParaRPr>
          </a:p>
        </p:txBody>
      </p:sp>
      <p:sp>
        <p:nvSpPr>
          <p:cNvPr id="19" name="TextBox 18"/>
          <p:cNvSpPr txBox="1">
            <a:spLocks noChangeArrowheads="1"/>
          </p:cNvSpPr>
          <p:nvPr/>
        </p:nvSpPr>
        <p:spPr bwMode="auto">
          <a:xfrm>
            <a:off x="5975761" y="4787900"/>
            <a:ext cx="868363" cy="261938"/>
          </a:xfrm>
          <a:prstGeom prst="rect">
            <a:avLst/>
          </a:prstGeom>
          <a:solidFill>
            <a:srgbClr val="960000"/>
          </a:solidFill>
          <a:ln w="9525">
            <a:solidFill>
              <a:srgbClr val="800000"/>
            </a:solidFill>
            <a:miter lim="800000"/>
            <a:headEnd/>
            <a:tailEnd/>
          </a:ln>
        </p:spPr>
        <p:txBody>
          <a:bodyPr wrap="none">
            <a:spAutoFit/>
          </a:bodyPr>
          <a:lstStyle>
            <a:lvl1pPr eaLnBrk="0" hangingPunct="0">
              <a:defRPr sz="1600">
                <a:solidFill>
                  <a:schemeClr val="tx1"/>
                </a:solidFill>
                <a:latin typeface="Tahoma" charset="0"/>
                <a:ea typeface="SimSun" charset="0"/>
                <a:cs typeface="SimSun" charset="0"/>
              </a:defRPr>
            </a:lvl1pPr>
            <a:lvl2pPr marL="742950" indent="-285750" eaLnBrk="0" hangingPunct="0">
              <a:defRPr sz="1600">
                <a:solidFill>
                  <a:schemeClr val="tx1"/>
                </a:solidFill>
                <a:latin typeface="Tahoma" charset="0"/>
                <a:ea typeface="SimSun" charset="0"/>
                <a:cs typeface="SimSun" charset="0"/>
              </a:defRPr>
            </a:lvl2pPr>
            <a:lvl3pPr marL="1143000" indent="-228600" eaLnBrk="0" hangingPunct="0">
              <a:defRPr sz="1600">
                <a:solidFill>
                  <a:schemeClr val="tx1"/>
                </a:solidFill>
                <a:latin typeface="Tahoma" charset="0"/>
                <a:ea typeface="SimSun" charset="0"/>
                <a:cs typeface="SimSun" charset="0"/>
              </a:defRPr>
            </a:lvl3pPr>
            <a:lvl4pPr marL="1600200" indent="-228600" eaLnBrk="0" hangingPunct="0">
              <a:defRPr sz="1600">
                <a:solidFill>
                  <a:schemeClr val="tx1"/>
                </a:solidFill>
                <a:latin typeface="Tahoma" charset="0"/>
                <a:ea typeface="SimSun" charset="0"/>
                <a:cs typeface="SimSun" charset="0"/>
              </a:defRPr>
            </a:lvl4pPr>
            <a:lvl5pPr marL="2057400" indent="-228600" eaLnBrk="0" hangingPunct="0">
              <a:defRPr sz="1600">
                <a:solidFill>
                  <a:schemeClr val="tx1"/>
                </a:solidFill>
                <a:latin typeface="Tahoma" charset="0"/>
                <a:ea typeface="SimSun" charset="0"/>
                <a:cs typeface="SimSun" charset="0"/>
              </a:defRPr>
            </a:lvl5pPr>
            <a:lvl6pPr marL="2514600" indent="-228600" algn="ctr" eaLnBrk="0" fontAlgn="base" hangingPunct="0">
              <a:spcBef>
                <a:spcPct val="0"/>
              </a:spcBef>
              <a:spcAft>
                <a:spcPct val="0"/>
              </a:spcAft>
              <a:defRPr sz="1600">
                <a:solidFill>
                  <a:schemeClr val="tx1"/>
                </a:solidFill>
                <a:latin typeface="Tahoma" charset="0"/>
                <a:ea typeface="SimSun" charset="0"/>
                <a:cs typeface="SimSun" charset="0"/>
              </a:defRPr>
            </a:lvl6pPr>
            <a:lvl7pPr marL="2971800" indent="-228600" algn="ctr" eaLnBrk="0" fontAlgn="base" hangingPunct="0">
              <a:spcBef>
                <a:spcPct val="0"/>
              </a:spcBef>
              <a:spcAft>
                <a:spcPct val="0"/>
              </a:spcAft>
              <a:defRPr sz="1600">
                <a:solidFill>
                  <a:schemeClr val="tx1"/>
                </a:solidFill>
                <a:latin typeface="Tahoma" charset="0"/>
                <a:ea typeface="SimSun" charset="0"/>
                <a:cs typeface="SimSun" charset="0"/>
              </a:defRPr>
            </a:lvl7pPr>
            <a:lvl8pPr marL="3429000" indent="-228600" algn="ctr" eaLnBrk="0" fontAlgn="base" hangingPunct="0">
              <a:spcBef>
                <a:spcPct val="0"/>
              </a:spcBef>
              <a:spcAft>
                <a:spcPct val="0"/>
              </a:spcAft>
              <a:defRPr sz="1600">
                <a:solidFill>
                  <a:schemeClr val="tx1"/>
                </a:solidFill>
                <a:latin typeface="Tahoma" charset="0"/>
                <a:ea typeface="SimSun" charset="0"/>
                <a:cs typeface="SimSun" charset="0"/>
              </a:defRPr>
            </a:lvl8pPr>
            <a:lvl9pPr marL="3886200" indent="-228600" algn="ctr" eaLnBrk="0" fontAlgn="base" hangingPunct="0">
              <a:spcBef>
                <a:spcPct val="0"/>
              </a:spcBef>
              <a:spcAft>
                <a:spcPct val="0"/>
              </a:spcAft>
              <a:defRPr sz="1600">
                <a:solidFill>
                  <a:schemeClr val="tx1"/>
                </a:solidFill>
                <a:latin typeface="Tahoma" charset="0"/>
                <a:ea typeface="SimSun" charset="0"/>
                <a:cs typeface="SimSun" charset="0"/>
              </a:defRPr>
            </a:lvl9pPr>
          </a:lstStyle>
          <a:p>
            <a:pPr eaLnBrk="1" hangingPunct="1"/>
            <a:r>
              <a:rPr lang="en-US" sz="1100">
                <a:solidFill>
                  <a:schemeClr val="bg1"/>
                </a:solidFill>
              </a:rPr>
              <a:t>multimedia</a:t>
            </a:r>
            <a:endParaRPr lang="en-US" sz="1800">
              <a:latin typeface="Arial" charset="0"/>
            </a:endParaRPr>
          </a:p>
        </p:txBody>
      </p:sp>
      <p:sp>
        <p:nvSpPr>
          <p:cNvPr id="20" name="TextBox 19"/>
          <p:cNvSpPr txBox="1">
            <a:spLocks noChangeArrowheads="1"/>
          </p:cNvSpPr>
          <p:nvPr/>
        </p:nvSpPr>
        <p:spPr bwMode="auto">
          <a:xfrm>
            <a:off x="6112286" y="4025900"/>
            <a:ext cx="1270000" cy="261938"/>
          </a:xfrm>
          <a:prstGeom prst="rect">
            <a:avLst/>
          </a:prstGeom>
          <a:solidFill>
            <a:srgbClr val="960000"/>
          </a:solidFill>
          <a:ln w="9525">
            <a:solidFill>
              <a:srgbClr val="800000"/>
            </a:solidFill>
            <a:miter lim="800000"/>
            <a:headEnd/>
            <a:tailEnd/>
          </a:ln>
        </p:spPr>
        <p:txBody>
          <a:bodyPr wrap="none">
            <a:spAutoFit/>
          </a:bodyPr>
          <a:lstStyle>
            <a:lvl1pPr eaLnBrk="0" hangingPunct="0">
              <a:defRPr sz="1600">
                <a:solidFill>
                  <a:schemeClr val="tx1"/>
                </a:solidFill>
                <a:latin typeface="Tahoma" charset="0"/>
                <a:ea typeface="SimSun" charset="0"/>
                <a:cs typeface="SimSun" charset="0"/>
              </a:defRPr>
            </a:lvl1pPr>
            <a:lvl2pPr marL="742950" indent="-285750" eaLnBrk="0" hangingPunct="0">
              <a:defRPr sz="1600">
                <a:solidFill>
                  <a:schemeClr val="tx1"/>
                </a:solidFill>
                <a:latin typeface="Tahoma" charset="0"/>
                <a:ea typeface="SimSun" charset="0"/>
                <a:cs typeface="SimSun" charset="0"/>
              </a:defRPr>
            </a:lvl2pPr>
            <a:lvl3pPr marL="1143000" indent="-228600" eaLnBrk="0" hangingPunct="0">
              <a:defRPr sz="1600">
                <a:solidFill>
                  <a:schemeClr val="tx1"/>
                </a:solidFill>
                <a:latin typeface="Tahoma" charset="0"/>
                <a:ea typeface="SimSun" charset="0"/>
                <a:cs typeface="SimSun" charset="0"/>
              </a:defRPr>
            </a:lvl3pPr>
            <a:lvl4pPr marL="1600200" indent="-228600" eaLnBrk="0" hangingPunct="0">
              <a:defRPr sz="1600">
                <a:solidFill>
                  <a:schemeClr val="tx1"/>
                </a:solidFill>
                <a:latin typeface="Tahoma" charset="0"/>
                <a:ea typeface="SimSun" charset="0"/>
                <a:cs typeface="SimSun" charset="0"/>
              </a:defRPr>
            </a:lvl4pPr>
            <a:lvl5pPr marL="2057400" indent="-228600" eaLnBrk="0" hangingPunct="0">
              <a:defRPr sz="1600">
                <a:solidFill>
                  <a:schemeClr val="tx1"/>
                </a:solidFill>
                <a:latin typeface="Tahoma" charset="0"/>
                <a:ea typeface="SimSun" charset="0"/>
                <a:cs typeface="SimSun" charset="0"/>
              </a:defRPr>
            </a:lvl5pPr>
            <a:lvl6pPr marL="2514600" indent="-228600" algn="ctr" eaLnBrk="0" fontAlgn="base" hangingPunct="0">
              <a:spcBef>
                <a:spcPct val="0"/>
              </a:spcBef>
              <a:spcAft>
                <a:spcPct val="0"/>
              </a:spcAft>
              <a:defRPr sz="1600">
                <a:solidFill>
                  <a:schemeClr val="tx1"/>
                </a:solidFill>
                <a:latin typeface="Tahoma" charset="0"/>
                <a:ea typeface="SimSun" charset="0"/>
                <a:cs typeface="SimSun" charset="0"/>
              </a:defRPr>
            </a:lvl6pPr>
            <a:lvl7pPr marL="2971800" indent="-228600" algn="ctr" eaLnBrk="0" fontAlgn="base" hangingPunct="0">
              <a:spcBef>
                <a:spcPct val="0"/>
              </a:spcBef>
              <a:spcAft>
                <a:spcPct val="0"/>
              </a:spcAft>
              <a:defRPr sz="1600">
                <a:solidFill>
                  <a:schemeClr val="tx1"/>
                </a:solidFill>
                <a:latin typeface="Tahoma" charset="0"/>
                <a:ea typeface="SimSun" charset="0"/>
                <a:cs typeface="SimSun" charset="0"/>
              </a:defRPr>
            </a:lvl7pPr>
            <a:lvl8pPr marL="3429000" indent="-228600" algn="ctr" eaLnBrk="0" fontAlgn="base" hangingPunct="0">
              <a:spcBef>
                <a:spcPct val="0"/>
              </a:spcBef>
              <a:spcAft>
                <a:spcPct val="0"/>
              </a:spcAft>
              <a:defRPr sz="1600">
                <a:solidFill>
                  <a:schemeClr val="tx1"/>
                </a:solidFill>
                <a:latin typeface="Tahoma" charset="0"/>
                <a:ea typeface="SimSun" charset="0"/>
                <a:cs typeface="SimSun" charset="0"/>
              </a:defRPr>
            </a:lvl8pPr>
            <a:lvl9pPr marL="3886200" indent="-228600" algn="ctr" eaLnBrk="0" fontAlgn="base" hangingPunct="0">
              <a:spcBef>
                <a:spcPct val="0"/>
              </a:spcBef>
              <a:spcAft>
                <a:spcPct val="0"/>
              </a:spcAft>
              <a:defRPr sz="1600">
                <a:solidFill>
                  <a:schemeClr val="tx1"/>
                </a:solidFill>
                <a:latin typeface="Tahoma" charset="0"/>
                <a:ea typeface="SimSun" charset="0"/>
                <a:cs typeface="SimSun" charset="0"/>
              </a:defRPr>
            </a:lvl9pPr>
          </a:lstStyle>
          <a:p>
            <a:pPr eaLnBrk="1" hangingPunct="1"/>
            <a:r>
              <a:rPr lang="en-US" sz="1100">
                <a:solidFill>
                  <a:schemeClr val="bg1"/>
                </a:solidFill>
              </a:rPr>
              <a:t>office automation</a:t>
            </a:r>
            <a:endParaRPr lang="en-US" sz="1800">
              <a:latin typeface="Arial" charset="0"/>
            </a:endParaRPr>
          </a:p>
        </p:txBody>
      </p:sp>
      <p:sp>
        <p:nvSpPr>
          <p:cNvPr id="21" name="TextBox 20"/>
          <p:cNvSpPr txBox="1">
            <a:spLocks noChangeArrowheads="1"/>
          </p:cNvSpPr>
          <p:nvPr/>
        </p:nvSpPr>
        <p:spPr bwMode="auto">
          <a:xfrm>
            <a:off x="7255286" y="3568700"/>
            <a:ext cx="592138" cy="261938"/>
          </a:xfrm>
          <a:prstGeom prst="rect">
            <a:avLst/>
          </a:prstGeom>
          <a:solidFill>
            <a:srgbClr val="960000"/>
          </a:solidFill>
          <a:ln w="9525">
            <a:solidFill>
              <a:srgbClr val="800000"/>
            </a:solidFill>
            <a:miter lim="800000"/>
            <a:headEnd/>
            <a:tailEnd/>
          </a:ln>
        </p:spPr>
        <p:txBody>
          <a:bodyPr wrap="none">
            <a:spAutoFit/>
          </a:bodyPr>
          <a:lstStyle>
            <a:lvl1pPr eaLnBrk="0" hangingPunct="0">
              <a:defRPr sz="1600">
                <a:solidFill>
                  <a:schemeClr val="tx1"/>
                </a:solidFill>
                <a:latin typeface="Tahoma" charset="0"/>
                <a:ea typeface="SimSun" charset="0"/>
                <a:cs typeface="SimSun" charset="0"/>
              </a:defRPr>
            </a:lvl1pPr>
            <a:lvl2pPr marL="742950" indent="-285750" eaLnBrk="0" hangingPunct="0">
              <a:defRPr sz="1600">
                <a:solidFill>
                  <a:schemeClr val="tx1"/>
                </a:solidFill>
                <a:latin typeface="Tahoma" charset="0"/>
                <a:ea typeface="SimSun" charset="0"/>
                <a:cs typeface="SimSun" charset="0"/>
              </a:defRPr>
            </a:lvl2pPr>
            <a:lvl3pPr marL="1143000" indent="-228600" eaLnBrk="0" hangingPunct="0">
              <a:defRPr sz="1600">
                <a:solidFill>
                  <a:schemeClr val="tx1"/>
                </a:solidFill>
                <a:latin typeface="Tahoma" charset="0"/>
                <a:ea typeface="SimSun" charset="0"/>
                <a:cs typeface="SimSun" charset="0"/>
              </a:defRPr>
            </a:lvl3pPr>
            <a:lvl4pPr marL="1600200" indent="-228600" eaLnBrk="0" hangingPunct="0">
              <a:defRPr sz="1600">
                <a:solidFill>
                  <a:schemeClr val="tx1"/>
                </a:solidFill>
                <a:latin typeface="Tahoma" charset="0"/>
                <a:ea typeface="SimSun" charset="0"/>
                <a:cs typeface="SimSun" charset="0"/>
              </a:defRPr>
            </a:lvl4pPr>
            <a:lvl5pPr marL="2057400" indent="-228600" eaLnBrk="0" hangingPunct="0">
              <a:defRPr sz="1600">
                <a:solidFill>
                  <a:schemeClr val="tx1"/>
                </a:solidFill>
                <a:latin typeface="Tahoma" charset="0"/>
                <a:ea typeface="SimSun" charset="0"/>
                <a:cs typeface="SimSun" charset="0"/>
              </a:defRPr>
            </a:lvl5pPr>
            <a:lvl6pPr marL="2514600" indent="-228600" algn="ctr" eaLnBrk="0" fontAlgn="base" hangingPunct="0">
              <a:spcBef>
                <a:spcPct val="0"/>
              </a:spcBef>
              <a:spcAft>
                <a:spcPct val="0"/>
              </a:spcAft>
              <a:defRPr sz="1600">
                <a:solidFill>
                  <a:schemeClr val="tx1"/>
                </a:solidFill>
                <a:latin typeface="Tahoma" charset="0"/>
                <a:ea typeface="SimSun" charset="0"/>
                <a:cs typeface="SimSun" charset="0"/>
              </a:defRPr>
            </a:lvl6pPr>
            <a:lvl7pPr marL="2971800" indent="-228600" algn="ctr" eaLnBrk="0" fontAlgn="base" hangingPunct="0">
              <a:spcBef>
                <a:spcPct val="0"/>
              </a:spcBef>
              <a:spcAft>
                <a:spcPct val="0"/>
              </a:spcAft>
              <a:defRPr sz="1600">
                <a:solidFill>
                  <a:schemeClr val="tx1"/>
                </a:solidFill>
                <a:latin typeface="Tahoma" charset="0"/>
                <a:ea typeface="SimSun" charset="0"/>
                <a:cs typeface="SimSun" charset="0"/>
              </a:defRPr>
            </a:lvl7pPr>
            <a:lvl8pPr marL="3429000" indent="-228600" algn="ctr" eaLnBrk="0" fontAlgn="base" hangingPunct="0">
              <a:spcBef>
                <a:spcPct val="0"/>
              </a:spcBef>
              <a:spcAft>
                <a:spcPct val="0"/>
              </a:spcAft>
              <a:defRPr sz="1600">
                <a:solidFill>
                  <a:schemeClr val="tx1"/>
                </a:solidFill>
                <a:latin typeface="Tahoma" charset="0"/>
                <a:ea typeface="SimSun" charset="0"/>
                <a:cs typeface="SimSun" charset="0"/>
              </a:defRPr>
            </a:lvl8pPr>
            <a:lvl9pPr marL="3886200" indent="-228600" algn="ctr" eaLnBrk="0" fontAlgn="base" hangingPunct="0">
              <a:spcBef>
                <a:spcPct val="0"/>
              </a:spcBef>
              <a:spcAft>
                <a:spcPct val="0"/>
              </a:spcAft>
              <a:defRPr sz="1600">
                <a:solidFill>
                  <a:schemeClr val="tx1"/>
                </a:solidFill>
                <a:latin typeface="Tahoma" charset="0"/>
                <a:ea typeface="SimSun" charset="0"/>
                <a:cs typeface="SimSun" charset="0"/>
              </a:defRPr>
            </a:lvl9pPr>
          </a:lstStyle>
          <a:p>
            <a:pPr eaLnBrk="1" hangingPunct="1"/>
            <a:r>
              <a:rPr lang="en-US" sz="1100">
                <a:solidFill>
                  <a:schemeClr val="bg1"/>
                </a:solidFill>
              </a:rPr>
              <a:t>games</a:t>
            </a:r>
            <a:endParaRPr lang="en-US" sz="1800">
              <a:latin typeface="Arial" charset="0"/>
            </a:endParaRPr>
          </a:p>
        </p:txBody>
      </p:sp>
      <p:sp>
        <p:nvSpPr>
          <p:cNvPr id="22" name="TextBox 22"/>
          <p:cNvSpPr txBox="1">
            <a:spLocks noChangeArrowheads="1"/>
          </p:cNvSpPr>
          <p:nvPr/>
        </p:nvSpPr>
        <p:spPr bwMode="auto">
          <a:xfrm>
            <a:off x="7407686" y="4940300"/>
            <a:ext cx="673100" cy="261938"/>
          </a:xfrm>
          <a:prstGeom prst="rect">
            <a:avLst/>
          </a:prstGeom>
          <a:solidFill>
            <a:srgbClr val="960000"/>
          </a:solidFill>
          <a:ln w="9525">
            <a:solidFill>
              <a:srgbClr val="800000"/>
            </a:solidFill>
            <a:miter lim="800000"/>
            <a:headEnd/>
            <a:tailEnd/>
          </a:ln>
        </p:spPr>
        <p:txBody>
          <a:bodyPr wrap="none">
            <a:spAutoFit/>
          </a:bodyPr>
          <a:lstStyle>
            <a:lvl1pPr eaLnBrk="0" hangingPunct="0">
              <a:defRPr sz="1600">
                <a:solidFill>
                  <a:schemeClr val="tx1"/>
                </a:solidFill>
                <a:latin typeface="Tahoma" charset="0"/>
                <a:ea typeface="SimSun" charset="0"/>
                <a:cs typeface="SimSun" charset="0"/>
              </a:defRPr>
            </a:lvl1pPr>
            <a:lvl2pPr marL="742950" indent="-285750" eaLnBrk="0" hangingPunct="0">
              <a:defRPr sz="1600">
                <a:solidFill>
                  <a:schemeClr val="tx1"/>
                </a:solidFill>
                <a:latin typeface="Tahoma" charset="0"/>
                <a:ea typeface="SimSun" charset="0"/>
                <a:cs typeface="SimSun" charset="0"/>
              </a:defRPr>
            </a:lvl2pPr>
            <a:lvl3pPr marL="1143000" indent="-228600" eaLnBrk="0" hangingPunct="0">
              <a:defRPr sz="1600">
                <a:solidFill>
                  <a:schemeClr val="tx1"/>
                </a:solidFill>
                <a:latin typeface="Tahoma" charset="0"/>
                <a:ea typeface="SimSun" charset="0"/>
                <a:cs typeface="SimSun" charset="0"/>
              </a:defRPr>
            </a:lvl3pPr>
            <a:lvl4pPr marL="1600200" indent="-228600" eaLnBrk="0" hangingPunct="0">
              <a:defRPr sz="1600">
                <a:solidFill>
                  <a:schemeClr val="tx1"/>
                </a:solidFill>
                <a:latin typeface="Tahoma" charset="0"/>
                <a:ea typeface="SimSun" charset="0"/>
                <a:cs typeface="SimSun" charset="0"/>
              </a:defRPr>
            </a:lvl4pPr>
            <a:lvl5pPr marL="2057400" indent="-228600" eaLnBrk="0" hangingPunct="0">
              <a:defRPr sz="1600">
                <a:solidFill>
                  <a:schemeClr val="tx1"/>
                </a:solidFill>
                <a:latin typeface="Tahoma" charset="0"/>
                <a:ea typeface="SimSun" charset="0"/>
                <a:cs typeface="SimSun" charset="0"/>
              </a:defRPr>
            </a:lvl5pPr>
            <a:lvl6pPr marL="2514600" indent="-228600" algn="ctr" eaLnBrk="0" fontAlgn="base" hangingPunct="0">
              <a:spcBef>
                <a:spcPct val="0"/>
              </a:spcBef>
              <a:spcAft>
                <a:spcPct val="0"/>
              </a:spcAft>
              <a:defRPr sz="1600">
                <a:solidFill>
                  <a:schemeClr val="tx1"/>
                </a:solidFill>
                <a:latin typeface="Tahoma" charset="0"/>
                <a:ea typeface="SimSun" charset="0"/>
                <a:cs typeface="SimSun" charset="0"/>
              </a:defRPr>
            </a:lvl6pPr>
            <a:lvl7pPr marL="2971800" indent="-228600" algn="ctr" eaLnBrk="0" fontAlgn="base" hangingPunct="0">
              <a:spcBef>
                <a:spcPct val="0"/>
              </a:spcBef>
              <a:spcAft>
                <a:spcPct val="0"/>
              </a:spcAft>
              <a:defRPr sz="1600">
                <a:solidFill>
                  <a:schemeClr val="tx1"/>
                </a:solidFill>
                <a:latin typeface="Tahoma" charset="0"/>
                <a:ea typeface="SimSun" charset="0"/>
                <a:cs typeface="SimSun" charset="0"/>
              </a:defRPr>
            </a:lvl7pPr>
            <a:lvl8pPr marL="3429000" indent="-228600" algn="ctr" eaLnBrk="0" fontAlgn="base" hangingPunct="0">
              <a:spcBef>
                <a:spcPct val="0"/>
              </a:spcBef>
              <a:spcAft>
                <a:spcPct val="0"/>
              </a:spcAft>
              <a:defRPr sz="1600">
                <a:solidFill>
                  <a:schemeClr val="tx1"/>
                </a:solidFill>
                <a:latin typeface="Tahoma" charset="0"/>
                <a:ea typeface="SimSun" charset="0"/>
                <a:cs typeface="SimSun" charset="0"/>
              </a:defRPr>
            </a:lvl8pPr>
            <a:lvl9pPr marL="3886200" indent="-228600" algn="ctr" eaLnBrk="0" fontAlgn="base" hangingPunct="0">
              <a:spcBef>
                <a:spcPct val="0"/>
              </a:spcBef>
              <a:spcAft>
                <a:spcPct val="0"/>
              </a:spcAft>
              <a:defRPr sz="1600">
                <a:solidFill>
                  <a:schemeClr val="tx1"/>
                </a:solidFill>
                <a:latin typeface="Tahoma" charset="0"/>
                <a:ea typeface="SimSun" charset="0"/>
                <a:cs typeface="SimSun" charset="0"/>
              </a:defRPr>
            </a:lvl9pPr>
          </a:lstStyle>
          <a:p>
            <a:pPr eaLnBrk="1" hangingPunct="1"/>
            <a:r>
              <a:rPr lang="en-US" sz="1100">
                <a:solidFill>
                  <a:schemeClr val="bg1"/>
                </a:solidFill>
              </a:rPr>
              <a:t>pictures</a:t>
            </a:r>
            <a:endParaRPr lang="en-US" sz="1800">
              <a:latin typeface="Arial" charset="0"/>
            </a:endParaRPr>
          </a:p>
        </p:txBody>
      </p:sp>
      <p:sp>
        <p:nvSpPr>
          <p:cNvPr id="23" name="Rounded Rectangle 22"/>
          <p:cNvSpPr>
            <a:spLocks noChangeArrowheads="1"/>
          </p:cNvSpPr>
          <p:nvPr/>
        </p:nvSpPr>
        <p:spPr bwMode="auto">
          <a:xfrm>
            <a:off x="5197886" y="5930900"/>
            <a:ext cx="1828800" cy="533400"/>
          </a:xfrm>
          <a:prstGeom prst="roundRect">
            <a:avLst>
              <a:gd name="adj" fmla="val 16667"/>
            </a:avLst>
          </a:prstGeom>
          <a:gradFill rotWithShape="0">
            <a:gsLst>
              <a:gs pos="0">
                <a:srgbClr val="FC0128"/>
              </a:gs>
              <a:gs pos="100000">
                <a:srgbClr val="960000"/>
              </a:gs>
            </a:gsLst>
            <a:lin ang="5400000"/>
          </a:gradFill>
          <a:ln w="9525">
            <a:solidFill>
              <a:srgbClr val="C00000"/>
            </a:solidFill>
            <a:miter lim="800000"/>
            <a:headEnd/>
            <a:tailEnd/>
          </a:ln>
          <a:effectLst>
            <a:outerShdw blurRad="63500" dist="38100" dir="2700000" algn="tl" rotWithShape="0">
              <a:srgbClr val="000000">
                <a:alpha val="39999"/>
              </a:srgbClr>
            </a:outerShdw>
          </a:effectLst>
        </p:spPr>
        <p:txBody>
          <a:bodyPr wrap="none" anchor="ctr"/>
          <a:lstStyle/>
          <a:p>
            <a:pPr>
              <a:defRPr/>
            </a:pPr>
            <a:r>
              <a:rPr lang="en-US" sz="1800" dirty="0">
                <a:solidFill>
                  <a:schemeClr val="bg1"/>
                </a:solidFill>
                <a:latin typeface="Times New Roman" pitchFamily="18" charset="0"/>
                <a:ea typeface="SimSun" pitchFamily="2" charset="-122"/>
                <a:cs typeface="Times New Roman" pitchFamily="18" charset="0"/>
              </a:rPr>
              <a:t>Multitasking</a:t>
            </a:r>
            <a:endParaRPr lang="en-US" sz="1800" dirty="0">
              <a:latin typeface="Times New Roman" pitchFamily="18" charset="0"/>
              <a:ea typeface="SimSun" pitchFamily="2" charset="-122"/>
              <a:cs typeface="Times New Roman" pitchFamily="18" charset="0"/>
            </a:endParaRPr>
          </a:p>
        </p:txBody>
      </p:sp>
    </p:spTree>
    <p:extLst>
      <p:ext uri="{BB962C8B-B14F-4D97-AF65-F5344CB8AC3E}">
        <p14:creationId xmlns:p14="http://schemas.microsoft.com/office/powerpoint/2010/main" val="37150394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risk when a thread is sleeping</a:t>
            </a:r>
          </a:p>
        </p:txBody>
      </p:sp>
      <p:sp>
        <p:nvSpPr>
          <p:cNvPr id="3" name="Content Placeholder 2"/>
          <p:cNvSpPr>
            <a:spLocks noGrp="1"/>
          </p:cNvSpPr>
          <p:nvPr>
            <p:ph idx="1"/>
          </p:nvPr>
        </p:nvSpPr>
        <p:spPr/>
        <p:txBody>
          <a:bodyPr/>
          <a:lstStyle/>
          <a:p>
            <a:r>
              <a:rPr lang="en-US" sz="2000" dirty="0"/>
              <a:t>A thread might sleep for so long that is no longer useful and should be terminated.</a:t>
            </a:r>
          </a:p>
          <a:p>
            <a:r>
              <a:rPr lang="en-US" sz="2000" dirty="0"/>
              <a:t>We just saw that to terminate the thread we interrupt it.</a:t>
            </a:r>
          </a:p>
          <a:p>
            <a:r>
              <a:rPr lang="en-US" sz="2000" dirty="0"/>
              <a:t>When a sleeping  thread is interrupted an </a:t>
            </a:r>
            <a:r>
              <a:rPr lang="en-US" sz="2000" dirty="0" err="1">
                <a:solidFill>
                  <a:srgbClr val="800000"/>
                </a:solidFill>
                <a:latin typeface="Courier"/>
                <a:cs typeface="Courier"/>
              </a:rPr>
              <a:t>InterruptedException</a:t>
            </a:r>
            <a:r>
              <a:rPr lang="en-US" sz="2000" dirty="0">
                <a:solidFill>
                  <a:srgbClr val="800000"/>
                </a:solidFill>
                <a:latin typeface="Courier"/>
                <a:cs typeface="Courier"/>
              </a:rPr>
              <a:t> </a:t>
            </a:r>
            <a:r>
              <a:rPr lang="en-US" sz="2000" dirty="0"/>
              <a:t>is generated</a:t>
            </a:r>
          </a:p>
          <a:p>
            <a:r>
              <a:rPr lang="en-US" sz="2000" b="1" dirty="0"/>
              <a:t>You need to catch this exception!</a:t>
            </a:r>
          </a:p>
          <a:p>
            <a:pPr>
              <a:lnSpc>
                <a:spcPct val="70000"/>
              </a:lnSpc>
            </a:pPr>
            <a:endParaRPr lang="en-US" sz="1800" b="1" dirty="0"/>
          </a:p>
          <a:p>
            <a:pPr marL="0" indent="0">
              <a:lnSpc>
                <a:spcPct val="70000"/>
              </a:lnSpc>
              <a:buNone/>
            </a:pPr>
            <a:r>
              <a:rPr lang="en-US" sz="1800" b="1" dirty="0">
                <a:latin typeface="Courier"/>
                <a:cs typeface="Courier"/>
              </a:rPr>
              <a:t>public void run(){</a:t>
            </a:r>
          </a:p>
          <a:p>
            <a:pPr marL="0" indent="0">
              <a:lnSpc>
                <a:spcPct val="70000"/>
              </a:lnSpc>
              <a:buNone/>
            </a:pPr>
            <a:r>
              <a:rPr lang="en-US" sz="1800" b="1" dirty="0">
                <a:latin typeface="Courier"/>
                <a:cs typeface="Courier"/>
              </a:rPr>
              <a:t>	try{</a:t>
            </a:r>
          </a:p>
          <a:p>
            <a:pPr marL="0" indent="0">
              <a:lnSpc>
                <a:spcPct val="70000"/>
              </a:lnSpc>
              <a:buNone/>
            </a:pPr>
            <a:r>
              <a:rPr lang="en-US" sz="1800" b="1" dirty="0">
                <a:latin typeface="Courier"/>
                <a:cs typeface="Courier"/>
              </a:rPr>
              <a:t>		</a:t>
            </a:r>
            <a:r>
              <a:rPr lang="en-US" sz="1800" b="1" dirty="0">
                <a:solidFill>
                  <a:srgbClr val="800000"/>
                </a:solidFill>
                <a:latin typeface="Courier"/>
                <a:cs typeface="Courier"/>
              </a:rPr>
              <a:t>Task Statements</a:t>
            </a:r>
          </a:p>
          <a:p>
            <a:pPr marL="0" indent="0">
              <a:lnSpc>
                <a:spcPct val="70000"/>
              </a:lnSpc>
              <a:buNone/>
            </a:pPr>
            <a:r>
              <a:rPr lang="en-US" sz="1800" b="1" dirty="0">
                <a:latin typeface="Courier"/>
                <a:cs typeface="Courier"/>
              </a:rPr>
              <a:t>	}</a:t>
            </a:r>
          </a:p>
          <a:p>
            <a:pPr marL="0" indent="0">
              <a:lnSpc>
                <a:spcPct val="70000"/>
              </a:lnSpc>
              <a:buNone/>
            </a:pPr>
            <a:r>
              <a:rPr lang="en-US" sz="1800" b="1" dirty="0">
                <a:latin typeface="Courier"/>
                <a:cs typeface="Courier"/>
              </a:rPr>
              <a:t>	catch (</a:t>
            </a:r>
            <a:r>
              <a:rPr lang="en-US" sz="1800" b="1" dirty="0" err="1">
                <a:latin typeface="Courier"/>
                <a:cs typeface="Courier"/>
              </a:rPr>
              <a:t>InterruptedException</a:t>
            </a:r>
            <a:r>
              <a:rPr lang="en-US" sz="1800" b="1" dirty="0">
                <a:latin typeface="Courier"/>
                <a:cs typeface="Courier"/>
              </a:rPr>
              <a:t> exception)</a:t>
            </a:r>
          </a:p>
          <a:p>
            <a:pPr marL="0" indent="0">
              <a:lnSpc>
                <a:spcPct val="70000"/>
              </a:lnSpc>
              <a:buNone/>
            </a:pPr>
            <a:r>
              <a:rPr lang="en-US" sz="1800" b="1" dirty="0">
                <a:latin typeface="Courier"/>
                <a:cs typeface="Courier"/>
              </a:rPr>
              <a:t>	{</a:t>
            </a:r>
          </a:p>
          <a:p>
            <a:pPr marL="0" indent="0">
              <a:lnSpc>
                <a:spcPct val="70000"/>
              </a:lnSpc>
              <a:buNone/>
            </a:pPr>
            <a:r>
              <a:rPr lang="en-US" sz="1800" b="1" dirty="0">
                <a:latin typeface="Courier"/>
                <a:cs typeface="Courier"/>
              </a:rPr>
              <a:t>	}</a:t>
            </a:r>
          </a:p>
          <a:p>
            <a:pPr marL="0" indent="0">
              <a:lnSpc>
                <a:spcPct val="70000"/>
              </a:lnSpc>
              <a:buNone/>
            </a:pPr>
            <a:r>
              <a:rPr lang="en-US" sz="1800" b="1" dirty="0">
                <a:latin typeface="Courier"/>
                <a:cs typeface="Courier"/>
              </a:rPr>
              <a:t>	 Clean up if necessary	 </a:t>
            </a:r>
          </a:p>
          <a:p>
            <a:pPr marL="0" indent="0">
              <a:lnSpc>
                <a:spcPct val="70000"/>
              </a:lnSpc>
              <a:buNone/>
            </a:pPr>
            <a:r>
              <a:rPr lang="en-US" sz="1800" b="1" dirty="0">
                <a:latin typeface="Courier"/>
                <a:cs typeface="Courier"/>
              </a:rPr>
              <a:t>} </a:t>
            </a:r>
          </a:p>
          <a:p>
            <a:pPr marL="0" indent="0">
              <a:buNone/>
            </a:pPr>
            <a:endParaRPr lang="en-US" sz="2000" b="1" dirty="0"/>
          </a:p>
        </p:txBody>
      </p:sp>
    </p:spTree>
    <p:extLst>
      <p:ext uri="{BB962C8B-B14F-4D97-AF65-F5344CB8AC3E}">
        <p14:creationId xmlns:p14="http://schemas.microsoft.com/office/powerpoint/2010/main" val="32778956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656992"/>
            <a:ext cx="8489950" cy="654070"/>
          </a:xfrm>
        </p:spPr>
        <p:txBody>
          <a:bodyPr/>
          <a:lstStyle/>
          <a:p>
            <a:r>
              <a:rPr lang="en-GB" sz="3200" dirty="0">
                <a:latin typeface="Helvetica" charset="0"/>
              </a:rPr>
              <a:t>Concurrent Access to Data</a:t>
            </a:r>
            <a:br>
              <a:rPr lang="en-GB" sz="3200" dirty="0">
                <a:latin typeface="Helvetica" charset="0"/>
              </a:rPr>
            </a:br>
            <a:endParaRPr lang="en-US" dirty="0"/>
          </a:p>
        </p:txBody>
      </p:sp>
      <p:sp>
        <p:nvSpPr>
          <p:cNvPr id="3" name="Content Placeholder 2"/>
          <p:cNvSpPr>
            <a:spLocks noGrp="1"/>
          </p:cNvSpPr>
          <p:nvPr>
            <p:ph idx="1"/>
          </p:nvPr>
        </p:nvSpPr>
        <p:spPr>
          <a:xfrm>
            <a:off x="330200" y="1293597"/>
            <a:ext cx="8489950" cy="4370142"/>
          </a:xfrm>
        </p:spPr>
        <p:txBody>
          <a:bodyPr/>
          <a:lstStyle/>
          <a:p>
            <a:pPr>
              <a:spcBef>
                <a:spcPts val="275"/>
              </a:spcBef>
              <a:buClr>
                <a:srgbClr val="000000"/>
              </a:buClr>
              <a:buSzPct val="59000"/>
              <a:buFont typeface="Times New Roman" charset="0"/>
              <a:buBlip>
                <a:blip r:embed="rId3"/>
              </a:buBlip>
            </a:pPr>
            <a:r>
              <a:rPr lang="en-GB" sz="2400" dirty="0">
                <a:latin typeface="Helvetica" charset="0"/>
              </a:rPr>
              <a:t>Concurrent access to data can lead to data integrity problems</a:t>
            </a:r>
          </a:p>
          <a:p>
            <a:pPr lvl="1">
              <a:spcBef>
                <a:spcPts val="275"/>
              </a:spcBef>
              <a:buClr>
                <a:srgbClr val="000000"/>
              </a:buClr>
              <a:buSzPct val="59000"/>
              <a:buFont typeface="Times New Roman" charset="0"/>
              <a:buBlip>
                <a:blip r:embed="rId3"/>
              </a:buBlip>
            </a:pPr>
            <a:r>
              <a:rPr lang="en-GB" sz="2000" dirty="0">
                <a:latin typeface="Helvetica" charset="0"/>
              </a:rPr>
              <a:t>Specifically, if two sources attempt to update the same data at the same time, the result of the data can be undefined.</a:t>
            </a:r>
          </a:p>
          <a:p>
            <a:pPr lvl="1">
              <a:spcBef>
                <a:spcPts val="275"/>
              </a:spcBef>
              <a:buClr>
                <a:srgbClr val="000000"/>
              </a:buClr>
              <a:buSzPct val="59000"/>
              <a:buFont typeface="Times New Roman" charset="0"/>
              <a:buBlip>
                <a:blip r:embed="rId3"/>
              </a:buBlip>
            </a:pPr>
            <a:r>
              <a:rPr lang="en-GB" sz="2000" dirty="0">
                <a:latin typeface="Helvetica" charset="0"/>
              </a:rPr>
              <a:t>The outcome is determined by how the scheduler schedules the two sources.</a:t>
            </a:r>
          </a:p>
          <a:p>
            <a:pPr lvl="2">
              <a:spcBef>
                <a:spcPts val="275"/>
              </a:spcBef>
              <a:buClr>
                <a:srgbClr val="000000"/>
              </a:buClr>
              <a:buSzPct val="85000"/>
              <a:buFont typeface="Times New Roman" charset="0"/>
              <a:buBlip>
                <a:blip r:embed="rId3"/>
              </a:buBlip>
            </a:pPr>
            <a:r>
              <a:rPr lang="en-GB" sz="1800" dirty="0">
                <a:latin typeface="Helvetica" charset="0"/>
              </a:rPr>
              <a:t>Since the schedulers activities cannot be predicted, the outcome cannot be predicted</a:t>
            </a:r>
          </a:p>
          <a:p>
            <a:pPr>
              <a:spcBef>
                <a:spcPts val="275"/>
              </a:spcBef>
              <a:buClr>
                <a:srgbClr val="000000"/>
              </a:buClr>
              <a:buSzPct val="343000"/>
              <a:buFont typeface="Times New Roman" charset="0"/>
              <a:buNone/>
            </a:pPr>
            <a:endParaRPr lang="en-GB" sz="900" dirty="0">
              <a:latin typeface="Helvetica" charset="0"/>
            </a:endParaRPr>
          </a:p>
          <a:p>
            <a:pPr>
              <a:spcBef>
                <a:spcPts val="275"/>
              </a:spcBef>
              <a:buClr>
                <a:srgbClr val="000000"/>
              </a:buClr>
              <a:buSzPct val="59000"/>
              <a:buFont typeface="Times New Roman" charset="0"/>
              <a:buBlip>
                <a:blip r:embed="rId3"/>
              </a:buBlip>
            </a:pPr>
            <a:r>
              <a:rPr lang="en-GB" sz="2400" dirty="0">
                <a:latin typeface="Helvetica" charset="0"/>
              </a:rPr>
              <a:t>Databases deal with this mechanism through "locking"</a:t>
            </a:r>
          </a:p>
          <a:p>
            <a:pPr lvl="1">
              <a:spcBef>
                <a:spcPts val="275"/>
              </a:spcBef>
              <a:buClr>
                <a:srgbClr val="000000"/>
              </a:buClr>
              <a:buSzPct val="85000"/>
              <a:buFont typeface="Times New Roman" charset="0"/>
              <a:buBlip>
                <a:blip r:embed="rId3"/>
              </a:buBlip>
            </a:pPr>
            <a:r>
              <a:rPr lang="en-GB" sz="1800" dirty="0">
                <a:latin typeface="Helvetica" charset="0"/>
              </a:rPr>
              <a:t>If a source is going to update a table or record, it can lock the table or record until such time that the data has been successfully updated.</a:t>
            </a:r>
          </a:p>
          <a:p>
            <a:pPr lvl="1">
              <a:spcBef>
                <a:spcPts val="275"/>
              </a:spcBef>
              <a:buClr>
                <a:srgbClr val="000000"/>
              </a:buClr>
              <a:buSzPct val="85000"/>
              <a:buFont typeface="Times New Roman" charset="0"/>
              <a:buBlip>
                <a:blip r:embed="rId3"/>
              </a:buBlip>
            </a:pPr>
            <a:r>
              <a:rPr lang="en-GB" sz="1800" dirty="0">
                <a:latin typeface="Helvetica" charset="0"/>
              </a:rPr>
              <a:t>While locked, all access is blocked except to the source which holds the lock.</a:t>
            </a:r>
          </a:p>
          <a:p>
            <a:pPr>
              <a:spcBef>
                <a:spcPts val="275"/>
              </a:spcBef>
              <a:buClr>
                <a:srgbClr val="000000"/>
              </a:buClr>
              <a:buSzPct val="343000"/>
              <a:buFont typeface="Times New Roman" charset="0"/>
              <a:buNone/>
            </a:pPr>
            <a:endParaRPr lang="en-GB" sz="900" dirty="0">
              <a:latin typeface="Helvetica" charset="0"/>
            </a:endParaRPr>
          </a:p>
          <a:p>
            <a:pPr>
              <a:spcBef>
                <a:spcPts val="275"/>
              </a:spcBef>
              <a:buClr>
                <a:srgbClr val="000000"/>
              </a:buClr>
              <a:buSzPct val="59000"/>
              <a:buFont typeface="Times New Roman" charset="0"/>
              <a:buBlip>
                <a:blip r:embed="rId3"/>
              </a:buBlip>
            </a:pPr>
            <a:r>
              <a:rPr lang="en-GB" sz="2400" dirty="0">
                <a:latin typeface="Helvetica" charset="0"/>
              </a:rPr>
              <a:t>Java has the equivalent mechanism.  It is called synchronization</a:t>
            </a:r>
          </a:p>
          <a:p>
            <a:pPr marL="0" indent="0">
              <a:buNone/>
            </a:pPr>
            <a:endParaRPr lang="en-US" sz="2400" dirty="0"/>
          </a:p>
        </p:txBody>
      </p:sp>
    </p:spTree>
    <p:extLst>
      <p:ext uri="{BB962C8B-B14F-4D97-AF65-F5344CB8AC3E}">
        <p14:creationId xmlns:p14="http://schemas.microsoft.com/office/powerpoint/2010/main" val="6259098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Read/Write problem</a:t>
            </a:r>
          </a:p>
        </p:txBody>
      </p:sp>
      <p:sp>
        <p:nvSpPr>
          <p:cNvPr id="3" name="Content Placeholder 2"/>
          <p:cNvSpPr>
            <a:spLocks noGrp="1"/>
          </p:cNvSpPr>
          <p:nvPr>
            <p:ph idx="1"/>
          </p:nvPr>
        </p:nvSpPr>
        <p:spPr/>
        <p:txBody>
          <a:bodyPr/>
          <a:lstStyle/>
          <a:p>
            <a:r>
              <a:rPr lang="en-US" dirty="0"/>
              <a:t>If one thread tries to read the data and another thread tries to update the same data leads to inconsistent state for the shared data.</a:t>
            </a:r>
          </a:p>
          <a:p>
            <a:r>
              <a:rPr lang="en-US" dirty="0"/>
              <a:t>This can be prevented by synchronizing access to the data via Java </a:t>
            </a:r>
            <a:r>
              <a:rPr lang="en-US" dirty="0">
                <a:solidFill>
                  <a:srgbClr val="800000"/>
                </a:solidFill>
              </a:rPr>
              <a:t>synchronized </a:t>
            </a:r>
            <a:r>
              <a:rPr lang="en-US" dirty="0"/>
              <a:t>keyword </a:t>
            </a:r>
          </a:p>
          <a:p>
            <a:endParaRPr lang="en-US" dirty="0"/>
          </a:p>
          <a:p>
            <a:pPr marL="0" indent="0">
              <a:buNone/>
            </a:pPr>
            <a:r>
              <a:rPr lang="en-US" dirty="0">
                <a:latin typeface="Courier"/>
                <a:cs typeface="Courier"/>
              </a:rPr>
              <a:t>public </a:t>
            </a:r>
            <a:r>
              <a:rPr lang="en-US" b="1" dirty="0">
                <a:latin typeface="Courier"/>
                <a:cs typeface="Courier"/>
              </a:rPr>
              <a:t>synchronized </a:t>
            </a:r>
            <a:r>
              <a:rPr lang="en-US" dirty="0">
                <a:latin typeface="Courier"/>
                <a:cs typeface="Courier"/>
              </a:rPr>
              <a:t>void update() { </a:t>
            </a:r>
          </a:p>
          <a:p>
            <a:pPr marL="0" indent="0">
              <a:buNone/>
            </a:pPr>
            <a:r>
              <a:rPr lang="en-US" dirty="0">
                <a:latin typeface="Courier"/>
                <a:cs typeface="Courier"/>
              </a:rPr>
              <a:t>...</a:t>
            </a:r>
            <a:br>
              <a:rPr lang="en-US" dirty="0">
                <a:latin typeface="Courier"/>
                <a:cs typeface="Courier"/>
              </a:rPr>
            </a:br>
            <a:r>
              <a:rPr lang="en-US" dirty="0">
                <a:latin typeface="Courier"/>
                <a:cs typeface="Courier"/>
              </a:rPr>
              <a:t>} </a:t>
            </a:r>
          </a:p>
          <a:p>
            <a:pPr marL="0" indent="0">
              <a:buNone/>
            </a:pPr>
            <a:endParaRPr lang="en-US" dirty="0"/>
          </a:p>
          <a:p>
            <a:endParaRPr lang="en-US" dirty="0"/>
          </a:p>
        </p:txBody>
      </p:sp>
    </p:spTree>
    <p:extLst>
      <p:ext uri="{BB962C8B-B14F-4D97-AF65-F5344CB8AC3E}">
        <p14:creationId xmlns:p14="http://schemas.microsoft.com/office/powerpoint/2010/main" val="29473880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Read/Write Problem example</a:t>
            </a:r>
          </a:p>
        </p:txBody>
      </p:sp>
      <p:sp>
        <p:nvSpPr>
          <p:cNvPr id="3" name="Content Placeholder 2"/>
          <p:cNvSpPr>
            <a:spLocks noGrp="1"/>
          </p:cNvSpPr>
          <p:nvPr>
            <p:ph idx="1"/>
          </p:nvPr>
        </p:nvSpPr>
        <p:spPr>
          <a:xfrm>
            <a:off x="103364" y="1795709"/>
            <a:ext cx="9040636" cy="4370142"/>
          </a:xfrm>
        </p:spPr>
        <p:txBody>
          <a:bodyPr/>
          <a:lstStyle/>
          <a:p>
            <a:r>
              <a:rPr lang="en-US" sz="2400" dirty="0"/>
              <a:t>Consider an example of a bank offering online access to its customers to perform transactions on their accounts </a:t>
            </a:r>
          </a:p>
          <a:p>
            <a:pPr marL="0" indent="0">
              <a:buNone/>
            </a:pPr>
            <a:endParaRPr lang="en-US" dirty="0"/>
          </a:p>
          <a:p>
            <a:pPr marL="0" indent="0">
              <a:buNone/>
            </a:pPr>
            <a:r>
              <a:rPr lang="en-US" sz="1600" dirty="0">
                <a:latin typeface="Courier"/>
                <a:cs typeface="Courier"/>
              </a:rPr>
              <a:t>public class </a:t>
            </a:r>
            <a:r>
              <a:rPr lang="en-US" sz="1600" dirty="0" err="1">
                <a:latin typeface="Courier"/>
                <a:cs typeface="Courier"/>
              </a:rPr>
              <a:t>InternetBankingSystem</a:t>
            </a:r>
            <a:r>
              <a:rPr lang="en-US" sz="1600" dirty="0">
                <a:latin typeface="Courier"/>
                <a:cs typeface="Courier"/>
              </a:rPr>
              <a:t> { </a:t>
            </a:r>
          </a:p>
          <a:p>
            <a:pPr marL="0" indent="0">
              <a:buNone/>
            </a:pPr>
            <a:r>
              <a:rPr lang="en-US" sz="1600" dirty="0">
                <a:latin typeface="Courier"/>
                <a:cs typeface="Courier"/>
              </a:rPr>
              <a:t>	public static void main(String [] </a:t>
            </a:r>
            <a:r>
              <a:rPr lang="en-US" sz="1600" dirty="0" err="1">
                <a:latin typeface="Courier"/>
                <a:cs typeface="Courier"/>
              </a:rPr>
              <a:t>args</a:t>
            </a:r>
            <a:r>
              <a:rPr lang="en-US" sz="1600" dirty="0">
                <a:latin typeface="Courier"/>
                <a:cs typeface="Courier"/>
              </a:rPr>
              <a:t> ) {</a:t>
            </a:r>
            <a:br>
              <a:rPr lang="en-US" sz="1600" dirty="0">
                <a:latin typeface="Courier"/>
                <a:cs typeface="Courier"/>
              </a:rPr>
            </a:br>
            <a:r>
              <a:rPr lang="en-US" sz="1600" dirty="0">
                <a:latin typeface="Courier"/>
                <a:cs typeface="Courier"/>
              </a:rPr>
              <a:t>		Account </a:t>
            </a:r>
            <a:r>
              <a:rPr lang="en-US" sz="1600" dirty="0" err="1">
                <a:latin typeface="Courier"/>
                <a:cs typeface="Courier"/>
              </a:rPr>
              <a:t>accountObject</a:t>
            </a:r>
            <a:r>
              <a:rPr lang="en-US" sz="1600" dirty="0">
                <a:latin typeface="Courier"/>
                <a:cs typeface="Courier"/>
              </a:rPr>
              <a:t> = </a:t>
            </a:r>
            <a:r>
              <a:rPr lang="en-US" sz="1600" b="1" dirty="0">
                <a:latin typeface="Courier"/>
                <a:cs typeface="Courier"/>
              </a:rPr>
              <a:t>new </a:t>
            </a:r>
            <a:r>
              <a:rPr lang="en-US" sz="1600" dirty="0">
                <a:latin typeface="Courier"/>
                <a:cs typeface="Courier"/>
              </a:rPr>
              <a:t>Account(100);</a:t>
            </a:r>
            <a:br>
              <a:rPr lang="en-US" sz="1600" dirty="0">
                <a:latin typeface="Courier"/>
                <a:cs typeface="Courier"/>
              </a:rPr>
            </a:br>
            <a:r>
              <a:rPr lang="en-US" sz="1600" dirty="0">
                <a:latin typeface="Courier"/>
                <a:cs typeface="Courier"/>
              </a:rPr>
              <a:t>		new Thread(new </a:t>
            </a:r>
            <a:r>
              <a:rPr lang="en-US" sz="1600" dirty="0" err="1">
                <a:latin typeface="Courier"/>
                <a:cs typeface="Courier"/>
              </a:rPr>
              <a:t>DepositThread</a:t>
            </a:r>
            <a:r>
              <a:rPr lang="en-US" sz="1600" dirty="0">
                <a:latin typeface="Courier"/>
                <a:cs typeface="Courier"/>
              </a:rPr>
              <a:t>(accountObject,30)).start(); </a:t>
            </a:r>
          </a:p>
          <a:p>
            <a:pPr marL="0" indent="0">
              <a:buNone/>
            </a:pPr>
            <a:r>
              <a:rPr lang="en-US" sz="1600" dirty="0">
                <a:latin typeface="Courier"/>
                <a:cs typeface="Courier"/>
              </a:rPr>
              <a:t>		new Thread(new </a:t>
            </a:r>
            <a:r>
              <a:rPr lang="en-US" sz="1600" dirty="0" err="1">
                <a:latin typeface="Courier"/>
                <a:cs typeface="Courier"/>
              </a:rPr>
              <a:t>DepositThread</a:t>
            </a:r>
            <a:r>
              <a:rPr lang="en-US" sz="1600" dirty="0">
                <a:latin typeface="Courier"/>
                <a:cs typeface="Courier"/>
              </a:rPr>
              <a:t>(accountObject,20)).start(); </a:t>
            </a:r>
          </a:p>
          <a:p>
            <a:pPr marL="0" indent="0">
              <a:buNone/>
            </a:pPr>
            <a:r>
              <a:rPr lang="en-US" sz="1600" dirty="0">
                <a:latin typeface="Courier"/>
                <a:cs typeface="Courier"/>
              </a:rPr>
              <a:t>		new Thread(new </a:t>
            </a:r>
            <a:r>
              <a:rPr lang="en-US" sz="1600" dirty="0" err="1">
                <a:latin typeface="Courier"/>
                <a:cs typeface="Courier"/>
              </a:rPr>
              <a:t>DepositThread</a:t>
            </a:r>
            <a:r>
              <a:rPr lang="en-US" sz="1600" dirty="0">
                <a:latin typeface="Courier"/>
                <a:cs typeface="Courier"/>
              </a:rPr>
              <a:t>(accountObject,10)).start(); </a:t>
            </a:r>
          </a:p>
          <a:p>
            <a:pPr marL="0" indent="0">
              <a:buNone/>
            </a:pPr>
            <a:r>
              <a:rPr lang="en-US" sz="1600" dirty="0">
                <a:latin typeface="Courier"/>
                <a:cs typeface="Courier"/>
              </a:rPr>
              <a:t>		new Thread(new </a:t>
            </a:r>
            <a:r>
              <a:rPr lang="en-US" sz="1600" dirty="0" err="1">
                <a:latin typeface="Courier"/>
                <a:cs typeface="Courier"/>
              </a:rPr>
              <a:t>WithdrawThread</a:t>
            </a:r>
            <a:r>
              <a:rPr lang="en-US" sz="1600" dirty="0">
                <a:latin typeface="Courier"/>
                <a:cs typeface="Courier"/>
              </a:rPr>
              <a:t>(accountObject,30)).start();</a:t>
            </a:r>
          </a:p>
          <a:p>
            <a:pPr marL="0" indent="0">
              <a:buNone/>
            </a:pPr>
            <a:r>
              <a:rPr lang="en-US" sz="1600" dirty="0">
                <a:latin typeface="Courier"/>
                <a:cs typeface="Courier"/>
              </a:rPr>
              <a:t>		new Thread(new </a:t>
            </a:r>
            <a:r>
              <a:rPr lang="en-US" sz="1600" dirty="0" err="1">
                <a:latin typeface="Courier"/>
                <a:cs typeface="Courier"/>
              </a:rPr>
              <a:t>WithdrawThread</a:t>
            </a:r>
            <a:r>
              <a:rPr lang="en-US" sz="1600" dirty="0">
                <a:latin typeface="Courier"/>
                <a:cs typeface="Courier"/>
              </a:rPr>
              <a:t>(accountObject,50)).start(); 		new Thread(new </a:t>
            </a:r>
            <a:r>
              <a:rPr lang="en-US" sz="1600" dirty="0" err="1">
                <a:latin typeface="Courier"/>
                <a:cs typeface="Courier"/>
              </a:rPr>
              <a:t>WithdrawThread</a:t>
            </a:r>
            <a:r>
              <a:rPr lang="en-US" sz="1600" dirty="0">
                <a:latin typeface="Courier"/>
                <a:cs typeface="Courier"/>
              </a:rPr>
              <a:t>(accountObject,20)).start(); </a:t>
            </a:r>
          </a:p>
          <a:p>
            <a:pPr marL="0" indent="0">
              <a:buNone/>
            </a:pPr>
            <a:r>
              <a:rPr lang="en-US" sz="1600" dirty="0">
                <a:latin typeface="Courier"/>
                <a:cs typeface="Courier"/>
              </a:rPr>
              <a:t>	} // end main()</a:t>
            </a:r>
            <a:br>
              <a:rPr lang="en-US" sz="1600" dirty="0">
                <a:latin typeface="Courier"/>
                <a:cs typeface="Courier"/>
              </a:rPr>
            </a:br>
            <a:r>
              <a:rPr lang="en-US" sz="1600" dirty="0">
                <a:latin typeface="Courier"/>
                <a:cs typeface="Courier"/>
              </a:rPr>
              <a:t>} </a:t>
            </a:r>
          </a:p>
          <a:p>
            <a:pPr marL="0" indent="0">
              <a:buNone/>
            </a:pPr>
            <a:endParaRPr lang="en-US" dirty="0"/>
          </a:p>
          <a:p>
            <a:endParaRPr lang="en-US" dirty="0"/>
          </a:p>
        </p:txBody>
      </p:sp>
    </p:spTree>
    <p:extLst>
      <p:ext uri="{BB962C8B-B14F-4D97-AF65-F5344CB8AC3E}">
        <p14:creationId xmlns:p14="http://schemas.microsoft.com/office/powerpoint/2010/main" val="22694326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withdraw thread</a:t>
            </a:r>
          </a:p>
        </p:txBody>
      </p:sp>
      <p:sp>
        <p:nvSpPr>
          <p:cNvPr id="4" name="Rectangle 3"/>
          <p:cNvSpPr/>
          <p:nvPr/>
        </p:nvSpPr>
        <p:spPr>
          <a:xfrm>
            <a:off x="514049" y="2082851"/>
            <a:ext cx="7814115" cy="3785652"/>
          </a:xfrm>
          <a:prstGeom prst="rect">
            <a:avLst/>
          </a:prstGeom>
        </p:spPr>
        <p:txBody>
          <a:bodyPr wrap="square">
            <a:spAutoFit/>
          </a:bodyPr>
          <a:lstStyle/>
          <a:p>
            <a:r>
              <a:rPr lang="en-US" sz="2400" baseline="30000" dirty="0">
                <a:latin typeface="Courier"/>
                <a:cs typeface="Courier"/>
              </a:rPr>
              <a:t>public class </a:t>
            </a:r>
            <a:r>
              <a:rPr lang="en-US" sz="2400" baseline="30000" dirty="0" err="1">
                <a:latin typeface="Courier"/>
                <a:cs typeface="Courier"/>
              </a:rPr>
              <a:t>WithdrawThread</a:t>
            </a:r>
            <a:r>
              <a:rPr lang="en-US" sz="2400" baseline="30000" dirty="0">
                <a:latin typeface="Courier"/>
                <a:cs typeface="Courier"/>
              </a:rPr>
              <a:t> implements Runnable {</a:t>
            </a:r>
          </a:p>
          <a:p>
            <a:endParaRPr lang="en-US" sz="2400" baseline="30000" dirty="0">
              <a:latin typeface="Courier"/>
              <a:cs typeface="Courier"/>
            </a:endParaRPr>
          </a:p>
          <a:p>
            <a:r>
              <a:rPr lang="en-US" sz="2400" baseline="30000" dirty="0">
                <a:latin typeface="Courier"/>
                <a:cs typeface="Courier"/>
              </a:rPr>
              <a:t>   private Account account;</a:t>
            </a:r>
          </a:p>
          <a:p>
            <a:r>
              <a:rPr lang="en-US" sz="2400" baseline="30000" dirty="0">
                <a:latin typeface="Courier"/>
                <a:cs typeface="Courier"/>
              </a:rPr>
              <a:t>   private double amount;</a:t>
            </a:r>
          </a:p>
          <a:p>
            <a:endParaRPr lang="en-US" sz="2400" baseline="30000" dirty="0">
              <a:latin typeface="Courier"/>
              <a:cs typeface="Courier"/>
            </a:endParaRPr>
          </a:p>
          <a:p>
            <a:r>
              <a:rPr lang="en-US" sz="2400" baseline="30000" dirty="0">
                <a:latin typeface="Courier"/>
                <a:cs typeface="Courier"/>
              </a:rPr>
              <a:t>   public </a:t>
            </a:r>
            <a:r>
              <a:rPr lang="en-US" sz="2400" baseline="30000" dirty="0" err="1">
                <a:latin typeface="Courier"/>
                <a:cs typeface="Courier"/>
              </a:rPr>
              <a:t>WithdrawThread</a:t>
            </a:r>
            <a:r>
              <a:rPr lang="en-US" sz="2400" baseline="30000" dirty="0">
                <a:latin typeface="Courier"/>
                <a:cs typeface="Courier"/>
              </a:rPr>
              <a:t>(Account account, double amount) {</a:t>
            </a:r>
          </a:p>
          <a:p>
            <a:r>
              <a:rPr lang="en-US" sz="2400" baseline="30000" dirty="0">
                <a:latin typeface="Courier"/>
                <a:cs typeface="Courier"/>
              </a:rPr>
              <a:t>      </a:t>
            </a:r>
            <a:r>
              <a:rPr lang="en-US" sz="2400" baseline="30000" dirty="0" err="1">
                <a:latin typeface="Courier"/>
                <a:cs typeface="Courier"/>
              </a:rPr>
              <a:t>this.account</a:t>
            </a:r>
            <a:r>
              <a:rPr lang="en-US" sz="2400" baseline="30000" dirty="0">
                <a:latin typeface="Courier"/>
                <a:cs typeface="Courier"/>
              </a:rPr>
              <a:t> = account;</a:t>
            </a:r>
          </a:p>
          <a:p>
            <a:r>
              <a:rPr lang="en-US" sz="2400" baseline="30000" dirty="0">
                <a:latin typeface="Courier"/>
                <a:cs typeface="Courier"/>
              </a:rPr>
              <a:t>      </a:t>
            </a:r>
            <a:r>
              <a:rPr lang="en-US" sz="2400" baseline="30000" dirty="0" err="1">
                <a:latin typeface="Courier"/>
                <a:cs typeface="Courier"/>
              </a:rPr>
              <a:t>this.amount</a:t>
            </a:r>
            <a:r>
              <a:rPr lang="en-US" sz="2400" baseline="30000" dirty="0">
                <a:latin typeface="Courier"/>
                <a:cs typeface="Courier"/>
              </a:rPr>
              <a:t> = amount;</a:t>
            </a:r>
          </a:p>
          <a:p>
            <a:r>
              <a:rPr lang="en-US" sz="2400" baseline="30000" dirty="0">
                <a:latin typeface="Courier"/>
                <a:cs typeface="Courier"/>
              </a:rPr>
              <a:t>}</a:t>
            </a:r>
          </a:p>
          <a:p>
            <a:r>
              <a:rPr lang="en-US" sz="2400" baseline="30000" dirty="0">
                <a:latin typeface="Courier"/>
                <a:cs typeface="Courier"/>
              </a:rPr>
              <a:t>   public void run() {</a:t>
            </a:r>
          </a:p>
          <a:p>
            <a:r>
              <a:rPr lang="en-US" sz="2400" baseline="30000" dirty="0">
                <a:latin typeface="Courier"/>
                <a:cs typeface="Courier"/>
              </a:rPr>
              <a:t>      //make a withdraw</a:t>
            </a:r>
          </a:p>
          <a:p>
            <a:r>
              <a:rPr lang="en-US" sz="2400" baseline="30000" dirty="0">
                <a:latin typeface="Courier"/>
                <a:cs typeface="Courier"/>
              </a:rPr>
              <a:t>      </a:t>
            </a:r>
            <a:r>
              <a:rPr lang="en-US" sz="2400" baseline="30000" dirty="0" err="1">
                <a:latin typeface="Courier"/>
                <a:cs typeface="Courier"/>
              </a:rPr>
              <a:t>account.withdraw</a:t>
            </a:r>
            <a:r>
              <a:rPr lang="en-US" sz="2400" baseline="30000" dirty="0">
                <a:latin typeface="Courier"/>
                <a:cs typeface="Courier"/>
              </a:rPr>
              <a:t>(amount);</a:t>
            </a:r>
          </a:p>
          <a:p>
            <a:r>
              <a:rPr lang="de-DE" sz="2400" baseline="30000" dirty="0">
                <a:latin typeface="Courier"/>
                <a:cs typeface="Courier"/>
              </a:rPr>
              <a:t>   }</a:t>
            </a:r>
          </a:p>
          <a:p>
            <a:endParaRPr lang="de-DE" sz="2400" baseline="30000" dirty="0">
              <a:latin typeface="Courier"/>
              <a:cs typeface="Courier"/>
            </a:endParaRPr>
          </a:p>
          <a:p>
            <a:r>
              <a:rPr lang="de-DE" sz="2400" baseline="30000" dirty="0">
                <a:latin typeface="Courier"/>
                <a:cs typeface="Courier"/>
              </a:rPr>
              <a:t>}//end </a:t>
            </a:r>
            <a:r>
              <a:rPr lang="de-DE" sz="2400" baseline="30000" dirty="0" err="1">
                <a:latin typeface="Courier"/>
                <a:cs typeface="Courier"/>
              </a:rPr>
              <a:t>WithdrawThread</a:t>
            </a:r>
            <a:r>
              <a:rPr lang="de-DE" sz="2400" baseline="30000" dirty="0">
                <a:latin typeface="Courier"/>
                <a:cs typeface="Courier"/>
              </a:rPr>
              <a:t> </a:t>
            </a:r>
            <a:r>
              <a:rPr lang="de-DE" sz="2400" baseline="30000" dirty="0" err="1">
                <a:latin typeface="Courier"/>
                <a:cs typeface="Courier"/>
              </a:rPr>
              <a:t>class</a:t>
            </a:r>
            <a:endParaRPr lang="en-US" sz="2400" dirty="0">
              <a:latin typeface="Courier"/>
              <a:cs typeface="Courier"/>
            </a:endParaRPr>
          </a:p>
        </p:txBody>
      </p:sp>
    </p:spTree>
    <p:extLst>
      <p:ext uri="{BB962C8B-B14F-4D97-AF65-F5344CB8AC3E}">
        <p14:creationId xmlns:p14="http://schemas.microsoft.com/office/powerpoint/2010/main" val="11956873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Deposit thread</a:t>
            </a:r>
          </a:p>
        </p:txBody>
      </p:sp>
      <p:sp>
        <p:nvSpPr>
          <p:cNvPr id="4" name="Rectangle 3"/>
          <p:cNvSpPr/>
          <p:nvPr/>
        </p:nvSpPr>
        <p:spPr>
          <a:xfrm>
            <a:off x="330200" y="1935168"/>
            <a:ext cx="8489950" cy="4031873"/>
          </a:xfrm>
          <a:prstGeom prst="rect">
            <a:avLst/>
          </a:prstGeom>
        </p:spPr>
        <p:txBody>
          <a:bodyPr wrap="square">
            <a:spAutoFit/>
          </a:bodyPr>
          <a:lstStyle/>
          <a:p>
            <a:r>
              <a:rPr lang="en-US" sz="2400" baseline="30000" dirty="0">
                <a:latin typeface="Courier"/>
                <a:cs typeface="Courier"/>
              </a:rPr>
              <a:t>public class </a:t>
            </a:r>
            <a:r>
              <a:rPr lang="en-US" sz="2400" baseline="30000" dirty="0" err="1">
                <a:latin typeface="Courier"/>
                <a:cs typeface="Courier"/>
              </a:rPr>
              <a:t>DepositThread</a:t>
            </a:r>
            <a:r>
              <a:rPr lang="en-US" sz="2400" baseline="30000" dirty="0">
                <a:latin typeface="Courier"/>
                <a:cs typeface="Courier"/>
              </a:rPr>
              <a:t> implements Runnable {</a:t>
            </a:r>
          </a:p>
          <a:p>
            <a:endParaRPr lang="en-US" sz="2400" baseline="30000" dirty="0">
              <a:latin typeface="Courier"/>
              <a:cs typeface="Courier"/>
            </a:endParaRPr>
          </a:p>
          <a:p>
            <a:r>
              <a:rPr lang="en-US" sz="2400" baseline="30000" dirty="0">
                <a:latin typeface="Courier"/>
                <a:cs typeface="Courier"/>
              </a:rPr>
              <a:t>   private Account account;</a:t>
            </a:r>
          </a:p>
          <a:p>
            <a:r>
              <a:rPr lang="en-US" sz="2400" baseline="30000" dirty="0">
                <a:latin typeface="Courier"/>
                <a:cs typeface="Courier"/>
              </a:rPr>
              <a:t>   private double amount;</a:t>
            </a:r>
          </a:p>
          <a:p>
            <a:endParaRPr lang="en-US" sz="2400" baseline="30000" dirty="0">
              <a:latin typeface="Courier"/>
              <a:cs typeface="Courier"/>
            </a:endParaRPr>
          </a:p>
          <a:p>
            <a:r>
              <a:rPr lang="en-US" sz="2400" baseline="30000" dirty="0">
                <a:latin typeface="Courier"/>
                <a:cs typeface="Courier"/>
              </a:rPr>
              <a:t>   public </a:t>
            </a:r>
            <a:r>
              <a:rPr lang="en-US" sz="2400" baseline="30000" dirty="0" err="1">
                <a:latin typeface="Courier"/>
                <a:cs typeface="Courier"/>
              </a:rPr>
              <a:t>DepositThread</a:t>
            </a:r>
            <a:r>
              <a:rPr lang="en-US" sz="2400" baseline="30000" dirty="0">
                <a:latin typeface="Courier"/>
                <a:cs typeface="Courier"/>
              </a:rPr>
              <a:t>(Account account, double amount) {</a:t>
            </a:r>
          </a:p>
          <a:p>
            <a:r>
              <a:rPr lang="en-US" sz="2400" baseline="30000" dirty="0">
                <a:latin typeface="Courier"/>
                <a:cs typeface="Courier"/>
              </a:rPr>
              <a:t>      </a:t>
            </a:r>
            <a:r>
              <a:rPr lang="en-US" sz="2400" baseline="30000" dirty="0" err="1">
                <a:latin typeface="Courier"/>
                <a:cs typeface="Courier"/>
              </a:rPr>
              <a:t>this.account</a:t>
            </a:r>
            <a:r>
              <a:rPr lang="en-US" sz="2400" baseline="30000" dirty="0">
                <a:latin typeface="Courier"/>
                <a:cs typeface="Courier"/>
              </a:rPr>
              <a:t> = account;</a:t>
            </a:r>
          </a:p>
          <a:p>
            <a:r>
              <a:rPr lang="en-US" sz="2400" baseline="30000" dirty="0">
                <a:latin typeface="Courier"/>
                <a:cs typeface="Courier"/>
              </a:rPr>
              <a:t>      </a:t>
            </a:r>
            <a:r>
              <a:rPr lang="en-US" sz="2400" baseline="30000" dirty="0" err="1">
                <a:latin typeface="Courier"/>
                <a:cs typeface="Courier"/>
              </a:rPr>
              <a:t>this.amount</a:t>
            </a:r>
            <a:r>
              <a:rPr lang="en-US" sz="2400" baseline="30000" dirty="0">
                <a:latin typeface="Courier"/>
                <a:cs typeface="Courier"/>
              </a:rPr>
              <a:t> = amount;</a:t>
            </a:r>
          </a:p>
          <a:p>
            <a:r>
              <a:rPr lang="en-US" sz="2400" baseline="30000" dirty="0">
                <a:latin typeface="Courier"/>
                <a:cs typeface="Courier"/>
              </a:rPr>
              <a:t>}</a:t>
            </a:r>
          </a:p>
          <a:p>
            <a:endParaRPr lang="en-US" sz="2400" baseline="30000" dirty="0">
              <a:latin typeface="Courier"/>
              <a:cs typeface="Courier"/>
            </a:endParaRPr>
          </a:p>
          <a:p>
            <a:r>
              <a:rPr lang="en-US" sz="2400" baseline="30000" dirty="0">
                <a:latin typeface="Courier"/>
                <a:cs typeface="Courier"/>
              </a:rPr>
              <a:t>   public void run() {</a:t>
            </a:r>
          </a:p>
          <a:p>
            <a:r>
              <a:rPr lang="en-US" sz="2400" baseline="30000" dirty="0">
                <a:latin typeface="Courier"/>
                <a:cs typeface="Courier"/>
              </a:rPr>
              <a:t>      //make a deposit</a:t>
            </a:r>
          </a:p>
          <a:p>
            <a:r>
              <a:rPr lang="en-US" sz="2400" baseline="30000" dirty="0">
                <a:latin typeface="Courier"/>
                <a:cs typeface="Courier"/>
              </a:rPr>
              <a:t>      </a:t>
            </a:r>
            <a:r>
              <a:rPr lang="en-US" sz="2400" baseline="30000" dirty="0" err="1">
                <a:latin typeface="Courier"/>
                <a:cs typeface="Courier"/>
              </a:rPr>
              <a:t>account.deposit</a:t>
            </a:r>
            <a:r>
              <a:rPr lang="en-US" sz="2400" baseline="30000" dirty="0">
                <a:latin typeface="Courier"/>
                <a:cs typeface="Courier"/>
              </a:rPr>
              <a:t>(amount);</a:t>
            </a:r>
          </a:p>
          <a:p>
            <a:r>
              <a:rPr lang="de-DE" sz="2400" baseline="30000" dirty="0">
                <a:latin typeface="Courier"/>
                <a:cs typeface="Courier"/>
              </a:rPr>
              <a:t>   }</a:t>
            </a:r>
          </a:p>
          <a:p>
            <a:endParaRPr lang="de-DE" sz="2400" baseline="30000" dirty="0">
              <a:latin typeface="Courier"/>
              <a:cs typeface="Courier"/>
            </a:endParaRPr>
          </a:p>
          <a:p>
            <a:r>
              <a:rPr lang="de-DE" sz="2400" baseline="30000" dirty="0">
                <a:latin typeface="Courier"/>
                <a:cs typeface="Courier"/>
              </a:rPr>
              <a:t>}//end </a:t>
            </a:r>
            <a:r>
              <a:rPr lang="de-DE" sz="2400" baseline="30000" dirty="0" err="1">
                <a:latin typeface="Courier"/>
                <a:cs typeface="Courier"/>
              </a:rPr>
              <a:t>DepositThread</a:t>
            </a:r>
            <a:r>
              <a:rPr lang="de-DE" sz="2400" baseline="30000" dirty="0">
                <a:latin typeface="Courier"/>
                <a:cs typeface="Courier"/>
              </a:rPr>
              <a:t> </a:t>
            </a:r>
            <a:r>
              <a:rPr lang="de-DE" sz="2400" baseline="30000" dirty="0" err="1">
                <a:latin typeface="Courier"/>
                <a:cs typeface="Courier"/>
              </a:rPr>
              <a:t>class</a:t>
            </a:r>
            <a:endParaRPr lang="en-US" sz="2400" dirty="0">
              <a:latin typeface="Courier"/>
              <a:cs typeface="Courier"/>
            </a:endParaRPr>
          </a:p>
        </p:txBody>
      </p:sp>
    </p:spTree>
    <p:extLst>
      <p:ext uri="{BB962C8B-B14F-4D97-AF65-F5344CB8AC3E}">
        <p14:creationId xmlns:p14="http://schemas.microsoft.com/office/powerpoint/2010/main" val="4044972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045" y="691740"/>
            <a:ext cx="8489950" cy="654070"/>
          </a:xfrm>
        </p:spPr>
        <p:txBody>
          <a:bodyPr/>
          <a:lstStyle/>
          <a:p>
            <a:r>
              <a:rPr lang="en-US" dirty="0"/>
              <a:t>Example – Class Account</a:t>
            </a:r>
          </a:p>
        </p:txBody>
      </p:sp>
      <p:sp>
        <p:nvSpPr>
          <p:cNvPr id="4" name="Rectangle 3"/>
          <p:cNvSpPr/>
          <p:nvPr/>
        </p:nvSpPr>
        <p:spPr>
          <a:xfrm>
            <a:off x="514049" y="1493448"/>
            <a:ext cx="8434297" cy="5529719"/>
          </a:xfrm>
          <a:prstGeom prst="rect">
            <a:avLst/>
          </a:prstGeom>
        </p:spPr>
        <p:txBody>
          <a:bodyPr wrap="square">
            <a:spAutoFit/>
          </a:bodyPr>
          <a:lstStyle/>
          <a:p>
            <a:r>
              <a:rPr lang="en-US" sz="2000" baseline="30000" dirty="0">
                <a:latin typeface="Courier"/>
                <a:cs typeface="Courier"/>
              </a:rPr>
              <a:t>public class Account {</a:t>
            </a:r>
          </a:p>
          <a:p>
            <a:r>
              <a:rPr lang="en-US" sz="2000" baseline="30000" dirty="0">
                <a:latin typeface="Courier"/>
                <a:cs typeface="Courier"/>
              </a:rPr>
              <a:t>   private double balance = 0;</a:t>
            </a:r>
          </a:p>
          <a:p>
            <a:endParaRPr lang="en-US" sz="2000" baseline="30000" dirty="0">
              <a:latin typeface="Courier"/>
              <a:cs typeface="Courier"/>
            </a:endParaRPr>
          </a:p>
          <a:p>
            <a:r>
              <a:rPr lang="en-US" sz="2000" baseline="30000" dirty="0">
                <a:latin typeface="Courier"/>
                <a:cs typeface="Courier"/>
              </a:rPr>
              <a:t>   public Account(double balance) {</a:t>
            </a:r>
          </a:p>
          <a:p>
            <a:r>
              <a:rPr lang="en-US" sz="2000" baseline="30000" dirty="0">
                <a:latin typeface="Courier"/>
                <a:cs typeface="Courier"/>
              </a:rPr>
              <a:t>   </a:t>
            </a:r>
            <a:r>
              <a:rPr lang="en-US" sz="2000" baseline="30000" dirty="0" err="1">
                <a:latin typeface="Courier"/>
                <a:cs typeface="Courier"/>
              </a:rPr>
              <a:t>this.balance</a:t>
            </a:r>
            <a:r>
              <a:rPr lang="en-US" sz="2000" baseline="30000" dirty="0">
                <a:latin typeface="Courier"/>
                <a:cs typeface="Courier"/>
              </a:rPr>
              <a:t> = balance;</a:t>
            </a:r>
          </a:p>
          <a:p>
            <a:r>
              <a:rPr lang="en-US" sz="2000" baseline="30000" dirty="0">
                <a:latin typeface="Courier"/>
                <a:cs typeface="Courier"/>
              </a:rPr>
              <a:t>}</a:t>
            </a:r>
          </a:p>
          <a:p>
            <a:endParaRPr lang="en-US" sz="2000" baseline="30000" dirty="0">
              <a:latin typeface="Courier"/>
              <a:cs typeface="Courier"/>
            </a:endParaRPr>
          </a:p>
          <a:p>
            <a:r>
              <a:rPr lang="en-US" sz="2000" baseline="30000" dirty="0">
                <a:latin typeface="Courier"/>
                <a:cs typeface="Courier"/>
              </a:rPr>
              <a:t>public void deposit(double amount) {</a:t>
            </a:r>
          </a:p>
          <a:p>
            <a:r>
              <a:rPr lang="en-US" sz="2000" baseline="30000" dirty="0">
                <a:latin typeface="Courier"/>
                <a:cs typeface="Courier"/>
              </a:rPr>
              <a:t>     if (amount &lt; 0) {</a:t>
            </a:r>
          </a:p>
          <a:p>
            <a:r>
              <a:rPr lang="en-US" sz="2000" baseline="30000" dirty="0">
                <a:latin typeface="Courier"/>
                <a:cs typeface="Courier"/>
              </a:rPr>
              <a:t>         </a:t>
            </a:r>
            <a:r>
              <a:rPr lang="en-US" sz="2000" baseline="30000" dirty="0" err="1">
                <a:latin typeface="Courier"/>
                <a:cs typeface="Courier"/>
              </a:rPr>
              <a:t>System.out.println</a:t>
            </a:r>
            <a:r>
              <a:rPr lang="en-US" sz="2000" baseline="30000" dirty="0">
                <a:latin typeface="Courier"/>
                <a:cs typeface="Courier"/>
              </a:rPr>
              <a:t>(“Can’t deposit.”);</a:t>
            </a:r>
          </a:p>
          <a:p>
            <a:r>
              <a:rPr lang="en-US" sz="2000" baseline="30000" dirty="0">
                <a:latin typeface="Courier"/>
                <a:cs typeface="Courier"/>
              </a:rPr>
              <a:t>			}</a:t>
            </a:r>
          </a:p>
          <a:p>
            <a:r>
              <a:rPr lang="en-US" sz="2000" baseline="30000" dirty="0">
                <a:latin typeface="Courier"/>
                <a:cs typeface="Courier"/>
              </a:rPr>
              <a:t>	else{ </a:t>
            </a:r>
            <a:r>
              <a:rPr lang="en-US" sz="2000" baseline="30000" dirty="0" err="1">
                <a:latin typeface="Courier"/>
                <a:cs typeface="Courier"/>
              </a:rPr>
              <a:t>this.balance</a:t>
            </a:r>
            <a:r>
              <a:rPr lang="en-US" sz="2000" baseline="30000" dirty="0">
                <a:latin typeface="Courier"/>
                <a:cs typeface="Courier"/>
              </a:rPr>
              <a:t> += amount; </a:t>
            </a:r>
          </a:p>
          <a:p>
            <a:r>
              <a:rPr lang="en-US" sz="2000" baseline="30000" dirty="0">
                <a:latin typeface="Courier"/>
                <a:cs typeface="Courier"/>
              </a:rPr>
              <a:t>	</a:t>
            </a:r>
            <a:r>
              <a:rPr lang="en-US" sz="2000" baseline="30000" dirty="0" err="1">
                <a:latin typeface="Courier"/>
                <a:cs typeface="Courier"/>
              </a:rPr>
              <a:t>System.</a:t>
            </a:r>
            <a:r>
              <a:rPr lang="en-US" sz="2000" i="1" baseline="30000" dirty="0" err="1">
                <a:latin typeface="Courier"/>
                <a:cs typeface="Courier"/>
              </a:rPr>
              <a:t>out</a:t>
            </a:r>
            <a:r>
              <a:rPr lang="en-US" sz="2000" baseline="30000" dirty="0" err="1">
                <a:latin typeface="Courier"/>
                <a:cs typeface="Courier"/>
              </a:rPr>
              <a:t>.println</a:t>
            </a:r>
            <a:r>
              <a:rPr lang="en-US" sz="2000" baseline="30000" dirty="0">
                <a:latin typeface="Courier"/>
                <a:cs typeface="Courier"/>
              </a:rPr>
              <a:t>(“Deposit” + amount + “ in thread”</a:t>
            </a:r>
          </a:p>
          <a:p>
            <a:r>
              <a:rPr lang="en-US" sz="2000" baseline="30000" dirty="0">
                <a:latin typeface="Courier"/>
                <a:cs typeface="Courier"/>
              </a:rPr>
              <a:t>                  + </a:t>
            </a:r>
            <a:r>
              <a:rPr lang="en-US" sz="2000" baseline="30000" dirty="0" err="1">
                <a:latin typeface="Courier"/>
                <a:cs typeface="Courier"/>
              </a:rPr>
              <a:t>Thread.</a:t>
            </a:r>
            <a:r>
              <a:rPr lang="en-US" sz="2000" i="1" baseline="30000" dirty="0" err="1">
                <a:latin typeface="Courier"/>
                <a:cs typeface="Courier"/>
              </a:rPr>
              <a:t>currentThread</a:t>
            </a:r>
            <a:r>
              <a:rPr lang="en-US" sz="2000" baseline="30000" dirty="0">
                <a:latin typeface="Courier"/>
                <a:cs typeface="Courier"/>
              </a:rPr>
              <a:t>().</a:t>
            </a:r>
            <a:r>
              <a:rPr lang="en-US" sz="2000" baseline="30000" dirty="0" err="1">
                <a:latin typeface="Courier"/>
                <a:cs typeface="Courier"/>
              </a:rPr>
              <a:t>getId</a:t>
            </a:r>
            <a:r>
              <a:rPr lang="en-US" sz="2000" baseline="30000" dirty="0">
                <a:latin typeface="Courier"/>
                <a:cs typeface="Courier"/>
              </a:rPr>
              <a:t>() + “, balance is ” + balance);</a:t>
            </a:r>
          </a:p>
          <a:p>
            <a:r>
              <a:rPr lang="en-US" sz="2000" baseline="30000" dirty="0">
                <a:latin typeface="Courier"/>
                <a:cs typeface="Courier"/>
              </a:rPr>
              <a:t>}}</a:t>
            </a:r>
          </a:p>
          <a:p>
            <a:endParaRPr lang="en-US" sz="2000" baseline="30000" dirty="0">
              <a:latin typeface="Courier"/>
              <a:cs typeface="Courier"/>
            </a:endParaRPr>
          </a:p>
          <a:p>
            <a:r>
              <a:rPr lang="en-US" sz="2000" baseline="30000" dirty="0">
                <a:latin typeface="Courier"/>
                <a:cs typeface="Courier"/>
              </a:rPr>
              <a:t>public void withdraw(double amount) {</a:t>
            </a:r>
          </a:p>
          <a:p>
            <a:r>
              <a:rPr lang="en-US" sz="2000" baseline="30000" dirty="0">
                <a:latin typeface="Courier"/>
                <a:cs typeface="Courier"/>
              </a:rPr>
              <a:t>     if (amount &lt; 0 || amount &gt; </a:t>
            </a:r>
            <a:r>
              <a:rPr lang="en-US" sz="2000" baseline="30000" dirty="0" err="1">
                <a:latin typeface="Courier"/>
                <a:cs typeface="Courier"/>
              </a:rPr>
              <a:t>this.balance</a:t>
            </a:r>
            <a:r>
              <a:rPr lang="en-US" sz="2000" baseline="30000" dirty="0">
                <a:latin typeface="Courier"/>
                <a:cs typeface="Courier"/>
              </a:rPr>
              <a:t>) {</a:t>
            </a:r>
          </a:p>
          <a:p>
            <a:r>
              <a:rPr lang="en-US" sz="2000" baseline="30000" dirty="0">
                <a:latin typeface="Courier"/>
                <a:cs typeface="Courier"/>
              </a:rPr>
              <a:t>         </a:t>
            </a:r>
            <a:r>
              <a:rPr lang="en-US" sz="2000" baseline="30000" dirty="0" err="1">
                <a:latin typeface="Courier"/>
                <a:cs typeface="Courier"/>
              </a:rPr>
              <a:t>System.out.println</a:t>
            </a:r>
            <a:r>
              <a:rPr lang="en-US" sz="2000" baseline="30000" dirty="0">
                <a:latin typeface="Courier"/>
                <a:cs typeface="Courier"/>
              </a:rPr>
              <a:t> (“Can’t withdraw.”);</a:t>
            </a:r>
          </a:p>
          <a:p>
            <a:r>
              <a:rPr lang="en-US" sz="2000" baseline="30000" dirty="0">
                <a:latin typeface="Courier"/>
                <a:cs typeface="Courier"/>
              </a:rPr>
              <a:t>	}</a:t>
            </a:r>
          </a:p>
          <a:p>
            <a:r>
              <a:rPr lang="en-US" sz="2000" baseline="30000" dirty="0">
                <a:latin typeface="Courier"/>
                <a:cs typeface="Courier"/>
              </a:rPr>
              <a:t>	else{</a:t>
            </a:r>
            <a:r>
              <a:rPr lang="en-US" sz="2000" baseline="30000" dirty="0" err="1">
                <a:latin typeface="Courier"/>
                <a:cs typeface="Courier"/>
              </a:rPr>
              <a:t>this.balance</a:t>
            </a:r>
            <a:r>
              <a:rPr lang="en-US" sz="2000" baseline="30000" dirty="0">
                <a:latin typeface="Courier"/>
                <a:cs typeface="Courier"/>
              </a:rPr>
              <a:t> -= amount; </a:t>
            </a:r>
          </a:p>
          <a:p>
            <a:r>
              <a:rPr lang="en-US" sz="2000" baseline="30000" dirty="0">
                <a:latin typeface="Courier"/>
                <a:cs typeface="Courier"/>
              </a:rPr>
              <a:t>	</a:t>
            </a:r>
            <a:r>
              <a:rPr lang="en-US" sz="2000" baseline="30000" dirty="0" err="1">
                <a:latin typeface="Courier"/>
                <a:cs typeface="Courier"/>
              </a:rPr>
              <a:t>System.</a:t>
            </a:r>
            <a:r>
              <a:rPr lang="en-US" sz="2000" i="1" baseline="30000" dirty="0" err="1">
                <a:latin typeface="Courier"/>
                <a:cs typeface="Courier"/>
              </a:rPr>
              <a:t>out</a:t>
            </a:r>
            <a:r>
              <a:rPr lang="en-US" sz="2000" baseline="30000" dirty="0" err="1">
                <a:latin typeface="Courier"/>
                <a:cs typeface="Courier"/>
              </a:rPr>
              <a:t>.println</a:t>
            </a:r>
            <a:r>
              <a:rPr lang="en-US" sz="2000" baseline="30000" dirty="0">
                <a:latin typeface="Courier"/>
                <a:cs typeface="Courier"/>
              </a:rPr>
              <a:t>(“Withdraw” + amount + “ in thread ” </a:t>
            </a:r>
          </a:p>
          <a:p>
            <a:r>
              <a:rPr lang="en-US" sz="2000" baseline="30000" dirty="0">
                <a:latin typeface="Courier"/>
                <a:cs typeface="Courier"/>
              </a:rPr>
              <a:t>					+ </a:t>
            </a:r>
            <a:r>
              <a:rPr lang="en-US" sz="2000" baseline="30000" dirty="0" err="1">
                <a:latin typeface="Courier"/>
                <a:cs typeface="Courier"/>
              </a:rPr>
              <a:t>Thread.</a:t>
            </a:r>
            <a:r>
              <a:rPr lang="en-US" sz="2000" i="1" baseline="30000" dirty="0" err="1">
                <a:latin typeface="Courier"/>
                <a:cs typeface="Courier"/>
              </a:rPr>
              <a:t>currentThread</a:t>
            </a:r>
            <a:r>
              <a:rPr lang="en-US" sz="2000" baseline="30000" dirty="0">
                <a:latin typeface="Courier"/>
                <a:cs typeface="Courier"/>
              </a:rPr>
              <a:t>().</a:t>
            </a:r>
            <a:r>
              <a:rPr lang="en-US" sz="2000" baseline="30000" dirty="0" err="1">
                <a:latin typeface="Courier"/>
                <a:cs typeface="Courier"/>
              </a:rPr>
              <a:t>getId</a:t>
            </a:r>
            <a:r>
              <a:rPr lang="en-US" sz="2000" baseline="30000" dirty="0">
                <a:latin typeface="Courier"/>
                <a:cs typeface="Courier"/>
              </a:rPr>
              <a:t>() + “, balance is ” + balance);</a:t>
            </a:r>
          </a:p>
          <a:p>
            <a:r>
              <a:rPr lang="de-DE" sz="2000" baseline="30000" dirty="0">
                <a:latin typeface="Courier"/>
                <a:cs typeface="Courier"/>
              </a:rPr>
              <a:t>   }}</a:t>
            </a:r>
          </a:p>
          <a:p>
            <a:r>
              <a:rPr lang="de-DE" sz="2000" baseline="30000" dirty="0">
                <a:latin typeface="Courier"/>
                <a:cs typeface="Courier"/>
              </a:rPr>
              <a:t>}//end Account </a:t>
            </a:r>
            <a:r>
              <a:rPr lang="de-DE" sz="2000" baseline="30000" dirty="0" err="1">
                <a:latin typeface="Courier"/>
                <a:cs typeface="Courier"/>
              </a:rPr>
              <a:t>class</a:t>
            </a:r>
            <a:endParaRPr lang="en-US" sz="2000" dirty="0">
              <a:latin typeface="Courier"/>
              <a:cs typeface="Courier"/>
            </a:endParaRPr>
          </a:p>
        </p:txBody>
      </p:sp>
    </p:spTree>
    <p:extLst>
      <p:ext uri="{BB962C8B-B14F-4D97-AF65-F5344CB8AC3E}">
        <p14:creationId xmlns:p14="http://schemas.microsoft.com/office/powerpoint/2010/main" val="38521665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sz="2400" dirty="0"/>
              <a:t>Without synchronization an unpredictable behavior will occur. </a:t>
            </a:r>
          </a:p>
          <a:p>
            <a:r>
              <a:rPr lang="en-US" sz="2400" dirty="0"/>
              <a:t>Run may generate the following printout in the system console:</a:t>
            </a:r>
          </a:p>
          <a:p>
            <a:pPr marL="0" indent="0">
              <a:buNone/>
            </a:pPr>
            <a:endParaRPr lang="en-US" sz="2400" dirty="0"/>
          </a:p>
          <a:p>
            <a:pPr marL="0" indent="0">
              <a:buNone/>
            </a:pPr>
            <a:r>
              <a:rPr lang="en-US" sz="1800" dirty="0">
                <a:latin typeface="Courier"/>
                <a:cs typeface="Courier"/>
              </a:rPr>
              <a:t>Withdraw 30.0 in thread 11, balance is 60.0 </a:t>
            </a:r>
          </a:p>
          <a:p>
            <a:pPr marL="0" indent="0">
              <a:buNone/>
            </a:pPr>
            <a:r>
              <a:rPr lang="en-US" sz="1800" dirty="0">
                <a:latin typeface="Courier"/>
                <a:cs typeface="Courier"/>
              </a:rPr>
              <a:t>Deposit 20.0 in thread 9, balance is 60.0 </a:t>
            </a:r>
          </a:p>
          <a:p>
            <a:pPr marL="0" indent="0">
              <a:buNone/>
            </a:pPr>
            <a:r>
              <a:rPr lang="en-US" sz="1800" dirty="0">
                <a:latin typeface="Courier"/>
                <a:cs typeface="Courier"/>
              </a:rPr>
              <a:t>Withdraw 50.0 in thread 12, balance is 60.0 </a:t>
            </a:r>
          </a:p>
          <a:p>
            <a:pPr marL="0" indent="0">
              <a:buNone/>
            </a:pPr>
            <a:r>
              <a:rPr lang="en-US" sz="1800" dirty="0">
                <a:latin typeface="Courier"/>
                <a:cs typeface="Courier"/>
              </a:rPr>
              <a:t>Deposit 10.0 in thread 10, balance is 60.0 </a:t>
            </a:r>
          </a:p>
          <a:p>
            <a:pPr marL="0" indent="0">
              <a:buNone/>
            </a:pPr>
            <a:r>
              <a:rPr lang="en-US" sz="1800" dirty="0">
                <a:latin typeface="Courier"/>
                <a:cs typeface="Courier"/>
              </a:rPr>
              <a:t>Withdraw 20.0 in thread 13, balance is 60.0 </a:t>
            </a:r>
          </a:p>
          <a:p>
            <a:pPr marL="0" indent="0">
              <a:buNone/>
            </a:pPr>
            <a:r>
              <a:rPr lang="en-US" sz="1800" dirty="0">
                <a:latin typeface="Courier"/>
                <a:cs typeface="Courier"/>
              </a:rPr>
              <a:t>Deposit 30.0 in thread 8, balance is 60.0 </a:t>
            </a:r>
          </a:p>
          <a:p>
            <a:endParaRPr lang="en-US" dirty="0"/>
          </a:p>
          <a:p>
            <a:endParaRPr lang="en-US" dirty="0"/>
          </a:p>
        </p:txBody>
      </p:sp>
    </p:spTree>
    <p:extLst>
      <p:ext uri="{BB962C8B-B14F-4D97-AF65-F5344CB8AC3E}">
        <p14:creationId xmlns:p14="http://schemas.microsoft.com/office/powerpoint/2010/main" val="13321689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we solve this problem?</a:t>
            </a:r>
          </a:p>
        </p:txBody>
      </p:sp>
      <p:sp>
        <p:nvSpPr>
          <p:cNvPr id="3" name="Content Placeholder 2"/>
          <p:cNvSpPr>
            <a:spLocks noGrp="1"/>
          </p:cNvSpPr>
          <p:nvPr>
            <p:ph idx="1"/>
          </p:nvPr>
        </p:nvSpPr>
        <p:spPr/>
        <p:txBody>
          <a:bodyPr/>
          <a:lstStyle/>
          <a:p>
            <a:r>
              <a:rPr lang="en-US" dirty="0"/>
              <a:t>How will we ensure that only one class can access the data at one time ?</a:t>
            </a:r>
          </a:p>
          <a:p>
            <a:r>
              <a:rPr lang="en-US" dirty="0"/>
              <a:t>We can use the </a:t>
            </a:r>
            <a:r>
              <a:rPr lang="en-US" dirty="0">
                <a:solidFill>
                  <a:srgbClr val="800000"/>
                </a:solidFill>
              </a:rPr>
              <a:t>Synchronized</a:t>
            </a:r>
            <a:r>
              <a:rPr lang="en-US" dirty="0"/>
              <a:t> keyword</a:t>
            </a:r>
          </a:p>
          <a:p>
            <a:endParaRPr lang="en-US" dirty="0"/>
          </a:p>
        </p:txBody>
      </p:sp>
    </p:spTree>
    <p:extLst>
      <p:ext uri="{BB962C8B-B14F-4D97-AF65-F5344CB8AC3E}">
        <p14:creationId xmlns:p14="http://schemas.microsoft.com/office/powerpoint/2010/main" val="16870860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867" y="253980"/>
            <a:ext cx="8489950" cy="654070"/>
          </a:xfrm>
        </p:spPr>
        <p:txBody>
          <a:bodyPr/>
          <a:lstStyle/>
          <a:p>
            <a:r>
              <a:rPr lang="en-US" dirty="0"/>
              <a:t>Example</a:t>
            </a:r>
          </a:p>
        </p:txBody>
      </p:sp>
      <p:sp>
        <p:nvSpPr>
          <p:cNvPr id="4" name="Rectangle 3"/>
          <p:cNvSpPr/>
          <p:nvPr/>
        </p:nvSpPr>
        <p:spPr>
          <a:xfrm>
            <a:off x="196860" y="963103"/>
            <a:ext cx="8453957" cy="5386089"/>
          </a:xfrm>
          <a:prstGeom prst="rect">
            <a:avLst/>
          </a:prstGeom>
        </p:spPr>
        <p:txBody>
          <a:bodyPr wrap="square">
            <a:spAutoFit/>
          </a:bodyPr>
          <a:lstStyle/>
          <a:p>
            <a:r>
              <a:rPr lang="en-US" sz="2000" b="1" baseline="30000" dirty="0">
                <a:latin typeface="Courier"/>
                <a:cs typeface="Courier"/>
              </a:rPr>
              <a:t>public class Account {</a:t>
            </a:r>
          </a:p>
          <a:p>
            <a:r>
              <a:rPr lang="en-US" sz="2000" b="1" baseline="30000" dirty="0">
                <a:latin typeface="Courier"/>
                <a:cs typeface="Courier"/>
              </a:rPr>
              <a:t>   private double balance = 0;</a:t>
            </a:r>
          </a:p>
          <a:p>
            <a:endParaRPr lang="en-US" sz="2000" b="1" baseline="30000" dirty="0">
              <a:latin typeface="Courier"/>
              <a:cs typeface="Courier"/>
            </a:endParaRPr>
          </a:p>
          <a:p>
            <a:r>
              <a:rPr lang="en-US" sz="2000" b="1" baseline="30000" dirty="0">
                <a:latin typeface="Courier"/>
                <a:cs typeface="Courier"/>
              </a:rPr>
              <a:t>   public Account(double balance) {</a:t>
            </a:r>
          </a:p>
          <a:p>
            <a:r>
              <a:rPr lang="en-US" sz="2000" b="1" baseline="30000" dirty="0">
                <a:latin typeface="Courier"/>
                <a:cs typeface="Courier"/>
              </a:rPr>
              <a:t>   </a:t>
            </a:r>
            <a:r>
              <a:rPr lang="en-US" sz="2000" b="1" baseline="30000" dirty="0" err="1">
                <a:latin typeface="Courier"/>
                <a:cs typeface="Courier"/>
              </a:rPr>
              <a:t>this.balance</a:t>
            </a:r>
            <a:r>
              <a:rPr lang="en-US" sz="2000" b="1" baseline="30000" dirty="0">
                <a:latin typeface="Courier"/>
                <a:cs typeface="Courier"/>
              </a:rPr>
              <a:t> = balance;</a:t>
            </a:r>
          </a:p>
          <a:p>
            <a:r>
              <a:rPr lang="en-US" sz="2000" b="1" baseline="30000" dirty="0">
                <a:latin typeface="Courier"/>
                <a:cs typeface="Courier"/>
              </a:rPr>
              <a:t>}</a:t>
            </a:r>
          </a:p>
          <a:p>
            <a:endParaRPr lang="en-US" sz="2000" b="1" baseline="30000" dirty="0">
              <a:latin typeface="Courier"/>
              <a:cs typeface="Courier"/>
            </a:endParaRPr>
          </a:p>
          <a:p>
            <a:r>
              <a:rPr lang="en-US" sz="2000" b="1" baseline="30000" dirty="0">
                <a:latin typeface="Courier"/>
                <a:cs typeface="Courier"/>
              </a:rPr>
              <a:t>public </a:t>
            </a:r>
            <a:r>
              <a:rPr lang="en-US" sz="2000" b="1" baseline="30000" dirty="0">
                <a:solidFill>
                  <a:srgbClr val="800000"/>
                </a:solidFill>
                <a:latin typeface="Courier"/>
                <a:cs typeface="Courier"/>
              </a:rPr>
              <a:t>synchronized</a:t>
            </a:r>
            <a:r>
              <a:rPr lang="en-US" sz="2000" b="1" dirty="0">
                <a:solidFill>
                  <a:srgbClr val="800000"/>
                </a:solidFill>
              </a:rPr>
              <a:t> </a:t>
            </a:r>
            <a:r>
              <a:rPr lang="en-US" sz="2000" b="1" baseline="30000" dirty="0">
                <a:latin typeface="Courier"/>
                <a:cs typeface="Courier"/>
              </a:rPr>
              <a:t>void deposit(double amount) {</a:t>
            </a:r>
          </a:p>
          <a:p>
            <a:r>
              <a:rPr lang="en-US" sz="2000" b="1" baseline="30000" dirty="0">
                <a:latin typeface="Courier"/>
                <a:cs typeface="Courier"/>
              </a:rPr>
              <a:t>     if (amount &lt; 0) {</a:t>
            </a:r>
          </a:p>
          <a:p>
            <a:r>
              <a:rPr lang="en-US" sz="2000" b="1" baseline="30000" dirty="0">
                <a:latin typeface="Courier"/>
                <a:cs typeface="Courier"/>
              </a:rPr>
              <a:t>         </a:t>
            </a:r>
            <a:r>
              <a:rPr lang="en-US" sz="2000" b="1" baseline="30000" dirty="0" err="1">
                <a:latin typeface="Courier"/>
                <a:cs typeface="Courier"/>
              </a:rPr>
              <a:t>System.out.println</a:t>
            </a:r>
            <a:r>
              <a:rPr lang="en-US" sz="2000" b="1" baseline="30000" dirty="0">
                <a:latin typeface="Courier"/>
                <a:cs typeface="Courier"/>
              </a:rPr>
              <a:t> (“Can’t deposit.”);</a:t>
            </a:r>
          </a:p>
          <a:p>
            <a:r>
              <a:rPr lang="en-US" sz="2000" b="1" baseline="30000" dirty="0">
                <a:latin typeface="Courier"/>
                <a:cs typeface="Courier"/>
              </a:rPr>
              <a:t>			}</a:t>
            </a:r>
          </a:p>
          <a:p>
            <a:r>
              <a:rPr lang="en-US" sz="2000" b="1" baseline="30000" dirty="0">
                <a:latin typeface="Courier"/>
                <a:cs typeface="Courier"/>
              </a:rPr>
              <a:t>	</a:t>
            </a:r>
            <a:r>
              <a:rPr lang="en-US" sz="2000" b="1" baseline="30000" dirty="0" err="1">
                <a:latin typeface="Courier"/>
                <a:cs typeface="Courier"/>
              </a:rPr>
              <a:t>this.balance</a:t>
            </a:r>
            <a:r>
              <a:rPr lang="en-US" sz="2000" b="1" baseline="30000" dirty="0">
                <a:latin typeface="Courier"/>
                <a:cs typeface="Courier"/>
              </a:rPr>
              <a:t> += amount; </a:t>
            </a:r>
          </a:p>
          <a:p>
            <a:r>
              <a:rPr lang="en-US" sz="2000" b="1" baseline="30000" dirty="0">
                <a:latin typeface="Courier"/>
                <a:cs typeface="Courier"/>
              </a:rPr>
              <a:t>	</a:t>
            </a:r>
            <a:r>
              <a:rPr lang="en-US" sz="2000" b="1" baseline="30000" dirty="0" err="1">
                <a:latin typeface="Courier"/>
                <a:cs typeface="Courier"/>
              </a:rPr>
              <a:t>System.</a:t>
            </a:r>
            <a:r>
              <a:rPr lang="en-US" sz="2000" b="1" i="1" baseline="30000" dirty="0" err="1">
                <a:latin typeface="Courier"/>
                <a:cs typeface="Courier"/>
              </a:rPr>
              <a:t>out</a:t>
            </a:r>
            <a:r>
              <a:rPr lang="en-US" sz="2000" b="1" baseline="30000" dirty="0" err="1">
                <a:latin typeface="Courier"/>
                <a:cs typeface="Courier"/>
              </a:rPr>
              <a:t>.println</a:t>
            </a:r>
            <a:r>
              <a:rPr lang="en-US" sz="2000" b="1" baseline="30000" dirty="0">
                <a:latin typeface="Courier"/>
                <a:cs typeface="Courier"/>
              </a:rPr>
              <a:t>(“Deposit” + amount + “ in thread”</a:t>
            </a:r>
          </a:p>
          <a:p>
            <a:r>
              <a:rPr lang="en-US" sz="2000" b="1" baseline="30000" dirty="0">
                <a:latin typeface="Courier"/>
                <a:cs typeface="Courier"/>
              </a:rPr>
              <a:t>                  + </a:t>
            </a:r>
            <a:r>
              <a:rPr lang="en-US" sz="2000" b="1" baseline="30000" dirty="0" err="1">
                <a:latin typeface="Courier"/>
                <a:cs typeface="Courier"/>
              </a:rPr>
              <a:t>Thread.</a:t>
            </a:r>
            <a:r>
              <a:rPr lang="en-US" sz="2000" b="1" i="1" baseline="30000" dirty="0" err="1">
                <a:latin typeface="Courier"/>
                <a:cs typeface="Courier"/>
              </a:rPr>
              <a:t>currentThread</a:t>
            </a:r>
            <a:r>
              <a:rPr lang="en-US" sz="2000" b="1" baseline="30000" dirty="0">
                <a:latin typeface="Courier"/>
                <a:cs typeface="Courier"/>
              </a:rPr>
              <a:t>().</a:t>
            </a:r>
            <a:r>
              <a:rPr lang="en-US" sz="2000" b="1" baseline="30000" dirty="0" err="1">
                <a:latin typeface="Courier"/>
                <a:cs typeface="Courier"/>
              </a:rPr>
              <a:t>getId</a:t>
            </a:r>
            <a:r>
              <a:rPr lang="en-US" sz="2000" b="1" baseline="30000" dirty="0">
                <a:latin typeface="Courier"/>
                <a:cs typeface="Courier"/>
              </a:rPr>
              <a:t>() + “, balance is ” + balance);</a:t>
            </a:r>
          </a:p>
          <a:p>
            <a:r>
              <a:rPr lang="en-US" sz="2000" b="1" baseline="30000" dirty="0">
                <a:latin typeface="Courier"/>
                <a:cs typeface="Courier"/>
              </a:rPr>
              <a:t>}</a:t>
            </a:r>
          </a:p>
          <a:p>
            <a:endParaRPr lang="en-US" sz="2000" b="1" baseline="30000" dirty="0">
              <a:latin typeface="Courier"/>
              <a:cs typeface="Courier"/>
            </a:endParaRPr>
          </a:p>
          <a:p>
            <a:r>
              <a:rPr lang="en-US" sz="2000" b="1" baseline="30000" dirty="0">
                <a:latin typeface="Courier"/>
                <a:cs typeface="Courier"/>
              </a:rPr>
              <a:t>public </a:t>
            </a:r>
            <a:r>
              <a:rPr lang="en-US" sz="2000" b="1" baseline="30000" dirty="0">
                <a:solidFill>
                  <a:srgbClr val="800000"/>
                </a:solidFill>
                <a:latin typeface="Courier"/>
                <a:cs typeface="Courier"/>
              </a:rPr>
              <a:t>synchronized</a:t>
            </a:r>
            <a:r>
              <a:rPr lang="en-US" sz="2000" b="1" dirty="0">
                <a:solidFill>
                  <a:srgbClr val="800000"/>
                </a:solidFill>
              </a:rPr>
              <a:t> </a:t>
            </a:r>
            <a:r>
              <a:rPr lang="en-US" sz="2000" b="1" baseline="30000" dirty="0">
                <a:latin typeface="Courier"/>
                <a:cs typeface="Courier"/>
              </a:rPr>
              <a:t>void withdraw(double amount) {</a:t>
            </a:r>
          </a:p>
          <a:p>
            <a:r>
              <a:rPr lang="en-US" sz="2000" b="1" baseline="30000" dirty="0">
                <a:latin typeface="Courier"/>
                <a:cs typeface="Courier"/>
              </a:rPr>
              <a:t>     if (amount &lt; 0 || amount &gt; </a:t>
            </a:r>
            <a:r>
              <a:rPr lang="en-US" sz="2000" b="1" baseline="30000" dirty="0" err="1">
                <a:latin typeface="Courier"/>
                <a:cs typeface="Courier"/>
              </a:rPr>
              <a:t>this.balance</a:t>
            </a:r>
            <a:r>
              <a:rPr lang="en-US" sz="2000" b="1" baseline="30000" dirty="0">
                <a:latin typeface="Courier"/>
                <a:cs typeface="Courier"/>
              </a:rPr>
              <a:t>) {</a:t>
            </a:r>
          </a:p>
          <a:p>
            <a:r>
              <a:rPr lang="en-US" sz="2000" b="1" baseline="30000" dirty="0">
                <a:latin typeface="Courier"/>
                <a:cs typeface="Courier"/>
              </a:rPr>
              <a:t>         </a:t>
            </a:r>
            <a:r>
              <a:rPr lang="en-US" sz="2000" b="1" baseline="30000" dirty="0" err="1">
                <a:latin typeface="Courier"/>
                <a:cs typeface="Courier"/>
              </a:rPr>
              <a:t>System.out.println</a:t>
            </a:r>
            <a:r>
              <a:rPr lang="en-US" sz="2000" b="1" baseline="30000" dirty="0">
                <a:latin typeface="Courier"/>
                <a:cs typeface="Courier"/>
              </a:rPr>
              <a:t> (“Can’t withdraw.”);</a:t>
            </a:r>
          </a:p>
          <a:p>
            <a:r>
              <a:rPr lang="en-US" sz="2000" b="1" baseline="30000" dirty="0">
                <a:latin typeface="Courier"/>
                <a:cs typeface="Courier"/>
              </a:rPr>
              <a:t>	}</a:t>
            </a:r>
          </a:p>
          <a:p>
            <a:r>
              <a:rPr lang="en-US" sz="2000" b="1" baseline="30000" dirty="0">
                <a:latin typeface="Courier"/>
                <a:cs typeface="Courier"/>
              </a:rPr>
              <a:t>	</a:t>
            </a:r>
            <a:r>
              <a:rPr lang="en-US" sz="2000" b="1" baseline="30000" dirty="0" err="1">
                <a:latin typeface="Courier"/>
                <a:cs typeface="Courier"/>
              </a:rPr>
              <a:t>this.balance</a:t>
            </a:r>
            <a:r>
              <a:rPr lang="en-US" sz="2000" b="1" baseline="30000" dirty="0">
                <a:latin typeface="Courier"/>
                <a:cs typeface="Courier"/>
              </a:rPr>
              <a:t> -= amount; </a:t>
            </a:r>
          </a:p>
          <a:p>
            <a:r>
              <a:rPr lang="en-US" sz="2000" b="1" baseline="30000" dirty="0">
                <a:latin typeface="Courier"/>
                <a:cs typeface="Courier"/>
              </a:rPr>
              <a:t>	</a:t>
            </a:r>
            <a:r>
              <a:rPr lang="en-US" sz="2000" b="1" baseline="30000" dirty="0" err="1">
                <a:latin typeface="Courier"/>
                <a:cs typeface="Courier"/>
              </a:rPr>
              <a:t>System.</a:t>
            </a:r>
            <a:r>
              <a:rPr lang="en-US" sz="2000" b="1" i="1" baseline="30000" dirty="0" err="1">
                <a:latin typeface="Courier"/>
                <a:cs typeface="Courier"/>
              </a:rPr>
              <a:t>out</a:t>
            </a:r>
            <a:r>
              <a:rPr lang="en-US" sz="2000" b="1" baseline="30000" dirty="0" err="1">
                <a:latin typeface="Courier"/>
                <a:cs typeface="Courier"/>
              </a:rPr>
              <a:t>.println</a:t>
            </a:r>
            <a:r>
              <a:rPr lang="en-US" sz="2000" b="1" baseline="30000" dirty="0">
                <a:latin typeface="Courier"/>
                <a:cs typeface="Courier"/>
              </a:rPr>
              <a:t>(“Withdraw” + amount + “ in thread ” </a:t>
            </a:r>
          </a:p>
          <a:p>
            <a:r>
              <a:rPr lang="en-US" sz="2000" b="1" baseline="30000" dirty="0">
                <a:latin typeface="Courier"/>
                <a:cs typeface="Courier"/>
              </a:rPr>
              <a:t>					+ </a:t>
            </a:r>
            <a:r>
              <a:rPr lang="en-US" sz="2000" b="1" baseline="30000" dirty="0" err="1">
                <a:latin typeface="Courier"/>
                <a:cs typeface="Courier"/>
              </a:rPr>
              <a:t>Thread.</a:t>
            </a:r>
            <a:r>
              <a:rPr lang="en-US" sz="2000" b="1" i="1" baseline="30000" dirty="0" err="1">
                <a:latin typeface="Courier"/>
                <a:cs typeface="Courier"/>
              </a:rPr>
              <a:t>currentThread</a:t>
            </a:r>
            <a:r>
              <a:rPr lang="en-US" sz="2000" b="1" baseline="30000" dirty="0">
                <a:latin typeface="Courier"/>
                <a:cs typeface="Courier"/>
              </a:rPr>
              <a:t>().</a:t>
            </a:r>
            <a:r>
              <a:rPr lang="en-US" sz="2000" b="1" baseline="30000" dirty="0" err="1">
                <a:latin typeface="Courier"/>
                <a:cs typeface="Courier"/>
              </a:rPr>
              <a:t>getId</a:t>
            </a:r>
            <a:r>
              <a:rPr lang="en-US" sz="2000" b="1" baseline="30000" dirty="0">
                <a:latin typeface="Courier"/>
                <a:cs typeface="Courier"/>
              </a:rPr>
              <a:t>() + “, balance is ” + balance);</a:t>
            </a:r>
          </a:p>
          <a:p>
            <a:r>
              <a:rPr lang="de-DE" sz="2000" b="1" baseline="30000" dirty="0">
                <a:latin typeface="Courier"/>
                <a:cs typeface="Courier"/>
              </a:rPr>
              <a:t>   }</a:t>
            </a:r>
          </a:p>
          <a:p>
            <a:r>
              <a:rPr lang="de-DE" sz="2000" b="1" baseline="30000" dirty="0">
                <a:latin typeface="Courier"/>
                <a:cs typeface="Courier"/>
              </a:rPr>
              <a:t>}//end Account </a:t>
            </a:r>
            <a:r>
              <a:rPr lang="de-DE" sz="2000" b="1" baseline="30000" dirty="0" err="1">
                <a:latin typeface="Courier"/>
                <a:cs typeface="Courier"/>
              </a:rPr>
              <a:t>class</a:t>
            </a:r>
            <a:endParaRPr lang="en-US" sz="2000" b="1" dirty="0">
              <a:latin typeface="Courier"/>
              <a:cs typeface="Courier"/>
            </a:endParaRPr>
          </a:p>
        </p:txBody>
      </p:sp>
    </p:spTree>
    <p:extLst>
      <p:ext uri="{BB962C8B-B14F-4D97-AF65-F5344CB8AC3E}">
        <p14:creationId xmlns:p14="http://schemas.microsoft.com/office/powerpoint/2010/main" val="1925180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Threaded Applications</a:t>
            </a:r>
          </a:p>
        </p:txBody>
      </p:sp>
      <p:sp>
        <p:nvSpPr>
          <p:cNvPr id="3" name="Content Placeholder 2"/>
          <p:cNvSpPr>
            <a:spLocks noGrp="1"/>
          </p:cNvSpPr>
          <p:nvPr>
            <p:ph idx="1"/>
          </p:nvPr>
        </p:nvSpPr>
        <p:spPr/>
        <p:txBody>
          <a:bodyPr/>
          <a:lstStyle/>
          <a:p>
            <a:pPr>
              <a:lnSpc>
                <a:spcPct val="80000"/>
              </a:lnSpc>
            </a:pPr>
            <a:r>
              <a:rPr lang="en-US" dirty="0">
                <a:latin typeface="Tahoma" charset="0"/>
                <a:ea typeface="SimSun" charset="0"/>
              </a:rPr>
              <a:t>Modern Systems</a:t>
            </a:r>
          </a:p>
          <a:p>
            <a:pPr lvl="1">
              <a:lnSpc>
                <a:spcPct val="80000"/>
              </a:lnSpc>
            </a:pPr>
            <a:r>
              <a:rPr lang="en-US" dirty="0">
                <a:latin typeface="Tahoma" charset="0"/>
                <a:ea typeface="SimSun" charset="0"/>
              </a:rPr>
              <a:t>Applications perform many tasks at once!</a:t>
            </a:r>
          </a:p>
          <a:p>
            <a:pPr lvl="1">
              <a:lnSpc>
                <a:spcPct val="80000"/>
              </a:lnSpc>
            </a:pPr>
            <a:r>
              <a:rPr lang="en-US" dirty="0">
                <a:latin typeface="Tahoma" charset="0"/>
                <a:ea typeface="SimSun" charset="0"/>
              </a:rPr>
              <a:t>This means that… there are multiple </a:t>
            </a:r>
            <a:r>
              <a:rPr lang="en-US" u="sng" dirty="0">
                <a:latin typeface="Tahoma" charset="0"/>
                <a:ea typeface="SimSun" charset="0"/>
              </a:rPr>
              <a:t>threads</a:t>
            </a:r>
            <a:r>
              <a:rPr lang="en-US" dirty="0">
                <a:latin typeface="Tahoma" charset="0"/>
                <a:ea typeface="SimSun" charset="0"/>
              </a:rPr>
              <a:t> within a single process.</a:t>
            </a:r>
          </a:p>
          <a:p>
            <a:endParaRPr lang="en-US" dirty="0"/>
          </a:p>
        </p:txBody>
      </p:sp>
      <p:pic>
        <p:nvPicPr>
          <p:cNvPr id="4" name="Picture 3" descr="pie-chart-ic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4267200"/>
            <a:ext cx="993775" cy="993775"/>
          </a:xfrm>
          <a:prstGeom prst="rect">
            <a:avLst/>
          </a:prstGeom>
          <a:noFill/>
          <a:ln>
            <a:noFill/>
          </a:ln>
          <a:effectLst>
            <a:outerShdw blurRad="63500" dist="38100" dir="2700000" algn="tl" rotWithShape="0">
              <a:srgbClr val="000000">
                <a:alpha val="39999"/>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3"/>
          <p:cNvGrpSpPr>
            <a:grpSpLocks/>
          </p:cNvGrpSpPr>
          <p:nvPr/>
        </p:nvGrpSpPr>
        <p:grpSpPr bwMode="auto">
          <a:xfrm>
            <a:off x="4343400" y="3124200"/>
            <a:ext cx="1485900" cy="1173163"/>
            <a:chOff x="4343400" y="3124200"/>
            <a:chExt cx="1485900" cy="1172997"/>
          </a:xfrm>
          <a:effectLst>
            <a:outerShdw blurRad="50800" dist="38100" dir="2700000" algn="tl" rotWithShape="0">
              <a:prstClr val="black">
                <a:alpha val="40000"/>
              </a:prstClr>
            </a:outerShdw>
          </a:effectLst>
        </p:grpSpPr>
        <p:pic>
          <p:nvPicPr>
            <p:cNvPr id="6" name="Picture 7" descr="document.png"/>
            <p:cNvPicPr>
              <a:picLocks noChangeAspect="1"/>
            </p:cNvPicPr>
            <p:nvPr/>
          </p:nvPicPr>
          <p:blipFill>
            <a:blip r:embed="rId4" cstate="print"/>
            <a:srcRect/>
            <a:stretch>
              <a:fillRect/>
            </a:stretch>
          </p:blipFill>
          <p:spPr bwMode="auto">
            <a:xfrm>
              <a:off x="4343400" y="3124200"/>
              <a:ext cx="1172997" cy="1172997"/>
            </a:xfrm>
            <a:prstGeom prst="rect">
              <a:avLst/>
            </a:prstGeom>
            <a:noFill/>
            <a:ln w="9525">
              <a:noFill/>
              <a:miter lim="800000"/>
              <a:headEnd/>
              <a:tailEnd/>
            </a:ln>
          </p:spPr>
        </p:pic>
        <p:pic>
          <p:nvPicPr>
            <p:cNvPr id="7" name="Picture 9" descr="120px-Icon-printer.png"/>
            <p:cNvPicPr>
              <a:picLocks noChangeAspect="1"/>
            </p:cNvPicPr>
            <p:nvPr/>
          </p:nvPicPr>
          <p:blipFill>
            <a:blip r:embed="rId5" cstate="print"/>
            <a:srcRect/>
            <a:stretch>
              <a:fillRect/>
            </a:stretch>
          </p:blipFill>
          <p:spPr bwMode="auto">
            <a:xfrm>
              <a:off x="5029200" y="3429000"/>
              <a:ext cx="800100" cy="800100"/>
            </a:xfrm>
            <a:prstGeom prst="rect">
              <a:avLst/>
            </a:prstGeom>
            <a:noFill/>
            <a:ln w="9525">
              <a:noFill/>
              <a:miter lim="800000"/>
              <a:headEnd/>
              <a:tailEnd/>
            </a:ln>
          </p:spPr>
        </p:pic>
      </p:grpSp>
      <p:sp>
        <p:nvSpPr>
          <p:cNvPr id="8" name="TextBox 10"/>
          <p:cNvSpPr txBox="1">
            <a:spLocks noChangeArrowheads="1"/>
          </p:cNvSpPr>
          <p:nvPr/>
        </p:nvSpPr>
        <p:spPr bwMode="auto">
          <a:xfrm>
            <a:off x="5467350" y="3243263"/>
            <a:ext cx="1890713"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0"/>
                <a:cs typeface="SimSun" charset="0"/>
              </a:defRPr>
            </a:lvl1pPr>
            <a:lvl2pPr marL="742950" indent="-285750" eaLnBrk="0" hangingPunct="0">
              <a:defRPr sz="1600">
                <a:solidFill>
                  <a:schemeClr val="tx1"/>
                </a:solidFill>
                <a:latin typeface="Tahoma" charset="0"/>
                <a:ea typeface="SimSun" charset="0"/>
                <a:cs typeface="SimSun" charset="0"/>
              </a:defRPr>
            </a:lvl2pPr>
            <a:lvl3pPr marL="1143000" indent="-228600" eaLnBrk="0" hangingPunct="0">
              <a:defRPr sz="1600">
                <a:solidFill>
                  <a:schemeClr val="tx1"/>
                </a:solidFill>
                <a:latin typeface="Tahoma" charset="0"/>
                <a:ea typeface="SimSun" charset="0"/>
                <a:cs typeface="SimSun" charset="0"/>
              </a:defRPr>
            </a:lvl3pPr>
            <a:lvl4pPr marL="1600200" indent="-228600" eaLnBrk="0" hangingPunct="0">
              <a:defRPr sz="1600">
                <a:solidFill>
                  <a:schemeClr val="tx1"/>
                </a:solidFill>
                <a:latin typeface="Tahoma" charset="0"/>
                <a:ea typeface="SimSun" charset="0"/>
                <a:cs typeface="SimSun" charset="0"/>
              </a:defRPr>
            </a:lvl4pPr>
            <a:lvl5pPr marL="2057400" indent="-228600" eaLnBrk="0" hangingPunct="0">
              <a:defRPr sz="1600">
                <a:solidFill>
                  <a:schemeClr val="tx1"/>
                </a:solidFill>
                <a:latin typeface="Tahoma" charset="0"/>
                <a:ea typeface="SimSun" charset="0"/>
                <a:cs typeface="SimSun" charset="0"/>
              </a:defRPr>
            </a:lvl5pPr>
            <a:lvl6pPr marL="2514600" indent="-228600" algn="ctr" eaLnBrk="0" fontAlgn="base" hangingPunct="0">
              <a:spcBef>
                <a:spcPct val="0"/>
              </a:spcBef>
              <a:spcAft>
                <a:spcPct val="0"/>
              </a:spcAft>
              <a:defRPr sz="1600">
                <a:solidFill>
                  <a:schemeClr val="tx1"/>
                </a:solidFill>
                <a:latin typeface="Tahoma" charset="0"/>
                <a:ea typeface="SimSun" charset="0"/>
                <a:cs typeface="SimSun" charset="0"/>
              </a:defRPr>
            </a:lvl6pPr>
            <a:lvl7pPr marL="2971800" indent="-228600" algn="ctr" eaLnBrk="0" fontAlgn="base" hangingPunct="0">
              <a:spcBef>
                <a:spcPct val="0"/>
              </a:spcBef>
              <a:spcAft>
                <a:spcPct val="0"/>
              </a:spcAft>
              <a:defRPr sz="1600">
                <a:solidFill>
                  <a:schemeClr val="tx1"/>
                </a:solidFill>
                <a:latin typeface="Tahoma" charset="0"/>
                <a:ea typeface="SimSun" charset="0"/>
                <a:cs typeface="SimSun" charset="0"/>
              </a:defRPr>
            </a:lvl7pPr>
            <a:lvl8pPr marL="3429000" indent="-228600" algn="ctr" eaLnBrk="0" fontAlgn="base" hangingPunct="0">
              <a:spcBef>
                <a:spcPct val="0"/>
              </a:spcBef>
              <a:spcAft>
                <a:spcPct val="0"/>
              </a:spcAft>
              <a:defRPr sz="1600">
                <a:solidFill>
                  <a:schemeClr val="tx1"/>
                </a:solidFill>
                <a:latin typeface="Tahoma" charset="0"/>
                <a:ea typeface="SimSun" charset="0"/>
                <a:cs typeface="SimSun" charset="0"/>
              </a:defRPr>
            </a:lvl8pPr>
            <a:lvl9pPr marL="3886200" indent="-228600" algn="ctr" eaLnBrk="0" fontAlgn="base" hangingPunct="0">
              <a:spcBef>
                <a:spcPct val="0"/>
              </a:spcBef>
              <a:spcAft>
                <a:spcPct val="0"/>
              </a:spcAft>
              <a:defRPr sz="1600">
                <a:solidFill>
                  <a:schemeClr val="tx1"/>
                </a:solidFill>
                <a:latin typeface="Tahoma" charset="0"/>
                <a:ea typeface="SimSun" charset="0"/>
                <a:cs typeface="SimSun" charset="0"/>
              </a:defRPr>
            </a:lvl9pPr>
          </a:lstStyle>
          <a:p>
            <a:pPr eaLnBrk="1" hangingPunct="1"/>
            <a:r>
              <a:rPr lang="en-US">
                <a:latin typeface="Times New Roman" charset="0"/>
                <a:cs typeface="Times New Roman" charset="0"/>
              </a:rPr>
              <a:t>Background printing</a:t>
            </a:r>
            <a:endParaRPr lang="en-US" sz="1800">
              <a:latin typeface="Times New Roman" charset="0"/>
              <a:cs typeface="Times New Roman" charset="0"/>
            </a:endParaRPr>
          </a:p>
        </p:txBody>
      </p:sp>
      <p:sp>
        <p:nvSpPr>
          <p:cNvPr id="9" name="TextBox 11"/>
          <p:cNvSpPr txBox="1">
            <a:spLocks noChangeArrowheads="1"/>
          </p:cNvSpPr>
          <p:nvPr/>
        </p:nvSpPr>
        <p:spPr bwMode="auto">
          <a:xfrm>
            <a:off x="5510213" y="4572000"/>
            <a:ext cx="1389062"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0"/>
                <a:cs typeface="SimSun" charset="0"/>
              </a:defRPr>
            </a:lvl1pPr>
            <a:lvl2pPr marL="742950" indent="-285750" eaLnBrk="0" hangingPunct="0">
              <a:defRPr sz="1600">
                <a:solidFill>
                  <a:schemeClr val="tx1"/>
                </a:solidFill>
                <a:latin typeface="Tahoma" charset="0"/>
                <a:ea typeface="SimSun" charset="0"/>
                <a:cs typeface="SimSun" charset="0"/>
              </a:defRPr>
            </a:lvl2pPr>
            <a:lvl3pPr marL="1143000" indent="-228600" eaLnBrk="0" hangingPunct="0">
              <a:defRPr sz="1600">
                <a:solidFill>
                  <a:schemeClr val="tx1"/>
                </a:solidFill>
                <a:latin typeface="Tahoma" charset="0"/>
                <a:ea typeface="SimSun" charset="0"/>
                <a:cs typeface="SimSun" charset="0"/>
              </a:defRPr>
            </a:lvl3pPr>
            <a:lvl4pPr marL="1600200" indent="-228600" eaLnBrk="0" hangingPunct="0">
              <a:defRPr sz="1600">
                <a:solidFill>
                  <a:schemeClr val="tx1"/>
                </a:solidFill>
                <a:latin typeface="Tahoma" charset="0"/>
                <a:ea typeface="SimSun" charset="0"/>
                <a:cs typeface="SimSun" charset="0"/>
              </a:defRPr>
            </a:lvl4pPr>
            <a:lvl5pPr marL="2057400" indent="-228600" eaLnBrk="0" hangingPunct="0">
              <a:defRPr sz="1600">
                <a:solidFill>
                  <a:schemeClr val="tx1"/>
                </a:solidFill>
                <a:latin typeface="Tahoma" charset="0"/>
                <a:ea typeface="SimSun" charset="0"/>
                <a:cs typeface="SimSun" charset="0"/>
              </a:defRPr>
            </a:lvl5pPr>
            <a:lvl6pPr marL="2514600" indent="-228600" algn="ctr" eaLnBrk="0" fontAlgn="base" hangingPunct="0">
              <a:spcBef>
                <a:spcPct val="0"/>
              </a:spcBef>
              <a:spcAft>
                <a:spcPct val="0"/>
              </a:spcAft>
              <a:defRPr sz="1600">
                <a:solidFill>
                  <a:schemeClr val="tx1"/>
                </a:solidFill>
                <a:latin typeface="Tahoma" charset="0"/>
                <a:ea typeface="SimSun" charset="0"/>
                <a:cs typeface="SimSun" charset="0"/>
              </a:defRPr>
            </a:lvl6pPr>
            <a:lvl7pPr marL="2971800" indent="-228600" algn="ctr" eaLnBrk="0" fontAlgn="base" hangingPunct="0">
              <a:spcBef>
                <a:spcPct val="0"/>
              </a:spcBef>
              <a:spcAft>
                <a:spcPct val="0"/>
              </a:spcAft>
              <a:defRPr sz="1600">
                <a:solidFill>
                  <a:schemeClr val="tx1"/>
                </a:solidFill>
                <a:latin typeface="Tahoma" charset="0"/>
                <a:ea typeface="SimSun" charset="0"/>
                <a:cs typeface="SimSun" charset="0"/>
              </a:defRPr>
            </a:lvl7pPr>
            <a:lvl8pPr marL="3429000" indent="-228600" algn="ctr" eaLnBrk="0" fontAlgn="base" hangingPunct="0">
              <a:spcBef>
                <a:spcPct val="0"/>
              </a:spcBef>
              <a:spcAft>
                <a:spcPct val="0"/>
              </a:spcAft>
              <a:defRPr sz="1600">
                <a:solidFill>
                  <a:schemeClr val="tx1"/>
                </a:solidFill>
                <a:latin typeface="Tahoma" charset="0"/>
                <a:ea typeface="SimSun" charset="0"/>
                <a:cs typeface="SimSun" charset="0"/>
              </a:defRPr>
            </a:lvl8pPr>
            <a:lvl9pPr marL="3886200" indent="-228600" algn="ctr" eaLnBrk="0" fontAlgn="base" hangingPunct="0">
              <a:spcBef>
                <a:spcPct val="0"/>
              </a:spcBef>
              <a:spcAft>
                <a:spcPct val="0"/>
              </a:spcAft>
              <a:defRPr sz="1600">
                <a:solidFill>
                  <a:schemeClr val="tx1"/>
                </a:solidFill>
                <a:latin typeface="Tahoma" charset="0"/>
                <a:ea typeface="SimSun" charset="0"/>
                <a:cs typeface="SimSun" charset="0"/>
              </a:defRPr>
            </a:lvl9pPr>
          </a:lstStyle>
          <a:p>
            <a:pPr eaLnBrk="1" hangingPunct="1"/>
            <a:r>
              <a:rPr lang="en-US">
                <a:latin typeface="Times New Roman" charset="0"/>
                <a:cs typeface="Times New Roman" charset="0"/>
              </a:rPr>
              <a:t>GUI rendering</a:t>
            </a:r>
            <a:endParaRPr lang="en-US" sz="1800">
              <a:latin typeface="Times New Roman" charset="0"/>
              <a:cs typeface="Times New Roman" charset="0"/>
            </a:endParaRPr>
          </a:p>
        </p:txBody>
      </p:sp>
      <p:sp>
        <p:nvSpPr>
          <p:cNvPr id="10" name="TextBox 12"/>
          <p:cNvSpPr txBox="1">
            <a:spLocks noChangeArrowheads="1"/>
          </p:cNvSpPr>
          <p:nvPr/>
        </p:nvSpPr>
        <p:spPr bwMode="auto">
          <a:xfrm>
            <a:off x="5367338" y="5529263"/>
            <a:ext cx="2100262"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0"/>
                <a:cs typeface="SimSun" charset="0"/>
              </a:defRPr>
            </a:lvl1pPr>
            <a:lvl2pPr marL="742950" indent="-285750" eaLnBrk="0" hangingPunct="0">
              <a:defRPr sz="1600">
                <a:solidFill>
                  <a:schemeClr val="tx1"/>
                </a:solidFill>
                <a:latin typeface="Tahoma" charset="0"/>
                <a:ea typeface="SimSun" charset="0"/>
                <a:cs typeface="SimSun" charset="0"/>
              </a:defRPr>
            </a:lvl2pPr>
            <a:lvl3pPr marL="1143000" indent="-228600" eaLnBrk="0" hangingPunct="0">
              <a:defRPr sz="1600">
                <a:solidFill>
                  <a:schemeClr val="tx1"/>
                </a:solidFill>
                <a:latin typeface="Tahoma" charset="0"/>
                <a:ea typeface="SimSun" charset="0"/>
                <a:cs typeface="SimSun" charset="0"/>
              </a:defRPr>
            </a:lvl3pPr>
            <a:lvl4pPr marL="1600200" indent="-228600" eaLnBrk="0" hangingPunct="0">
              <a:defRPr sz="1600">
                <a:solidFill>
                  <a:schemeClr val="tx1"/>
                </a:solidFill>
                <a:latin typeface="Tahoma" charset="0"/>
                <a:ea typeface="SimSun" charset="0"/>
                <a:cs typeface="SimSun" charset="0"/>
              </a:defRPr>
            </a:lvl4pPr>
            <a:lvl5pPr marL="2057400" indent="-228600" eaLnBrk="0" hangingPunct="0">
              <a:defRPr sz="1600">
                <a:solidFill>
                  <a:schemeClr val="tx1"/>
                </a:solidFill>
                <a:latin typeface="Tahoma" charset="0"/>
                <a:ea typeface="SimSun" charset="0"/>
                <a:cs typeface="SimSun" charset="0"/>
              </a:defRPr>
            </a:lvl5pPr>
            <a:lvl6pPr marL="2514600" indent="-228600" algn="ctr" eaLnBrk="0" fontAlgn="base" hangingPunct="0">
              <a:spcBef>
                <a:spcPct val="0"/>
              </a:spcBef>
              <a:spcAft>
                <a:spcPct val="0"/>
              </a:spcAft>
              <a:defRPr sz="1600">
                <a:solidFill>
                  <a:schemeClr val="tx1"/>
                </a:solidFill>
                <a:latin typeface="Tahoma" charset="0"/>
                <a:ea typeface="SimSun" charset="0"/>
                <a:cs typeface="SimSun" charset="0"/>
              </a:defRPr>
            </a:lvl6pPr>
            <a:lvl7pPr marL="2971800" indent="-228600" algn="ctr" eaLnBrk="0" fontAlgn="base" hangingPunct="0">
              <a:spcBef>
                <a:spcPct val="0"/>
              </a:spcBef>
              <a:spcAft>
                <a:spcPct val="0"/>
              </a:spcAft>
              <a:defRPr sz="1600">
                <a:solidFill>
                  <a:schemeClr val="tx1"/>
                </a:solidFill>
                <a:latin typeface="Tahoma" charset="0"/>
                <a:ea typeface="SimSun" charset="0"/>
                <a:cs typeface="SimSun" charset="0"/>
              </a:defRPr>
            </a:lvl7pPr>
            <a:lvl8pPr marL="3429000" indent="-228600" algn="ctr" eaLnBrk="0" fontAlgn="base" hangingPunct="0">
              <a:spcBef>
                <a:spcPct val="0"/>
              </a:spcBef>
              <a:spcAft>
                <a:spcPct val="0"/>
              </a:spcAft>
              <a:defRPr sz="1600">
                <a:solidFill>
                  <a:schemeClr val="tx1"/>
                </a:solidFill>
                <a:latin typeface="Tahoma" charset="0"/>
                <a:ea typeface="SimSun" charset="0"/>
                <a:cs typeface="SimSun" charset="0"/>
              </a:defRPr>
            </a:lvl8pPr>
            <a:lvl9pPr marL="3886200" indent="-228600" algn="ctr" eaLnBrk="0" fontAlgn="base" hangingPunct="0">
              <a:spcBef>
                <a:spcPct val="0"/>
              </a:spcBef>
              <a:spcAft>
                <a:spcPct val="0"/>
              </a:spcAft>
              <a:defRPr sz="1600">
                <a:solidFill>
                  <a:schemeClr val="tx1"/>
                </a:solidFill>
                <a:latin typeface="Tahoma" charset="0"/>
                <a:ea typeface="SimSun" charset="0"/>
                <a:cs typeface="SimSun" charset="0"/>
              </a:defRPr>
            </a:lvl9pPr>
          </a:lstStyle>
          <a:p>
            <a:pPr eaLnBrk="1" hangingPunct="1"/>
            <a:r>
              <a:rPr lang="en-US">
                <a:latin typeface="Times New Roman" charset="0"/>
                <a:cs typeface="Times New Roman" charset="0"/>
              </a:rPr>
              <a:t>Application core logic</a:t>
            </a:r>
            <a:endParaRPr lang="en-US" sz="1800">
              <a:latin typeface="Times New Roman" charset="0"/>
              <a:cs typeface="Times New Roman" charset="0"/>
            </a:endParaRPr>
          </a:p>
        </p:txBody>
      </p:sp>
      <p:cxnSp>
        <p:nvCxnSpPr>
          <p:cNvPr id="11" name="Straight Arrow Connector 10"/>
          <p:cNvCxnSpPr/>
          <p:nvPr/>
        </p:nvCxnSpPr>
        <p:spPr bwMode="auto">
          <a:xfrm flipV="1">
            <a:off x="3810000" y="3709988"/>
            <a:ext cx="533400" cy="252412"/>
          </a:xfrm>
          <a:prstGeom prst="straightConnector1">
            <a:avLst/>
          </a:prstGeom>
          <a:solidFill>
            <a:schemeClr val="accent1"/>
          </a:solidFill>
          <a:ln w="22225" cap="flat" cmpd="sng" algn="ctr">
            <a:solidFill>
              <a:schemeClr val="tx1"/>
            </a:solidFill>
            <a:prstDash val="solid"/>
            <a:miter lim="800000"/>
            <a:headEnd type="none" w="med" len="med"/>
            <a:tailEnd type="arrow"/>
          </a:ln>
          <a:effectLst>
            <a:outerShdw blurRad="50800" dist="50800" dir="5400000" algn="ctr" rotWithShape="0">
              <a:schemeClr val="bg1">
                <a:lumMod val="85000"/>
              </a:schemeClr>
            </a:outerShdw>
          </a:effectLst>
        </p:spPr>
      </p:cxnSp>
      <p:cxnSp>
        <p:nvCxnSpPr>
          <p:cNvPr id="12" name="Straight Arrow Connector 11"/>
          <p:cNvCxnSpPr/>
          <p:nvPr/>
        </p:nvCxnSpPr>
        <p:spPr bwMode="auto">
          <a:xfrm>
            <a:off x="3810000" y="4572000"/>
            <a:ext cx="533400" cy="1588"/>
          </a:xfrm>
          <a:prstGeom prst="straightConnector1">
            <a:avLst/>
          </a:prstGeom>
          <a:solidFill>
            <a:schemeClr val="accent1"/>
          </a:solidFill>
          <a:ln w="22225" cap="flat" cmpd="sng" algn="ctr">
            <a:solidFill>
              <a:schemeClr val="tx1"/>
            </a:solidFill>
            <a:prstDash val="solid"/>
            <a:miter lim="800000"/>
            <a:headEnd type="none" w="med" len="med"/>
            <a:tailEnd type="arrow"/>
          </a:ln>
          <a:effectLst>
            <a:outerShdw blurRad="50800" dist="50800" dir="5400000" algn="ctr" rotWithShape="0">
              <a:schemeClr val="bg1">
                <a:lumMod val="85000"/>
              </a:schemeClr>
            </a:outerShdw>
          </a:effectLst>
        </p:spPr>
      </p:cxnSp>
      <p:cxnSp>
        <p:nvCxnSpPr>
          <p:cNvPr id="13" name="Straight Arrow Connector 12"/>
          <p:cNvCxnSpPr/>
          <p:nvPr/>
        </p:nvCxnSpPr>
        <p:spPr bwMode="auto">
          <a:xfrm>
            <a:off x="4038600" y="5181600"/>
            <a:ext cx="457200" cy="228600"/>
          </a:xfrm>
          <a:prstGeom prst="straightConnector1">
            <a:avLst/>
          </a:prstGeom>
          <a:solidFill>
            <a:schemeClr val="accent1"/>
          </a:solidFill>
          <a:ln w="22225" cap="flat" cmpd="sng" algn="ctr">
            <a:solidFill>
              <a:schemeClr val="tx1"/>
            </a:solidFill>
            <a:prstDash val="solid"/>
            <a:miter lim="800000"/>
            <a:headEnd type="none" w="med" len="med"/>
            <a:tailEnd type="arrow"/>
          </a:ln>
          <a:effectLst>
            <a:outerShdw blurRad="50800" dist="50800" dir="5400000" algn="ctr" rotWithShape="0">
              <a:schemeClr val="bg1">
                <a:lumMod val="85000"/>
              </a:schemeClr>
            </a:outerShdw>
          </a:effectLst>
        </p:spPr>
      </p:cxnSp>
      <p:pic>
        <p:nvPicPr>
          <p:cNvPr id="14" name="Picture 14" descr="C:\Program Files\Microsoft Office\MEDIA\CAGCAT10\j0285750.wm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1362075" y="3946525"/>
            <a:ext cx="2076450" cy="1376363"/>
          </a:xfrm>
          <a:prstGeom prst="rect">
            <a:avLst/>
          </a:prstGeom>
          <a:noFill/>
          <a:ln>
            <a:noFill/>
          </a:ln>
          <a:effectLst>
            <a:outerShdw blurRad="63500" dist="38100" dir="2700000" algn="tl" rotWithShape="0">
              <a:srgbClr val="000000">
                <a:alpha val="39999"/>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14" descr="OfficeWord.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590800" y="3429000"/>
            <a:ext cx="11430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5" descr="gear.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079875" y="5116513"/>
            <a:ext cx="1574800" cy="1181100"/>
          </a:xfrm>
          <a:prstGeom prst="rect">
            <a:avLst/>
          </a:prstGeom>
          <a:noFill/>
          <a:ln>
            <a:noFill/>
          </a:ln>
          <a:effectLst>
            <a:outerShdw blurRad="63500" dist="38100" dir="2700000" algn="tl" rotWithShape="0">
              <a:srgbClr val="000000">
                <a:alpha val="39999"/>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4605264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a:t>
            </a:r>
          </a:p>
        </p:txBody>
      </p:sp>
      <p:sp>
        <p:nvSpPr>
          <p:cNvPr id="3" name="Content Placeholder 2"/>
          <p:cNvSpPr>
            <a:spLocks noGrp="1"/>
          </p:cNvSpPr>
          <p:nvPr>
            <p:ph idx="1"/>
          </p:nvPr>
        </p:nvSpPr>
        <p:spPr/>
        <p:txBody>
          <a:bodyPr/>
          <a:lstStyle/>
          <a:p>
            <a:r>
              <a:rPr lang="en-US" sz="2400" dirty="0"/>
              <a:t>The synchronized method will ensure that only one class can access the data at one time, other operations have to wait until the first operation finishes </a:t>
            </a:r>
          </a:p>
          <a:p>
            <a:r>
              <a:rPr lang="en-US" sz="2400" dirty="0"/>
              <a:t>Simply run the </a:t>
            </a:r>
            <a:r>
              <a:rPr lang="en-US" sz="2400" dirty="0" err="1"/>
              <a:t>InternetBankingSystem</a:t>
            </a:r>
            <a:r>
              <a:rPr lang="en-US" sz="2400" dirty="0"/>
              <a:t> program, the following results should be shown on the </a:t>
            </a:r>
            <a:r>
              <a:rPr lang="en-US" sz="2400" dirty="0" err="1"/>
              <a:t>systen</a:t>
            </a:r>
            <a:r>
              <a:rPr lang="en-US" sz="2400" dirty="0"/>
              <a:t> console: </a:t>
            </a:r>
          </a:p>
          <a:p>
            <a:endParaRPr lang="en-US" sz="2400" dirty="0"/>
          </a:p>
          <a:p>
            <a:pPr marL="0" indent="0">
              <a:buNone/>
            </a:pPr>
            <a:r>
              <a:rPr lang="en-US" sz="2000" dirty="0">
                <a:latin typeface="Courier"/>
                <a:cs typeface="Courier"/>
              </a:rPr>
              <a:t>Deposit 30.0 in thread 8,new balance is 130.0 </a:t>
            </a:r>
          </a:p>
          <a:p>
            <a:pPr marL="0" indent="0">
              <a:buNone/>
            </a:pPr>
            <a:r>
              <a:rPr lang="en-US" sz="2000" dirty="0">
                <a:latin typeface="Courier"/>
                <a:cs typeface="Courier"/>
              </a:rPr>
              <a:t>Withdraw 50.0 in thread 12,new balance is 80.0 </a:t>
            </a:r>
          </a:p>
          <a:p>
            <a:pPr marL="0" indent="0">
              <a:buNone/>
            </a:pPr>
            <a:r>
              <a:rPr lang="en-US" sz="2000" dirty="0">
                <a:latin typeface="Courier"/>
                <a:cs typeface="Courier"/>
              </a:rPr>
              <a:t>Deposit 10.0 in thread 10,new balance is 90.0 </a:t>
            </a:r>
          </a:p>
          <a:p>
            <a:pPr marL="0" indent="0">
              <a:buNone/>
            </a:pPr>
            <a:r>
              <a:rPr lang="en-US" sz="2000" dirty="0">
                <a:latin typeface="Courier"/>
                <a:cs typeface="Courier"/>
              </a:rPr>
              <a:t>Withdraw 20.0 in thread 13,new balance is 70.0 Withdraw 30.0 in thread 11,new balance is 40.0 </a:t>
            </a:r>
          </a:p>
          <a:p>
            <a:pPr marL="0" indent="0">
              <a:buNone/>
            </a:pPr>
            <a:r>
              <a:rPr lang="en-US" sz="2000" dirty="0">
                <a:latin typeface="Courier"/>
                <a:cs typeface="Courier"/>
              </a:rPr>
              <a:t>Deposit 20.0 in thread 9,new balance is 60.0 </a:t>
            </a:r>
          </a:p>
          <a:p>
            <a:pPr marL="0" indent="0">
              <a:buNone/>
            </a:pPr>
            <a:endParaRPr lang="en-US" sz="2400" dirty="0"/>
          </a:p>
          <a:p>
            <a:endParaRPr lang="en-US" sz="2400" dirty="0"/>
          </a:p>
        </p:txBody>
      </p:sp>
    </p:spTree>
    <p:extLst>
      <p:ext uri="{BB962C8B-B14F-4D97-AF65-F5344CB8AC3E}">
        <p14:creationId xmlns:p14="http://schemas.microsoft.com/office/powerpoint/2010/main" val="1731309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rebuchet MS" charset="0"/>
              </a:rPr>
              <a:t>Synchronizing Instance Methods and Static Methods</a:t>
            </a:r>
            <a:endParaRPr lang="en-US" dirty="0"/>
          </a:p>
        </p:txBody>
      </p:sp>
      <p:sp>
        <p:nvSpPr>
          <p:cNvPr id="3" name="Content Placeholder 2"/>
          <p:cNvSpPr>
            <a:spLocks noGrp="1"/>
          </p:cNvSpPr>
          <p:nvPr>
            <p:ph idx="1"/>
          </p:nvPr>
        </p:nvSpPr>
        <p:spPr>
          <a:xfrm>
            <a:off x="330200" y="2135379"/>
            <a:ext cx="8489950" cy="4370142"/>
          </a:xfrm>
        </p:spPr>
        <p:txBody>
          <a:bodyPr/>
          <a:lstStyle/>
          <a:p>
            <a:pPr fontAlgn="auto">
              <a:lnSpc>
                <a:spcPct val="90000"/>
              </a:lnSpc>
              <a:spcAft>
                <a:spcPts val="0"/>
              </a:spcAft>
              <a:buClr>
                <a:schemeClr val="tx1"/>
              </a:buClr>
              <a:defRPr/>
            </a:pPr>
            <a:r>
              <a:rPr lang="en-US" sz="2400" dirty="0"/>
              <a:t>A synchronized method acquires a lock before it executes. </a:t>
            </a:r>
          </a:p>
          <a:p>
            <a:pPr fontAlgn="auto">
              <a:lnSpc>
                <a:spcPct val="90000"/>
              </a:lnSpc>
              <a:spcAft>
                <a:spcPts val="0"/>
              </a:spcAft>
              <a:buClr>
                <a:schemeClr val="tx1"/>
              </a:buClr>
              <a:defRPr/>
            </a:pPr>
            <a:r>
              <a:rPr lang="en-US" sz="2400" dirty="0">
                <a:solidFill>
                  <a:srgbClr val="800000"/>
                </a:solidFill>
              </a:rPr>
              <a:t>Instance method: the lock is on the object for which it was invoked</a:t>
            </a:r>
            <a:r>
              <a:rPr lang="en-US" sz="2400" dirty="0"/>
              <a:t>. </a:t>
            </a:r>
          </a:p>
          <a:p>
            <a:pPr fontAlgn="auto">
              <a:lnSpc>
                <a:spcPct val="90000"/>
              </a:lnSpc>
              <a:spcAft>
                <a:spcPts val="0"/>
              </a:spcAft>
              <a:buClr>
                <a:schemeClr val="tx1"/>
              </a:buClr>
              <a:defRPr/>
            </a:pPr>
            <a:r>
              <a:rPr lang="en-US" sz="2400" dirty="0">
                <a:solidFill>
                  <a:srgbClr val="800000"/>
                </a:solidFill>
              </a:rPr>
              <a:t>Static method: the lock is on the class. </a:t>
            </a:r>
          </a:p>
          <a:p>
            <a:pPr fontAlgn="auto">
              <a:lnSpc>
                <a:spcPct val="90000"/>
              </a:lnSpc>
              <a:spcAft>
                <a:spcPts val="0"/>
              </a:spcAft>
              <a:buClr>
                <a:schemeClr val="tx1"/>
              </a:buClr>
              <a:defRPr/>
            </a:pPr>
            <a:r>
              <a:rPr lang="en-US" sz="2400" dirty="0"/>
              <a:t>If one thread invokes a synchronized instance method (respectively, static method) on an object, the lock of that object (respectively, class) is acquired, then the method is executed, and finally the lock is released. </a:t>
            </a:r>
          </a:p>
          <a:p>
            <a:pPr fontAlgn="auto">
              <a:lnSpc>
                <a:spcPct val="90000"/>
              </a:lnSpc>
              <a:spcAft>
                <a:spcPts val="0"/>
              </a:spcAft>
              <a:buClr>
                <a:schemeClr val="tx1"/>
              </a:buClr>
              <a:defRPr/>
            </a:pPr>
            <a:r>
              <a:rPr lang="en-US" sz="2400" dirty="0"/>
              <a:t>Another thread invoking the same method of that object (respectively, class) is blocked until the lock is released. </a:t>
            </a:r>
          </a:p>
          <a:p>
            <a:pPr>
              <a:buClr>
                <a:schemeClr val="tx1"/>
              </a:buClr>
            </a:pPr>
            <a:endParaRPr lang="en-US" sz="2400" dirty="0"/>
          </a:p>
        </p:txBody>
      </p:sp>
    </p:spTree>
    <p:extLst>
      <p:ext uri="{BB962C8B-B14F-4D97-AF65-F5344CB8AC3E}">
        <p14:creationId xmlns:p14="http://schemas.microsoft.com/office/powerpoint/2010/main" val="40722366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cs typeface="Times New Roman" pitchFamily="18" charset="0"/>
              </a:rPr>
              <a:t>Synchronizing Statements</a:t>
            </a:r>
            <a:r>
              <a:rPr lang="en-US" sz="3200" dirty="0"/>
              <a:t> </a:t>
            </a:r>
            <a:endParaRPr lang="en-US" dirty="0"/>
          </a:p>
        </p:txBody>
      </p:sp>
      <p:sp>
        <p:nvSpPr>
          <p:cNvPr id="3" name="Content Placeholder 2"/>
          <p:cNvSpPr>
            <a:spLocks noGrp="1"/>
          </p:cNvSpPr>
          <p:nvPr>
            <p:ph idx="1"/>
          </p:nvPr>
        </p:nvSpPr>
        <p:spPr>
          <a:xfrm>
            <a:off x="330199" y="1603725"/>
            <a:ext cx="8706745" cy="4370142"/>
          </a:xfrm>
        </p:spPr>
        <p:txBody>
          <a:bodyPr/>
          <a:lstStyle/>
          <a:p>
            <a:pPr>
              <a:lnSpc>
                <a:spcPct val="90000"/>
              </a:lnSpc>
              <a:spcBef>
                <a:spcPts val="200"/>
              </a:spcBef>
            </a:pPr>
            <a:r>
              <a:rPr lang="en-US" sz="2400" dirty="0">
                <a:latin typeface="+mj-lt"/>
                <a:cs typeface="Courier New" charset="0"/>
              </a:rPr>
              <a:t>A </a:t>
            </a:r>
            <a:r>
              <a:rPr lang="en-US" sz="2400" i="1" dirty="0">
                <a:latin typeface="+mj-lt"/>
                <a:cs typeface="Courier New" charset="0"/>
              </a:rPr>
              <a:t>synchronized block</a:t>
            </a:r>
            <a:r>
              <a:rPr lang="en-US" sz="2400" dirty="0">
                <a:latin typeface="+mj-lt"/>
                <a:cs typeface="Courier New" charset="0"/>
              </a:rPr>
              <a:t> can be used to acquire a lock on any object, when executing a block of code. </a:t>
            </a:r>
          </a:p>
          <a:p>
            <a:pPr lvl="1">
              <a:lnSpc>
                <a:spcPct val="90000"/>
              </a:lnSpc>
              <a:spcBef>
                <a:spcPts val="200"/>
              </a:spcBef>
              <a:buNone/>
            </a:pPr>
            <a:endParaRPr lang="en-US" sz="2000" dirty="0">
              <a:latin typeface="+mj-lt"/>
              <a:cs typeface="Courier New" charset="0"/>
            </a:endParaRPr>
          </a:p>
          <a:p>
            <a:pPr lvl="1">
              <a:lnSpc>
                <a:spcPct val="90000"/>
              </a:lnSpc>
              <a:spcBef>
                <a:spcPts val="200"/>
              </a:spcBef>
              <a:buNone/>
            </a:pPr>
            <a:r>
              <a:rPr lang="en-US" sz="2000" dirty="0">
                <a:solidFill>
                  <a:srgbClr val="800000"/>
                </a:solidFill>
                <a:latin typeface="Courier"/>
                <a:cs typeface="Courier"/>
              </a:rPr>
              <a:t>synchronized (</a:t>
            </a:r>
            <a:r>
              <a:rPr lang="en-US" sz="2000" dirty="0" err="1">
                <a:solidFill>
                  <a:srgbClr val="800000"/>
                </a:solidFill>
                <a:latin typeface="Courier"/>
                <a:cs typeface="Courier"/>
              </a:rPr>
              <a:t>expr</a:t>
            </a:r>
            <a:r>
              <a:rPr lang="en-US" sz="2000" dirty="0">
                <a:solidFill>
                  <a:srgbClr val="800000"/>
                </a:solidFill>
                <a:latin typeface="Courier"/>
                <a:cs typeface="Courier"/>
              </a:rPr>
              <a:t>) {</a:t>
            </a:r>
          </a:p>
          <a:p>
            <a:pPr lvl="1">
              <a:lnSpc>
                <a:spcPct val="90000"/>
              </a:lnSpc>
              <a:spcBef>
                <a:spcPts val="200"/>
              </a:spcBef>
              <a:buNone/>
            </a:pPr>
            <a:r>
              <a:rPr lang="en-US" sz="2000" dirty="0">
                <a:solidFill>
                  <a:srgbClr val="800000"/>
                </a:solidFill>
                <a:latin typeface="Courier"/>
                <a:cs typeface="Courier"/>
              </a:rPr>
              <a:t>  statements;</a:t>
            </a:r>
          </a:p>
          <a:p>
            <a:pPr lvl="1">
              <a:lnSpc>
                <a:spcPct val="90000"/>
              </a:lnSpc>
              <a:spcBef>
                <a:spcPts val="200"/>
              </a:spcBef>
              <a:buNone/>
            </a:pPr>
            <a:r>
              <a:rPr lang="en-US" sz="2000" dirty="0">
                <a:solidFill>
                  <a:srgbClr val="800000"/>
                </a:solidFill>
                <a:latin typeface="Courier"/>
                <a:cs typeface="Courier"/>
              </a:rPr>
              <a:t>}</a:t>
            </a:r>
          </a:p>
          <a:p>
            <a:pPr marL="0" indent="0">
              <a:lnSpc>
                <a:spcPct val="90000"/>
              </a:lnSpc>
              <a:spcBef>
                <a:spcPts val="200"/>
              </a:spcBef>
              <a:buNone/>
            </a:pPr>
            <a:r>
              <a:rPr lang="en-US" sz="2400" dirty="0">
                <a:latin typeface="+mj-lt"/>
                <a:cs typeface="Courier New" charset="0"/>
              </a:rPr>
              <a:t> </a:t>
            </a:r>
          </a:p>
          <a:p>
            <a:pPr marL="0" indent="0">
              <a:lnSpc>
                <a:spcPct val="90000"/>
              </a:lnSpc>
              <a:spcBef>
                <a:spcPts val="200"/>
              </a:spcBef>
              <a:buFont typeface="Arial" charset="0"/>
              <a:buChar char="•"/>
            </a:pPr>
            <a:r>
              <a:rPr lang="en-US" sz="2400" dirty="0" err="1">
                <a:latin typeface="+mj-lt"/>
                <a:cs typeface="Courier New" charset="0"/>
              </a:rPr>
              <a:t>expr</a:t>
            </a:r>
            <a:r>
              <a:rPr lang="en-US" sz="2400" dirty="0">
                <a:latin typeface="+mj-lt"/>
                <a:cs typeface="Courier New" charset="0"/>
              </a:rPr>
              <a:t> must evaluate to an object reference. </a:t>
            </a:r>
          </a:p>
          <a:p>
            <a:pPr marL="0" indent="0">
              <a:lnSpc>
                <a:spcPct val="90000"/>
              </a:lnSpc>
              <a:spcBef>
                <a:spcPts val="200"/>
              </a:spcBef>
              <a:buFont typeface="Arial" charset="0"/>
              <a:buChar char="•"/>
            </a:pPr>
            <a:endParaRPr lang="en-US" sz="2400" dirty="0">
              <a:latin typeface="+mj-lt"/>
              <a:cs typeface="Courier New" charset="0"/>
            </a:endParaRPr>
          </a:p>
          <a:p>
            <a:pPr marL="0" indent="0">
              <a:lnSpc>
                <a:spcPct val="90000"/>
              </a:lnSpc>
              <a:spcBef>
                <a:spcPts val="200"/>
              </a:spcBef>
              <a:buFont typeface="Arial" charset="0"/>
              <a:buChar char="•"/>
            </a:pPr>
            <a:r>
              <a:rPr lang="en-US" sz="2400" dirty="0">
                <a:latin typeface="+mj-lt"/>
                <a:cs typeface="Courier New" charset="0"/>
              </a:rPr>
              <a:t>If the object is already locked by another thread, the thread is blocked until the lock is released. </a:t>
            </a:r>
          </a:p>
          <a:p>
            <a:pPr marL="0" indent="0">
              <a:lnSpc>
                <a:spcPct val="90000"/>
              </a:lnSpc>
              <a:spcBef>
                <a:spcPts val="200"/>
              </a:spcBef>
              <a:buFont typeface="Arial" charset="0"/>
              <a:buChar char="•"/>
            </a:pPr>
            <a:r>
              <a:rPr lang="en-US" sz="2400" dirty="0">
                <a:latin typeface="+mj-lt"/>
                <a:cs typeface="Courier New" charset="0"/>
              </a:rPr>
              <a:t>When a lock is obtained on the object, the statements in the synchronized block are executed, and then the lock is released. </a:t>
            </a:r>
          </a:p>
          <a:p>
            <a:pPr>
              <a:lnSpc>
                <a:spcPct val="90000"/>
              </a:lnSpc>
            </a:pPr>
            <a:endParaRPr lang="en-US" dirty="0">
              <a:latin typeface="+mj-lt"/>
            </a:endParaRPr>
          </a:p>
        </p:txBody>
      </p:sp>
    </p:spTree>
    <p:extLst>
      <p:ext uri="{BB962C8B-B14F-4D97-AF65-F5344CB8AC3E}">
        <p14:creationId xmlns:p14="http://schemas.microsoft.com/office/powerpoint/2010/main" val="29898049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Courier" charset="0"/>
                <a:cs typeface="Times New Roman" pitchFamily="18" charset="0"/>
              </a:rPr>
              <a:t> </a:t>
            </a:r>
            <a:r>
              <a:rPr lang="en-US" dirty="0"/>
              <a:t>Synchronization Using Locks </a:t>
            </a:r>
          </a:p>
        </p:txBody>
      </p:sp>
      <p:sp>
        <p:nvSpPr>
          <p:cNvPr id="3" name="Content Placeholder 2"/>
          <p:cNvSpPr>
            <a:spLocks noGrp="1"/>
          </p:cNvSpPr>
          <p:nvPr>
            <p:ph idx="1"/>
          </p:nvPr>
        </p:nvSpPr>
        <p:spPr/>
        <p:txBody>
          <a:bodyPr/>
          <a:lstStyle/>
          <a:p>
            <a:pPr marL="0" indent="0" fontAlgn="auto">
              <a:lnSpc>
                <a:spcPct val="80000"/>
              </a:lnSpc>
              <a:spcBef>
                <a:spcPts val="200"/>
              </a:spcBef>
              <a:spcAft>
                <a:spcPts val="0"/>
              </a:spcAft>
              <a:buClr>
                <a:schemeClr val="tx1"/>
              </a:buClr>
              <a:buFont typeface="Georgia" pitchFamily="18" charset="0"/>
              <a:buChar char="•"/>
              <a:defRPr/>
            </a:pPr>
            <a:r>
              <a:rPr lang="en-US" dirty="0"/>
              <a:t>A synchronized instance method implicitly acquires a lock on the instance before it executes the method. </a:t>
            </a:r>
          </a:p>
          <a:p>
            <a:pPr marL="0" indent="0" fontAlgn="auto">
              <a:lnSpc>
                <a:spcPct val="80000"/>
              </a:lnSpc>
              <a:spcBef>
                <a:spcPts val="200"/>
              </a:spcBef>
              <a:spcAft>
                <a:spcPts val="0"/>
              </a:spcAft>
              <a:buClr>
                <a:schemeClr val="tx1"/>
              </a:buClr>
              <a:buNone/>
              <a:defRPr/>
            </a:pPr>
            <a:endParaRPr lang="en-US" dirty="0"/>
          </a:p>
          <a:p>
            <a:pPr marL="0" indent="0" fontAlgn="auto">
              <a:lnSpc>
                <a:spcPct val="80000"/>
              </a:lnSpc>
              <a:spcBef>
                <a:spcPts val="200"/>
              </a:spcBef>
              <a:spcAft>
                <a:spcPts val="0"/>
              </a:spcAft>
              <a:buClr>
                <a:schemeClr val="tx1"/>
              </a:buClr>
              <a:buFont typeface="Georgia" pitchFamily="18" charset="0"/>
              <a:buChar char="•"/>
              <a:defRPr/>
            </a:pPr>
            <a:r>
              <a:rPr lang="en-US" dirty="0"/>
              <a:t>You can use locks explicitly to obtain more control for coordinating threads. </a:t>
            </a:r>
          </a:p>
          <a:p>
            <a:pPr marL="0" indent="0" fontAlgn="auto">
              <a:lnSpc>
                <a:spcPct val="80000"/>
              </a:lnSpc>
              <a:spcBef>
                <a:spcPts val="200"/>
              </a:spcBef>
              <a:spcAft>
                <a:spcPts val="0"/>
              </a:spcAft>
              <a:buClr>
                <a:schemeClr val="tx1"/>
              </a:buClr>
              <a:buNone/>
              <a:defRPr/>
            </a:pPr>
            <a:endParaRPr lang="en-US" dirty="0"/>
          </a:p>
          <a:p>
            <a:pPr marL="0" indent="0" fontAlgn="auto">
              <a:lnSpc>
                <a:spcPct val="80000"/>
              </a:lnSpc>
              <a:spcBef>
                <a:spcPts val="200"/>
              </a:spcBef>
              <a:spcAft>
                <a:spcPts val="0"/>
              </a:spcAft>
              <a:buClr>
                <a:schemeClr val="tx1"/>
              </a:buClr>
              <a:buFont typeface="Georgia" pitchFamily="18" charset="0"/>
              <a:buChar char="•"/>
              <a:defRPr/>
            </a:pPr>
            <a:r>
              <a:rPr lang="en-US" dirty="0"/>
              <a:t>A lock is an instance of the </a:t>
            </a:r>
            <a:r>
              <a:rPr lang="en-US" dirty="0">
                <a:solidFill>
                  <a:srgbClr val="800000"/>
                </a:solidFill>
              </a:rPr>
              <a:t>Lock</a:t>
            </a:r>
            <a:r>
              <a:rPr lang="en-US" dirty="0"/>
              <a:t> interface, which declares the methods for acquiring and releasing locks.</a:t>
            </a:r>
          </a:p>
          <a:p>
            <a:pPr marL="0" indent="0" fontAlgn="auto">
              <a:lnSpc>
                <a:spcPct val="80000"/>
              </a:lnSpc>
              <a:spcBef>
                <a:spcPts val="200"/>
              </a:spcBef>
              <a:spcAft>
                <a:spcPts val="0"/>
              </a:spcAft>
              <a:buClr>
                <a:schemeClr val="tx1"/>
              </a:buClr>
              <a:buNone/>
              <a:defRPr/>
            </a:pPr>
            <a:endParaRPr lang="en-US" dirty="0"/>
          </a:p>
          <a:p>
            <a:pPr marL="0" indent="0">
              <a:buNone/>
            </a:pPr>
            <a:endParaRPr lang="en-US" dirty="0"/>
          </a:p>
        </p:txBody>
      </p:sp>
    </p:spTree>
    <p:extLst>
      <p:ext uri="{BB962C8B-B14F-4D97-AF65-F5344CB8AC3E}">
        <p14:creationId xmlns:p14="http://schemas.microsoft.com/office/powerpoint/2010/main" val="1070772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 implementation</a:t>
            </a:r>
          </a:p>
        </p:txBody>
      </p:sp>
      <p:sp>
        <p:nvSpPr>
          <p:cNvPr id="3" name="Content Placeholder 2"/>
          <p:cNvSpPr>
            <a:spLocks noGrp="1"/>
          </p:cNvSpPr>
          <p:nvPr>
            <p:ph idx="1"/>
          </p:nvPr>
        </p:nvSpPr>
        <p:spPr/>
        <p:txBody>
          <a:bodyPr/>
          <a:lstStyle/>
          <a:p>
            <a:pPr marL="0" indent="0">
              <a:lnSpc>
                <a:spcPct val="80000"/>
              </a:lnSpc>
              <a:spcBef>
                <a:spcPct val="0"/>
              </a:spcBef>
              <a:buFont typeface="Arial" charset="0"/>
              <a:buChar char="•"/>
            </a:pPr>
            <a:r>
              <a:rPr lang="en-US" sz="2400" u="sng" dirty="0">
                <a:latin typeface="+mj-lt"/>
              </a:rPr>
              <a:t> </a:t>
            </a:r>
            <a:r>
              <a:rPr lang="en-US" sz="2400" dirty="0" err="1">
                <a:solidFill>
                  <a:srgbClr val="C00000"/>
                </a:solidFill>
                <a:latin typeface="+mj-lt"/>
              </a:rPr>
              <a:t>ReentrantLock</a:t>
            </a:r>
            <a:r>
              <a:rPr lang="en-US" sz="2400" dirty="0">
                <a:latin typeface="+mj-lt"/>
              </a:rPr>
              <a:t>: concrete implementation of Lock for creating mutually exclusive locks. </a:t>
            </a:r>
          </a:p>
          <a:p>
            <a:pPr marL="0" indent="0">
              <a:lnSpc>
                <a:spcPct val="80000"/>
              </a:lnSpc>
              <a:spcBef>
                <a:spcPct val="0"/>
              </a:spcBef>
              <a:buFont typeface="Arial" charset="0"/>
              <a:buChar char="•"/>
            </a:pPr>
            <a:endParaRPr lang="en-US" sz="2400" dirty="0">
              <a:latin typeface="+mj-lt"/>
            </a:endParaRPr>
          </a:p>
          <a:p>
            <a:pPr marL="0" indent="0">
              <a:lnSpc>
                <a:spcPct val="80000"/>
              </a:lnSpc>
              <a:spcBef>
                <a:spcPct val="0"/>
              </a:spcBef>
              <a:buNone/>
            </a:pPr>
            <a:r>
              <a:rPr lang="en-US" sz="2400" dirty="0">
                <a:latin typeface="Courier New" panose="02070309020205020404" pitchFamily="49" charset="0"/>
                <a:cs typeface="Courier New" panose="02070309020205020404" pitchFamily="49" charset="0"/>
              </a:rPr>
              <a:t>Lock </a:t>
            </a:r>
            <a:r>
              <a:rPr lang="en-US" sz="2400" dirty="0" err="1">
                <a:latin typeface="Courier New" panose="02070309020205020404" pitchFamily="49" charset="0"/>
                <a:cs typeface="Courier New" panose="02070309020205020404" pitchFamily="49" charset="0"/>
              </a:rPr>
              <a:t>balanceLock</a:t>
            </a:r>
            <a:r>
              <a:rPr lang="en-US" sz="2400" dirty="0">
                <a:latin typeface="Courier New" panose="02070309020205020404" pitchFamily="49" charset="0"/>
                <a:cs typeface="Courier New" panose="02070309020205020404" pitchFamily="49" charset="0"/>
              </a:rPr>
              <a:t> = new </a:t>
            </a:r>
            <a:r>
              <a:rPr lang="en-US" sz="2400" dirty="0" err="1">
                <a:latin typeface="Courier New" panose="02070309020205020404" pitchFamily="49" charset="0"/>
                <a:cs typeface="Courier New" panose="02070309020205020404" pitchFamily="49" charset="0"/>
              </a:rPr>
              <a:t>ReentrantLock</a:t>
            </a:r>
            <a:r>
              <a:rPr lang="en-US" sz="2400" dirty="0">
                <a:latin typeface="Courier New" panose="02070309020205020404" pitchFamily="49" charset="0"/>
                <a:cs typeface="Courier New" panose="02070309020205020404" pitchFamily="49" charset="0"/>
              </a:rPr>
              <a:t>()</a:t>
            </a:r>
          </a:p>
          <a:p>
            <a:pPr marL="0" indent="0">
              <a:lnSpc>
                <a:spcPct val="80000"/>
              </a:lnSpc>
              <a:spcBef>
                <a:spcPct val="0"/>
              </a:spcBef>
              <a:buNone/>
            </a:pPr>
            <a:r>
              <a:rPr lang="en-US" sz="2400" dirty="0">
                <a:latin typeface="Courier New" panose="02070309020205020404" pitchFamily="49" charset="0"/>
                <a:cs typeface="Courier New" panose="02070309020205020404" pitchFamily="49" charset="0"/>
              </a:rPr>
              <a:t>…</a:t>
            </a:r>
          </a:p>
          <a:p>
            <a:pPr marL="0" indent="0">
              <a:lnSpc>
                <a:spcPct val="80000"/>
              </a:lnSpc>
              <a:spcBef>
                <a:spcPct val="0"/>
              </a:spcBef>
              <a:buNone/>
            </a:pPr>
            <a:endParaRPr lang="en-US" sz="2400" dirty="0">
              <a:latin typeface="Courier New" panose="02070309020205020404" pitchFamily="49" charset="0"/>
              <a:cs typeface="Courier New" panose="02070309020205020404" pitchFamily="49" charset="0"/>
            </a:endParaRPr>
          </a:p>
          <a:p>
            <a:pPr marL="0" indent="0">
              <a:lnSpc>
                <a:spcPct val="80000"/>
              </a:lnSpc>
              <a:spcBef>
                <a:spcPct val="0"/>
              </a:spcBef>
              <a:buNone/>
            </a:pPr>
            <a:r>
              <a:rPr lang="en-US" sz="2400" dirty="0" err="1">
                <a:latin typeface="Courier New" panose="02070309020205020404" pitchFamily="49" charset="0"/>
                <a:cs typeface="Courier New" panose="02070309020205020404" pitchFamily="49" charset="0"/>
              </a:rPr>
              <a:t>balanceLock.lock</a:t>
            </a:r>
            <a:r>
              <a:rPr lang="en-US" sz="2400" dirty="0">
                <a:latin typeface="Courier New" panose="02070309020205020404" pitchFamily="49" charset="0"/>
                <a:cs typeface="Courier New" panose="02070309020205020404" pitchFamily="49" charset="0"/>
              </a:rPr>
              <a:t>();</a:t>
            </a:r>
          </a:p>
          <a:p>
            <a:pPr marL="0" indent="0">
              <a:lnSpc>
                <a:spcPct val="80000"/>
              </a:lnSpc>
              <a:spcBef>
                <a:spcPct val="0"/>
              </a:spcBef>
              <a:buNone/>
            </a:pPr>
            <a:r>
              <a:rPr lang="en-US" sz="2400" b="1" dirty="0">
                <a:latin typeface="Courier New" panose="02070309020205020404" pitchFamily="49" charset="0"/>
                <a:cs typeface="Courier New" panose="02070309020205020404" pitchFamily="49" charset="0"/>
              </a:rPr>
              <a:t>Manipulate the shared code here</a:t>
            </a:r>
          </a:p>
          <a:p>
            <a:pPr marL="0" indent="0">
              <a:lnSpc>
                <a:spcPct val="80000"/>
              </a:lnSpc>
              <a:spcBef>
                <a:spcPct val="0"/>
              </a:spcBef>
              <a:buNone/>
            </a:pPr>
            <a:r>
              <a:rPr lang="en-US" sz="2400" dirty="0" err="1">
                <a:latin typeface="Courier New" panose="02070309020205020404" pitchFamily="49" charset="0"/>
                <a:cs typeface="Courier New" panose="02070309020205020404" pitchFamily="49" charset="0"/>
              </a:rPr>
              <a:t>balanceLock.unlock</a:t>
            </a:r>
            <a:r>
              <a:rPr lang="en-US" sz="2400" dirty="0">
                <a:latin typeface="Courier New" panose="02070309020205020404" pitchFamily="49" charset="0"/>
                <a:cs typeface="Courier New" panose="02070309020205020404" pitchFamily="49" charset="0"/>
              </a:rPr>
              <a:t>();</a:t>
            </a:r>
          </a:p>
          <a:p>
            <a:pPr marL="0" indent="0">
              <a:lnSpc>
                <a:spcPct val="80000"/>
              </a:lnSpc>
              <a:spcBef>
                <a:spcPct val="0"/>
              </a:spcBef>
              <a:buNone/>
            </a:pPr>
            <a:r>
              <a:rPr lang="en-US" sz="2400" dirty="0">
                <a:latin typeface="Courier New" panose="02070309020205020404" pitchFamily="49" charset="0"/>
                <a:cs typeface="Courier New" panose="02070309020205020404" pitchFamily="49" charset="0"/>
              </a:rPr>
              <a:t>…</a:t>
            </a:r>
          </a:p>
          <a:p>
            <a:pPr marL="0" indent="0">
              <a:lnSpc>
                <a:spcPct val="80000"/>
              </a:lnSpc>
              <a:spcBef>
                <a:spcPct val="0"/>
              </a:spcBef>
              <a:buNone/>
            </a:pPr>
            <a:endParaRPr lang="en-US" sz="2400" dirty="0">
              <a:latin typeface="Courier New" panose="02070309020205020404" pitchFamily="49" charset="0"/>
              <a:cs typeface="Courier New" panose="02070309020205020404" pitchFamily="49" charset="0"/>
            </a:endParaRPr>
          </a:p>
          <a:p>
            <a:pPr marL="0" indent="0">
              <a:lnSpc>
                <a:spcPct val="80000"/>
              </a:lnSpc>
              <a:spcBef>
                <a:spcPct val="0"/>
              </a:spcBef>
              <a:buNone/>
            </a:pPr>
            <a:endParaRPr lang="en-US" sz="2400" dirty="0">
              <a:latin typeface="Courier New" panose="02070309020205020404" pitchFamily="49" charset="0"/>
              <a:cs typeface="Courier New" panose="02070309020205020404" pitchFamily="49" charset="0"/>
            </a:endParaRPr>
          </a:p>
          <a:p>
            <a:endParaRPr lang="en-US" sz="2400" dirty="0">
              <a:latin typeface="+mj-lt"/>
            </a:endParaRPr>
          </a:p>
        </p:txBody>
      </p:sp>
    </p:spTree>
    <p:extLst>
      <p:ext uri="{BB962C8B-B14F-4D97-AF65-F5344CB8AC3E}">
        <p14:creationId xmlns:p14="http://schemas.microsoft.com/office/powerpoint/2010/main" val="27246311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713" y="30409"/>
            <a:ext cx="8489950" cy="654070"/>
          </a:xfrm>
        </p:spPr>
        <p:txBody>
          <a:bodyPr/>
          <a:lstStyle/>
          <a:p>
            <a:r>
              <a:rPr lang="en-US" dirty="0"/>
              <a:t>Example using locks</a:t>
            </a:r>
          </a:p>
        </p:txBody>
      </p:sp>
      <p:sp>
        <p:nvSpPr>
          <p:cNvPr id="4" name="Rectangle 3"/>
          <p:cNvSpPr/>
          <p:nvPr/>
        </p:nvSpPr>
        <p:spPr>
          <a:xfrm>
            <a:off x="330200" y="635194"/>
            <a:ext cx="8770373" cy="6278640"/>
          </a:xfrm>
          <a:prstGeom prst="rect">
            <a:avLst/>
          </a:prstGeom>
        </p:spPr>
        <p:txBody>
          <a:bodyPr wrap="square">
            <a:spAutoFit/>
          </a:bodyPr>
          <a:lstStyle/>
          <a:p>
            <a:r>
              <a:rPr lang="en-US" b="1" baseline="30000" dirty="0">
                <a:latin typeface="Courier"/>
                <a:cs typeface="Courier"/>
              </a:rPr>
              <a:t>public class Account {</a:t>
            </a:r>
          </a:p>
          <a:p>
            <a:r>
              <a:rPr lang="en-US" b="1" baseline="30000" dirty="0">
                <a:latin typeface="Courier"/>
                <a:cs typeface="Courier"/>
              </a:rPr>
              <a:t>    private double balance = 0;</a:t>
            </a:r>
          </a:p>
          <a:p>
            <a:r>
              <a:rPr lang="en-US" b="1" baseline="30000" dirty="0">
                <a:latin typeface="Courier"/>
                <a:cs typeface="Courier"/>
              </a:rPr>
              <a:t>    </a:t>
            </a:r>
            <a:r>
              <a:rPr lang="en-US" b="1" baseline="30000" dirty="0">
                <a:solidFill>
                  <a:srgbClr val="C00000"/>
                </a:solidFill>
                <a:latin typeface="Courier"/>
                <a:cs typeface="Courier"/>
              </a:rPr>
              <a:t>private Lock </a:t>
            </a:r>
            <a:r>
              <a:rPr lang="en-US" b="1" baseline="30000" dirty="0" err="1">
                <a:solidFill>
                  <a:srgbClr val="C00000"/>
                </a:solidFill>
                <a:latin typeface="Courier"/>
                <a:cs typeface="Courier"/>
              </a:rPr>
              <a:t>balanceLock</a:t>
            </a:r>
            <a:r>
              <a:rPr lang="en-US" b="1" baseline="30000" dirty="0">
                <a:solidFill>
                  <a:srgbClr val="C00000"/>
                </a:solidFill>
                <a:latin typeface="Courier"/>
                <a:cs typeface="Courier"/>
              </a:rPr>
              <a:t>; </a:t>
            </a:r>
          </a:p>
          <a:p>
            <a:endParaRPr lang="en-US" b="1" baseline="30000" dirty="0">
              <a:latin typeface="Courier"/>
              <a:cs typeface="Courier"/>
            </a:endParaRPr>
          </a:p>
          <a:p>
            <a:r>
              <a:rPr lang="en-US" b="1" baseline="30000" dirty="0">
                <a:latin typeface="Courier"/>
                <a:cs typeface="Courier"/>
              </a:rPr>
              <a:t>    public Account(double balance) {</a:t>
            </a:r>
          </a:p>
          <a:p>
            <a:r>
              <a:rPr lang="en-US" b="1" baseline="30000" dirty="0">
                <a:latin typeface="Courier"/>
                <a:cs typeface="Courier"/>
              </a:rPr>
              <a:t>    </a:t>
            </a:r>
            <a:r>
              <a:rPr lang="en-US" b="1" baseline="30000" dirty="0" err="1">
                <a:latin typeface="Courier"/>
                <a:cs typeface="Courier"/>
              </a:rPr>
              <a:t>this.balance</a:t>
            </a:r>
            <a:r>
              <a:rPr lang="en-US" b="1" baseline="30000" dirty="0">
                <a:latin typeface="Courier"/>
                <a:cs typeface="Courier"/>
              </a:rPr>
              <a:t> = balance;</a:t>
            </a:r>
          </a:p>
          <a:p>
            <a:r>
              <a:rPr lang="en-US" b="1" baseline="30000" dirty="0">
                <a:latin typeface="Courier"/>
                <a:cs typeface="Courier"/>
              </a:rPr>
              <a:t> </a:t>
            </a:r>
            <a:r>
              <a:rPr lang="en-US" b="1" dirty="0">
                <a:latin typeface="Courier"/>
                <a:cs typeface="Courier"/>
              </a:rPr>
              <a:t>  </a:t>
            </a:r>
            <a:r>
              <a:rPr lang="en-US" b="1" baseline="30000" dirty="0" err="1">
                <a:solidFill>
                  <a:srgbClr val="C00000"/>
                </a:solidFill>
                <a:latin typeface="Courier"/>
                <a:cs typeface="Courier"/>
              </a:rPr>
              <a:t>balanceLock</a:t>
            </a:r>
            <a:r>
              <a:rPr lang="en-US" b="1" dirty="0">
                <a:solidFill>
                  <a:srgbClr val="C00000"/>
                </a:solidFill>
                <a:latin typeface="Courier"/>
                <a:cs typeface="Courier"/>
              </a:rPr>
              <a:t> </a:t>
            </a:r>
            <a:r>
              <a:rPr lang="en-US" b="1" baseline="30000" dirty="0">
                <a:solidFill>
                  <a:srgbClr val="C00000"/>
                </a:solidFill>
                <a:latin typeface="Courier"/>
                <a:cs typeface="Courier"/>
              </a:rPr>
              <a:t>= new </a:t>
            </a:r>
            <a:r>
              <a:rPr lang="en-US" b="1" baseline="30000" dirty="0" err="1">
                <a:solidFill>
                  <a:srgbClr val="C00000"/>
                </a:solidFill>
                <a:latin typeface="Courier"/>
                <a:cs typeface="Courier"/>
              </a:rPr>
              <a:t>ReentrantLock</a:t>
            </a:r>
            <a:r>
              <a:rPr lang="en-US" b="1" baseline="30000" dirty="0">
                <a:solidFill>
                  <a:srgbClr val="C00000"/>
                </a:solidFill>
                <a:latin typeface="Courier"/>
                <a:cs typeface="Courier"/>
              </a:rPr>
              <a:t>();</a:t>
            </a:r>
          </a:p>
          <a:p>
            <a:r>
              <a:rPr lang="en-US" b="1" baseline="30000" dirty="0">
                <a:latin typeface="Courier"/>
                <a:cs typeface="Courier"/>
              </a:rPr>
              <a:t>}</a:t>
            </a:r>
          </a:p>
          <a:p>
            <a:endParaRPr lang="en-US" b="1" baseline="30000" dirty="0">
              <a:latin typeface="Courier"/>
              <a:cs typeface="Courier"/>
            </a:endParaRPr>
          </a:p>
          <a:p>
            <a:r>
              <a:rPr lang="en-US" b="1" baseline="30000" dirty="0">
                <a:latin typeface="Courier"/>
                <a:cs typeface="Courier"/>
              </a:rPr>
              <a:t>public void deposit(double amount) {</a:t>
            </a:r>
          </a:p>
          <a:p>
            <a:r>
              <a:rPr lang="en-US" b="1" baseline="30000" dirty="0">
                <a:latin typeface="Courier"/>
                <a:cs typeface="Courier"/>
              </a:rPr>
              <a:t>     if (amount &lt; 0) {</a:t>
            </a:r>
          </a:p>
          <a:p>
            <a:r>
              <a:rPr lang="en-US" b="1" baseline="30000" dirty="0">
                <a:latin typeface="Courier"/>
                <a:cs typeface="Courier"/>
              </a:rPr>
              <a:t>         </a:t>
            </a:r>
            <a:r>
              <a:rPr lang="en-US" b="1" baseline="30000" dirty="0" err="1">
                <a:latin typeface="Courier"/>
                <a:cs typeface="Courier"/>
              </a:rPr>
              <a:t>System.out.println</a:t>
            </a:r>
            <a:r>
              <a:rPr lang="en-US" baseline="30000" dirty="0">
                <a:latin typeface="Courier"/>
                <a:cs typeface="Courier"/>
              </a:rPr>
              <a:t> </a:t>
            </a:r>
            <a:r>
              <a:rPr lang="en-US" b="1" baseline="30000" dirty="0">
                <a:latin typeface="Courier"/>
                <a:cs typeface="Courier"/>
              </a:rPr>
              <a:t>(“Can’t deposit.”);</a:t>
            </a:r>
          </a:p>
          <a:p>
            <a:r>
              <a:rPr lang="en-US" b="1" baseline="30000" dirty="0">
                <a:latin typeface="Courier"/>
                <a:cs typeface="Courier"/>
              </a:rPr>
              <a:t>			}</a:t>
            </a:r>
          </a:p>
          <a:p>
            <a:r>
              <a:rPr lang="en-US" b="1" baseline="30000" dirty="0">
                <a:latin typeface="Courier"/>
                <a:cs typeface="Courier"/>
              </a:rPr>
              <a:t>	</a:t>
            </a:r>
            <a:r>
              <a:rPr lang="en-US" b="1" baseline="30000" dirty="0" err="1">
                <a:solidFill>
                  <a:srgbClr val="C00000"/>
                </a:solidFill>
                <a:latin typeface="Courier"/>
                <a:cs typeface="Courier"/>
              </a:rPr>
              <a:t>balanceLock.lock</a:t>
            </a:r>
            <a:r>
              <a:rPr lang="en-US" b="1" baseline="30000" dirty="0">
                <a:solidFill>
                  <a:srgbClr val="C00000"/>
                </a:solidFill>
                <a:latin typeface="Courier"/>
                <a:cs typeface="Courier"/>
              </a:rPr>
              <a:t>();</a:t>
            </a:r>
          </a:p>
          <a:p>
            <a:r>
              <a:rPr lang="en-US" b="1" baseline="30000" dirty="0">
                <a:latin typeface="Courier"/>
                <a:cs typeface="Courier"/>
              </a:rPr>
              <a:t>	</a:t>
            </a:r>
            <a:r>
              <a:rPr lang="en-US" b="1" baseline="30000" dirty="0" err="1">
                <a:latin typeface="Courier"/>
                <a:cs typeface="Courier"/>
              </a:rPr>
              <a:t>this.balance</a:t>
            </a:r>
            <a:r>
              <a:rPr lang="en-US" b="1" baseline="30000" dirty="0">
                <a:latin typeface="Courier"/>
                <a:cs typeface="Courier"/>
              </a:rPr>
              <a:t> += amount; </a:t>
            </a:r>
          </a:p>
          <a:p>
            <a:r>
              <a:rPr lang="en-US" b="1" baseline="30000" dirty="0">
                <a:latin typeface="Courier"/>
                <a:cs typeface="Courier"/>
              </a:rPr>
              <a:t>	</a:t>
            </a:r>
            <a:r>
              <a:rPr lang="en-US" b="1" baseline="30000" dirty="0" err="1">
                <a:latin typeface="Courier"/>
                <a:cs typeface="Courier"/>
              </a:rPr>
              <a:t>System.</a:t>
            </a:r>
            <a:r>
              <a:rPr lang="en-US" b="1" i="1" baseline="30000" dirty="0" err="1">
                <a:latin typeface="Courier"/>
                <a:cs typeface="Courier"/>
              </a:rPr>
              <a:t>out</a:t>
            </a:r>
            <a:r>
              <a:rPr lang="en-US" b="1" baseline="30000" dirty="0" err="1">
                <a:latin typeface="Courier"/>
                <a:cs typeface="Courier"/>
              </a:rPr>
              <a:t>.println</a:t>
            </a:r>
            <a:r>
              <a:rPr lang="en-US" b="1" baseline="30000" dirty="0">
                <a:latin typeface="Courier"/>
                <a:cs typeface="Courier"/>
              </a:rPr>
              <a:t>(“Deposit” + amount + “ in thread”</a:t>
            </a:r>
          </a:p>
          <a:p>
            <a:r>
              <a:rPr lang="en-US" b="1" baseline="30000" dirty="0">
                <a:latin typeface="Courier"/>
                <a:cs typeface="Courier"/>
              </a:rPr>
              <a:t>                  + </a:t>
            </a:r>
            <a:r>
              <a:rPr lang="en-US" b="1" baseline="30000" dirty="0" err="1">
                <a:latin typeface="Courier"/>
                <a:cs typeface="Courier"/>
              </a:rPr>
              <a:t>Thread.</a:t>
            </a:r>
            <a:r>
              <a:rPr lang="en-US" b="1" i="1" baseline="30000" dirty="0" err="1">
                <a:latin typeface="Courier"/>
                <a:cs typeface="Courier"/>
              </a:rPr>
              <a:t>currentThread</a:t>
            </a:r>
            <a:r>
              <a:rPr lang="en-US" b="1" baseline="30000" dirty="0">
                <a:latin typeface="Courier"/>
                <a:cs typeface="Courier"/>
              </a:rPr>
              <a:t>().</a:t>
            </a:r>
            <a:r>
              <a:rPr lang="en-US" b="1" baseline="30000" dirty="0" err="1">
                <a:latin typeface="Courier"/>
                <a:cs typeface="Courier"/>
              </a:rPr>
              <a:t>getId</a:t>
            </a:r>
            <a:r>
              <a:rPr lang="en-US" b="1" baseline="30000" dirty="0">
                <a:latin typeface="Courier"/>
                <a:cs typeface="Courier"/>
              </a:rPr>
              <a:t>() + “, balance is ” + balance);</a:t>
            </a:r>
          </a:p>
          <a:p>
            <a:r>
              <a:rPr lang="en-US" b="1" baseline="30000" dirty="0">
                <a:latin typeface="Courier"/>
                <a:cs typeface="Courier"/>
              </a:rPr>
              <a:t>	</a:t>
            </a:r>
            <a:r>
              <a:rPr lang="en-US" b="1" baseline="30000" dirty="0" err="1">
                <a:solidFill>
                  <a:srgbClr val="C00000"/>
                </a:solidFill>
                <a:latin typeface="Courier"/>
                <a:cs typeface="Courier"/>
              </a:rPr>
              <a:t>balanceLock.unlock</a:t>
            </a:r>
            <a:r>
              <a:rPr lang="en-US" b="1" baseline="30000" dirty="0">
                <a:solidFill>
                  <a:srgbClr val="C00000"/>
                </a:solidFill>
                <a:latin typeface="Courier"/>
                <a:cs typeface="Courier"/>
              </a:rPr>
              <a:t>();</a:t>
            </a:r>
          </a:p>
          <a:p>
            <a:endParaRPr lang="en-US" b="1" baseline="30000" dirty="0">
              <a:latin typeface="Courier"/>
              <a:cs typeface="Courier"/>
            </a:endParaRPr>
          </a:p>
          <a:p>
            <a:r>
              <a:rPr lang="en-US" b="1" baseline="30000" dirty="0">
                <a:latin typeface="Courier"/>
                <a:cs typeface="Courier"/>
              </a:rPr>
              <a:t>}</a:t>
            </a:r>
          </a:p>
          <a:p>
            <a:endParaRPr lang="en-US" b="1" baseline="30000" dirty="0">
              <a:latin typeface="Courier"/>
              <a:cs typeface="Courier"/>
            </a:endParaRPr>
          </a:p>
          <a:p>
            <a:r>
              <a:rPr lang="en-US" b="1" baseline="30000" dirty="0">
                <a:latin typeface="Courier"/>
                <a:cs typeface="Courier"/>
              </a:rPr>
              <a:t>public void withdraw(double amount) {</a:t>
            </a:r>
          </a:p>
          <a:p>
            <a:r>
              <a:rPr lang="en-US" b="1" baseline="30000" dirty="0">
                <a:latin typeface="Courier"/>
                <a:cs typeface="Courier"/>
              </a:rPr>
              <a:t>     if (amount &lt; 0 || amount &gt; </a:t>
            </a:r>
            <a:r>
              <a:rPr lang="en-US" b="1" baseline="30000" dirty="0" err="1">
                <a:latin typeface="Courier"/>
                <a:cs typeface="Courier"/>
              </a:rPr>
              <a:t>this.balance</a:t>
            </a:r>
            <a:r>
              <a:rPr lang="en-US" b="1" baseline="30000" dirty="0">
                <a:latin typeface="Courier"/>
                <a:cs typeface="Courier"/>
              </a:rPr>
              <a:t>) {</a:t>
            </a:r>
          </a:p>
          <a:p>
            <a:r>
              <a:rPr lang="en-US" b="1" baseline="30000" dirty="0">
                <a:latin typeface="Courier"/>
                <a:cs typeface="Courier"/>
              </a:rPr>
              <a:t>         throw new </a:t>
            </a:r>
            <a:r>
              <a:rPr lang="en-US" b="1" baseline="30000" dirty="0" err="1">
                <a:latin typeface="Courier"/>
                <a:cs typeface="Courier"/>
              </a:rPr>
              <a:t>IllegalArgumentException</a:t>
            </a:r>
            <a:r>
              <a:rPr lang="en-US" b="1" baseline="30000" dirty="0">
                <a:latin typeface="Courier"/>
                <a:cs typeface="Courier"/>
              </a:rPr>
              <a:t>(“Can’t withdraw.”);</a:t>
            </a:r>
          </a:p>
          <a:p>
            <a:r>
              <a:rPr lang="en-US" b="1" baseline="30000" dirty="0">
                <a:latin typeface="Courier"/>
                <a:cs typeface="Courier"/>
              </a:rPr>
              <a:t>	}</a:t>
            </a:r>
          </a:p>
          <a:p>
            <a:r>
              <a:rPr lang="en-US" b="1" baseline="30000" dirty="0">
                <a:solidFill>
                  <a:srgbClr val="C00000"/>
                </a:solidFill>
                <a:latin typeface="Courier"/>
                <a:cs typeface="Courier"/>
              </a:rPr>
              <a:t>	</a:t>
            </a:r>
            <a:r>
              <a:rPr lang="en-US" b="1" baseline="30000" dirty="0" err="1">
                <a:solidFill>
                  <a:srgbClr val="C00000"/>
                </a:solidFill>
                <a:latin typeface="Courier"/>
                <a:cs typeface="Courier"/>
              </a:rPr>
              <a:t>balanceLock.lock</a:t>
            </a:r>
            <a:r>
              <a:rPr lang="en-US" b="1" baseline="30000" dirty="0">
                <a:solidFill>
                  <a:srgbClr val="C00000"/>
                </a:solidFill>
                <a:latin typeface="Courier"/>
                <a:cs typeface="Courier"/>
              </a:rPr>
              <a:t>();</a:t>
            </a:r>
            <a:endParaRPr lang="en-US" b="1" baseline="30000" dirty="0">
              <a:latin typeface="Courier"/>
              <a:cs typeface="Courier"/>
            </a:endParaRPr>
          </a:p>
          <a:p>
            <a:r>
              <a:rPr lang="en-US" b="1" baseline="30000" dirty="0">
                <a:latin typeface="Courier"/>
                <a:cs typeface="Courier"/>
              </a:rPr>
              <a:t>	</a:t>
            </a:r>
            <a:r>
              <a:rPr lang="en-US" b="1" baseline="30000" dirty="0" err="1">
                <a:latin typeface="Courier"/>
                <a:cs typeface="Courier"/>
              </a:rPr>
              <a:t>this.balance</a:t>
            </a:r>
            <a:r>
              <a:rPr lang="en-US" b="1" baseline="30000" dirty="0">
                <a:latin typeface="Courier"/>
                <a:cs typeface="Courier"/>
              </a:rPr>
              <a:t> -= amount; </a:t>
            </a:r>
          </a:p>
          <a:p>
            <a:r>
              <a:rPr lang="en-US" b="1" baseline="30000" dirty="0">
                <a:latin typeface="Courier"/>
                <a:cs typeface="Courier"/>
              </a:rPr>
              <a:t>	</a:t>
            </a:r>
            <a:r>
              <a:rPr lang="en-US" b="1" baseline="30000" dirty="0" err="1">
                <a:latin typeface="Courier"/>
                <a:cs typeface="Courier"/>
              </a:rPr>
              <a:t>System.</a:t>
            </a:r>
            <a:r>
              <a:rPr lang="en-US" b="1" i="1" baseline="30000" dirty="0" err="1">
                <a:latin typeface="Courier"/>
                <a:cs typeface="Courier"/>
              </a:rPr>
              <a:t>out</a:t>
            </a:r>
            <a:r>
              <a:rPr lang="en-US" b="1" baseline="30000" dirty="0" err="1">
                <a:latin typeface="Courier"/>
                <a:cs typeface="Courier"/>
              </a:rPr>
              <a:t>.println</a:t>
            </a:r>
            <a:r>
              <a:rPr lang="en-US" b="1" baseline="30000" dirty="0">
                <a:latin typeface="Courier"/>
                <a:cs typeface="Courier"/>
              </a:rPr>
              <a:t>(“Withdraw” + amount + “ in thread ” </a:t>
            </a:r>
          </a:p>
          <a:p>
            <a:r>
              <a:rPr lang="en-US" b="1" baseline="30000" dirty="0">
                <a:latin typeface="Courier"/>
                <a:cs typeface="Courier"/>
              </a:rPr>
              <a:t>					+ </a:t>
            </a:r>
            <a:r>
              <a:rPr lang="en-US" b="1" baseline="30000" dirty="0" err="1">
                <a:latin typeface="Courier"/>
                <a:cs typeface="Courier"/>
              </a:rPr>
              <a:t>Thread.</a:t>
            </a:r>
            <a:r>
              <a:rPr lang="en-US" b="1" i="1" baseline="30000" dirty="0" err="1">
                <a:latin typeface="Courier"/>
                <a:cs typeface="Courier"/>
              </a:rPr>
              <a:t>currentThread</a:t>
            </a:r>
            <a:r>
              <a:rPr lang="en-US" b="1" baseline="30000" dirty="0">
                <a:latin typeface="Courier"/>
                <a:cs typeface="Courier"/>
              </a:rPr>
              <a:t>().</a:t>
            </a:r>
            <a:r>
              <a:rPr lang="en-US" b="1" baseline="30000" dirty="0" err="1">
                <a:latin typeface="Courier"/>
                <a:cs typeface="Courier"/>
              </a:rPr>
              <a:t>getId</a:t>
            </a:r>
            <a:r>
              <a:rPr lang="en-US" b="1" baseline="30000" dirty="0">
                <a:latin typeface="Courier"/>
                <a:cs typeface="Courier"/>
              </a:rPr>
              <a:t>() + “, balance is ” + balance);</a:t>
            </a:r>
          </a:p>
          <a:p>
            <a:r>
              <a:rPr lang="en-US" b="1" baseline="30000" dirty="0">
                <a:latin typeface="Courier"/>
                <a:cs typeface="Courier"/>
              </a:rPr>
              <a:t>	</a:t>
            </a:r>
            <a:r>
              <a:rPr lang="en-US" b="1" baseline="30000" dirty="0" err="1">
                <a:solidFill>
                  <a:srgbClr val="C00000"/>
                </a:solidFill>
                <a:latin typeface="Courier"/>
                <a:cs typeface="Courier"/>
              </a:rPr>
              <a:t>balanceLock.unlock</a:t>
            </a:r>
            <a:r>
              <a:rPr lang="en-US" b="1" baseline="30000" dirty="0">
                <a:solidFill>
                  <a:srgbClr val="C00000"/>
                </a:solidFill>
                <a:latin typeface="Courier"/>
                <a:cs typeface="Courier"/>
              </a:rPr>
              <a:t>();</a:t>
            </a:r>
          </a:p>
          <a:p>
            <a:endParaRPr lang="en-US" b="1" baseline="30000" dirty="0">
              <a:latin typeface="Courier"/>
              <a:cs typeface="Courier"/>
            </a:endParaRPr>
          </a:p>
          <a:p>
            <a:r>
              <a:rPr lang="de-DE" b="1" baseline="30000" dirty="0">
                <a:latin typeface="Courier"/>
                <a:cs typeface="Courier"/>
              </a:rPr>
              <a:t>   }</a:t>
            </a:r>
          </a:p>
          <a:p>
            <a:r>
              <a:rPr lang="de-DE" b="1" baseline="30000" dirty="0">
                <a:latin typeface="Courier"/>
                <a:cs typeface="Courier"/>
              </a:rPr>
              <a:t>}//end Account class</a:t>
            </a:r>
            <a:endParaRPr lang="en-US" b="1" dirty="0">
              <a:latin typeface="Courier"/>
              <a:cs typeface="Courier"/>
            </a:endParaRPr>
          </a:p>
        </p:txBody>
      </p:sp>
      <p:sp>
        <p:nvSpPr>
          <p:cNvPr id="3" name="TextBox 2"/>
          <p:cNvSpPr txBox="1"/>
          <p:nvPr/>
        </p:nvSpPr>
        <p:spPr>
          <a:xfrm>
            <a:off x="3496119" y="896957"/>
            <a:ext cx="1762021" cy="338554"/>
          </a:xfrm>
          <a:prstGeom prst="rect">
            <a:avLst/>
          </a:prstGeom>
          <a:noFill/>
        </p:spPr>
        <p:txBody>
          <a:bodyPr wrap="none" rtlCol="0">
            <a:spAutoFit/>
          </a:bodyPr>
          <a:lstStyle/>
          <a:p>
            <a:r>
              <a:rPr lang="en-US" sz="1600" b="1" dirty="0">
                <a:solidFill>
                  <a:srgbClr val="0000FF"/>
                </a:solidFill>
              </a:rPr>
              <a:t>Declare the lock</a:t>
            </a:r>
          </a:p>
        </p:txBody>
      </p:sp>
      <p:sp>
        <p:nvSpPr>
          <p:cNvPr id="5" name="TextBox 4"/>
          <p:cNvSpPr txBox="1"/>
          <p:nvPr/>
        </p:nvSpPr>
        <p:spPr>
          <a:xfrm>
            <a:off x="4056139" y="1723593"/>
            <a:ext cx="2044149" cy="338554"/>
          </a:xfrm>
          <a:prstGeom prst="rect">
            <a:avLst/>
          </a:prstGeom>
          <a:noFill/>
        </p:spPr>
        <p:txBody>
          <a:bodyPr wrap="none" rtlCol="0">
            <a:spAutoFit/>
          </a:bodyPr>
          <a:lstStyle/>
          <a:p>
            <a:r>
              <a:rPr lang="en-US" sz="1600" b="1" dirty="0">
                <a:solidFill>
                  <a:srgbClr val="0000FF"/>
                </a:solidFill>
              </a:rPr>
              <a:t>Instantiate the lock</a:t>
            </a:r>
          </a:p>
        </p:txBody>
      </p:sp>
      <p:sp>
        <p:nvSpPr>
          <p:cNvPr id="6" name="Right Brace 5"/>
          <p:cNvSpPr/>
          <p:nvPr/>
        </p:nvSpPr>
        <p:spPr>
          <a:xfrm>
            <a:off x="7854512" y="3057583"/>
            <a:ext cx="297875" cy="972155"/>
          </a:xfrm>
          <a:prstGeom prst="rightBrace">
            <a:avLst/>
          </a:prstGeom>
          <a:ln>
            <a:solidFill>
              <a:srgbClr val="0000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p:cNvSpPr txBox="1"/>
          <p:nvPr/>
        </p:nvSpPr>
        <p:spPr>
          <a:xfrm>
            <a:off x="8106737" y="3936833"/>
            <a:ext cx="987851" cy="1323439"/>
          </a:xfrm>
          <a:prstGeom prst="rect">
            <a:avLst/>
          </a:prstGeom>
          <a:noFill/>
        </p:spPr>
        <p:txBody>
          <a:bodyPr wrap="square" rtlCol="0">
            <a:spAutoFit/>
          </a:bodyPr>
          <a:lstStyle/>
          <a:p>
            <a:r>
              <a:rPr lang="en-US" sz="1600" b="1" dirty="0">
                <a:solidFill>
                  <a:srgbClr val="0000FF"/>
                </a:solidFill>
              </a:rPr>
              <a:t>Lock the access to balance</a:t>
            </a:r>
          </a:p>
        </p:txBody>
      </p:sp>
      <p:sp>
        <p:nvSpPr>
          <p:cNvPr id="10" name="Right Brace 9"/>
          <p:cNvSpPr/>
          <p:nvPr/>
        </p:nvSpPr>
        <p:spPr>
          <a:xfrm>
            <a:off x="8451725" y="5311091"/>
            <a:ext cx="297875" cy="972155"/>
          </a:xfrm>
          <a:prstGeom prst="rightBrace">
            <a:avLst/>
          </a:prstGeom>
          <a:ln>
            <a:solidFill>
              <a:srgbClr val="0000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776187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dirty="0">
                <a:cs typeface="Times New Roman" panose="02020603050405020304" pitchFamily="18" charset="0"/>
              </a:rPr>
              <a:t>wait(), notify(), and </a:t>
            </a:r>
            <a:r>
              <a:rPr lang="en-US" altLang="en-US" sz="2800" dirty="0" err="1">
                <a:cs typeface="Times New Roman" panose="02020603050405020304" pitchFamily="18" charset="0"/>
              </a:rPr>
              <a:t>notifyAll</a:t>
            </a:r>
            <a:r>
              <a:rPr lang="en-US" altLang="en-US" sz="2800" dirty="0">
                <a:cs typeface="Times New Roman" panose="02020603050405020304" pitchFamily="18" charset="0"/>
              </a:rPr>
              <a:t>()</a:t>
            </a:r>
            <a:endParaRPr lang="en-GB" dirty="0"/>
          </a:p>
        </p:txBody>
      </p:sp>
      <p:sp>
        <p:nvSpPr>
          <p:cNvPr id="3" name="Content Placeholder 2"/>
          <p:cNvSpPr>
            <a:spLocks noGrp="1"/>
          </p:cNvSpPr>
          <p:nvPr>
            <p:ph idx="1"/>
          </p:nvPr>
        </p:nvSpPr>
        <p:spPr/>
        <p:txBody>
          <a:bodyPr/>
          <a:lstStyle/>
          <a:p>
            <a:pPr>
              <a:spcBef>
                <a:spcPct val="0"/>
              </a:spcBef>
            </a:pPr>
            <a:r>
              <a:rPr lang="en-US" altLang="en-US" sz="2000" dirty="0">
                <a:cs typeface="Courier New" panose="02070309020205020404" pitchFamily="49" charset="0"/>
              </a:rPr>
              <a:t>Use the </a:t>
            </a:r>
            <a:r>
              <a:rPr lang="en-US" altLang="en-US" sz="2000" dirty="0">
                <a:solidFill>
                  <a:srgbClr val="C00000"/>
                </a:solidFill>
                <a:cs typeface="Courier New" panose="02070309020205020404" pitchFamily="49" charset="0"/>
              </a:rPr>
              <a:t>wait()</a:t>
            </a:r>
            <a:r>
              <a:rPr lang="en-US" altLang="en-US" sz="2000" dirty="0">
                <a:cs typeface="Courier New" panose="02070309020205020404" pitchFamily="49" charset="0"/>
              </a:rPr>
              <a:t>, </a:t>
            </a:r>
            <a:r>
              <a:rPr lang="en-US" altLang="en-US" sz="2000" dirty="0">
                <a:solidFill>
                  <a:srgbClr val="C00000"/>
                </a:solidFill>
                <a:cs typeface="Courier New" panose="02070309020205020404" pitchFamily="49" charset="0"/>
              </a:rPr>
              <a:t>notify()</a:t>
            </a:r>
            <a:r>
              <a:rPr lang="en-US" altLang="en-US" sz="2000" dirty="0">
                <a:cs typeface="Courier New" panose="02070309020205020404" pitchFamily="49" charset="0"/>
              </a:rPr>
              <a:t>, and </a:t>
            </a:r>
            <a:r>
              <a:rPr lang="en-US" altLang="en-US" sz="2000" dirty="0" err="1">
                <a:solidFill>
                  <a:srgbClr val="C00000"/>
                </a:solidFill>
                <a:cs typeface="Courier New" panose="02070309020205020404" pitchFamily="49" charset="0"/>
              </a:rPr>
              <a:t>notifyAll</a:t>
            </a:r>
            <a:r>
              <a:rPr lang="en-US" altLang="en-US" sz="2000" dirty="0">
                <a:solidFill>
                  <a:srgbClr val="C00000"/>
                </a:solidFill>
                <a:cs typeface="Courier New" panose="02070309020205020404" pitchFamily="49" charset="0"/>
              </a:rPr>
              <a:t>() </a:t>
            </a:r>
            <a:r>
              <a:rPr lang="en-US" altLang="en-US" sz="2000" dirty="0">
                <a:cs typeface="Courier New" panose="02070309020205020404" pitchFamily="49" charset="0"/>
              </a:rPr>
              <a:t>methods to facilitate communication among threads. </a:t>
            </a:r>
          </a:p>
          <a:p>
            <a:pPr>
              <a:spcBef>
                <a:spcPct val="0"/>
              </a:spcBef>
            </a:pPr>
            <a:endParaRPr lang="en-US" altLang="en-US" sz="2000" dirty="0">
              <a:cs typeface="Courier New" panose="02070309020205020404" pitchFamily="49" charset="0"/>
            </a:endParaRPr>
          </a:p>
          <a:p>
            <a:pPr>
              <a:spcBef>
                <a:spcPct val="0"/>
              </a:spcBef>
            </a:pPr>
            <a:r>
              <a:rPr lang="en-US" altLang="en-US" sz="2000" dirty="0">
                <a:cs typeface="Times New Roman" panose="02020603050405020304" pitchFamily="18" charset="0"/>
              </a:rPr>
              <a:t>They must be called in a synchronized method or a synchronized block on the calling object of these methods. Otherwise, an </a:t>
            </a:r>
            <a:r>
              <a:rPr lang="en-US" altLang="en-US" sz="2000" u="sng" dirty="0" err="1">
                <a:cs typeface="Times New Roman" panose="02020603050405020304" pitchFamily="18" charset="0"/>
              </a:rPr>
              <a:t>IllegalMonitorStateException</a:t>
            </a:r>
            <a:r>
              <a:rPr lang="en-US" altLang="en-US" sz="2000" dirty="0">
                <a:cs typeface="Times New Roman" panose="02020603050405020304" pitchFamily="18" charset="0"/>
              </a:rPr>
              <a:t> would occur. </a:t>
            </a:r>
          </a:p>
          <a:p>
            <a:pPr>
              <a:spcBef>
                <a:spcPct val="0"/>
              </a:spcBef>
            </a:pPr>
            <a:endParaRPr lang="en-US" altLang="en-US" sz="2000" dirty="0">
              <a:cs typeface="Times New Roman" panose="02020603050405020304" pitchFamily="18" charset="0"/>
            </a:endParaRPr>
          </a:p>
          <a:p>
            <a:pPr>
              <a:spcBef>
                <a:spcPct val="0"/>
              </a:spcBef>
            </a:pPr>
            <a:r>
              <a:rPr lang="en-US" altLang="en-US" sz="2000" dirty="0">
                <a:cs typeface="Courier New" panose="02070309020205020404" pitchFamily="49" charset="0"/>
              </a:rPr>
              <a:t>The </a:t>
            </a:r>
            <a:r>
              <a:rPr lang="en-US" altLang="en-US" sz="2000" dirty="0">
                <a:solidFill>
                  <a:srgbClr val="C00000"/>
                </a:solidFill>
                <a:cs typeface="Courier New" panose="02070309020205020404" pitchFamily="49" charset="0"/>
              </a:rPr>
              <a:t>wait() </a:t>
            </a:r>
            <a:r>
              <a:rPr lang="en-US" altLang="en-US" sz="2000" dirty="0">
                <a:cs typeface="Courier New" panose="02070309020205020404" pitchFamily="49" charset="0"/>
              </a:rPr>
              <a:t>method lets the thread wait until some condition occurs. When it occurs, you can use the </a:t>
            </a:r>
            <a:r>
              <a:rPr lang="en-US" altLang="en-US" sz="2000" dirty="0">
                <a:solidFill>
                  <a:srgbClr val="C00000"/>
                </a:solidFill>
                <a:cs typeface="Courier New" panose="02070309020205020404" pitchFamily="49" charset="0"/>
              </a:rPr>
              <a:t>notify() </a:t>
            </a:r>
            <a:r>
              <a:rPr lang="en-US" altLang="en-US" sz="2000" dirty="0">
                <a:cs typeface="Courier New" panose="02070309020205020404" pitchFamily="49" charset="0"/>
              </a:rPr>
              <a:t>or </a:t>
            </a:r>
            <a:r>
              <a:rPr lang="en-US" altLang="en-US" sz="2000" dirty="0" err="1">
                <a:solidFill>
                  <a:srgbClr val="C00000"/>
                </a:solidFill>
                <a:cs typeface="Courier New" panose="02070309020205020404" pitchFamily="49" charset="0"/>
              </a:rPr>
              <a:t>notifyAll</a:t>
            </a:r>
            <a:r>
              <a:rPr lang="en-US" altLang="en-US" sz="2000" dirty="0">
                <a:solidFill>
                  <a:srgbClr val="C00000"/>
                </a:solidFill>
                <a:cs typeface="Courier New" panose="02070309020205020404" pitchFamily="49" charset="0"/>
              </a:rPr>
              <a:t>() </a:t>
            </a:r>
            <a:r>
              <a:rPr lang="en-US" altLang="en-US" sz="2000" dirty="0">
                <a:cs typeface="Courier New" panose="02070309020205020404" pitchFamily="49" charset="0"/>
              </a:rPr>
              <a:t>methods to notify the waiting threads to resume normal execution. </a:t>
            </a:r>
          </a:p>
          <a:p>
            <a:pPr>
              <a:spcBef>
                <a:spcPct val="0"/>
              </a:spcBef>
            </a:pPr>
            <a:endParaRPr lang="en-US" altLang="en-US" sz="2000" dirty="0">
              <a:cs typeface="Courier New" panose="02070309020205020404" pitchFamily="49" charset="0"/>
            </a:endParaRPr>
          </a:p>
          <a:p>
            <a:pPr>
              <a:spcBef>
                <a:spcPct val="0"/>
              </a:spcBef>
            </a:pPr>
            <a:r>
              <a:rPr lang="en-US" altLang="en-US" sz="2000" dirty="0">
                <a:cs typeface="Courier New" panose="02070309020205020404" pitchFamily="49" charset="0"/>
              </a:rPr>
              <a:t>The </a:t>
            </a:r>
            <a:r>
              <a:rPr lang="en-US" altLang="en-US" sz="2000" dirty="0" err="1">
                <a:solidFill>
                  <a:srgbClr val="C00000"/>
                </a:solidFill>
                <a:cs typeface="Courier New" panose="02070309020205020404" pitchFamily="49" charset="0"/>
              </a:rPr>
              <a:t>notifyAll</a:t>
            </a:r>
            <a:r>
              <a:rPr lang="en-US" altLang="en-US" sz="2000" dirty="0">
                <a:solidFill>
                  <a:srgbClr val="C00000"/>
                </a:solidFill>
                <a:cs typeface="Courier New" panose="02070309020205020404" pitchFamily="49" charset="0"/>
              </a:rPr>
              <a:t>() </a:t>
            </a:r>
            <a:r>
              <a:rPr lang="en-US" altLang="en-US" sz="2000" dirty="0">
                <a:cs typeface="Courier New" panose="02070309020205020404" pitchFamily="49" charset="0"/>
              </a:rPr>
              <a:t>method wakes up all waiting threads, while </a:t>
            </a:r>
            <a:r>
              <a:rPr lang="en-US" altLang="en-US" sz="2000" dirty="0">
                <a:solidFill>
                  <a:srgbClr val="C00000"/>
                </a:solidFill>
                <a:cs typeface="Courier New" panose="02070309020205020404" pitchFamily="49" charset="0"/>
              </a:rPr>
              <a:t>notify() </a:t>
            </a:r>
            <a:r>
              <a:rPr lang="en-US" altLang="en-US" sz="2000" dirty="0">
                <a:cs typeface="Courier New" panose="02070309020205020404" pitchFamily="49" charset="0"/>
              </a:rPr>
              <a:t>picks up only one thread from a waiting queue. </a:t>
            </a:r>
          </a:p>
          <a:p>
            <a:endParaRPr lang="en-GB" sz="2000" dirty="0"/>
          </a:p>
        </p:txBody>
      </p:sp>
    </p:spTree>
    <p:extLst>
      <p:ext uri="{BB962C8B-B14F-4D97-AF65-F5344CB8AC3E}">
        <p14:creationId xmlns:p14="http://schemas.microsoft.com/office/powerpoint/2010/main" val="4021276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740905"/>
            <a:ext cx="8489950" cy="654070"/>
          </a:xfrm>
        </p:spPr>
        <p:txBody>
          <a:bodyPr/>
          <a:lstStyle/>
          <a:p>
            <a:r>
              <a:rPr lang="en-GB" dirty="0"/>
              <a:t>wait() and notify()</a:t>
            </a:r>
          </a:p>
        </p:txBody>
      </p:sp>
      <p:sp>
        <p:nvSpPr>
          <p:cNvPr id="4" name="Rectangle 9"/>
          <p:cNvSpPr>
            <a:spLocks noChangeArrowheads="1"/>
          </p:cNvSpPr>
          <p:nvPr/>
        </p:nvSpPr>
        <p:spPr bwMode="auto">
          <a:xfrm>
            <a:off x="0" y="2754542"/>
            <a:ext cx="18473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endParaRPr lang="en-US" altLang="en-US">
              <a:latin typeface="+mj-lt"/>
            </a:endParaRPr>
          </a:p>
        </p:txBody>
      </p:sp>
      <p:sp>
        <p:nvSpPr>
          <p:cNvPr id="6" name="Rectangle 5"/>
          <p:cNvSpPr/>
          <p:nvPr/>
        </p:nvSpPr>
        <p:spPr>
          <a:xfrm>
            <a:off x="184731" y="1701930"/>
            <a:ext cx="8816975" cy="2308324"/>
          </a:xfrm>
          <a:prstGeom prst="rect">
            <a:avLst/>
          </a:prstGeom>
        </p:spPr>
        <p:txBody>
          <a:bodyPr wrap="square">
            <a:spAutoFit/>
          </a:bodyPr>
          <a:lstStyle/>
          <a:p>
            <a:pPr marL="263525" indent="-263525">
              <a:buClr>
                <a:schemeClr val="tx1"/>
              </a:buClr>
              <a:buFont typeface="Georgia"/>
              <a:buChar char="•"/>
              <a:defRPr/>
            </a:pPr>
            <a:r>
              <a:rPr lang="en-US" sz="2400" dirty="0"/>
              <a:t>When </a:t>
            </a:r>
            <a:r>
              <a:rPr lang="en-US" sz="2400" dirty="0">
                <a:solidFill>
                  <a:srgbClr val="C00000"/>
                </a:solidFill>
              </a:rPr>
              <a:t>wait() </a:t>
            </a:r>
            <a:r>
              <a:rPr lang="en-US" sz="2400" dirty="0"/>
              <a:t>is invoked, it pauses the thread and simultaneously releases the lock on the object. </a:t>
            </a:r>
          </a:p>
          <a:p>
            <a:pPr marL="263525" indent="-263525">
              <a:buClr>
                <a:schemeClr val="tx1"/>
              </a:buClr>
              <a:buFont typeface="Georgia"/>
              <a:buChar char="•"/>
              <a:defRPr/>
            </a:pPr>
            <a:endParaRPr lang="en-US" sz="2400" dirty="0"/>
          </a:p>
          <a:p>
            <a:pPr marL="263525" indent="-263525">
              <a:buClr>
                <a:schemeClr val="tx1"/>
              </a:buClr>
              <a:buFont typeface="Georgia"/>
              <a:buChar char="•"/>
              <a:defRPr/>
            </a:pPr>
            <a:r>
              <a:rPr lang="en-US" sz="2400" dirty="0"/>
              <a:t>When the thread is restarted </a:t>
            </a:r>
            <a:r>
              <a:rPr lang="en-US" sz="2400" dirty="0">
                <a:solidFill>
                  <a:srgbClr val="FF0000"/>
                </a:solidFill>
              </a:rPr>
              <a:t>after being notified</a:t>
            </a:r>
            <a:r>
              <a:rPr lang="en-US" sz="2400" dirty="0"/>
              <a:t>, the lock is automatically reacquired. </a:t>
            </a:r>
          </a:p>
          <a:p>
            <a:pPr marL="263525" indent="-263525">
              <a:buClr>
                <a:schemeClr val="tx1"/>
              </a:buClr>
              <a:buFont typeface="Georgia"/>
              <a:buChar char="•"/>
              <a:defRPr/>
            </a:pPr>
            <a:endParaRPr lang="en-US" sz="2400" dirty="0"/>
          </a:p>
        </p:txBody>
      </p:sp>
    </p:spTree>
    <p:extLst>
      <p:ext uri="{BB962C8B-B14F-4D97-AF65-F5344CB8AC3E}">
        <p14:creationId xmlns:p14="http://schemas.microsoft.com/office/powerpoint/2010/main" val="21144881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711" y="191260"/>
            <a:ext cx="8489950" cy="654070"/>
          </a:xfrm>
        </p:spPr>
        <p:txBody>
          <a:bodyPr/>
          <a:lstStyle/>
          <a:p>
            <a:r>
              <a:rPr lang="en-US" dirty="0"/>
              <a:t>Example wait(),notify()</a:t>
            </a:r>
          </a:p>
        </p:txBody>
      </p:sp>
      <p:sp>
        <p:nvSpPr>
          <p:cNvPr id="4" name="Rectangle 3"/>
          <p:cNvSpPr/>
          <p:nvPr/>
        </p:nvSpPr>
        <p:spPr>
          <a:xfrm>
            <a:off x="0" y="704210"/>
            <a:ext cx="8939221" cy="6124752"/>
          </a:xfrm>
          <a:prstGeom prst="rect">
            <a:avLst/>
          </a:prstGeom>
        </p:spPr>
        <p:txBody>
          <a:bodyPr wrap="square">
            <a:spAutoFit/>
          </a:bodyPr>
          <a:lstStyle/>
          <a:p>
            <a:r>
              <a:rPr lang="en-US" sz="1400" b="1" dirty="0">
                <a:latin typeface="Courier"/>
                <a:cs typeface="Courier"/>
              </a:rPr>
              <a:t>public class </a:t>
            </a:r>
            <a:r>
              <a:rPr lang="en-US" sz="1400" b="1" dirty="0" err="1">
                <a:latin typeface="Courier"/>
                <a:cs typeface="Courier"/>
              </a:rPr>
              <a:t>ThreadA</a:t>
            </a:r>
            <a:r>
              <a:rPr lang="en-US" sz="1400" b="1" dirty="0">
                <a:latin typeface="Courier"/>
                <a:cs typeface="Courier"/>
              </a:rPr>
              <a:t> {</a:t>
            </a:r>
          </a:p>
          <a:p>
            <a:r>
              <a:rPr lang="en-US" sz="1400" b="1" dirty="0">
                <a:latin typeface="Courier"/>
                <a:cs typeface="Courier"/>
              </a:rPr>
              <a:t>    public static void main(String[] </a:t>
            </a:r>
            <a:r>
              <a:rPr lang="en-US" sz="1400" b="1" dirty="0" err="1">
                <a:latin typeface="Courier"/>
                <a:cs typeface="Courier"/>
              </a:rPr>
              <a:t>args</a:t>
            </a:r>
            <a:r>
              <a:rPr lang="en-US" sz="1400" b="1" dirty="0">
                <a:latin typeface="Courier"/>
                <a:cs typeface="Courier"/>
              </a:rPr>
              <a:t>){</a:t>
            </a:r>
          </a:p>
          <a:p>
            <a:r>
              <a:rPr lang="en-US" sz="1400" b="1" dirty="0">
                <a:latin typeface="Courier"/>
                <a:cs typeface="Courier"/>
              </a:rPr>
              <a:t>        </a:t>
            </a:r>
            <a:r>
              <a:rPr lang="en-US" sz="1400" b="1" dirty="0" err="1">
                <a:latin typeface="Courier"/>
                <a:cs typeface="Courier"/>
              </a:rPr>
              <a:t>ThreadB</a:t>
            </a:r>
            <a:r>
              <a:rPr lang="en-US" sz="1400" b="1" dirty="0">
                <a:latin typeface="Courier"/>
                <a:cs typeface="Courier"/>
              </a:rPr>
              <a:t> b = new </a:t>
            </a:r>
            <a:r>
              <a:rPr lang="en-US" sz="1400" b="1" dirty="0" err="1">
                <a:latin typeface="Courier"/>
                <a:cs typeface="Courier"/>
              </a:rPr>
              <a:t>ThreadB</a:t>
            </a:r>
            <a:r>
              <a:rPr lang="en-US" sz="1400" b="1" dirty="0">
                <a:latin typeface="Courier"/>
                <a:cs typeface="Courier"/>
              </a:rPr>
              <a:t>();</a:t>
            </a:r>
          </a:p>
          <a:p>
            <a:r>
              <a:rPr lang="de-DE" sz="1400" b="1" dirty="0">
                <a:latin typeface="Courier"/>
                <a:cs typeface="Courier"/>
              </a:rPr>
              <a:t>        </a:t>
            </a:r>
            <a:r>
              <a:rPr lang="de-DE" sz="1400" b="1" dirty="0" err="1">
                <a:latin typeface="Courier"/>
                <a:cs typeface="Courier"/>
              </a:rPr>
              <a:t>b.start</a:t>
            </a:r>
            <a:r>
              <a:rPr lang="de-DE" sz="1400" b="1" dirty="0">
                <a:latin typeface="Courier"/>
                <a:cs typeface="Courier"/>
              </a:rPr>
              <a:t>();</a:t>
            </a:r>
          </a:p>
          <a:p>
            <a:r>
              <a:rPr lang="sk-SK" sz="1400" b="1" dirty="0">
                <a:latin typeface="Courier"/>
                <a:cs typeface="Courier"/>
              </a:rPr>
              <a:t> </a:t>
            </a:r>
          </a:p>
          <a:p>
            <a:r>
              <a:rPr lang="sk-SK" sz="1400" b="1" dirty="0">
                <a:latin typeface="Courier"/>
                <a:cs typeface="Courier"/>
              </a:rPr>
              <a:t>        synchronized(b){</a:t>
            </a:r>
          </a:p>
          <a:p>
            <a:r>
              <a:rPr lang="ro-RO" sz="1400" b="1" dirty="0">
                <a:latin typeface="Courier"/>
                <a:cs typeface="Courier"/>
              </a:rPr>
              <a:t>            try{</a:t>
            </a:r>
          </a:p>
          <a:p>
            <a:r>
              <a:rPr lang="ro-RO" sz="1400" b="1" dirty="0">
                <a:latin typeface="Courier"/>
                <a:cs typeface="Courier"/>
              </a:rPr>
              <a:t>                System.out.println("Waiting for b to complete...");</a:t>
            </a:r>
          </a:p>
          <a:p>
            <a:r>
              <a:rPr lang="de-DE" sz="1400" b="1" dirty="0">
                <a:latin typeface="Courier"/>
                <a:cs typeface="Courier"/>
              </a:rPr>
              <a:t>                </a:t>
            </a:r>
            <a:r>
              <a:rPr lang="de-DE" sz="1400" b="1" dirty="0" err="1">
                <a:latin typeface="Courier"/>
                <a:cs typeface="Courier"/>
              </a:rPr>
              <a:t>b.wait</a:t>
            </a:r>
            <a:r>
              <a:rPr lang="de-DE" sz="1400" b="1" dirty="0">
                <a:latin typeface="Courier"/>
                <a:cs typeface="Courier"/>
              </a:rPr>
              <a:t>();</a:t>
            </a:r>
          </a:p>
          <a:p>
            <a:r>
              <a:rPr lang="de-DE" sz="1400" b="1" dirty="0">
                <a:latin typeface="Courier"/>
                <a:cs typeface="Courier"/>
              </a:rPr>
              <a:t>            }catch(</a:t>
            </a:r>
            <a:r>
              <a:rPr lang="de-DE" sz="1400" b="1" dirty="0" err="1">
                <a:latin typeface="Courier"/>
                <a:cs typeface="Courier"/>
              </a:rPr>
              <a:t>InterruptedException</a:t>
            </a:r>
            <a:r>
              <a:rPr lang="de-DE" sz="1400" b="1" dirty="0">
                <a:latin typeface="Courier"/>
                <a:cs typeface="Courier"/>
              </a:rPr>
              <a:t> </a:t>
            </a:r>
            <a:r>
              <a:rPr lang="de-DE" sz="1400" b="1" dirty="0" err="1">
                <a:latin typeface="Courier"/>
                <a:cs typeface="Courier"/>
              </a:rPr>
              <a:t>e</a:t>
            </a:r>
            <a:r>
              <a:rPr lang="de-DE" sz="1400" b="1" dirty="0">
                <a:latin typeface="Courier"/>
                <a:cs typeface="Courier"/>
              </a:rPr>
              <a:t>){</a:t>
            </a:r>
          </a:p>
          <a:p>
            <a:r>
              <a:rPr lang="de-DE" sz="1400" b="1" dirty="0">
                <a:latin typeface="Courier"/>
                <a:cs typeface="Courier"/>
              </a:rPr>
              <a:t>                </a:t>
            </a:r>
            <a:r>
              <a:rPr lang="de-DE" sz="1400" b="1" dirty="0" err="1">
                <a:latin typeface="Courier"/>
                <a:cs typeface="Courier"/>
              </a:rPr>
              <a:t>e.printStackTrace</a:t>
            </a:r>
            <a:r>
              <a:rPr lang="de-DE" sz="1400" b="1" dirty="0">
                <a:latin typeface="Courier"/>
                <a:cs typeface="Courier"/>
              </a:rPr>
              <a:t>();</a:t>
            </a:r>
          </a:p>
          <a:p>
            <a:r>
              <a:rPr lang="de-DE" sz="1400" b="1" dirty="0">
                <a:latin typeface="Courier"/>
                <a:cs typeface="Courier"/>
              </a:rPr>
              <a:t>            }</a:t>
            </a:r>
          </a:p>
          <a:p>
            <a:r>
              <a:rPr lang="sk-SK" sz="1400" b="1" dirty="0">
                <a:latin typeface="Courier"/>
                <a:cs typeface="Courier"/>
              </a:rPr>
              <a:t> </a:t>
            </a:r>
          </a:p>
          <a:p>
            <a:r>
              <a:rPr lang="sk-SK" sz="1400" b="1" dirty="0">
                <a:latin typeface="Courier"/>
                <a:cs typeface="Courier"/>
              </a:rPr>
              <a:t>            System.out.println("Total is: " + b.total);</a:t>
            </a:r>
          </a:p>
          <a:p>
            <a:r>
              <a:rPr lang="de-DE" sz="1400" b="1" dirty="0">
                <a:latin typeface="Courier"/>
                <a:cs typeface="Courier"/>
              </a:rPr>
              <a:t>        }}}</a:t>
            </a:r>
          </a:p>
          <a:p>
            <a:r>
              <a:rPr lang="sk-SK" sz="1400" b="1" dirty="0">
                <a:latin typeface="Courier"/>
                <a:cs typeface="Courier"/>
              </a:rPr>
              <a:t> </a:t>
            </a:r>
          </a:p>
          <a:p>
            <a:r>
              <a:rPr lang="sk-SK" sz="1400" b="1" dirty="0">
                <a:latin typeface="Courier"/>
                <a:cs typeface="Courier"/>
              </a:rPr>
              <a:t>class ThreadB extends Thread{</a:t>
            </a:r>
          </a:p>
          <a:p>
            <a:r>
              <a:rPr lang="sk-SK" sz="1400" b="1" dirty="0">
                <a:latin typeface="Courier"/>
                <a:cs typeface="Courier"/>
              </a:rPr>
              <a:t>    int total;</a:t>
            </a:r>
          </a:p>
          <a:p>
            <a:r>
              <a:rPr lang="sk-SK" sz="1400" b="1" dirty="0">
                <a:latin typeface="Courier"/>
                <a:cs typeface="Courier"/>
              </a:rPr>
              <a:t>    @Override</a:t>
            </a:r>
          </a:p>
          <a:p>
            <a:r>
              <a:rPr lang="sk-SK" sz="1400" b="1" dirty="0">
                <a:latin typeface="Courier"/>
                <a:cs typeface="Courier"/>
              </a:rPr>
              <a:t>    public void run(){</a:t>
            </a:r>
          </a:p>
          <a:p>
            <a:r>
              <a:rPr lang="sk-SK" sz="1400" b="1" dirty="0">
                <a:latin typeface="Courier"/>
                <a:cs typeface="Courier"/>
              </a:rPr>
              <a:t>        synchronized(this){</a:t>
            </a:r>
          </a:p>
          <a:p>
            <a:r>
              <a:rPr lang="de-DE" sz="1400" b="1" dirty="0">
                <a:latin typeface="Courier"/>
                <a:cs typeface="Courier"/>
              </a:rPr>
              <a:t>            </a:t>
            </a:r>
            <a:r>
              <a:rPr lang="de-DE" sz="1400" b="1" dirty="0" err="1">
                <a:latin typeface="Courier"/>
                <a:cs typeface="Courier"/>
              </a:rPr>
              <a:t>for</a:t>
            </a:r>
            <a:r>
              <a:rPr lang="de-DE" sz="1400" b="1" dirty="0">
                <a:latin typeface="Courier"/>
                <a:cs typeface="Courier"/>
              </a:rPr>
              <a:t>(</a:t>
            </a:r>
            <a:r>
              <a:rPr lang="de-DE" sz="1400" b="1" dirty="0" err="1">
                <a:latin typeface="Courier"/>
                <a:cs typeface="Courier"/>
              </a:rPr>
              <a:t>int</a:t>
            </a:r>
            <a:r>
              <a:rPr lang="de-DE" sz="1400" b="1" dirty="0">
                <a:latin typeface="Courier"/>
                <a:cs typeface="Courier"/>
              </a:rPr>
              <a:t> i=0; i&lt;100 ; i++){</a:t>
            </a:r>
          </a:p>
          <a:p>
            <a:r>
              <a:rPr lang="ro-RO" sz="1400" b="1" dirty="0">
                <a:latin typeface="Courier"/>
                <a:cs typeface="Courier"/>
              </a:rPr>
              <a:t>                total += i;</a:t>
            </a:r>
          </a:p>
          <a:p>
            <a:r>
              <a:rPr lang="de-DE" sz="1400" b="1" dirty="0">
                <a:latin typeface="Courier"/>
                <a:cs typeface="Courier"/>
              </a:rPr>
              <a:t>            }</a:t>
            </a:r>
          </a:p>
          <a:p>
            <a:r>
              <a:rPr lang="de-DE" sz="1400" b="1" dirty="0">
                <a:latin typeface="Courier"/>
                <a:cs typeface="Courier"/>
              </a:rPr>
              <a:t>            </a:t>
            </a:r>
            <a:r>
              <a:rPr lang="de-DE" sz="1400" b="1" dirty="0" err="1">
                <a:latin typeface="Courier"/>
                <a:cs typeface="Courier"/>
              </a:rPr>
              <a:t>notify</a:t>
            </a:r>
            <a:r>
              <a:rPr lang="de-DE" sz="1400" b="1" dirty="0">
                <a:latin typeface="Courier"/>
                <a:cs typeface="Courier"/>
              </a:rPr>
              <a:t>();</a:t>
            </a:r>
          </a:p>
          <a:p>
            <a:r>
              <a:rPr lang="de-DE" sz="1400" b="1" dirty="0">
                <a:latin typeface="Courier"/>
                <a:cs typeface="Courier"/>
              </a:rPr>
              <a:t>        }</a:t>
            </a:r>
          </a:p>
          <a:p>
            <a:r>
              <a:rPr lang="de-DE" sz="1400" b="1" dirty="0">
                <a:latin typeface="Courier"/>
                <a:cs typeface="Courier"/>
              </a:rPr>
              <a:t>    }</a:t>
            </a:r>
          </a:p>
          <a:p>
            <a:r>
              <a:rPr lang="de-DE" sz="1400" b="1" dirty="0">
                <a:latin typeface="Courier"/>
                <a:cs typeface="Courier"/>
              </a:rPr>
              <a:t>}</a:t>
            </a:r>
            <a:endParaRPr lang="en-US" sz="1400" b="1" dirty="0">
              <a:latin typeface="Courier"/>
              <a:cs typeface="Courier"/>
            </a:endParaRPr>
          </a:p>
        </p:txBody>
      </p:sp>
      <p:sp>
        <p:nvSpPr>
          <p:cNvPr id="5" name="Rectangle 4"/>
          <p:cNvSpPr/>
          <p:nvPr/>
        </p:nvSpPr>
        <p:spPr>
          <a:xfrm>
            <a:off x="4593557" y="3998377"/>
            <a:ext cx="4345664" cy="26812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4665566" y="4186536"/>
            <a:ext cx="4063282" cy="1477328"/>
          </a:xfrm>
          <a:prstGeom prst="rect">
            <a:avLst/>
          </a:prstGeom>
          <a:noFill/>
        </p:spPr>
        <p:txBody>
          <a:bodyPr wrap="none" rtlCol="0">
            <a:spAutoFit/>
          </a:bodyPr>
          <a:lstStyle/>
          <a:p>
            <a:r>
              <a:rPr lang="en-US" dirty="0"/>
              <a:t>Output: </a:t>
            </a:r>
          </a:p>
          <a:p>
            <a:endParaRPr lang="en-US" dirty="0"/>
          </a:p>
          <a:p>
            <a:r>
              <a:rPr lang="en-US" dirty="0">
                <a:latin typeface="Courier"/>
                <a:cs typeface="Courier"/>
              </a:rPr>
              <a:t>Waiting for b to complete...</a:t>
            </a:r>
          </a:p>
          <a:p>
            <a:endParaRPr lang="en-US" dirty="0">
              <a:latin typeface="Courier"/>
              <a:cs typeface="Courier"/>
            </a:endParaRPr>
          </a:p>
          <a:p>
            <a:r>
              <a:rPr lang="en-US" dirty="0">
                <a:latin typeface="Courier"/>
                <a:cs typeface="Courier"/>
              </a:rPr>
              <a:t>Total is: 4950</a:t>
            </a:r>
          </a:p>
        </p:txBody>
      </p:sp>
    </p:spTree>
    <p:extLst>
      <p:ext uri="{BB962C8B-B14F-4D97-AF65-F5344CB8AC3E}">
        <p14:creationId xmlns:p14="http://schemas.microsoft.com/office/powerpoint/2010/main" val="296529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Suspending and resuming threads</a:t>
            </a:r>
          </a:p>
        </p:txBody>
      </p:sp>
      <p:sp>
        <p:nvSpPr>
          <p:cNvPr id="3" name="Content Placeholder 2"/>
          <p:cNvSpPr>
            <a:spLocks noGrp="1"/>
          </p:cNvSpPr>
          <p:nvPr>
            <p:ph idx="1"/>
          </p:nvPr>
        </p:nvSpPr>
        <p:spPr>
          <a:xfrm>
            <a:off x="118128" y="1795709"/>
            <a:ext cx="9007412" cy="4370142"/>
          </a:xfrm>
        </p:spPr>
        <p:txBody>
          <a:bodyPr/>
          <a:lstStyle/>
          <a:p>
            <a:r>
              <a:rPr lang="en-US" dirty="0"/>
              <a:t>You need two flag variables: </a:t>
            </a:r>
          </a:p>
          <a:p>
            <a:pPr lvl="1"/>
            <a:r>
              <a:rPr lang="en-US" dirty="0"/>
              <a:t>One for suspend and resume</a:t>
            </a:r>
          </a:p>
          <a:p>
            <a:pPr lvl="1"/>
            <a:r>
              <a:rPr lang="en-US" dirty="0"/>
              <a:t>One for stop</a:t>
            </a:r>
          </a:p>
          <a:p>
            <a:pPr marL="457200" lvl="1" indent="0">
              <a:buNone/>
            </a:pPr>
            <a:endParaRPr lang="en-US" dirty="0"/>
          </a:p>
          <a:p>
            <a:pPr marL="457200" lvl="1" indent="0">
              <a:buNone/>
            </a:pPr>
            <a:r>
              <a:rPr lang="en-US" dirty="0" err="1">
                <a:latin typeface="Courier"/>
                <a:cs typeface="Courier"/>
              </a:rPr>
              <a:t>boolean</a:t>
            </a:r>
            <a:r>
              <a:rPr lang="en-US" dirty="0">
                <a:latin typeface="Courier"/>
                <a:cs typeface="Courier"/>
              </a:rPr>
              <a:t> suspended;</a:t>
            </a:r>
          </a:p>
          <a:p>
            <a:pPr marL="457200" lvl="1" indent="0">
              <a:buNone/>
            </a:pPr>
            <a:r>
              <a:rPr lang="en-US" dirty="0" err="1">
                <a:latin typeface="Courier"/>
                <a:cs typeface="Courier"/>
              </a:rPr>
              <a:t>boolean</a:t>
            </a:r>
            <a:r>
              <a:rPr lang="en-US" dirty="0">
                <a:latin typeface="Courier"/>
                <a:cs typeface="Courier"/>
              </a:rPr>
              <a:t> stopped;</a:t>
            </a:r>
          </a:p>
          <a:p>
            <a:endParaRPr lang="en-US" dirty="0"/>
          </a:p>
          <a:p>
            <a:r>
              <a:rPr lang="en-US" dirty="0"/>
              <a:t>If suspended == true then the thread must pause</a:t>
            </a:r>
          </a:p>
          <a:p>
            <a:r>
              <a:rPr lang="en-US" dirty="0"/>
              <a:t>If suspended == false then the thread must continue</a:t>
            </a:r>
          </a:p>
          <a:p>
            <a:r>
              <a:rPr lang="en-US" dirty="0"/>
              <a:t>If stopped == true then the thread must terminate</a:t>
            </a:r>
          </a:p>
          <a:p>
            <a:pPr marL="457200" lvl="1" indent="0">
              <a:buNone/>
            </a:pPr>
            <a:endParaRPr lang="en-US" dirty="0"/>
          </a:p>
        </p:txBody>
      </p:sp>
    </p:spTree>
    <p:extLst>
      <p:ext uri="{BB962C8B-B14F-4D97-AF65-F5344CB8AC3E}">
        <p14:creationId xmlns:p14="http://schemas.microsoft.com/office/powerpoint/2010/main" val="2325039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a:t>
            </a:r>
          </a:p>
        </p:txBody>
      </p:sp>
      <p:sp>
        <p:nvSpPr>
          <p:cNvPr id="3" name="Content Placeholder 2"/>
          <p:cNvSpPr>
            <a:spLocks noGrp="1"/>
          </p:cNvSpPr>
          <p:nvPr>
            <p:ph idx="1"/>
          </p:nvPr>
        </p:nvSpPr>
        <p:spPr/>
        <p:txBody>
          <a:bodyPr/>
          <a:lstStyle/>
          <a:p>
            <a:r>
              <a:rPr lang="en-US" dirty="0">
                <a:latin typeface="+mj-lt"/>
              </a:rPr>
              <a:t>Thread: single sequential flow of control within a program</a:t>
            </a:r>
          </a:p>
          <a:p>
            <a:r>
              <a:rPr lang="en-US" dirty="0">
                <a:latin typeface="+mj-lt"/>
              </a:rPr>
              <a:t>Single-threaded program can handle one task at any time.</a:t>
            </a:r>
          </a:p>
          <a:p>
            <a:r>
              <a:rPr lang="en-US" dirty="0">
                <a:latin typeface="+mj-lt"/>
              </a:rPr>
              <a:t>Multitasking allows single processor to run several concurrent threads.</a:t>
            </a:r>
          </a:p>
          <a:p>
            <a:r>
              <a:rPr lang="en-US" dirty="0">
                <a:latin typeface="+mj-lt"/>
              </a:rPr>
              <a:t>Most modern operating systems support multitasking.</a:t>
            </a:r>
          </a:p>
          <a:p>
            <a:endParaRPr lang="en-US" dirty="0">
              <a:latin typeface="+mj-lt"/>
            </a:endParaRPr>
          </a:p>
        </p:txBody>
      </p:sp>
    </p:spTree>
    <p:extLst>
      <p:ext uri="{BB962C8B-B14F-4D97-AF65-F5344CB8AC3E}">
        <p14:creationId xmlns:p14="http://schemas.microsoft.com/office/powerpoint/2010/main" val="29941447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110578"/>
            <a:ext cx="8489950" cy="654070"/>
          </a:xfrm>
        </p:spPr>
        <p:txBody>
          <a:bodyPr/>
          <a:lstStyle/>
          <a:p>
            <a:r>
              <a:rPr lang="en-US" dirty="0"/>
              <a:t>Example</a:t>
            </a:r>
          </a:p>
        </p:txBody>
      </p:sp>
      <p:sp>
        <p:nvSpPr>
          <p:cNvPr id="4" name="TextBox 3"/>
          <p:cNvSpPr txBox="1"/>
          <p:nvPr/>
        </p:nvSpPr>
        <p:spPr>
          <a:xfrm>
            <a:off x="502052" y="886096"/>
            <a:ext cx="8446295" cy="646331"/>
          </a:xfrm>
          <a:prstGeom prst="rect">
            <a:avLst/>
          </a:prstGeom>
          <a:noFill/>
        </p:spPr>
        <p:txBody>
          <a:bodyPr wrap="square" rtlCol="0">
            <a:spAutoFit/>
          </a:bodyPr>
          <a:lstStyle/>
          <a:p>
            <a:r>
              <a:rPr lang="en-US" dirty="0"/>
              <a:t>We implement a thread that counts numbers and it will be suspended, resumed and stopped from the main program</a:t>
            </a:r>
          </a:p>
        </p:txBody>
      </p:sp>
      <p:sp>
        <p:nvSpPr>
          <p:cNvPr id="5" name="Rectangle 4"/>
          <p:cNvSpPr/>
          <p:nvPr/>
        </p:nvSpPr>
        <p:spPr>
          <a:xfrm>
            <a:off x="191961" y="1532427"/>
            <a:ext cx="8756386" cy="5447644"/>
          </a:xfrm>
          <a:prstGeom prst="rect">
            <a:avLst/>
          </a:prstGeom>
        </p:spPr>
        <p:txBody>
          <a:bodyPr wrap="square">
            <a:spAutoFit/>
          </a:bodyPr>
          <a:lstStyle/>
          <a:p>
            <a:r>
              <a:rPr lang="en-US" sz="1200" b="1" dirty="0">
                <a:latin typeface="Courier"/>
                <a:cs typeface="Courier"/>
              </a:rPr>
              <a:t>public class </a:t>
            </a:r>
            <a:r>
              <a:rPr lang="en-US" sz="1200" b="1" dirty="0" err="1">
                <a:latin typeface="Courier"/>
                <a:cs typeface="Courier"/>
              </a:rPr>
              <a:t>MyThread</a:t>
            </a:r>
            <a:r>
              <a:rPr lang="en-US" sz="1200" b="1" dirty="0">
                <a:latin typeface="Courier"/>
                <a:cs typeface="Courier"/>
              </a:rPr>
              <a:t> implements Runnable{</a:t>
            </a:r>
          </a:p>
          <a:p>
            <a:endParaRPr lang="en-US" sz="1200" b="1" dirty="0">
              <a:latin typeface="Courier"/>
              <a:cs typeface="Courier"/>
            </a:endParaRPr>
          </a:p>
          <a:p>
            <a:r>
              <a:rPr lang="en-US" sz="1200" b="1" dirty="0">
                <a:latin typeface="Courier"/>
                <a:cs typeface="Courier"/>
              </a:rPr>
              <a:t>    </a:t>
            </a:r>
            <a:r>
              <a:rPr lang="en-US" sz="1200" b="1" dirty="0" err="1">
                <a:latin typeface="Courier"/>
                <a:cs typeface="Courier"/>
              </a:rPr>
              <a:t>boolean</a:t>
            </a:r>
            <a:r>
              <a:rPr lang="en-US" sz="1200" b="1" dirty="0">
                <a:latin typeface="Courier"/>
                <a:cs typeface="Courier"/>
              </a:rPr>
              <a:t> stopped;</a:t>
            </a:r>
          </a:p>
          <a:p>
            <a:r>
              <a:rPr lang="en-US" sz="1200" b="1" dirty="0">
                <a:latin typeface="Courier"/>
                <a:cs typeface="Courier"/>
              </a:rPr>
              <a:t>    </a:t>
            </a:r>
            <a:r>
              <a:rPr lang="en-US" sz="1200" b="1" dirty="0" err="1">
                <a:latin typeface="Courier"/>
                <a:cs typeface="Courier"/>
              </a:rPr>
              <a:t>boolean</a:t>
            </a:r>
            <a:r>
              <a:rPr lang="en-US" sz="1200" b="1" dirty="0">
                <a:latin typeface="Courier"/>
                <a:cs typeface="Courier"/>
              </a:rPr>
              <a:t> suspended;</a:t>
            </a:r>
          </a:p>
          <a:p>
            <a:r>
              <a:rPr lang="en-US" sz="1200" b="1" dirty="0">
                <a:latin typeface="Courier"/>
                <a:cs typeface="Courier"/>
              </a:rPr>
              <a:t>    </a:t>
            </a:r>
            <a:endParaRPr lang="en-US" sz="1200" b="1" dirty="0">
              <a:solidFill>
                <a:srgbClr val="0000FF"/>
              </a:solidFill>
              <a:latin typeface="Courier"/>
              <a:cs typeface="Courier"/>
            </a:endParaRPr>
          </a:p>
          <a:p>
            <a:r>
              <a:rPr lang="en-US" sz="1200" b="1" dirty="0">
                <a:latin typeface="Courier"/>
                <a:cs typeface="Courier"/>
              </a:rPr>
              <a:t>    //constructor</a:t>
            </a:r>
          </a:p>
          <a:p>
            <a:r>
              <a:rPr lang="en-US" sz="1200" b="1" dirty="0">
                <a:latin typeface="Courier"/>
                <a:cs typeface="Courier"/>
              </a:rPr>
              <a:t>    public </a:t>
            </a:r>
            <a:r>
              <a:rPr lang="en-US" sz="1200" b="1" dirty="0" err="1">
                <a:latin typeface="Courier"/>
                <a:cs typeface="Courier"/>
              </a:rPr>
              <a:t>MyThread</a:t>
            </a:r>
            <a:r>
              <a:rPr lang="en-US" sz="1200" b="1" dirty="0">
                <a:latin typeface="Courier"/>
                <a:cs typeface="Courier"/>
              </a:rPr>
              <a:t>(){</a:t>
            </a:r>
          </a:p>
          <a:p>
            <a:r>
              <a:rPr lang="en-US" sz="1200" b="1" dirty="0">
                <a:latin typeface="Courier"/>
                <a:cs typeface="Courier"/>
              </a:rPr>
              <a:t>        suspended = false;</a:t>
            </a:r>
          </a:p>
          <a:p>
            <a:r>
              <a:rPr lang="en-US" sz="1200" b="1" dirty="0">
                <a:latin typeface="Courier"/>
                <a:cs typeface="Courier"/>
              </a:rPr>
              <a:t>        stopped = false;</a:t>
            </a:r>
          </a:p>
          <a:p>
            <a:r>
              <a:rPr lang="en-US" sz="1200" b="1" dirty="0">
                <a:latin typeface="Courier"/>
                <a:cs typeface="Courier"/>
              </a:rPr>
              <a:t>    }</a:t>
            </a:r>
          </a:p>
          <a:p>
            <a:r>
              <a:rPr lang="en-US" sz="1200" b="1" dirty="0">
                <a:latin typeface="Courier"/>
                <a:cs typeface="Courier"/>
              </a:rPr>
              <a:t>    </a:t>
            </a:r>
          </a:p>
          <a:p>
            <a:r>
              <a:rPr lang="en-US" sz="1200" b="1" dirty="0">
                <a:latin typeface="Courier"/>
                <a:cs typeface="Courier"/>
              </a:rPr>
              <a:t>    // the entry point for the thread</a:t>
            </a:r>
          </a:p>
          <a:p>
            <a:r>
              <a:rPr lang="en-US" sz="1200" b="1" dirty="0">
                <a:latin typeface="Courier"/>
                <a:cs typeface="Courier"/>
              </a:rPr>
              <a:t>    public void run(){</a:t>
            </a:r>
          </a:p>
          <a:p>
            <a:r>
              <a:rPr lang="en-US" sz="1200" b="1" dirty="0">
                <a:latin typeface="Courier"/>
                <a:cs typeface="Courier"/>
              </a:rPr>
              <a:t>        </a:t>
            </a:r>
            <a:r>
              <a:rPr lang="en-US" sz="1200" b="1" dirty="0" err="1">
                <a:latin typeface="Courier"/>
                <a:cs typeface="Courier"/>
              </a:rPr>
              <a:t>System.out.println</a:t>
            </a:r>
            <a:r>
              <a:rPr lang="en-US" sz="1200" b="1" dirty="0">
                <a:latin typeface="Courier"/>
                <a:cs typeface="Courier"/>
              </a:rPr>
              <a:t>("My thread starting.");</a:t>
            </a:r>
          </a:p>
          <a:p>
            <a:r>
              <a:rPr lang="en-US" sz="1200" b="1" dirty="0">
                <a:latin typeface="Courier"/>
                <a:cs typeface="Courier"/>
              </a:rPr>
              <a:t>        try{</a:t>
            </a:r>
          </a:p>
          <a:p>
            <a:r>
              <a:rPr lang="en-US" sz="1200" b="1" dirty="0">
                <a:latin typeface="Courier"/>
                <a:cs typeface="Courier"/>
              </a:rPr>
              <a:t>            for(</a:t>
            </a:r>
            <a:r>
              <a:rPr lang="en-US" sz="1200" b="1" dirty="0" err="1">
                <a:latin typeface="Courier"/>
                <a:cs typeface="Courier"/>
              </a:rPr>
              <a:t>int</a:t>
            </a:r>
            <a:r>
              <a:rPr lang="en-US" sz="1200" b="1" dirty="0">
                <a:latin typeface="Courier"/>
                <a:cs typeface="Courier"/>
              </a:rPr>
              <a:t> </a:t>
            </a:r>
            <a:r>
              <a:rPr lang="en-US" sz="1200" b="1" dirty="0" err="1">
                <a:latin typeface="Courier"/>
                <a:cs typeface="Courier"/>
              </a:rPr>
              <a:t>i</a:t>
            </a:r>
            <a:r>
              <a:rPr lang="en-US" sz="1200" b="1" dirty="0">
                <a:latin typeface="Courier"/>
                <a:cs typeface="Courier"/>
              </a:rPr>
              <a:t> = 0; </a:t>
            </a:r>
            <a:r>
              <a:rPr lang="en-US" sz="1200" b="1" dirty="0" err="1">
                <a:latin typeface="Courier"/>
                <a:cs typeface="Courier"/>
              </a:rPr>
              <a:t>i</a:t>
            </a:r>
            <a:r>
              <a:rPr lang="en-US" sz="1200" b="1" dirty="0">
                <a:latin typeface="Courier"/>
                <a:cs typeface="Courier"/>
              </a:rPr>
              <a:t> &lt; 1000; </a:t>
            </a:r>
            <a:r>
              <a:rPr lang="en-US" sz="1200" b="1" dirty="0" err="1">
                <a:latin typeface="Courier"/>
                <a:cs typeface="Courier"/>
              </a:rPr>
              <a:t>i</a:t>
            </a:r>
            <a:r>
              <a:rPr lang="en-US" sz="1200" b="1" dirty="0">
                <a:latin typeface="Courier"/>
                <a:cs typeface="Courier"/>
              </a:rPr>
              <a:t>++){</a:t>
            </a:r>
          </a:p>
          <a:p>
            <a:r>
              <a:rPr lang="en-US" sz="1200" b="1" dirty="0">
                <a:latin typeface="Courier"/>
                <a:cs typeface="Courier"/>
              </a:rPr>
              <a:t>                </a:t>
            </a:r>
            <a:r>
              <a:rPr lang="en-US" sz="1200" b="1" dirty="0" err="1">
                <a:latin typeface="Courier"/>
                <a:cs typeface="Courier"/>
              </a:rPr>
              <a:t>System.out.println</a:t>
            </a:r>
            <a:r>
              <a:rPr lang="en-US" sz="1200" b="1" dirty="0">
                <a:latin typeface="Courier"/>
                <a:cs typeface="Courier"/>
              </a:rPr>
              <a:t>(</a:t>
            </a:r>
            <a:r>
              <a:rPr lang="en-US" sz="1200" b="1" dirty="0" err="1">
                <a:latin typeface="Courier"/>
                <a:cs typeface="Courier"/>
              </a:rPr>
              <a:t>i</a:t>
            </a:r>
            <a:r>
              <a:rPr lang="en-US" sz="1200" b="1" dirty="0">
                <a:latin typeface="Courier"/>
                <a:cs typeface="Courier"/>
              </a:rPr>
              <a:t>);</a:t>
            </a:r>
          </a:p>
          <a:p>
            <a:r>
              <a:rPr lang="en-US" sz="1200" b="1" dirty="0">
                <a:latin typeface="Courier"/>
                <a:cs typeface="Courier"/>
              </a:rPr>
              <a:t>                </a:t>
            </a:r>
            <a:r>
              <a:rPr lang="en-US" sz="1200" b="1" dirty="0" err="1">
                <a:latin typeface="Courier"/>
                <a:cs typeface="Courier"/>
              </a:rPr>
              <a:t>Thread.sleep</a:t>
            </a:r>
            <a:r>
              <a:rPr lang="en-US" sz="1200" b="1" dirty="0">
                <a:latin typeface="Courier"/>
                <a:cs typeface="Courier"/>
              </a:rPr>
              <a:t>(500);</a:t>
            </a:r>
          </a:p>
          <a:p>
            <a:endParaRPr lang="en-US" sz="1200" b="1" dirty="0">
              <a:latin typeface="Courier"/>
              <a:cs typeface="Courier"/>
            </a:endParaRPr>
          </a:p>
          <a:p>
            <a:r>
              <a:rPr lang="en-US" sz="1200" b="1" dirty="0">
                <a:latin typeface="Courier"/>
                <a:cs typeface="Courier"/>
              </a:rPr>
              <a:t>                // Use </a:t>
            </a:r>
            <a:r>
              <a:rPr lang="en-US" sz="1200" b="1" dirty="0" err="1">
                <a:latin typeface="Courier"/>
                <a:cs typeface="Courier"/>
              </a:rPr>
              <a:t>syncronized</a:t>
            </a:r>
            <a:r>
              <a:rPr lang="en-US" sz="1200" b="1" dirty="0">
                <a:latin typeface="Courier"/>
                <a:cs typeface="Courier"/>
              </a:rPr>
              <a:t> block to check suspended and stopped</a:t>
            </a:r>
          </a:p>
          <a:p>
            <a:r>
              <a:rPr lang="en-US" sz="1200" b="1" dirty="0">
                <a:latin typeface="Courier"/>
                <a:cs typeface="Courier"/>
              </a:rPr>
              <a:t>                synchronized(this){</a:t>
            </a:r>
          </a:p>
          <a:p>
            <a:r>
              <a:rPr lang="en-US" sz="1200" b="1" dirty="0">
                <a:latin typeface="Courier"/>
                <a:cs typeface="Courier"/>
              </a:rPr>
              <a:t>                while(suspended)</a:t>
            </a:r>
          </a:p>
          <a:p>
            <a:r>
              <a:rPr lang="en-US" sz="1200" b="1" dirty="0">
                <a:latin typeface="Courier"/>
                <a:cs typeface="Courier"/>
              </a:rPr>
              <a:t>                    wait();</a:t>
            </a:r>
          </a:p>
          <a:p>
            <a:r>
              <a:rPr lang="en-US" sz="1200" b="1" dirty="0">
                <a:latin typeface="Courier"/>
                <a:cs typeface="Courier"/>
              </a:rPr>
              <a:t>                }</a:t>
            </a:r>
          </a:p>
          <a:p>
            <a:r>
              <a:rPr lang="en-US" sz="1200" b="1" dirty="0">
                <a:latin typeface="Courier"/>
                <a:cs typeface="Courier"/>
              </a:rPr>
              <a:t>                  if (stopped)</a:t>
            </a:r>
          </a:p>
          <a:p>
            <a:r>
              <a:rPr lang="en-US" sz="1200" b="1" dirty="0">
                <a:latin typeface="Courier"/>
                <a:cs typeface="Courier"/>
              </a:rPr>
              <a:t>                    break;</a:t>
            </a:r>
          </a:p>
          <a:p>
            <a:r>
              <a:rPr lang="en-US" sz="1200" b="1" dirty="0">
                <a:latin typeface="Courier"/>
                <a:cs typeface="Courier"/>
              </a:rPr>
              <a:t>            }</a:t>
            </a:r>
          </a:p>
          <a:p>
            <a:r>
              <a:rPr lang="en-US" sz="1200" b="1" dirty="0">
                <a:latin typeface="Courier"/>
                <a:cs typeface="Courier"/>
              </a:rPr>
              <a:t>        }</a:t>
            </a:r>
          </a:p>
          <a:p>
            <a:r>
              <a:rPr lang="en-US" sz="1200" b="1" dirty="0">
                <a:latin typeface="Courier"/>
                <a:cs typeface="Courier"/>
              </a:rPr>
              <a:t>       </a:t>
            </a:r>
          </a:p>
        </p:txBody>
      </p:sp>
      <p:sp>
        <p:nvSpPr>
          <p:cNvPr id="6" name="Right Brace 5"/>
          <p:cNvSpPr/>
          <p:nvPr/>
        </p:nvSpPr>
        <p:spPr>
          <a:xfrm>
            <a:off x="2835120" y="1875566"/>
            <a:ext cx="265792" cy="546425"/>
          </a:xfrm>
          <a:prstGeom prst="rightBrace">
            <a:avLst/>
          </a:prstGeom>
          <a:ln>
            <a:solidFill>
              <a:srgbClr val="0000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p:cNvSpPr txBox="1"/>
          <p:nvPr/>
        </p:nvSpPr>
        <p:spPr>
          <a:xfrm>
            <a:off x="3219042" y="1912424"/>
            <a:ext cx="749123" cy="369332"/>
          </a:xfrm>
          <a:prstGeom prst="rect">
            <a:avLst/>
          </a:prstGeom>
          <a:noFill/>
        </p:spPr>
        <p:txBody>
          <a:bodyPr wrap="none" rtlCol="0">
            <a:spAutoFit/>
          </a:bodyPr>
          <a:lstStyle/>
          <a:p>
            <a:r>
              <a:rPr lang="en-US" dirty="0">
                <a:solidFill>
                  <a:srgbClr val="0000FF"/>
                </a:solidFill>
              </a:rPr>
              <a:t>Flags</a:t>
            </a:r>
          </a:p>
        </p:txBody>
      </p:sp>
      <p:sp>
        <p:nvSpPr>
          <p:cNvPr id="8" name="Right Brace 7"/>
          <p:cNvSpPr/>
          <p:nvPr/>
        </p:nvSpPr>
        <p:spPr>
          <a:xfrm>
            <a:off x="4715172" y="4317042"/>
            <a:ext cx="265792" cy="546425"/>
          </a:xfrm>
          <a:prstGeom prst="rightBrace">
            <a:avLst/>
          </a:prstGeom>
          <a:ln>
            <a:solidFill>
              <a:srgbClr val="0000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5143392" y="4346579"/>
            <a:ext cx="1621508" cy="369332"/>
          </a:xfrm>
          <a:prstGeom prst="rect">
            <a:avLst/>
          </a:prstGeom>
          <a:noFill/>
        </p:spPr>
        <p:txBody>
          <a:bodyPr wrap="none" rtlCol="0">
            <a:spAutoFit/>
          </a:bodyPr>
          <a:lstStyle/>
          <a:p>
            <a:r>
              <a:rPr lang="en-US" dirty="0">
                <a:solidFill>
                  <a:srgbClr val="0000FF"/>
                </a:solidFill>
              </a:rPr>
              <a:t>Print numbers </a:t>
            </a:r>
          </a:p>
        </p:txBody>
      </p:sp>
      <p:sp>
        <p:nvSpPr>
          <p:cNvPr id="10" name="TextBox 9"/>
          <p:cNvSpPr txBox="1"/>
          <p:nvPr/>
        </p:nvSpPr>
        <p:spPr>
          <a:xfrm>
            <a:off x="3968165" y="5414610"/>
            <a:ext cx="3135782" cy="369332"/>
          </a:xfrm>
          <a:prstGeom prst="rect">
            <a:avLst/>
          </a:prstGeom>
          <a:noFill/>
        </p:spPr>
        <p:txBody>
          <a:bodyPr wrap="none" rtlCol="0">
            <a:spAutoFit/>
          </a:bodyPr>
          <a:lstStyle/>
          <a:p>
            <a:r>
              <a:rPr lang="en-US" dirty="0">
                <a:solidFill>
                  <a:srgbClr val="0000FF"/>
                </a:solidFill>
              </a:rPr>
              <a:t>If it is suspended then wait</a:t>
            </a:r>
            <a:r>
              <a:rPr lang="is-IS" dirty="0">
                <a:solidFill>
                  <a:srgbClr val="0000FF"/>
                </a:solidFill>
              </a:rPr>
              <a:t>…</a:t>
            </a:r>
            <a:endParaRPr lang="en-US" dirty="0">
              <a:solidFill>
                <a:srgbClr val="0000FF"/>
              </a:solidFill>
            </a:endParaRPr>
          </a:p>
        </p:txBody>
      </p:sp>
      <p:cxnSp>
        <p:nvCxnSpPr>
          <p:cNvPr id="12" name="Straight Arrow Connector 11"/>
          <p:cNvCxnSpPr/>
          <p:nvPr/>
        </p:nvCxnSpPr>
        <p:spPr>
          <a:xfrm flipH="1">
            <a:off x="3219042" y="5641466"/>
            <a:ext cx="561118"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73830" y="3898815"/>
            <a:ext cx="502052"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120565" y="5958366"/>
            <a:ext cx="2776459" cy="369332"/>
          </a:xfrm>
          <a:prstGeom prst="rect">
            <a:avLst/>
          </a:prstGeom>
          <a:noFill/>
        </p:spPr>
        <p:txBody>
          <a:bodyPr wrap="none" rtlCol="0">
            <a:spAutoFit/>
          </a:bodyPr>
          <a:lstStyle/>
          <a:p>
            <a:r>
              <a:rPr lang="en-US" dirty="0">
                <a:solidFill>
                  <a:srgbClr val="0000FF"/>
                </a:solidFill>
              </a:rPr>
              <a:t>If it is stopped then exit</a:t>
            </a:r>
            <a:r>
              <a:rPr lang="is-IS" dirty="0">
                <a:solidFill>
                  <a:srgbClr val="0000FF"/>
                </a:solidFill>
              </a:rPr>
              <a:t>…</a:t>
            </a:r>
            <a:endParaRPr lang="en-US" dirty="0">
              <a:solidFill>
                <a:srgbClr val="0000FF"/>
              </a:solidFill>
            </a:endParaRPr>
          </a:p>
        </p:txBody>
      </p:sp>
      <p:cxnSp>
        <p:nvCxnSpPr>
          <p:cNvPr id="15" name="Straight Arrow Connector 14"/>
          <p:cNvCxnSpPr/>
          <p:nvPr/>
        </p:nvCxnSpPr>
        <p:spPr>
          <a:xfrm flipH="1">
            <a:off x="3219042" y="6124372"/>
            <a:ext cx="561118"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6461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p:bldP spid="1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38" y="253980"/>
            <a:ext cx="8489950" cy="654070"/>
          </a:xfrm>
        </p:spPr>
        <p:txBody>
          <a:bodyPr/>
          <a:lstStyle/>
          <a:p>
            <a:r>
              <a:rPr lang="is-IS" dirty="0"/>
              <a:t>…continue</a:t>
            </a:r>
            <a:endParaRPr lang="en-US" dirty="0"/>
          </a:p>
        </p:txBody>
      </p:sp>
      <p:sp>
        <p:nvSpPr>
          <p:cNvPr id="4" name="Rectangle 3"/>
          <p:cNvSpPr/>
          <p:nvPr/>
        </p:nvSpPr>
        <p:spPr>
          <a:xfrm>
            <a:off x="182538" y="951752"/>
            <a:ext cx="8490594" cy="5478422"/>
          </a:xfrm>
          <a:prstGeom prst="rect">
            <a:avLst/>
          </a:prstGeom>
        </p:spPr>
        <p:txBody>
          <a:bodyPr wrap="square">
            <a:spAutoFit/>
          </a:bodyPr>
          <a:lstStyle/>
          <a:p>
            <a:r>
              <a:rPr lang="en-US" sz="1400" b="1" dirty="0">
                <a:latin typeface="Courier"/>
                <a:cs typeface="Courier"/>
              </a:rPr>
              <a:t> catch(</a:t>
            </a:r>
            <a:r>
              <a:rPr lang="en-US" sz="1400" b="1" dirty="0" err="1">
                <a:latin typeface="Courier"/>
                <a:cs typeface="Courier"/>
              </a:rPr>
              <a:t>InterruptedException</a:t>
            </a:r>
            <a:r>
              <a:rPr lang="en-US" sz="1400" b="1" dirty="0">
                <a:latin typeface="Courier"/>
                <a:cs typeface="Courier"/>
              </a:rPr>
              <a:t> e){</a:t>
            </a:r>
          </a:p>
          <a:p>
            <a:r>
              <a:rPr lang="en-US" sz="1400" b="1" dirty="0">
                <a:latin typeface="Courier"/>
                <a:cs typeface="Courier"/>
              </a:rPr>
              <a:t>            </a:t>
            </a:r>
            <a:r>
              <a:rPr lang="en-US" sz="1400" b="1" dirty="0" err="1">
                <a:latin typeface="Courier"/>
                <a:cs typeface="Courier"/>
              </a:rPr>
              <a:t>System.out.println</a:t>
            </a:r>
            <a:r>
              <a:rPr lang="en-US" sz="1400" b="1" dirty="0">
                <a:latin typeface="Courier"/>
                <a:cs typeface="Courier"/>
              </a:rPr>
              <a:t>("My thread is interrupted");</a:t>
            </a:r>
          </a:p>
          <a:p>
            <a:r>
              <a:rPr lang="en-US" sz="1400" b="1" dirty="0">
                <a:latin typeface="Courier"/>
                <a:cs typeface="Courier"/>
              </a:rPr>
              <a:t>        }</a:t>
            </a:r>
          </a:p>
          <a:p>
            <a:r>
              <a:rPr lang="en-US" sz="1400" b="1" dirty="0">
                <a:latin typeface="Courier"/>
                <a:cs typeface="Courier"/>
              </a:rPr>
              <a:t>        </a:t>
            </a:r>
            <a:r>
              <a:rPr lang="en-US" sz="1400" b="1" dirty="0" err="1">
                <a:latin typeface="Courier"/>
                <a:cs typeface="Courier"/>
              </a:rPr>
              <a:t>System.out.println</a:t>
            </a:r>
            <a:r>
              <a:rPr lang="en-US" sz="1400" b="1" dirty="0">
                <a:latin typeface="Courier"/>
                <a:cs typeface="Courier"/>
              </a:rPr>
              <a:t>("My thread exiting.");    </a:t>
            </a:r>
          </a:p>
          <a:p>
            <a:r>
              <a:rPr lang="en-US" sz="1400" b="1" dirty="0">
                <a:latin typeface="Courier"/>
                <a:cs typeface="Courier"/>
              </a:rPr>
              <a:t>    }</a:t>
            </a:r>
          </a:p>
          <a:p>
            <a:r>
              <a:rPr lang="en-US" sz="1400" b="1" dirty="0">
                <a:latin typeface="Courier"/>
                <a:cs typeface="Courier"/>
              </a:rPr>
              <a:t>    </a:t>
            </a:r>
          </a:p>
          <a:p>
            <a:r>
              <a:rPr lang="en-US" sz="1400" b="1" dirty="0">
                <a:latin typeface="Courier"/>
                <a:cs typeface="Courier"/>
              </a:rPr>
              <a:t>    //stop the thread</a:t>
            </a:r>
          </a:p>
          <a:p>
            <a:r>
              <a:rPr lang="en-US" sz="1400" b="1" dirty="0">
                <a:latin typeface="Courier"/>
                <a:cs typeface="Courier"/>
              </a:rPr>
              <a:t>    synchronized void </a:t>
            </a:r>
            <a:r>
              <a:rPr lang="en-US" sz="1400" b="1" dirty="0" err="1">
                <a:latin typeface="Courier"/>
                <a:cs typeface="Courier"/>
              </a:rPr>
              <a:t>mystop</a:t>
            </a:r>
            <a:r>
              <a:rPr lang="en-US" sz="1400" b="1" dirty="0">
                <a:latin typeface="Courier"/>
                <a:cs typeface="Courier"/>
              </a:rPr>
              <a:t>(){</a:t>
            </a:r>
          </a:p>
          <a:p>
            <a:r>
              <a:rPr lang="en-US" sz="1400" b="1" dirty="0">
                <a:latin typeface="Courier"/>
                <a:cs typeface="Courier"/>
              </a:rPr>
              <a:t>        stopped = true;</a:t>
            </a:r>
          </a:p>
          <a:p>
            <a:r>
              <a:rPr lang="en-US" sz="1400" b="1" dirty="0">
                <a:latin typeface="Courier"/>
                <a:cs typeface="Courier"/>
              </a:rPr>
              <a:t>        // the following ensure that a thread that was suspended is stopped</a:t>
            </a:r>
          </a:p>
          <a:p>
            <a:r>
              <a:rPr lang="en-US" sz="1400" b="1" dirty="0">
                <a:latin typeface="Courier"/>
                <a:cs typeface="Courier"/>
              </a:rPr>
              <a:t>        suspended = false;</a:t>
            </a:r>
          </a:p>
          <a:p>
            <a:r>
              <a:rPr lang="en-US" sz="1400" b="1" dirty="0">
                <a:latin typeface="Courier"/>
                <a:cs typeface="Courier"/>
              </a:rPr>
              <a:t>        notify();</a:t>
            </a:r>
          </a:p>
          <a:p>
            <a:r>
              <a:rPr lang="en-US" sz="1400" b="1" dirty="0">
                <a:latin typeface="Courier"/>
                <a:cs typeface="Courier"/>
              </a:rPr>
              <a:t>    }</a:t>
            </a:r>
          </a:p>
          <a:p>
            <a:r>
              <a:rPr lang="en-US" sz="1400" b="1" dirty="0">
                <a:latin typeface="Courier"/>
                <a:cs typeface="Courier"/>
              </a:rPr>
              <a:t>    </a:t>
            </a:r>
          </a:p>
          <a:p>
            <a:r>
              <a:rPr lang="en-US" sz="1400" b="1" dirty="0">
                <a:latin typeface="Courier"/>
                <a:cs typeface="Courier"/>
              </a:rPr>
              <a:t>    //suspended the thread</a:t>
            </a:r>
          </a:p>
          <a:p>
            <a:r>
              <a:rPr lang="en-US" sz="1400" b="1" dirty="0">
                <a:latin typeface="Courier"/>
                <a:cs typeface="Courier"/>
              </a:rPr>
              <a:t>    synchronized void </a:t>
            </a:r>
            <a:r>
              <a:rPr lang="en-US" sz="1400" b="1" dirty="0" err="1">
                <a:latin typeface="Courier"/>
                <a:cs typeface="Courier"/>
              </a:rPr>
              <a:t>mysuspend</a:t>
            </a:r>
            <a:r>
              <a:rPr lang="en-US" sz="1400" b="1" dirty="0">
                <a:latin typeface="Courier"/>
                <a:cs typeface="Courier"/>
              </a:rPr>
              <a:t>(){</a:t>
            </a:r>
          </a:p>
          <a:p>
            <a:r>
              <a:rPr lang="en-US" sz="1400" b="1" dirty="0">
                <a:latin typeface="Courier"/>
                <a:cs typeface="Courier"/>
              </a:rPr>
              <a:t>        suspended = true;</a:t>
            </a:r>
          </a:p>
          <a:p>
            <a:r>
              <a:rPr lang="en-US" sz="1400" b="1" dirty="0">
                <a:latin typeface="Courier"/>
                <a:cs typeface="Courier"/>
              </a:rPr>
              <a:t>    } </a:t>
            </a:r>
          </a:p>
          <a:p>
            <a:r>
              <a:rPr lang="en-US" sz="1400" b="1" dirty="0">
                <a:latin typeface="Courier"/>
                <a:cs typeface="Courier"/>
              </a:rPr>
              <a:t>    </a:t>
            </a:r>
          </a:p>
          <a:p>
            <a:r>
              <a:rPr lang="en-US" sz="1400" b="1" dirty="0">
                <a:latin typeface="Courier"/>
                <a:cs typeface="Courier"/>
              </a:rPr>
              <a:t>    // resume</a:t>
            </a:r>
          </a:p>
          <a:p>
            <a:r>
              <a:rPr lang="en-US" sz="1400" b="1" dirty="0">
                <a:latin typeface="Courier"/>
                <a:cs typeface="Courier"/>
              </a:rPr>
              <a:t>    synchronized void </a:t>
            </a:r>
            <a:r>
              <a:rPr lang="en-US" sz="1400" b="1" dirty="0" err="1">
                <a:latin typeface="Courier"/>
                <a:cs typeface="Courier"/>
              </a:rPr>
              <a:t>myresume</a:t>
            </a:r>
            <a:r>
              <a:rPr lang="en-US" sz="1400" b="1" dirty="0">
                <a:latin typeface="Courier"/>
                <a:cs typeface="Courier"/>
              </a:rPr>
              <a:t>(){</a:t>
            </a:r>
          </a:p>
          <a:p>
            <a:r>
              <a:rPr lang="en-US" sz="1400" b="1" dirty="0">
                <a:latin typeface="Courier"/>
                <a:cs typeface="Courier"/>
              </a:rPr>
              <a:t>        suspended = false;</a:t>
            </a:r>
          </a:p>
          <a:p>
            <a:r>
              <a:rPr lang="en-US" sz="1400" b="1" dirty="0">
                <a:latin typeface="Courier"/>
                <a:cs typeface="Courier"/>
              </a:rPr>
              <a:t>        notify();</a:t>
            </a:r>
          </a:p>
          <a:p>
            <a:r>
              <a:rPr lang="en-US" sz="1400" b="1" dirty="0">
                <a:latin typeface="Courier"/>
                <a:cs typeface="Courier"/>
              </a:rPr>
              <a:t>    } </a:t>
            </a:r>
          </a:p>
          <a:p>
            <a:r>
              <a:rPr lang="en-US" sz="1400" b="1" dirty="0">
                <a:latin typeface="Courier"/>
                <a:cs typeface="Courier"/>
              </a:rPr>
              <a:t>}</a:t>
            </a:r>
          </a:p>
        </p:txBody>
      </p:sp>
      <p:cxnSp>
        <p:nvCxnSpPr>
          <p:cNvPr id="5" name="Straight Arrow Connector 4"/>
          <p:cNvCxnSpPr/>
          <p:nvPr/>
        </p:nvCxnSpPr>
        <p:spPr>
          <a:xfrm>
            <a:off x="73830" y="2613979"/>
            <a:ext cx="502052"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73830" y="4356631"/>
            <a:ext cx="502052"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73830" y="5390407"/>
            <a:ext cx="502052"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2978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064" y="147941"/>
            <a:ext cx="8859750" cy="6740305"/>
          </a:xfrm>
          <a:prstGeom prst="rect">
            <a:avLst/>
          </a:prstGeom>
        </p:spPr>
        <p:txBody>
          <a:bodyPr wrap="square">
            <a:spAutoFit/>
          </a:bodyPr>
          <a:lstStyle/>
          <a:p>
            <a:r>
              <a:rPr lang="en-US" sz="1200" b="1" dirty="0">
                <a:latin typeface="Courier"/>
                <a:cs typeface="Courier"/>
              </a:rPr>
              <a:t>public static void main(String[] </a:t>
            </a:r>
            <a:r>
              <a:rPr lang="en-US" sz="1200" b="1" dirty="0" err="1">
                <a:latin typeface="Courier"/>
                <a:cs typeface="Courier"/>
              </a:rPr>
              <a:t>args</a:t>
            </a:r>
            <a:r>
              <a:rPr lang="en-US" sz="1200" b="1" dirty="0">
                <a:latin typeface="Courier"/>
                <a:cs typeface="Courier"/>
              </a:rPr>
              <a:t>) {</a:t>
            </a:r>
          </a:p>
          <a:p>
            <a:r>
              <a:rPr lang="en-US" sz="1200" b="1" dirty="0">
                <a:latin typeface="Courier"/>
                <a:cs typeface="Courier"/>
              </a:rPr>
              <a:t>        </a:t>
            </a:r>
            <a:r>
              <a:rPr lang="en-US" sz="1200" b="1" dirty="0" err="1">
                <a:latin typeface="Courier"/>
                <a:cs typeface="Courier"/>
              </a:rPr>
              <a:t>MyThread</a:t>
            </a:r>
            <a:r>
              <a:rPr lang="en-US" sz="1200" b="1" dirty="0">
                <a:latin typeface="Courier"/>
                <a:cs typeface="Courier"/>
              </a:rPr>
              <a:t> </a:t>
            </a:r>
            <a:r>
              <a:rPr lang="en-US" sz="1200" b="1" dirty="0" err="1">
                <a:latin typeface="Courier"/>
                <a:cs typeface="Courier"/>
              </a:rPr>
              <a:t>mythread</a:t>
            </a:r>
            <a:r>
              <a:rPr lang="en-US" sz="1200" b="1" dirty="0">
                <a:latin typeface="Courier"/>
                <a:cs typeface="Courier"/>
              </a:rPr>
              <a:t> = new </a:t>
            </a:r>
            <a:r>
              <a:rPr lang="en-US" sz="1200" b="1" dirty="0" err="1">
                <a:latin typeface="Courier"/>
                <a:cs typeface="Courier"/>
              </a:rPr>
              <a:t>MyThread</a:t>
            </a:r>
            <a:r>
              <a:rPr lang="en-US" sz="1200" b="1" dirty="0">
                <a:latin typeface="Courier"/>
                <a:cs typeface="Courier"/>
              </a:rPr>
              <a:t>();</a:t>
            </a:r>
          </a:p>
          <a:p>
            <a:r>
              <a:rPr lang="en-US" sz="1200" b="1" dirty="0">
                <a:latin typeface="Courier"/>
                <a:cs typeface="Courier"/>
              </a:rPr>
              <a:t>        </a:t>
            </a:r>
          </a:p>
          <a:p>
            <a:r>
              <a:rPr lang="en-US" sz="1200" b="1" dirty="0">
                <a:latin typeface="Courier"/>
                <a:cs typeface="Courier"/>
              </a:rPr>
              <a:t>        Thread t = new Thread(</a:t>
            </a:r>
            <a:r>
              <a:rPr lang="en-US" sz="1200" b="1" dirty="0" err="1">
                <a:latin typeface="Courier"/>
                <a:cs typeface="Courier"/>
              </a:rPr>
              <a:t>mythread</a:t>
            </a:r>
            <a:r>
              <a:rPr lang="en-US" sz="1200" b="1" dirty="0">
                <a:latin typeface="Courier"/>
                <a:cs typeface="Courier"/>
              </a:rPr>
              <a:t>);</a:t>
            </a:r>
          </a:p>
          <a:p>
            <a:r>
              <a:rPr lang="en-US" sz="1200" b="1" dirty="0">
                <a:latin typeface="Courier"/>
                <a:cs typeface="Courier"/>
              </a:rPr>
              <a:t>        </a:t>
            </a:r>
            <a:r>
              <a:rPr lang="en-US" sz="1200" b="1" dirty="0" err="1">
                <a:latin typeface="Courier"/>
                <a:cs typeface="Courier"/>
              </a:rPr>
              <a:t>t.start</a:t>
            </a:r>
            <a:r>
              <a:rPr lang="en-US" sz="1200" b="1" dirty="0">
                <a:latin typeface="Courier"/>
                <a:cs typeface="Courier"/>
              </a:rPr>
              <a:t>();</a:t>
            </a:r>
          </a:p>
          <a:p>
            <a:r>
              <a:rPr lang="en-US" sz="1200" b="1" dirty="0">
                <a:latin typeface="Courier"/>
                <a:cs typeface="Courier"/>
              </a:rPr>
              <a:t>        </a:t>
            </a:r>
          </a:p>
          <a:p>
            <a:r>
              <a:rPr lang="en-US" sz="1200" b="1" dirty="0">
                <a:latin typeface="Courier"/>
                <a:cs typeface="Courier"/>
              </a:rPr>
              <a:t>        try{</a:t>
            </a:r>
          </a:p>
          <a:p>
            <a:r>
              <a:rPr lang="en-US" sz="1200" b="1" dirty="0">
                <a:latin typeface="Courier"/>
                <a:cs typeface="Courier"/>
              </a:rPr>
              <a:t>            </a:t>
            </a:r>
            <a:r>
              <a:rPr lang="en-US" sz="1200" b="1" dirty="0" err="1">
                <a:latin typeface="Courier"/>
                <a:cs typeface="Courier"/>
              </a:rPr>
              <a:t>Thread.sleep</a:t>
            </a:r>
            <a:r>
              <a:rPr lang="en-US" sz="1200" b="1" dirty="0">
                <a:latin typeface="Courier"/>
                <a:cs typeface="Courier"/>
              </a:rPr>
              <a:t>(1000); </a:t>
            </a:r>
            <a:r>
              <a:rPr lang="en-US" sz="1200" b="1" dirty="0">
                <a:solidFill>
                  <a:srgbClr val="008000"/>
                </a:solidFill>
                <a:latin typeface="Courier"/>
                <a:cs typeface="Courier"/>
              </a:rPr>
              <a:t>// t is running</a:t>
            </a:r>
          </a:p>
          <a:p>
            <a:r>
              <a:rPr lang="en-US" sz="1200" b="1" dirty="0">
                <a:latin typeface="Courier"/>
                <a:cs typeface="Courier"/>
              </a:rPr>
              <a:t>            </a:t>
            </a:r>
          </a:p>
          <a:p>
            <a:r>
              <a:rPr lang="en-US" sz="1200" b="1" dirty="0">
                <a:latin typeface="Courier"/>
                <a:cs typeface="Courier"/>
              </a:rPr>
              <a:t>            </a:t>
            </a:r>
            <a:r>
              <a:rPr lang="en-US" sz="1200" b="1" dirty="0" err="1">
                <a:latin typeface="Courier"/>
                <a:cs typeface="Courier"/>
              </a:rPr>
              <a:t>mythread.mysuspend</a:t>
            </a:r>
            <a:r>
              <a:rPr lang="en-US" sz="1200" b="1" dirty="0">
                <a:latin typeface="Courier"/>
                <a:cs typeface="Courier"/>
              </a:rPr>
              <a:t>(); </a:t>
            </a:r>
            <a:r>
              <a:rPr lang="en-US" sz="1200" b="1" dirty="0">
                <a:solidFill>
                  <a:srgbClr val="008000"/>
                </a:solidFill>
                <a:latin typeface="Courier"/>
                <a:cs typeface="Courier"/>
              </a:rPr>
              <a:t>// suspend the thread</a:t>
            </a:r>
          </a:p>
          <a:p>
            <a:r>
              <a:rPr lang="en-US" sz="1200" b="1" dirty="0">
                <a:latin typeface="Courier"/>
                <a:cs typeface="Courier"/>
              </a:rPr>
              <a:t>            </a:t>
            </a:r>
            <a:r>
              <a:rPr lang="en-US" sz="1200" b="1" dirty="0" err="1">
                <a:latin typeface="Courier"/>
                <a:cs typeface="Courier"/>
              </a:rPr>
              <a:t>System.out.println</a:t>
            </a:r>
            <a:r>
              <a:rPr lang="en-US" sz="1200" b="1" dirty="0">
                <a:latin typeface="Courier"/>
                <a:cs typeface="Courier"/>
              </a:rPr>
              <a:t>("Suspending thread");    </a:t>
            </a:r>
          </a:p>
          <a:p>
            <a:r>
              <a:rPr lang="en-US" sz="1200" b="1" dirty="0">
                <a:latin typeface="Courier"/>
                <a:cs typeface="Courier"/>
              </a:rPr>
              <a:t>            </a:t>
            </a:r>
            <a:r>
              <a:rPr lang="en-US" sz="1200" b="1" dirty="0" err="1">
                <a:latin typeface="Courier"/>
                <a:cs typeface="Courier"/>
              </a:rPr>
              <a:t>Thread.sleep</a:t>
            </a:r>
            <a:r>
              <a:rPr lang="en-US" sz="1200" b="1" dirty="0">
                <a:latin typeface="Courier"/>
                <a:cs typeface="Courier"/>
              </a:rPr>
              <a:t>(1000);</a:t>
            </a:r>
          </a:p>
          <a:p>
            <a:r>
              <a:rPr lang="en-US" sz="1200" b="1" dirty="0">
                <a:latin typeface="Courier"/>
                <a:cs typeface="Courier"/>
              </a:rPr>
              <a:t>            </a:t>
            </a:r>
          </a:p>
          <a:p>
            <a:r>
              <a:rPr lang="en-US" sz="1200" b="1" dirty="0">
                <a:latin typeface="Courier"/>
                <a:cs typeface="Courier"/>
              </a:rPr>
              <a:t>            </a:t>
            </a:r>
            <a:r>
              <a:rPr lang="en-US" sz="1200" b="1" dirty="0" err="1">
                <a:latin typeface="Courier"/>
                <a:cs typeface="Courier"/>
              </a:rPr>
              <a:t>mythread.myresume</a:t>
            </a:r>
            <a:r>
              <a:rPr lang="en-US" sz="1200" b="1" dirty="0">
                <a:latin typeface="Courier"/>
                <a:cs typeface="Courier"/>
              </a:rPr>
              <a:t>(); </a:t>
            </a:r>
            <a:r>
              <a:rPr lang="en-US" sz="1200" b="1" dirty="0">
                <a:solidFill>
                  <a:srgbClr val="008000"/>
                </a:solidFill>
                <a:latin typeface="Courier"/>
                <a:cs typeface="Courier"/>
              </a:rPr>
              <a:t>// resume the thread</a:t>
            </a:r>
          </a:p>
          <a:p>
            <a:r>
              <a:rPr lang="en-US" sz="1200" b="1" dirty="0">
                <a:latin typeface="Courier"/>
                <a:cs typeface="Courier"/>
              </a:rPr>
              <a:t>            </a:t>
            </a:r>
            <a:r>
              <a:rPr lang="en-US" sz="1200" b="1" dirty="0" err="1">
                <a:latin typeface="Courier"/>
                <a:cs typeface="Courier"/>
              </a:rPr>
              <a:t>System.out.println</a:t>
            </a:r>
            <a:r>
              <a:rPr lang="en-US" sz="1200" b="1" dirty="0">
                <a:latin typeface="Courier"/>
                <a:cs typeface="Courier"/>
              </a:rPr>
              <a:t>("Resuming thread");    </a:t>
            </a:r>
          </a:p>
          <a:p>
            <a:r>
              <a:rPr lang="en-US" sz="1200" b="1" dirty="0">
                <a:latin typeface="Courier"/>
                <a:cs typeface="Courier"/>
              </a:rPr>
              <a:t>            </a:t>
            </a:r>
            <a:r>
              <a:rPr lang="en-US" sz="1200" b="1" dirty="0" err="1">
                <a:latin typeface="Courier"/>
                <a:cs typeface="Courier"/>
              </a:rPr>
              <a:t>Thread.sleep</a:t>
            </a:r>
            <a:r>
              <a:rPr lang="en-US" sz="1200" b="1" dirty="0">
                <a:latin typeface="Courier"/>
                <a:cs typeface="Courier"/>
              </a:rPr>
              <a:t>(1000);</a:t>
            </a:r>
          </a:p>
          <a:p>
            <a:r>
              <a:rPr lang="en-US" sz="1200" b="1" dirty="0">
                <a:latin typeface="Courier"/>
                <a:cs typeface="Courier"/>
              </a:rPr>
              <a:t>            </a:t>
            </a:r>
          </a:p>
          <a:p>
            <a:r>
              <a:rPr lang="en-US" sz="1200" b="1" dirty="0">
                <a:latin typeface="Courier"/>
                <a:cs typeface="Courier"/>
              </a:rPr>
              <a:t>            </a:t>
            </a:r>
            <a:r>
              <a:rPr lang="en-US" sz="1200" b="1" dirty="0" err="1">
                <a:latin typeface="Courier"/>
                <a:cs typeface="Courier"/>
              </a:rPr>
              <a:t>mythread.mysuspend</a:t>
            </a:r>
            <a:r>
              <a:rPr lang="en-US" sz="1200" b="1" dirty="0">
                <a:latin typeface="Courier"/>
                <a:cs typeface="Courier"/>
              </a:rPr>
              <a:t>(); </a:t>
            </a:r>
            <a:r>
              <a:rPr lang="en-US" sz="1200" b="1" dirty="0">
                <a:solidFill>
                  <a:srgbClr val="008000"/>
                </a:solidFill>
                <a:latin typeface="Courier"/>
                <a:cs typeface="Courier"/>
              </a:rPr>
              <a:t>// suspend again the thread</a:t>
            </a:r>
          </a:p>
          <a:p>
            <a:r>
              <a:rPr lang="en-US" sz="1200" b="1" dirty="0">
                <a:latin typeface="Courier"/>
                <a:cs typeface="Courier"/>
              </a:rPr>
              <a:t>            </a:t>
            </a:r>
            <a:r>
              <a:rPr lang="en-US" sz="1200" b="1" dirty="0" err="1">
                <a:latin typeface="Courier"/>
                <a:cs typeface="Courier"/>
              </a:rPr>
              <a:t>System.out.println</a:t>
            </a:r>
            <a:r>
              <a:rPr lang="en-US" sz="1200" b="1" dirty="0">
                <a:latin typeface="Courier"/>
                <a:cs typeface="Courier"/>
              </a:rPr>
              <a:t>("Suspending thread");    </a:t>
            </a:r>
          </a:p>
          <a:p>
            <a:r>
              <a:rPr lang="en-US" sz="1200" b="1" dirty="0">
                <a:latin typeface="Courier"/>
                <a:cs typeface="Courier"/>
              </a:rPr>
              <a:t>            </a:t>
            </a:r>
            <a:r>
              <a:rPr lang="en-US" sz="1200" b="1" dirty="0" err="1">
                <a:latin typeface="Courier"/>
                <a:cs typeface="Courier"/>
              </a:rPr>
              <a:t>Thread.sleep</a:t>
            </a:r>
            <a:r>
              <a:rPr lang="en-US" sz="1200" b="1" dirty="0">
                <a:latin typeface="Courier"/>
                <a:cs typeface="Courier"/>
              </a:rPr>
              <a:t>(1000);</a:t>
            </a:r>
          </a:p>
          <a:p>
            <a:r>
              <a:rPr lang="en-US" sz="1200" b="1" dirty="0">
                <a:latin typeface="Courier"/>
                <a:cs typeface="Courier"/>
              </a:rPr>
              <a:t>            </a:t>
            </a:r>
          </a:p>
          <a:p>
            <a:r>
              <a:rPr lang="en-US" sz="1200" b="1" dirty="0">
                <a:latin typeface="Courier"/>
                <a:cs typeface="Courier"/>
              </a:rPr>
              <a:t>            </a:t>
            </a:r>
            <a:r>
              <a:rPr lang="en-US" sz="1200" b="1" dirty="0" err="1">
                <a:latin typeface="Courier"/>
                <a:cs typeface="Courier"/>
              </a:rPr>
              <a:t>mythread.myresume</a:t>
            </a:r>
            <a:r>
              <a:rPr lang="en-US" sz="1200" b="1" dirty="0">
                <a:latin typeface="Courier"/>
                <a:cs typeface="Courier"/>
              </a:rPr>
              <a:t>(); </a:t>
            </a:r>
            <a:r>
              <a:rPr lang="en-US" sz="1200" b="1" dirty="0">
                <a:solidFill>
                  <a:srgbClr val="008000"/>
                </a:solidFill>
                <a:latin typeface="Courier"/>
                <a:cs typeface="Courier"/>
              </a:rPr>
              <a:t>// resume the thread</a:t>
            </a:r>
          </a:p>
          <a:p>
            <a:r>
              <a:rPr lang="en-US" sz="1200" b="1" dirty="0">
                <a:latin typeface="Courier"/>
                <a:cs typeface="Courier"/>
              </a:rPr>
              <a:t>            </a:t>
            </a:r>
            <a:r>
              <a:rPr lang="en-US" sz="1200" b="1" dirty="0" err="1">
                <a:latin typeface="Courier"/>
                <a:cs typeface="Courier"/>
              </a:rPr>
              <a:t>System.out.println</a:t>
            </a:r>
            <a:r>
              <a:rPr lang="en-US" sz="1200" b="1" dirty="0">
                <a:latin typeface="Courier"/>
                <a:cs typeface="Courier"/>
              </a:rPr>
              <a:t>("Resuming thread");    </a:t>
            </a:r>
          </a:p>
          <a:p>
            <a:r>
              <a:rPr lang="en-US" sz="1200" b="1" dirty="0">
                <a:latin typeface="Courier"/>
                <a:cs typeface="Courier"/>
              </a:rPr>
              <a:t>            </a:t>
            </a:r>
            <a:r>
              <a:rPr lang="en-US" sz="1200" b="1" dirty="0" err="1">
                <a:latin typeface="Courier"/>
                <a:cs typeface="Courier"/>
              </a:rPr>
              <a:t>Thread.sleep</a:t>
            </a:r>
            <a:r>
              <a:rPr lang="en-US" sz="1200" b="1" dirty="0">
                <a:latin typeface="Courier"/>
                <a:cs typeface="Courier"/>
              </a:rPr>
              <a:t>(1000);</a:t>
            </a:r>
          </a:p>
          <a:p>
            <a:r>
              <a:rPr lang="en-US" sz="1200" b="1" dirty="0">
                <a:latin typeface="Courier"/>
                <a:cs typeface="Courier"/>
              </a:rPr>
              <a:t>            </a:t>
            </a:r>
          </a:p>
          <a:p>
            <a:r>
              <a:rPr lang="en-US" sz="1200" b="1" dirty="0">
                <a:latin typeface="Courier"/>
                <a:cs typeface="Courier"/>
              </a:rPr>
              <a:t>            //stopping thread</a:t>
            </a:r>
          </a:p>
          <a:p>
            <a:r>
              <a:rPr lang="en-US" sz="1200" b="1" dirty="0">
                <a:latin typeface="Courier"/>
                <a:cs typeface="Courier"/>
              </a:rPr>
              <a:t>            </a:t>
            </a:r>
            <a:r>
              <a:rPr lang="en-US" sz="1200" b="1" dirty="0" err="1">
                <a:latin typeface="Courier"/>
                <a:cs typeface="Courier"/>
              </a:rPr>
              <a:t>mythread.mystop</a:t>
            </a:r>
            <a:r>
              <a:rPr lang="en-US" sz="1200" b="1" dirty="0">
                <a:latin typeface="Courier"/>
                <a:cs typeface="Courier"/>
              </a:rPr>
              <a:t>();    </a:t>
            </a:r>
          </a:p>
          <a:p>
            <a:r>
              <a:rPr lang="en-US" sz="1200" b="1" dirty="0">
                <a:latin typeface="Courier"/>
                <a:cs typeface="Courier"/>
              </a:rPr>
              <a:t>        }</a:t>
            </a:r>
          </a:p>
          <a:p>
            <a:r>
              <a:rPr lang="en-US" sz="1200" b="1" dirty="0">
                <a:latin typeface="Courier"/>
                <a:cs typeface="Courier"/>
              </a:rPr>
              <a:t>        catch(</a:t>
            </a:r>
            <a:r>
              <a:rPr lang="en-US" sz="1200" b="1" dirty="0" err="1">
                <a:latin typeface="Courier"/>
                <a:cs typeface="Courier"/>
              </a:rPr>
              <a:t>InterruptedException</a:t>
            </a:r>
            <a:r>
              <a:rPr lang="en-US" sz="1200" b="1" dirty="0">
                <a:latin typeface="Courier"/>
                <a:cs typeface="Courier"/>
              </a:rPr>
              <a:t> e){</a:t>
            </a:r>
          </a:p>
          <a:p>
            <a:r>
              <a:rPr lang="en-US" sz="1200" b="1" dirty="0">
                <a:latin typeface="Courier"/>
                <a:cs typeface="Courier"/>
              </a:rPr>
              <a:t>            </a:t>
            </a:r>
            <a:r>
              <a:rPr lang="en-US" sz="1200" b="1" dirty="0" err="1">
                <a:latin typeface="Courier"/>
                <a:cs typeface="Courier"/>
              </a:rPr>
              <a:t>System.out.println</a:t>
            </a:r>
            <a:r>
              <a:rPr lang="en-US" sz="1200" b="1" dirty="0">
                <a:latin typeface="Courier"/>
                <a:cs typeface="Courier"/>
              </a:rPr>
              <a:t>("Main thread interrupted");</a:t>
            </a:r>
          </a:p>
          <a:p>
            <a:r>
              <a:rPr lang="en-US" sz="1200" b="1" dirty="0">
                <a:latin typeface="Courier"/>
                <a:cs typeface="Courier"/>
              </a:rPr>
              <a:t>        }</a:t>
            </a:r>
          </a:p>
          <a:p>
            <a:r>
              <a:rPr lang="en-US" sz="1200" b="1" dirty="0">
                <a:latin typeface="Courier"/>
                <a:cs typeface="Courier"/>
              </a:rPr>
              <a:t>        </a:t>
            </a:r>
          </a:p>
          <a:p>
            <a:r>
              <a:rPr lang="en-US" sz="1200" b="1" dirty="0">
                <a:latin typeface="Courier"/>
                <a:cs typeface="Courier"/>
              </a:rPr>
              <a:t>        </a:t>
            </a:r>
            <a:r>
              <a:rPr lang="en-US" sz="1200" b="1" dirty="0" err="1">
                <a:latin typeface="Courier"/>
                <a:cs typeface="Courier"/>
              </a:rPr>
              <a:t>System.out.println</a:t>
            </a:r>
            <a:r>
              <a:rPr lang="en-US" sz="1200" b="1" dirty="0">
                <a:latin typeface="Courier"/>
                <a:cs typeface="Courier"/>
              </a:rPr>
              <a:t>("Main thread exiting");</a:t>
            </a:r>
          </a:p>
          <a:p>
            <a:r>
              <a:rPr lang="en-US" sz="1200" b="1" dirty="0">
                <a:latin typeface="Courier"/>
                <a:cs typeface="Courier"/>
              </a:rPr>
              <a:t>    }</a:t>
            </a:r>
          </a:p>
          <a:p>
            <a:r>
              <a:rPr lang="en-US" sz="1200" b="1" dirty="0">
                <a:latin typeface="Courier"/>
                <a:cs typeface="Courier"/>
              </a:rPr>
              <a:t>    </a:t>
            </a:r>
          </a:p>
          <a:p>
            <a:r>
              <a:rPr lang="en-US" sz="1200" b="1" dirty="0">
                <a:latin typeface="Courier"/>
                <a:cs typeface="Courier"/>
              </a:rPr>
              <a:t>}</a:t>
            </a:r>
          </a:p>
        </p:txBody>
      </p:sp>
    </p:spTree>
    <p:extLst>
      <p:ext uri="{BB962C8B-B14F-4D97-AF65-F5344CB8AC3E}">
        <p14:creationId xmlns:p14="http://schemas.microsoft.com/office/powerpoint/2010/main" val="3936823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310" y="261168"/>
            <a:ext cx="8489950" cy="654070"/>
          </a:xfrm>
        </p:spPr>
        <p:txBody>
          <a:bodyPr/>
          <a:lstStyle/>
          <a:p>
            <a:r>
              <a:rPr lang="en-US" dirty="0"/>
              <a:t>Serial vs. Parallel</a:t>
            </a:r>
          </a:p>
        </p:txBody>
      </p:sp>
      <p:pic>
        <p:nvPicPr>
          <p:cNvPr id="4" name="Picture 3"/>
          <p:cNvPicPr>
            <a:picLocks noChangeAspect="1"/>
          </p:cNvPicPr>
          <p:nvPr/>
        </p:nvPicPr>
        <p:blipFill>
          <a:blip r:embed="rId3"/>
          <a:stretch>
            <a:fillRect/>
          </a:stretch>
        </p:blipFill>
        <p:spPr>
          <a:xfrm>
            <a:off x="3780079" y="3741902"/>
            <a:ext cx="5363921" cy="2948109"/>
          </a:xfrm>
          <a:prstGeom prst="rect">
            <a:avLst/>
          </a:prstGeom>
        </p:spPr>
      </p:pic>
      <p:pic>
        <p:nvPicPr>
          <p:cNvPr id="5" name="Picture 4"/>
          <p:cNvPicPr>
            <a:picLocks noChangeAspect="1"/>
          </p:cNvPicPr>
          <p:nvPr/>
        </p:nvPicPr>
        <p:blipFill rotWithShape="1">
          <a:blip r:embed="rId4"/>
          <a:srcRect r="6177" b="15148"/>
          <a:stretch/>
        </p:blipFill>
        <p:spPr>
          <a:xfrm>
            <a:off x="218310" y="915238"/>
            <a:ext cx="4997811" cy="2761660"/>
          </a:xfrm>
          <a:prstGeom prst="rect">
            <a:avLst/>
          </a:prstGeom>
        </p:spPr>
      </p:pic>
    </p:spTree>
    <p:extLst>
      <p:ext uri="{BB962C8B-B14F-4D97-AF65-F5344CB8AC3E}">
        <p14:creationId xmlns:p14="http://schemas.microsoft.com/office/powerpoint/2010/main" val="1436418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 vs. Parallel in Computing </a:t>
            </a:r>
          </a:p>
        </p:txBody>
      </p:sp>
      <p:sp>
        <p:nvSpPr>
          <p:cNvPr id="4" name="Rectangle 4"/>
          <p:cNvSpPr>
            <a:spLocks noChangeArrowheads="1"/>
          </p:cNvSpPr>
          <p:nvPr/>
        </p:nvSpPr>
        <p:spPr bwMode="auto">
          <a:xfrm>
            <a:off x="1277706" y="1836403"/>
            <a:ext cx="2544763" cy="15621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t>function1( )</a:t>
            </a:r>
          </a:p>
          <a:p>
            <a:r>
              <a:rPr lang="en-US"/>
              <a:t>{</a:t>
            </a:r>
          </a:p>
          <a:p>
            <a:r>
              <a:rPr lang="en-US"/>
              <a:t> //......function stuff</a:t>
            </a:r>
          </a:p>
          <a:p>
            <a:r>
              <a:rPr lang="en-US"/>
              <a:t>}</a:t>
            </a:r>
          </a:p>
        </p:txBody>
      </p:sp>
      <p:sp>
        <p:nvSpPr>
          <p:cNvPr id="5" name="Line 5"/>
          <p:cNvSpPr>
            <a:spLocks noChangeShapeType="1"/>
          </p:cNvSpPr>
          <p:nvPr/>
        </p:nvSpPr>
        <p:spPr bwMode="auto">
          <a:xfrm flipH="1">
            <a:off x="880831" y="1971341"/>
            <a:ext cx="57150" cy="1319212"/>
          </a:xfrm>
          <a:prstGeom prst="line">
            <a:avLst/>
          </a:prstGeom>
          <a:noFill/>
          <a:ln w="50800">
            <a:solidFill>
              <a:srgbClr val="037C03"/>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 name="Rectangle 6"/>
          <p:cNvSpPr>
            <a:spLocks noChangeArrowheads="1"/>
          </p:cNvSpPr>
          <p:nvPr/>
        </p:nvSpPr>
        <p:spPr bwMode="auto">
          <a:xfrm>
            <a:off x="5965302" y="1800097"/>
            <a:ext cx="2544762" cy="15621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dirty="0"/>
              <a:t>function2( )</a:t>
            </a:r>
          </a:p>
          <a:p>
            <a:r>
              <a:rPr lang="en-US" dirty="0"/>
              <a:t>{</a:t>
            </a:r>
          </a:p>
          <a:p>
            <a:r>
              <a:rPr lang="en-US" dirty="0"/>
              <a:t> //......function stuff</a:t>
            </a:r>
          </a:p>
          <a:p>
            <a:r>
              <a:rPr lang="en-US" dirty="0"/>
              <a:t>}</a:t>
            </a:r>
          </a:p>
        </p:txBody>
      </p:sp>
      <p:sp>
        <p:nvSpPr>
          <p:cNvPr id="7" name="Line 7"/>
          <p:cNvSpPr>
            <a:spLocks noChangeShapeType="1"/>
          </p:cNvSpPr>
          <p:nvPr/>
        </p:nvSpPr>
        <p:spPr bwMode="auto">
          <a:xfrm flipH="1">
            <a:off x="5511232" y="1895475"/>
            <a:ext cx="57150" cy="1319212"/>
          </a:xfrm>
          <a:prstGeom prst="line">
            <a:avLst/>
          </a:prstGeom>
          <a:noFill/>
          <a:ln w="50800">
            <a:solidFill>
              <a:srgbClr val="037C03"/>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 name="Rectangle 12"/>
          <p:cNvSpPr>
            <a:spLocks noChangeArrowheads="1"/>
          </p:cNvSpPr>
          <p:nvPr/>
        </p:nvSpPr>
        <p:spPr bwMode="auto">
          <a:xfrm>
            <a:off x="187094" y="2239628"/>
            <a:ext cx="449262" cy="576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sz="3200" b="1">
                <a:solidFill>
                  <a:schemeClr val="hlink"/>
                </a:solidFill>
              </a:rPr>
              <a:t>t</a:t>
            </a:r>
            <a:r>
              <a:rPr lang="en-US" sz="3200" b="1" baseline="-25000">
                <a:solidFill>
                  <a:schemeClr val="hlink"/>
                </a:solidFill>
              </a:rPr>
              <a:t>1</a:t>
            </a:r>
          </a:p>
        </p:txBody>
      </p:sp>
      <p:sp>
        <p:nvSpPr>
          <p:cNvPr id="9" name="Rectangle 13"/>
          <p:cNvSpPr>
            <a:spLocks noChangeArrowheads="1"/>
          </p:cNvSpPr>
          <p:nvPr/>
        </p:nvSpPr>
        <p:spPr bwMode="auto">
          <a:xfrm>
            <a:off x="4775111" y="2298700"/>
            <a:ext cx="449262" cy="576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sz="3200" b="1" dirty="0">
                <a:solidFill>
                  <a:schemeClr val="hlink"/>
                </a:solidFill>
              </a:rPr>
              <a:t>t</a:t>
            </a:r>
            <a:r>
              <a:rPr lang="en-US" sz="3200" b="1" baseline="-25000" dirty="0">
                <a:solidFill>
                  <a:schemeClr val="hlink"/>
                </a:solidFill>
              </a:rPr>
              <a:t>2</a:t>
            </a:r>
          </a:p>
        </p:txBody>
      </p:sp>
      <p:grpSp>
        <p:nvGrpSpPr>
          <p:cNvPr id="12" name="Group 10"/>
          <p:cNvGrpSpPr>
            <a:grpSpLocks/>
          </p:cNvGrpSpPr>
          <p:nvPr/>
        </p:nvGrpSpPr>
        <p:grpSpPr bwMode="auto">
          <a:xfrm>
            <a:off x="742813" y="3861050"/>
            <a:ext cx="2509837" cy="2474914"/>
            <a:chOff x="339" y="2438"/>
            <a:chExt cx="1581" cy="1559"/>
          </a:xfrm>
        </p:grpSpPr>
        <p:sp>
          <p:nvSpPr>
            <p:cNvPr id="13" name="Rectangle 8"/>
            <p:cNvSpPr>
              <a:spLocks noChangeArrowheads="1"/>
            </p:cNvSpPr>
            <p:nvPr/>
          </p:nvSpPr>
          <p:spPr bwMode="auto">
            <a:xfrm>
              <a:off x="384" y="2438"/>
              <a:ext cx="1536" cy="5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nchor="ctr"/>
            <a:lstStyle/>
            <a:p>
              <a:pPr>
                <a:lnSpc>
                  <a:spcPct val="90000"/>
                </a:lnSpc>
              </a:pPr>
              <a:r>
                <a:rPr lang="en-US" sz="2400" b="1" dirty="0">
                  <a:solidFill>
                    <a:srgbClr val="800000"/>
                  </a:solidFill>
                  <a:latin typeface="Century Gothic" charset="0"/>
                </a:rPr>
                <a:t>Serial Machine</a:t>
              </a:r>
            </a:p>
          </p:txBody>
        </p:sp>
        <p:sp>
          <p:nvSpPr>
            <p:cNvPr id="14" name="Rectangle 9"/>
            <p:cNvSpPr>
              <a:spLocks noChangeArrowheads="1"/>
            </p:cNvSpPr>
            <p:nvPr/>
          </p:nvSpPr>
          <p:spPr bwMode="auto">
            <a:xfrm>
              <a:off x="339" y="2777"/>
              <a:ext cx="1566" cy="1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buClr>
                  <a:schemeClr val="hlink"/>
                </a:buClr>
                <a:buSzPct val="50000"/>
                <a:buFont typeface="Monotype Sorts" charset="0"/>
                <a:buChar char="l"/>
              </a:pPr>
              <a:endParaRPr lang="en-US" sz="2400" dirty="0"/>
            </a:p>
            <a:p>
              <a:r>
                <a:rPr lang="en-US" sz="2400" dirty="0"/>
                <a:t>  function1 ( ):</a:t>
              </a:r>
            </a:p>
            <a:p>
              <a:r>
                <a:rPr lang="en-US" sz="2400" dirty="0"/>
                <a:t>  function2 ( ):</a:t>
              </a:r>
            </a:p>
            <a:p>
              <a:pPr>
                <a:buClr>
                  <a:schemeClr val="hlink"/>
                </a:buClr>
                <a:buSzPct val="50000"/>
                <a:buFont typeface="Monotype Sorts" charset="0"/>
                <a:buChar char="l"/>
              </a:pPr>
              <a:r>
                <a:rPr lang="en-US" sz="2400" dirty="0"/>
                <a:t> Single CPU</a:t>
              </a:r>
            </a:p>
            <a:p>
              <a:r>
                <a:rPr lang="en-US" sz="2400" dirty="0">
                  <a:solidFill>
                    <a:srgbClr val="800000"/>
                  </a:solidFill>
                </a:rPr>
                <a:t>Time : </a:t>
              </a:r>
              <a:r>
                <a:rPr lang="en-US" sz="2400" dirty="0"/>
                <a:t>add (t</a:t>
              </a:r>
              <a:r>
                <a:rPr lang="en-US" sz="2400" baseline="-25000" dirty="0"/>
                <a:t>1</a:t>
              </a:r>
              <a:r>
                <a:rPr lang="en-US" sz="2400" dirty="0"/>
                <a:t>, t</a:t>
              </a:r>
              <a:r>
                <a:rPr lang="en-US" sz="2400" baseline="-25000" dirty="0"/>
                <a:t>2</a:t>
              </a:r>
              <a:r>
                <a:rPr lang="en-US" sz="2400" dirty="0"/>
                <a:t>)</a:t>
              </a:r>
            </a:p>
          </p:txBody>
        </p:sp>
      </p:grpSp>
      <p:sp>
        <p:nvSpPr>
          <p:cNvPr id="15" name="Rectangle 3"/>
          <p:cNvSpPr>
            <a:spLocks noChangeArrowheads="1"/>
          </p:cNvSpPr>
          <p:nvPr/>
        </p:nvSpPr>
        <p:spPr bwMode="auto">
          <a:xfrm>
            <a:off x="4363384" y="3962882"/>
            <a:ext cx="4076700" cy="704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nchor="ctr"/>
          <a:lstStyle/>
          <a:p>
            <a:pPr>
              <a:lnSpc>
                <a:spcPct val="90000"/>
              </a:lnSpc>
            </a:pPr>
            <a:r>
              <a:rPr lang="en-US" sz="2400" b="1" dirty="0">
                <a:solidFill>
                  <a:srgbClr val="800000"/>
                </a:solidFill>
                <a:latin typeface="Century Gothic" charset="0"/>
              </a:rPr>
              <a:t>Parallel Machine : MPP</a:t>
            </a:r>
          </a:p>
        </p:txBody>
      </p:sp>
      <p:sp>
        <p:nvSpPr>
          <p:cNvPr id="16" name="Rectangle 11"/>
          <p:cNvSpPr>
            <a:spLocks noChangeArrowheads="1"/>
          </p:cNvSpPr>
          <p:nvPr/>
        </p:nvSpPr>
        <p:spPr bwMode="auto">
          <a:xfrm>
            <a:off x="4669772" y="4786795"/>
            <a:ext cx="4494170" cy="15670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sz="2400" dirty="0"/>
              <a:t>function1( ) || function2 ( )</a:t>
            </a:r>
          </a:p>
          <a:p>
            <a:pPr>
              <a:buClr>
                <a:schemeClr val="hlink"/>
              </a:buClr>
              <a:buSzPct val="50000"/>
              <a:buFont typeface="Monotype Sorts" charset="0"/>
              <a:buChar char="l"/>
            </a:pPr>
            <a:r>
              <a:rPr lang="en-US" sz="2400" dirty="0"/>
              <a:t> massively parallel system</a:t>
            </a:r>
          </a:p>
          <a:p>
            <a:r>
              <a:rPr lang="en-US" sz="2400" dirty="0"/>
              <a:t>  containing thousands of CPUs</a:t>
            </a:r>
          </a:p>
          <a:p>
            <a:r>
              <a:rPr lang="en-US" sz="2400" dirty="0">
                <a:solidFill>
                  <a:srgbClr val="800000"/>
                </a:solidFill>
              </a:rPr>
              <a:t>Time : </a:t>
            </a:r>
            <a:r>
              <a:rPr lang="en-US" sz="2400" dirty="0"/>
              <a:t>max (t</a:t>
            </a:r>
            <a:r>
              <a:rPr lang="en-US" sz="2400" baseline="-25000" dirty="0"/>
              <a:t>1</a:t>
            </a:r>
            <a:r>
              <a:rPr lang="en-US" sz="2400" dirty="0"/>
              <a:t>, t</a:t>
            </a:r>
            <a:r>
              <a:rPr lang="en-US" sz="2400" baseline="-25000" dirty="0"/>
              <a:t>2</a:t>
            </a:r>
            <a:r>
              <a:rPr lang="en-US" sz="2400" dirty="0"/>
              <a:t>)</a:t>
            </a:r>
          </a:p>
        </p:txBody>
      </p:sp>
    </p:spTree>
    <p:extLst>
      <p:ext uri="{BB962C8B-B14F-4D97-AF65-F5344CB8AC3E}">
        <p14:creationId xmlns:p14="http://schemas.microsoft.com/office/powerpoint/2010/main" val="2049877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25" y="275936"/>
            <a:ext cx="8489950" cy="654070"/>
          </a:xfrm>
        </p:spPr>
        <p:txBody>
          <a:bodyPr/>
          <a:lstStyle/>
          <a:p>
            <a:r>
              <a:rPr lang="en-US" dirty="0"/>
              <a:t>A multithread program</a:t>
            </a:r>
          </a:p>
        </p:txBody>
      </p:sp>
      <p:sp>
        <p:nvSpPr>
          <p:cNvPr id="4" name="Rectangle 3"/>
          <p:cNvSpPr>
            <a:spLocks noChangeArrowheads="1"/>
          </p:cNvSpPr>
          <p:nvPr/>
        </p:nvSpPr>
        <p:spPr bwMode="auto">
          <a:xfrm>
            <a:off x="3352800" y="1524000"/>
            <a:ext cx="1905000" cy="1752600"/>
          </a:xfrm>
          <a:prstGeom prst="rect">
            <a:avLst/>
          </a:prstGeom>
          <a:solidFill>
            <a:srgbClr val="FFCCCC"/>
          </a:solidFill>
          <a:ln w="9525">
            <a:solidFill>
              <a:schemeClr val="tx1"/>
            </a:solidFill>
            <a:miter lim="800000"/>
            <a:headEnd/>
            <a:tailEnd/>
          </a:ln>
        </p:spPr>
        <p:txBody>
          <a:bodyPr wrap="none" anchor="ctr"/>
          <a:lstStyle/>
          <a:p>
            <a:r>
              <a:rPr lang="en-GB" dirty="0"/>
              <a:t>   Main Thread</a:t>
            </a:r>
          </a:p>
        </p:txBody>
      </p:sp>
      <p:sp>
        <p:nvSpPr>
          <p:cNvPr id="5" name="Rectangle 4"/>
          <p:cNvSpPr>
            <a:spLocks noChangeArrowheads="1"/>
          </p:cNvSpPr>
          <p:nvPr/>
        </p:nvSpPr>
        <p:spPr bwMode="auto">
          <a:xfrm>
            <a:off x="1219200" y="4191000"/>
            <a:ext cx="1143000" cy="1600200"/>
          </a:xfrm>
          <a:prstGeom prst="rect">
            <a:avLst/>
          </a:prstGeom>
          <a:solidFill>
            <a:srgbClr val="FFCCCC"/>
          </a:solidFill>
          <a:ln w="9525">
            <a:solidFill>
              <a:schemeClr val="tx1"/>
            </a:solidFill>
            <a:miter lim="800000"/>
            <a:headEnd/>
            <a:tailEnd/>
          </a:ln>
        </p:spPr>
        <p:txBody>
          <a:bodyPr wrap="none" anchor="ctr"/>
          <a:lstStyle/>
          <a:p>
            <a:r>
              <a:rPr lang="en-GB" dirty="0"/>
              <a:t>Thread 1</a:t>
            </a:r>
          </a:p>
        </p:txBody>
      </p:sp>
      <p:sp>
        <p:nvSpPr>
          <p:cNvPr id="6" name="Rectangle 5"/>
          <p:cNvSpPr>
            <a:spLocks noChangeArrowheads="1"/>
          </p:cNvSpPr>
          <p:nvPr/>
        </p:nvSpPr>
        <p:spPr bwMode="auto">
          <a:xfrm>
            <a:off x="3505200" y="4191000"/>
            <a:ext cx="1143000" cy="1752600"/>
          </a:xfrm>
          <a:prstGeom prst="rect">
            <a:avLst/>
          </a:prstGeom>
          <a:solidFill>
            <a:srgbClr val="FFCCCC"/>
          </a:solidFill>
          <a:ln w="9525">
            <a:solidFill>
              <a:schemeClr val="tx1"/>
            </a:solidFill>
            <a:miter lim="800000"/>
            <a:headEnd/>
            <a:tailEnd/>
          </a:ln>
        </p:spPr>
        <p:txBody>
          <a:bodyPr wrap="none" anchor="ctr"/>
          <a:lstStyle/>
          <a:p>
            <a:r>
              <a:rPr lang="en-GB" dirty="0"/>
              <a:t>Thread 2</a:t>
            </a:r>
          </a:p>
        </p:txBody>
      </p:sp>
      <p:sp>
        <p:nvSpPr>
          <p:cNvPr id="7" name="Rectangle 6"/>
          <p:cNvSpPr>
            <a:spLocks noChangeArrowheads="1"/>
          </p:cNvSpPr>
          <p:nvPr/>
        </p:nvSpPr>
        <p:spPr bwMode="auto">
          <a:xfrm>
            <a:off x="6019799" y="4191000"/>
            <a:ext cx="1230429" cy="1752600"/>
          </a:xfrm>
          <a:prstGeom prst="rect">
            <a:avLst/>
          </a:prstGeom>
          <a:solidFill>
            <a:srgbClr val="FFCCCC"/>
          </a:solidFill>
          <a:ln w="9525">
            <a:solidFill>
              <a:schemeClr val="tx1"/>
            </a:solidFill>
            <a:miter lim="800000"/>
            <a:headEnd/>
            <a:tailEnd/>
          </a:ln>
        </p:spPr>
        <p:txBody>
          <a:bodyPr wrap="none" anchor="ctr"/>
          <a:lstStyle/>
          <a:p>
            <a:r>
              <a:rPr lang="en-GB" dirty="0"/>
              <a:t>Thread 3</a:t>
            </a:r>
          </a:p>
        </p:txBody>
      </p:sp>
      <p:sp>
        <p:nvSpPr>
          <p:cNvPr id="8" name="Line 7"/>
          <p:cNvSpPr>
            <a:spLocks noChangeShapeType="1"/>
          </p:cNvSpPr>
          <p:nvPr/>
        </p:nvSpPr>
        <p:spPr bwMode="auto">
          <a:xfrm flipH="1">
            <a:off x="1981200" y="3352800"/>
            <a:ext cx="1905000" cy="762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9" name="Line 8"/>
          <p:cNvSpPr>
            <a:spLocks noChangeShapeType="1"/>
          </p:cNvSpPr>
          <p:nvPr/>
        </p:nvSpPr>
        <p:spPr bwMode="auto">
          <a:xfrm flipH="1">
            <a:off x="4114800" y="3352800"/>
            <a:ext cx="76200" cy="762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10" name="Line 9"/>
          <p:cNvSpPr>
            <a:spLocks noChangeShapeType="1"/>
          </p:cNvSpPr>
          <p:nvPr/>
        </p:nvSpPr>
        <p:spPr bwMode="auto">
          <a:xfrm>
            <a:off x="4648200" y="3352800"/>
            <a:ext cx="1676400" cy="762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11" name="Text Box 10"/>
          <p:cNvSpPr txBox="1">
            <a:spLocks noChangeArrowheads="1"/>
          </p:cNvSpPr>
          <p:nvPr/>
        </p:nvSpPr>
        <p:spPr bwMode="auto">
          <a:xfrm>
            <a:off x="2222500" y="3484563"/>
            <a:ext cx="5905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0"/>
                <a:cs typeface="SimSun" charset="0"/>
              </a:defRPr>
            </a:lvl1pPr>
            <a:lvl2pPr marL="742950" indent="-285750" eaLnBrk="0" hangingPunct="0">
              <a:defRPr sz="1600">
                <a:solidFill>
                  <a:schemeClr val="tx1"/>
                </a:solidFill>
                <a:latin typeface="Tahoma" charset="0"/>
                <a:ea typeface="SimSun" charset="0"/>
                <a:cs typeface="SimSun" charset="0"/>
              </a:defRPr>
            </a:lvl2pPr>
            <a:lvl3pPr marL="1143000" indent="-228600" eaLnBrk="0" hangingPunct="0">
              <a:defRPr sz="1600">
                <a:solidFill>
                  <a:schemeClr val="tx1"/>
                </a:solidFill>
                <a:latin typeface="Tahoma" charset="0"/>
                <a:ea typeface="SimSun" charset="0"/>
                <a:cs typeface="SimSun" charset="0"/>
              </a:defRPr>
            </a:lvl3pPr>
            <a:lvl4pPr marL="1600200" indent="-228600" eaLnBrk="0" hangingPunct="0">
              <a:defRPr sz="1600">
                <a:solidFill>
                  <a:schemeClr val="tx1"/>
                </a:solidFill>
                <a:latin typeface="Tahoma" charset="0"/>
                <a:ea typeface="SimSun" charset="0"/>
                <a:cs typeface="SimSun" charset="0"/>
              </a:defRPr>
            </a:lvl4pPr>
            <a:lvl5pPr marL="2057400" indent="-228600" eaLnBrk="0" hangingPunct="0">
              <a:defRPr sz="1600">
                <a:solidFill>
                  <a:schemeClr val="tx1"/>
                </a:solidFill>
                <a:latin typeface="Tahoma" charset="0"/>
                <a:ea typeface="SimSun" charset="0"/>
                <a:cs typeface="SimSun" charset="0"/>
              </a:defRPr>
            </a:lvl5pPr>
            <a:lvl6pPr marL="2514600" indent="-228600" algn="ctr" eaLnBrk="0" fontAlgn="base" hangingPunct="0">
              <a:spcBef>
                <a:spcPct val="0"/>
              </a:spcBef>
              <a:spcAft>
                <a:spcPct val="0"/>
              </a:spcAft>
              <a:defRPr sz="1600">
                <a:solidFill>
                  <a:schemeClr val="tx1"/>
                </a:solidFill>
                <a:latin typeface="Tahoma" charset="0"/>
                <a:ea typeface="SimSun" charset="0"/>
                <a:cs typeface="SimSun" charset="0"/>
              </a:defRPr>
            </a:lvl6pPr>
            <a:lvl7pPr marL="2971800" indent="-228600" algn="ctr" eaLnBrk="0" fontAlgn="base" hangingPunct="0">
              <a:spcBef>
                <a:spcPct val="0"/>
              </a:spcBef>
              <a:spcAft>
                <a:spcPct val="0"/>
              </a:spcAft>
              <a:defRPr sz="1600">
                <a:solidFill>
                  <a:schemeClr val="tx1"/>
                </a:solidFill>
                <a:latin typeface="Tahoma" charset="0"/>
                <a:ea typeface="SimSun" charset="0"/>
                <a:cs typeface="SimSun" charset="0"/>
              </a:defRPr>
            </a:lvl7pPr>
            <a:lvl8pPr marL="3429000" indent="-228600" algn="ctr" eaLnBrk="0" fontAlgn="base" hangingPunct="0">
              <a:spcBef>
                <a:spcPct val="0"/>
              </a:spcBef>
              <a:spcAft>
                <a:spcPct val="0"/>
              </a:spcAft>
              <a:defRPr sz="1600">
                <a:solidFill>
                  <a:schemeClr val="tx1"/>
                </a:solidFill>
                <a:latin typeface="Tahoma" charset="0"/>
                <a:ea typeface="SimSun" charset="0"/>
                <a:cs typeface="SimSun" charset="0"/>
              </a:defRPr>
            </a:lvl8pPr>
            <a:lvl9pPr marL="3886200" indent="-228600" algn="ctr" eaLnBrk="0" fontAlgn="base" hangingPunct="0">
              <a:spcBef>
                <a:spcPct val="0"/>
              </a:spcBef>
              <a:spcAft>
                <a:spcPct val="0"/>
              </a:spcAft>
              <a:defRPr sz="1600">
                <a:solidFill>
                  <a:schemeClr val="tx1"/>
                </a:solidFill>
                <a:latin typeface="Tahoma" charset="0"/>
                <a:ea typeface="SimSun" charset="0"/>
                <a:cs typeface="SimSun" charset="0"/>
              </a:defRPr>
            </a:lvl9pPr>
          </a:lstStyle>
          <a:p>
            <a:pPr eaLnBrk="1" hangingPunct="1"/>
            <a:r>
              <a:rPr lang="en-GB"/>
              <a:t>start</a:t>
            </a:r>
          </a:p>
        </p:txBody>
      </p:sp>
      <p:sp>
        <p:nvSpPr>
          <p:cNvPr id="12" name="Text Box 11"/>
          <p:cNvSpPr txBox="1">
            <a:spLocks noChangeArrowheads="1"/>
          </p:cNvSpPr>
          <p:nvPr/>
        </p:nvSpPr>
        <p:spPr bwMode="auto">
          <a:xfrm>
            <a:off x="3752850" y="3505200"/>
            <a:ext cx="5905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0"/>
                <a:cs typeface="SimSun" charset="0"/>
              </a:defRPr>
            </a:lvl1pPr>
            <a:lvl2pPr marL="742950" indent="-285750" eaLnBrk="0" hangingPunct="0">
              <a:defRPr sz="1600">
                <a:solidFill>
                  <a:schemeClr val="tx1"/>
                </a:solidFill>
                <a:latin typeface="Tahoma" charset="0"/>
                <a:ea typeface="SimSun" charset="0"/>
                <a:cs typeface="SimSun" charset="0"/>
              </a:defRPr>
            </a:lvl2pPr>
            <a:lvl3pPr marL="1143000" indent="-228600" eaLnBrk="0" hangingPunct="0">
              <a:defRPr sz="1600">
                <a:solidFill>
                  <a:schemeClr val="tx1"/>
                </a:solidFill>
                <a:latin typeface="Tahoma" charset="0"/>
                <a:ea typeface="SimSun" charset="0"/>
                <a:cs typeface="SimSun" charset="0"/>
              </a:defRPr>
            </a:lvl3pPr>
            <a:lvl4pPr marL="1600200" indent="-228600" eaLnBrk="0" hangingPunct="0">
              <a:defRPr sz="1600">
                <a:solidFill>
                  <a:schemeClr val="tx1"/>
                </a:solidFill>
                <a:latin typeface="Tahoma" charset="0"/>
                <a:ea typeface="SimSun" charset="0"/>
                <a:cs typeface="SimSun" charset="0"/>
              </a:defRPr>
            </a:lvl4pPr>
            <a:lvl5pPr marL="2057400" indent="-228600" eaLnBrk="0" hangingPunct="0">
              <a:defRPr sz="1600">
                <a:solidFill>
                  <a:schemeClr val="tx1"/>
                </a:solidFill>
                <a:latin typeface="Tahoma" charset="0"/>
                <a:ea typeface="SimSun" charset="0"/>
                <a:cs typeface="SimSun" charset="0"/>
              </a:defRPr>
            </a:lvl5pPr>
            <a:lvl6pPr marL="2514600" indent="-228600" algn="ctr" eaLnBrk="0" fontAlgn="base" hangingPunct="0">
              <a:spcBef>
                <a:spcPct val="0"/>
              </a:spcBef>
              <a:spcAft>
                <a:spcPct val="0"/>
              </a:spcAft>
              <a:defRPr sz="1600">
                <a:solidFill>
                  <a:schemeClr val="tx1"/>
                </a:solidFill>
                <a:latin typeface="Tahoma" charset="0"/>
                <a:ea typeface="SimSun" charset="0"/>
                <a:cs typeface="SimSun" charset="0"/>
              </a:defRPr>
            </a:lvl6pPr>
            <a:lvl7pPr marL="2971800" indent="-228600" algn="ctr" eaLnBrk="0" fontAlgn="base" hangingPunct="0">
              <a:spcBef>
                <a:spcPct val="0"/>
              </a:spcBef>
              <a:spcAft>
                <a:spcPct val="0"/>
              </a:spcAft>
              <a:defRPr sz="1600">
                <a:solidFill>
                  <a:schemeClr val="tx1"/>
                </a:solidFill>
                <a:latin typeface="Tahoma" charset="0"/>
                <a:ea typeface="SimSun" charset="0"/>
                <a:cs typeface="SimSun" charset="0"/>
              </a:defRPr>
            </a:lvl7pPr>
            <a:lvl8pPr marL="3429000" indent="-228600" algn="ctr" eaLnBrk="0" fontAlgn="base" hangingPunct="0">
              <a:spcBef>
                <a:spcPct val="0"/>
              </a:spcBef>
              <a:spcAft>
                <a:spcPct val="0"/>
              </a:spcAft>
              <a:defRPr sz="1600">
                <a:solidFill>
                  <a:schemeClr val="tx1"/>
                </a:solidFill>
                <a:latin typeface="Tahoma" charset="0"/>
                <a:ea typeface="SimSun" charset="0"/>
                <a:cs typeface="SimSun" charset="0"/>
              </a:defRPr>
            </a:lvl8pPr>
            <a:lvl9pPr marL="3886200" indent="-228600" algn="ctr" eaLnBrk="0" fontAlgn="base" hangingPunct="0">
              <a:spcBef>
                <a:spcPct val="0"/>
              </a:spcBef>
              <a:spcAft>
                <a:spcPct val="0"/>
              </a:spcAft>
              <a:defRPr sz="1600">
                <a:solidFill>
                  <a:schemeClr val="tx1"/>
                </a:solidFill>
                <a:latin typeface="Tahoma" charset="0"/>
                <a:ea typeface="SimSun" charset="0"/>
                <a:cs typeface="SimSun" charset="0"/>
              </a:defRPr>
            </a:lvl9pPr>
          </a:lstStyle>
          <a:p>
            <a:pPr eaLnBrk="1" hangingPunct="1"/>
            <a:r>
              <a:rPr lang="en-GB"/>
              <a:t>start</a:t>
            </a:r>
          </a:p>
        </p:txBody>
      </p:sp>
      <p:sp>
        <p:nvSpPr>
          <p:cNvPr id="13" name="Text Box 12"/>
          <p:cNvSpPr txBox="1">
            <a:spLocks noChangeArrowheads="1"/>
          </p:cNvSpPr>
          <p:nvPr/>
        </p:nvSpPr>
        <p:spPr bwMode="auto">
          <a:xfrm>
            <a:off x="5257800" y="3276600"/>
            <a:ext cx="5905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0"/>
                <a:cs typeface="SimSun" charset="0"/>
              </a:defRPr>
            </a:lvl1pPr>
            <a:lvl2pPr marL="742950" indent="-285750" eaLnBrk="0" hangingPunct="0">
              <a:defRPr sz="1600">
                <a:solidFill>
                  <a:schemeClr val="tx1"/>
                </a:solidFill>
                <a:latin typeface="Tahoma" charset="0"/>
                <a:ea typeface="SimSun" charset="0"/>
                <a:cs typeface="SimSun" charset="0"/>
              </a:defRPr>
            </a:lvl2pPr>
            <a:lvl3pPr marL="1143000" indent="-228600" eaLnBrk="0" hangingPunct="0">
              <a:defRPr sz="1600">
                <a:solidFill>
                  <a:schemeClr val="tx1"/>
                </a:solidFill>
                <a:latin typeface="Tahoma" charset="0"/>
                <a:ea typeface="SimSun" charset="0"/>
                <a:cs typeface="SimSun" charset="0"/>
              </a:defRPr>
            </a:lvl3pPr>
            <a:lvl4pPr marL="1600200" indent="-228600" eaLnBrk="0" hangingPunct="0">
              <a:defRPr sz="1600">
                <a:solidFill>
                  <a:schemeClr val="tx1"/>
                </a:solidFill>
                <a:latin typeface="Tahoma" charset="0"/>
                <a:ea typeface="SimSun" charset="0"/>
                <a:cs typeface="SimSun" charset="0"/>
              </a:defRPr>
            </a:lvl4pPr>
            <a:lvl5pPr marL="2057400" indent="-228600" eaLnBrk="0" hangingPunct="0">
              <a:defRPr sz="1600">
                <a:solidFill>
                  <a:schemeClr val="tx1"/>
                </a:solidFill>
                <a:latin typeface="Tahoma" charset="0"/>
                <a:ea typeface="SimSun" charset="0"/>
                <a:cs typeface="SimSun" charset="0"/>
              </a:defRPr>
            </a:lvl5pPr>
            <a:lvl6pPr marL="2514600" indent="-228600" algn="ctr" eaLnBrk="0" fontAlgn="base" hangingPunct="0">
              <a:spcBef>
                <a:spcPct val="0"/>
              </a:spcBef>
              <a:spcAft>
                <a:spcPct val="0"/>
              </a:spcAft>
              <a:defRPr sz="1600">
                <a:solidFill>
                  <a:schemeClr val="tx1"/>
                </a:solidFill>
                <a:latin typeface="Tahoma" charset="0"/>
                <a:ea typeface="SimSun" charset="0"/>
                <a:cs typeface="SimSun" charset="0"/>
              </a:defRPr>
            </a:lvl6pPr>
            <a:lvl7pPr marL="2971800" indent="-228600" algn="ctr" eaLnBrk="0" fontAlgn="base" hangingPunct="0">
              <a:spcBef>
                <a:spcPct val="0"/>
              </a:spcBef>
              <a:spcAft>
                <a:spcPct val="0"/>
              </a:spcAft>
              <a:defRPr sz="1600">
                <a:solidFill>
                  <a:schemeClr val="tx1"/>
                </a:solidFill>
                <a:latin typeface="Tahoma" charset="0"/>
                <a:ea typeface="SimSun" charset="0"/>
                <a:cs typeface="SimSun" charset="0"/>
              </a:defRPr>
            </a:lvl7pPr>
            <a:lvl8pPr marL="3429000" indent="-228600" algn="ctr" eaLnBrk="0" fontAlgn="base" hangingPunct="0">
              <a:spcBef>
                <a:spcPct val="0"/>
              </a:spcBef>
              <a:spcAft>
                <a:spcPct val="0"/>
              </a:spcAft>
              <a:defRPr sz="1600">
                <a:solidFill>
                  <a:schemeClr val="tx1"/>
                </a:solidFill>
                <a:latin typeface="Tahoma" charset="0"/>
                <a:ea typeface="SimSun" charset="0"/>
                <a:cs typeface="SimSun" charset="0"/>
              </a:defRPr>
            </a:lvl8pPr>
            <a:lvl9pPr marL="3886200" indent="-228600" algn="ctr" eaLnBrk="0" fontAlgn="base" hangingPunct="0">
              <a:spcBef>
                <a:spcPct val="0"/>
              </a:spcBef>
              <a:spcAft>
                <a:spcPct val="0"/>
              </a:spcAft>
              <a:defRPr sz="1600">
                <a:solidFill>
                  <a:schemeClr val="tx1"/>
                </a:solidFill>
                <a:latin typeface="Tahoma" charset="0"/>
                <a:ea typeface="SimSun" charset="0"/>
                <a:cs typeface="SimSun" charset="0"/>
              </a:defRPr>
            </a:lvl9pPr>
          </a:lstStyle>
          <a:p>
            <a:pPr eaLnBrk="1" hangingPunct="1"/>
            <a:r>
              <a:rPr lang="en-GB"/>
              <a:t>start</a:t>
            </a:r>
          </a:p>
        </p:txBody>
      </p:sp>
      <p:sp>
        <p:nvSpPr>
          <p:cNvPr id="14" name="Line 13"/>
          <p:cNvSpPr>
            <a:spLocks noChangeShapeType="1"/>
          </p:cNvSpPr>
          <p:nvPr/>
        </p:nvSpPr>
        <p:spPr bwMode="auto">
          <a:xfrm>
            <a:off x="2514600" y="5029200"/>
            <a:ext cx="838200" cy="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15" name="Text Box 14"/>
          <p:cNvSpPr txBox="1">
            <a:spLocks noChangeArrowheads="1"/>
          </p:cNvSpPr>
          <p:nvPr/>
        </p:nvSpPr>
        <p:spPr bwMode="auto">
          <a:xfrm>
            <a:off x="1600200" y="6096000"/>
            <a:ext cx="42576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600">
                <a:solidFill>
                  <a:schemeClr val="tx1"/>
                </a:solidFill>
                <a:latin typeface="Tahoma" charset="0"/>
                <a:ea typeface="SimSun" charset="0"/>
                <a:cs typeface="SimSun" charset="0"/>
              </a:defRPr>
            </a:lvl1pPr>
            <a:lvl2pPr marL="742950" indent="-285750" eaLnBrk="0" hangingPunct="0">
              <a:defRPr sz="1600">
                <a:solidFill>
                  <a:schemeClr val="tx1"/>
                </a:solidFill>
                <a:latin typeface="Tahoma" charset="0"/>
                <a:ea typeface="SimSun" charset="0"/>
                <a:cs typeface="SimSun" charset="0"/>
              </a:defRPr>
            </a:lvl2pPr>
            <a:lvl3pPr marL="1143000" indent="-228600" eaLnBrk="0" hangingPunct="0">
              <a:defRPr sz="1600">
                <a:solidFill>
                  <a:schemeClr val="tx1"/>
                </a:solidFill>
                <a:latin typeface="Tahoma" charset="0"/>
                <a:ea typeface="SimSun" charset="0"/>
                <a:cs typeface="SimSun" charset="0"/>
              </a:defRPr>
            </a:lvl3pPr>
            <a:lvl4pPr marL="1600200" indent="-228600" eaLnBrk="0" hangingPunct="0">
              <a:defRPr sz="1600">
                <a:solidFill>
                  <a:schemeClr val="tx1"/>
                </a:solidFill>
                <a:latin typeface="Tahoma" charset="0"/>
                <a:ea typeface="SimSun" charset="0"/>
                <a:cs typeface="SimSun" charset="0"/>
              </a:defRPr>
            </a:lvl4pPr>
            <a:lvl5pPr marL="2057400" indent="-228600" eaLnBrk="0" hangingPunct="0">
              <a:defRPr sz="1600">
                <a:solidFill>
                  <a:schemeClr val="tx1"/>
                </a:solidFill>
                <a:latin typeface="Tahoma" charset="0"/>
                <a:ea typeface="SimSun" charset="0"/>
                <a:cs typeface="SimSun" charset="0"/>
              </a:defRPr>
            </a:lvl5pPr>
            <a:lvl6pPr marL="2514600" indent="-228600" algn="ctr" eaLnBrk="0" fontAlgn="base" hangingPunct="0">
              <a:spcBef>
                <a:spcPct val="0"/>
              </a:spcBef>
              <a:spcAft>
                <a:spcPct val="0"/>
              </a:spcAft>
              <a:defRPr sz="1600">
                <a:solidFill>
                  <a:schemeClr val="tx1"/>
                </a:solidFill>
                <a:latin typeface="Tahoma" charset="0"/>
                <a:ea typeface="SimSun" charset="0"/>
                <a:cs typeface="SimSun" charset="0"/>
              </a:defRPr>
            </a:lvl6pPr>
            <a:lvl7pPr marL="2971800" indent="-228600" algn="ctr" eaLnBrk="0" fontAlgn="base" hangingPunct="0">
              <a:spcBef>
                <a:spcPct val="0"/>
              </a:spcBef>
              <a:spcAft>
                <a:spcPct val="0"/>
              </a:spcAft>
              <a:defRPr sz="1600">
                <a:solidFill>
                  <a:schemeClr val="tx1"/>
                </a:solidFill>
                <a:latin typeface="Tahoma" charset="0"/>
                <a:ea typeface="SimSun" charset="0"/>
                <a:cs typeface="SimSun" charset="0"/>
              </a:defRPr>
            </a:lvl7pPr>
            <a:lvl8pPr marL="3429000" indent="-228600" algn="ctr" eaLnBrk="0" fontAlgn="base" hangingPunct="0">
              <a:spcBef>
                <a:spcPct val="0"/>
              </a:spcBef>
              <a:spcAft>
                <a:spcPct val="0"/>
              </a:spcAft>
              <a:defRPr sz="1600">
                <a:solidFill>
                  <a:schemeClr val="tx1"/>
                </a:solidFill>
                <a:latin typeface="Tahoma" charset="0"/>
                <a:ea typeface="SimSun" charset="0"/>
                <a:cs typeface="SimSun" charset="0"/>
              </a:defRPr>
            </a:lvl8pPr>
            <a:lvl9pPr marL="3886200" indent="-228600" algn="ctr" eaLnBrk="0" fontAlgn="base" hangingPunct="0">
              <a:spcBef>
                <a:spcPct val="0"/>
              </a:spcBef>
              <a:spcAft>
                <a:spcPct val="0"/>
              </a:spcAft>
              <a:defRPr sz="1600">
                <a:solidFill>
                  <a:schemeClr val="tx1"/>
                </a:solidFill>
                <a:latin typeface="Tahoma" charset="0"/>
                <a:ea typeface="SimSun" charset="0"/>
                <a:cs typeface="SimSun" charset="0"/>
              </a:defRPr>
            </a:lvl9pPr>
          </a:lstStyle>
          <a:p>
            <a:pPr eaLnBrk="1" hangingPunct="1"/>
            <a:r>
              <a:rPr lang="en-GB"/>
              <a:t>Threads may switch or exchange data/results</a:t>
            </a:r>
          </a:p>
        </p:txBody>
      </p:sp>
      <p:sp>
        <p:nvSpPr>
          <p:cNvPr id="16" name="Line 15"/>
          <p:cNvSpPr>
            <a:spLocks noChangeShapeType="1"/>
          </p:cNvSpPr>
          <p:nvPr/>
        </p:nvSpPr>
        <p:spPr bwMode="auto">
          <a:xfrm>
            <a:off x="5867400" y="1676400"/>
            <a:ext cx="0" cy="1371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17" name="Line 16"/>
          <p:cNvSpPr>
            <a:spLocks noChangeShapeType="1"/>
          </p:cNvSpPr>
          <p:nvPr/>
        </p:nvSpPr>
        <p:spPr bwMode="auto">
          <a:xfrm>
            <a:off x="7543800" y="4343400"/>
            <a:ext cx="0" cy="1371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18" name="Line 17"/>
          <p:cNvSpPr>
            <a:spLocks noChangeShapeType="1"/>
          </p:cNvSpPr>
          <p:nvPr/>
        </p:nvSpPr>
        <p:spPr bwMode="auto">
          <a:xfrm>
            <a:off x="4876800" y="4343400"/>
            <a:ext cx="0" cy="1371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19" name="Line 18"/>
          <p:cNvSpPr>
            <a:spLocks noChangeShapeType="1"/>
          </p:cNvSpPr>
          <p:nvPr/>
        </p:nvSpPr>
        <p:spPr bwMode="auto">
          <a:xfrm>
            <a:off x="997706" y="4343400"/>
            <a:ext cx="0" cy="1371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0" name="Rectangle 19"/>
          <p:cNvSpPr>
            <a:spLocks noChangeArrowheads="1"/>
          </p:cNvSpPr>
          <p:nvPr/>
        </p:nvSpPr>
        <p:spPr bwMode="auto">
          <a:xfrm>
            <a:off x="608188" y="918109"/>
            <a:ext cx="7165624"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algn="l" eaLnBrk="0" hangingPunct="0"/>
            <a:r>
              <a:rPr lang="en-US" sz="2400" u="sng" dirty="0">
                <a:latin typeface="+mj-lt"/>
              </a:rPr>
              <a:t>threads are light-weight processes within a process</a:t>
            </a:r>
            <a:endParaRPr lang="en-US" sz="2400" dirty="0">
              <a:latin typeface="+mj-lt"/>
            </a:endParaRPr>
          </a:p>
        </p:txBody>
      </p:sp>
    </p:spTree>
    <p:extLst>
      <p:ext uri="{BB962C8B-B14F-4D97-AF65-F5344CB8AC3E}">
        <p14:creationId xmlns:p14="http://schemas.microsoft.com/office/powerpoint/2010/main" val="3297799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rebuchet MS" charset="0"/>
              </a:rPr>
              <a:t>Threads Concept</a:t>
            </a:r>
            <a:endParaRPr lang="en-US" dirty="0"/>
          </a:p>
        </p:txBody>
      </p:sp>
      <p:sp>
        <p:nvSpPr>
          <p:cNvPr id="4" name="Text Box 5"/>
          <p:cNvSpPr txBox="1">
            <a:spLocks noChangeArrowheads="1"/>
          </p:cNvSpPr>
          <p:nvPr/>
        </p:nvSpPr>
        <p:spPr bwMode="auto">
          <a:xfrm>
            <a:off x="636210" y="1932793"/>
            <a:ext cx="1676400"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dirty="0">
                <a:latin typeface="+mj-lt"/>
              </a:rPr>
              <a:t>Multiple threads on multiple CPUs</a:t>
            </a:r>
          </a:p>
        </p:txBody>
      </p:sp>
      <p:sp>
        <p:nvSpPr>
          <p:cNvPr id="5" name="Text Box 6"/>
          <p:cNvSpPr txBox="1">
            <a:spLocks noChangeArrowheads="1"/>
          </p:cNvSpPr>
          <p:nvPr/>
        </p:nvSpPr>
        <p:spPr bwMode="auto">
          <a:xfrm>
            <a:off x="560010" y="3990193"/>
            <a:ext cx="1905000"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a:latin typeface="+mj-lt"/>
              </a:rPr>
              <a:t>Multiple threads sharing a single CPU</a:t>
            </a:r>
          </a:p>
        </p:txBody>
      </p:sp>
      <p:graphicFrame>
        <p:nvGraphicFramePr>
          <p:cNvPr id="6" name="Object 7"/>
          <p:cNvGraphicFramePr>
            <a:graphicFrameLocks noChangeAspect="1"/>
          </p:cNvGraphicFramePr>
          <p:nvPr>
            <p:extLst>
              <p:ext uri="{D42A27DB-BD31-4B8C-83A1-F6EECF244321}">
                <p14:modId xmlns:p14="http://schemas.microsoft.com/office/powerpoint/2010/main" val="484536444"/>
              </p:ext>
            </p:extLst>
          </p:nvPr>
        </p:nvGraphicFramePr>
        <p:xfrm>
          <a:off x="2309435" y="1937556"/>
          <a:ext cx="6022975" cy="1749425"/>
        </p:xfrm>
        <a:graphic>
          <a:graphicData uri="http://schemas.openxmlformats.org/presentationml/2006/ole">
            <mc:AlternateContent xmlns:mc="http://schemas.openxmlformats.org/markup-compatibility/2006">
              <mc:Choice xmlns:v="urn:schemas-microsoft-com:vml" Requires="v">
                <p:oleObj name="Picture" r:id="rId3" imgW="6858000" imgH="6400800" progId="Word.Picture.8">
                  <p:embed/>
                </p:oleObj>
              </mc:Choice>
              <mc:Fallback>
                <p:oleObj name="Picture" r:id="rId3" imgW="6858000" imgH="64008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1067" t="19858" r="42267" b="61858"/>
                      <a:stretch>
                        <a:fillRect/>
                      </a:stretch>
                    </p:blipFill>
                    <p:spPr bwMode="auto">
                      <a:xfrm>
                        <a:off x="2309435" y="1937556"/>
                        <a:ext cx="6022975" cy="1749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7" name="Object 9"/>
          <p:cNvGraphicFramePr>
            <a:graphicFrameLocks noChangeAspect="1"/>
          </p:cNvGraphicFramePr>
          <p:nvPr>
            <p:extLst>
              <p:ext uri="{D42A27DB-BD31-4B8C-83A1-F6EECF244321}">
                <p14:modId xmlns:p14="http://schemas.microsoft.com/office/powerpoint/2010/main" val="2136512422"/>
              </p:ext>
            </p:extLst>
          </p:nvPr>
        </p:nvGraphicFramePr>
        <p:xfrm>
          <a:off x="2385635" y="3994956"/>
          <a:ext cx="6022975" cy="1749425"/>
        </p:xfrm>
        <a:graphic>
          <a:graphicData uri="http://schemas.openxmlformats.org/presentationml/2006/ole">
            <mc:AlternateContent xmlns:mc="http://schemas.openxmlformats.org/markup-compatibility/2006">
              <mc:Choice xmlns:v="urn:schemas-microsoft-com:vml" Requires="v">
                <p:oleObj name="Picture" r:id="rId5" imgW="6858000" imgH="6400800" progId="Word.Picture.8">
                  <p:embed/>
                </p:oleObj>
              </mc:Choice>
              <mc:Fallback>
                <p:oleObj name="Picture" r:id="rId5" imgW="6858000" imgH="6400800"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l="-1067" t="19858" r="42267" b="61858"/>
                      <a:stretch>
                        <a:fillRect/>
                      </a:stretch>
                    </p:blipFill>
                    <p:spPr bwMode="auto">
                      <a:xfrm>
                        <a:off x="2385635" y="3994956"/>
                        <a:ext cx="6022975" cy="1749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9282108"/>
      </p:ext>
    </p:extLst>
  </p:cSld>
  <p:clrMapOvr>
    <a:masterClrMapping/>
  </p:clrMapOvr>
</p:sld>
</file>

<file path=ppt/theme/theme1.xml><?xml version="1.0" encoding="utf-8"?>
<a:theme xmlns:a="http://schemas.openxmlformats.org/drawingml/2006/main" name="UCL">
  <a:themeElements>
    <a:clrScheme name="PPT_DarkBlueOnWhite 15">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59CBD"/>
      </a:hlink>
      <a:folHlink>
        <a:srgbClr val="B25D86"/>
      </a:folHlink>
    </a:clrScheme>
    <a:fontScheme name="PPT_DarkBlueOnWhi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PPT_DarkBlueOn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PT_DarkBlueOnWhi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PT_DarkBlueOnWhi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PT_DarkBlueOnWhi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PT_DarkBlueOnWhi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PT_DarkBlueOnWhi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PT_DarkBlueOnWhi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PT_DarkBlueOnWhi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PT_DarkBlueOnWhi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PT_DarkBlueOnWhi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PT_DarkBlueOnWhi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PT_DarkBlueOnWhi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PT_DarkBlueOnWhite 13">
        <a:dk1>
          <a:srgbClr val="000000"/>
        </a:dk1>
        <a:lt1>
          <a:srgbClr val="FFFFFF"/>
        </a:lt1>
        <a:dk2>
          <a:srgbClr val="000000"/>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PPT_DarkBlueOnWhite 14">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PPT_DarkBlueOnWhite 15">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59CBD"/>
        </a:hlink>
        <a:folHlink>
          <a:srgbClr val="B25D8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UoW.potx</Template>
  <TotalTime>20024</TotalTime>
  <Words>4599</Words>
  <Application>Microsoft Macintosh PowerPoint</Application>
  <PresentationFormat>On-screen Show (4:3)</PresentationFormat>
  <Paragraphs>781</Paragraphs>
  <Slides>52</Slides>
  <Notes>51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5" baseType="lpstr">
      <vt:lpstr>Arial</vt:lpstr>
      <vt:lpstr>Calibri</vt:lpstr>
      <vt:lpstr>Century Gothic</vt:lpstr>
      <vt:lpstr>Courier</vt:lpstr>
      <vt:lpstr>Courier New</vt:lpstr>
      <vt:lpstr>Georgia</vt:lpstr>
      <vt:lpstr>Helvetica</vt:lpstr>
      <vt:lpstr>Monotype Sorts</vt:lpstr>
      <vt:lpstr>Tahoma</vt:lpstr>
      <vt:lpstr>Times New Roman</vt:lpstr>
      <vt:lpstr>Trebuchet MS</vt:lpstr>
      <vt:lpstr>UCL</vt:lpstr>
      <vt:lpstr>Picture</vt:lpstr>
      <vt:lpstr>5COSC019W – Object Oriented Programming Week 10</vt:lpstr>
      <vt:lpstr>Overview</vt:lpstr>
      <vt:lpstr>Threaded Applications</vt:lpstr>
      <vt:lpstr>Threaded Applications</vt:lpstr>
      <vt:lpstr>Thread</vt:lpstr>
      <vt:lpstr>Serial vs. Parallel</vt:lpstr>
      <vt:lpstr>Serial vs. Parallel in Computing </vt:lpstr>
      <vt:lpstr>A multithread program</vt:lpstr>
      <vt:lpstr>Threads Concept</vt:lpstr>
      <vt:lpstr>Summing Up  </vt:lpstr>
      <vt:lpstr>Threads in Java</vt:lpstr>
      <vt:lpstr>2 Threading Mechanisms</vt:lpstr>
      <vt:lpstr>1st Method: Extending Thread Class</vt:lpstr>
      <vt:lpstr>Example</vt:lpstr>
      <vt:lpstr>2nd method: Threads by implementing Runnable interface</vt:lpstr>
      <vt:lpstr>Example</vt:lpstr>
      <vt:lpstr>Overview of Thread Methods</vt:lpstr>
      <vt:lpstr>Thread States: Life Cycle of a Thread</vt:lpstr>
      <vt:lpstr>Other thread states</vt:lpstr>
      <vt:lpstr>Life Cycle of Thread</vt:lpstr>
      <vt:lpstr>A Program with Three Java Threads</vt:lpstr>
      <vt:lpstr>Three threads example</vt:lpstr>
      <vt:lpstr>Three threads example</vt:lpstr>
      <vt:lpstr>Consideration</vt:lpstr>
      <vt:lpstr>Terminating Threads</vt:lpstr>
      <vt:lpstr>Example</vt:lpstr>
      <vt:lpstr>Terminating threads – Interrupting method</vt:lpstr>
      <vt:lpstr>Thread Priorities </vt:lpstr>
      <vt:lpstr>Yield() and sleep()</vt:lpstr>
      <vt:lpstr>Potential risk when a thread is sleeping</vt:lpstr>
      <vt:lpstr>Concurrent Access to Data </vt:lpstr>
      <vt:lpstr>Read/Write problem</vt:lpstr>
      <vt:lpstr>Read/Write Problem example</vt:lpstr>
      <vt:lpstr>Example – withdraw thread</vt:lpstr>
      <vt:lpstr>Example – Deposit thread</vt:lpstr>
      <vt:lpstr>Example – Class Account</vt:lpstr>
      <vt:lpstr>Output</vt:lpstr>
      <vt:lpstr>How we solve this problem?</vt:lpstr>
      <vt:lpstr>Example</vt:lpstr>
      <vt:lpstr>Output </vt:lpstr>
      <vt:lpstr>Synchronizing Instance Methods and Static Methods</vt:lpstr>
      <vt:lpstr>Synchronizing Statements </vt:lpstr>
      <vt:lpstr> Synchronization Using Locks </vt:lpstr>
      <vt:lpstr>Lock implementation</vt:lpstr>
      <vt:lpstr>Example using locks</vt:lpstr>
      <vt:lpstr>wait(), notify(), and notifyAll()</vt:lpstr>
      <vt:lpstr>wait() and notify()</vt:lpstr>
      <vt:lpstr>Example wait(),notify()</vt:lpstr>
      <vt:lpstr>Suspending and resuming threads</vt:lpstr>
      <vt:lpstr>Example</vt:lpstr>
      <vt:lpstr>…continue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5COSC001W – Object Oriented Programming Week 4</dc:title>
  <dc:creator>Barbara</dc:creator>
  <cp:lastModifiedBy>Microsoft Office User</cp:lastModifiedBy>
  <cp:revision>231</cp:revision>
  <dcterms:created xsi:type="dcterms:W3CDTF">2016-07-23T09:13:01Z</dcterms:created>
  <dcterms:modified xsi:type="dcterms:W3CDTF">2022-09-12T15:03:52Z</dcterms:modified>
</cp:coreProperties>
</file>