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58" r:id="rId4"/>
    <p:sldId id="325" r:id="rId5"/>
    <p:sldId id="326" r:id="rId6"/>
    <p:sldId id="259" r:id="rId7"/>
    <p:sldId id="327" r:id="rId8"/>
    <p:sldId id="32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334" r:id="rId24"/>
    <p:sldId id="335" r:id="rId25"/>
    <p:sldId id="333" r:id="rId26"/>
    <p:sldId id="336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  <p:sldId id="288" r:id="rId36"/>
    <p:sldId id="289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30" r:id="rId53"/>
    <p:sldId id="331" r:id="rId54"/>
    <p:sldId id="316" r:id="rId55"/>
    <p:sldId id="317" r:id="rId56"/>
    <p:sldId id="332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C00"/>
    <a:srgbClr val="00C700"/>
    <a:srgbClr val="E7A2AC"/>
    <a:srgbClr val="E7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87324"/>
  </p:normalViewPr>
  <p:slideViewPr>
    <p:cSldViewPr snapToGrid="0" snapToObjects="1">
      <p:cViewPr varScale="1">
        <p:scale>
          <a:sx n="107" d="100"/>
          <a:sy n="107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048D-3633-8249-9D9E-93C55BDCD4B0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BDEED-DB46-A149-A523-5591043D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20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/7/docs/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lang</a:t>
            </a:r>
            <a:r>
              <a:rPr lang="en-US" dirty="0"/>
              <a:t>/</a:t>
            </a:r>
            <a:r>
              <a:rPr lang="en-US" dirty="0" err="1"/>
              <a:t>Math.html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1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5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1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68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instance variable?</a:t>
            </a:r>
          </a:p>
          <a:p>
            <a:r>
              <a:rPr lang="en-US"/>
              <a:t>https://www.polleverywhere.com/multiple_choice_polls/PqD7VmWkdR8J7RR?state=opened&amp;flow=Default&amp;onscreen=persist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4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a static variable in Java?</a:t>
            </a:r>
          </a:p>
          <a:p>
            <a:r>
              <a:rPr lang="en-US"/>
              <a:t>https://www.polleverywhere.com/multiple_choice_polls/eGQoIG8bpIsqQPsqPPl8U?state=opened&amp;flow=Default&amp;onscreen=persist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6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are the two common characteristics shared by all objects?</a:t>
            </a:r>
          </a:p>
          <a:p>
            <a:r>
              <a:rPr lang="en-US"/>
              <a:t>https://www.polleverywhere.com/multiple_choice_polls/XdJh0GpvsiFtV2U?state=opened&amp;flow=Default&amp;onscreen=persist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2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Select what the following code prints on the screen:</a:t>
            </a:r>
          </a:p>
          <a:p>
            <a:r>
              <a:rPr lang="en-US"/>
              <a:t>https://www.polleverywhere.com/multiple_choice_polls/9YUA3sBIWTwbvUVm2DhfV?state=opened&amp;flow=Default&amp;onscreen=persist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2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23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0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8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0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6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7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2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1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6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0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Objects have states and behaviors. Example: A dog has states - color, name, breed as well as behaviors – wagging the tail, barking, eating. An object is an instance of a class.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− A class can be defined as a template/blueprint that describes the behavior/state that the object of its type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86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2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5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20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9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0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5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6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4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40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3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63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3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3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10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48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9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BDEED-DB46-A149-A523-5591043D8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" y="72843"/>
            <a:ext cx="8919086" cy="16790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8FF81AD2-A67E-0549-933F-7C59DAB1F7C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Westminster-logo-JPEG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0" y="72844"/>
            <a:ext cx="4743977" cy="829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5COSC019W – Object Oriented Programming</a:t>
            </a:r>
            <a:br>
              <a:rPr lang="en-GB" dirty="0"/>
            </a:br>
            <a:r>
              <a:rPr lang="en-GB" dirty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Dr. Barbara </a:t>
            </a:r>
            <a:r>
              <a:rPr lang="en-US" dirty="0" err="1"/>
              <a:t>Villarini</a:t>
            </a:r>
            <a:endParaRPr lang="en-US" dirty="0"/>
          </a:p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b.villarini@westminster.ac.uk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70806"/>
            <a:ext cx="8489950" cy="654070"/>
          </a:xfrm>
        </p:spPr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" y="1242183"/>
            <a:ext cx="8813800" cy="7436761"/>
          </a:xfrm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means </a:t>
            </a:r>
            <a:r>
              <a:rPr lang="ja-JP" altLang="en-US" sz="2400" dirty="0"/>
              <a:t>“</a:t>
            </a:r>
            <a:r>
              <a:rPr lang="en-US" sz="2400" dirty="0"/>
              <a:t>pertaining to the class in general</a:t>
            </a:r>
            <a:r>
              <a:rPr lang="ja-JP" altLang="en-US" sz="2400" dirty="0"/>
              <a:t>”</a:t>
            </a:r>
            <a:r>
              <a:rPr lang="en-US" sz="2400" dirty="0"/>
              <a:t>, </a:t>
            </a:r>
            <a:r>
              <a:rPr lang="en-US" sz="2400" i="1" dirty="0"/>
              <a:t>not</a:t>
            </a:r>
            <a:r>
              <a:rPr lang="en-US" sz="2400" dirty="0"/>
              <a:t> to an individual object</a:t>
            </a:r>
          </a:p>
          <a:p>
            <a:pPr indent="0">
              <a:buClr>
                <a:schemeClr val="folHlink"/>
              </a:buClr>
              <a:buSzPct val="75000"/>
              <a:buNone/>
            </a:pPr>
            <a:endParaRPr lang="en-US" sz="24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variable may be declared (outside of a method)  with the </a:t>
            </a: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keyword: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1800" b="1" dirty="0">
                <a:latin typeface="Courier New" charset="0"/>
              </a:rPr>
              <a:t>E.g. </a:t>
            </a:r>
            <a:r>
              <a:rPr lang="en-US" sz="1800" b="1" dirty="0">
                <a:solidFill>
                  <a:srgbClr val="800000"/>
                </a:solidFill>
                <a:latin typeface="Courier New" charset="0"/>
              </a:rPr>
              <a:t>static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err="1">
                <a:latin typeface="Courier New" charset="0"/>
              </a:rPr>
              <a:t>numTicketsSold</a:t>
            </a:r>
            <a:r>
              <a:rPr lang="en-US" sz="1800" b="1" dirty="0">
                <a:latin typeface="Courier New" charset="0"/>
              </a:rPr>
              <a:t>;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sz="18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static variable is </a:t>
            </a:r>
            <a:r>
              <a:rPr lang="en-US" sz="2400" i="1" dirty="0"/>
              <a:t>shared</a:t>
            </a:r>
            <a:r>
              <a:rPr lang="en-US" sz="2400" dirty="0"/>
              <a:t> by all instances (if any). 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All instances may be able to read/write it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sz="20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A static variable that is public may be accessed by: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b="1" dirty="0" err="1">
                <a:solidFill>
                  <a:srgbClr val="800000"/>
                </a:solidFill>
                <a:latin typeface="Courier"/>
                <a:cs typeface="Courier"/>
              </a:rPr>
              <a:t>ClassName.variableName</a:t>
            </a:r>
            <a:endParaRPr lang="en-US" b="1" dirty="0">
              <a:solidFill>
                <a:srgbClr val="800000"/>
              </a:solidFill>
              <a:latin typeface="Courier"/>
              <a:cs typeface="Courier"/>
            </a:endParaRP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Example: </a:t>
            </a:r>
            <a:r>
              <a:rPr lang="en-US" sz="2000" dirty="0" err="1">
                <a:latin typeface="Courier"/>
                <a:cs typeface="Courier"/>
              </a:rPr>
              <a:t>Math.PI</a:t>
            </a:r>
            <a:endParaRPr lang="en-US" sz="2000" dirty="0">
              <a:latin typeface="Courier"/>
              <a:cs typeface="Courier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1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646"/>
            <a:ext cx="8489950" cy="654070"/>
          </a:xfrm>
        </p:spPr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3585"/>
            <a:ext cx="8489950" cy="4370142"/>
          </a:xfrm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A method may be declared with the </a:t>
            </a:r>
            <a:r>
              <a:rPr lang="en-US" sz="2600" i="1" dirty="0">
                <a:solidFill>
                  <a:srgbClr val="800000"/>
                </a:solidFill>
              </a:rPr>
              <a:t>static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keyword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live at </a:t>
            </a:r>
            <a:r>
              <a:rPr lang="en-US" sz="2600" i="1" dirty="0">
                <a:solidFill>
                  <a:srgbClr val="800000"/>
                </a:solidFill>
              </a:rPr>
              <a:t>class level</a:t>
            </a:r>
            <a:r>
              <a:rPr lang="en-US" sz="2600" dirty="0"/>
              <a:t>, not at </a:t>
            </a:r>
            <a:r>
              <a:rPr lang="en-US" sz="2600" i="1" dirty="0">
                <a:solidFill>
                  <a:srgbClr val="800000"/>
                </a:solidFill>
              </a:rPr>
              <a:t>object level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600" dirty="0"/>
              <a:t>Static methods </a:t>
            </a:r>
            <a:r>
              <a:rPr lang="en-US" sz="2600" i="1" dirty="0">
                <a:solidFill>
                  <a:srgbClr val="800000"/>
                </a:solidFill>
              </a:rPr>
              <a:t>may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i="1" dirty="0">
                <a:solidFill>
                  <a:srgbClr val="800000"/>
                </a:solidFill>
              </a:rPr>
              <a:t>access</a:t>
            </a:r>
            <a:r>
              <a:rPr lang="en-US" sz="2600" dirty="0">
                <a:solidFill>
                  <a:srgbClr val="800000"/>
                </a:solidFill>
              </a:rPr>
              <a:t> </a:t>
            </a:r>
            <a:r>
              <a:rPr lang="en-US" sz="2600" dirty="0"/>
              <a:t>static variables and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600" dirty="0"/>
              <a:t>methods, but not dynamic ones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2600" dirty="0"/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600" dirty="0"/>
              <a:t>Example:</a:t>
            </a:r>
          </a:p>
          <a:p>
            <a:pPr lvl="1" indent="0">
              <a:buClr>
                <a:schemeClr val="folHlink"/>
              </a:buClr>
              <a:buSzPct val="75000"/>
              <a:buNone/>
            </a:pPr>
            <a:endParaRPr lang="en-US" dirty="0"/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dirty="0"/>
              <a:t>      </a:t>
            </a: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>
                <a:solidFill>
                  <a:srgbClr val="800000"/>
                </a:solidFill>
                <a:latin typeface="Courier"/>
                <a:cs typeface="Courier"/>
              </a:rPr>
              <a:t>static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getNumSold</a:t>
            </a:r>
            <a:r>
              <a:rPr lang="en-US" sz="2400" dirty="0">
                <a:latin typeface="Courier"/>
                <a:cs typeface="Courier"/>
              </a:rPr>
              <a:t>(){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		return </a:t>
            </a:r>
            <a:r>
              <a:rPr lang="en-US" sz="2400" dirty="0" err="1">
                <a:latin typeface="Courier"/>
                <a:cs typeface="Courier"/>
              </a:rPr>
              <a:t>numTicketsSold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Courier"/>
                <a:cs typeface="Courier"/>
              </a:rPr>
              <a:t>      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5127" y="6146286"/>
            <a:ext cx="329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700"/>
                </a:solidFill>
              </a:rPr>
              <a:t>Static variable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73444" y="5931873"/>
            <a:ext cx="441683" cy="297380"/>
          </a:xfrm>
          <a:prstGeom prst="straightConnector1">
            <a:avLst/>
          </a:prstGeom>
          <a:ln>
            <a:solidFill>
              <a:srgbClr val="00C7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that is public can be accessed </a:t>
            </a:r>
          </a:p>
          <a:p>
            <a:pPr marL="0" lvl="1" indent="0" algn="ctr">
              <a:buNone/>
            </a:pPr>
            <a:r>
              <a:rPr lang="en-US" sz="2800" b="1" dirty="0" err="1">
                <a:solidFill>
                  <a:srgbClr val="800000"/>
                </a:solidFill>
                <a:latin typeface="Courier"/>
                <a:cs typeface="Courier"/>
              </a:rPr>
              <a:t>ClassName.methodName</a:t>
            </a:r>
            <a:r>
              <a:rPr lang="en-US" sz="2800" b="1" dirty="0">
                <a:solidFill>
                  <a:srgbClr val="800000"/>
                </a:solidFill>
                <a:latin typeface="Courier"/>
                <a:cs typeface="Courier"/>
              </a:rPr>
              <a:t>(</a:t>
            </a:r>
            <a:r>
              <a:rPr lang="en-US" sz="2800" b="1" dirty="0" err="1">
                <a:solidFill>
                  <a:srgbClr val="800000"/>
                </a:solidFill>
                <a:latin typeface="Courier"/>
                <a:cs typeface="Courier"/>
              </a:rPr>
              <a:t>args</a:t>
            </a:r>
            <a:r>
              <a:rPr lang="en-US" sz="2800" b="1" dirty="0">
                <a:solidFill>
                  <a:srgbClr val="80000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double result = </a:t>
            </a:r>
            <a:r>
              <a:rPr lang="en-US" b="1" dirty="0" err="1">
                <a:latin typeface="Courier"/>
                <a:cs typeface="Courier"/>
              </a:rPr>
              <a:t>Math.sqrt</a:t>
            </a:r>
            <a:r>
              <a:rPr lang="en-US" b="1" dirty="0">
                <a:latin typeface="Courier"/>
                <a:cs typeface="Courier"/>
              </a:rPr>
              <a:t>(25.0);</a:t>
            </a:r>
          </a:p>
          <a:p>
            <a:pPr marL="457200" lvl="1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numSold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Ticket.getNumberSold</a:t>
            </a:r>
            <a:r>
              <a:rPr lang="en-US" b="1" dirty="0">
                <a:latin typeface="Courier"/>
                <a:cs typeface="Courier"/>
              </a:rPr>
              <a:t>();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581015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315816"/>
            <a:ext cx="8489951" cy="558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public class Ticket{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private static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 = 0; // shared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private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; // one per object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Ticket(){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++;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 =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static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getNumberSold</a:t>
            </a:r>
            <a:r>
              <a:rPr lang="en-US" b="1" dirty="0">
                <a:latin typeface="Courier New" charset="0"/>
              </a:rPr>
              <a:t>() 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return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getTicketNumber</a:t>
            </a:r>
            <a:r>
              <a:rPr lang="en-US" b="1" dirty="0">
                <a:latin typeface="Courier New" charset="0"/>
              </a:rPr>
              <a:t>() {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return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;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public String </a:t>
            </a:r>
            <a:r>
              <a:rPr lang="en-US" b="1" dirty="0" err="1">
                <a:latin typeface="Courier New" charset="0"/>
              </a:rPr>
              <a:t>getInfo</a:t>
            </a:r>
            <a:r>
              <a:rPr lang="en-US" b="1" dirty="0">
                <a:latin typeface="Courier New" charset="0"/>
              </a:rPr>
              <a:t>(){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return "ticket # " + </a:t>
            </a:r>
            <a:r>
              <a:rPr lang="en-US" b="1" dirty="0" err="1">
                <a:latin typeface="Courier New" charset="0"/>
              </a:rPr>
              <a:t>ticketNum</a:t>
            </a:r>
            <a:r>
              <a:rPr lang="en-US" b="1" dirty="0">
                <a:latin typeface="Courier New" charset="0"/>
              </a:rPr>
              <a:t> + "; " + 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          </a:t>
            </a:r>
            <a:r>
              <a:rPr lang="en-US" b="1" dirty="0" err="1">
                <a:latin typeface="Courier New" charset="0"/>
              </a:rPr>
              <a:t>numTicketsSold</a:t>
            </a:r>
            <a:r>
              <a:rPr lang="en-US" b="1" dirty="0">
                <a:latin typeface="Courier New" charset="0"/>
              </a:rPr>
              <a:t> + " ticket(s) sold.";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  }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}</a:t>
            </a: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403366"/>
            <a:ext cx="8489950" cy="654070"/>
          </a:xfrm>
        </p:spPr>
        <p:txBody>
          <a:bodyPr/>
          <a:lstStyle/>
          <a:p>
            <a:r>
              <a:rPr lang="en-US" dirty="0"/>
              <a:t>Example -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1136875"/>
            <a:ext cx="7498713" cy="563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</a:t>
            </a:r>
            <a:r>
              <a:rPr lang="en-US" sz="2000" b="1" dirty="0" err="1">
                <a:latin typeface="Courier New" charset="0"/>
              </a:rPr>
              <a:t>Ticket.getNumberSold</a:t>
            </a:r>
            <a:r>
              <a:rPr lang="en-US" sz="2000" b="1" dirty="0">
                <a:latin typeface="Courier New" charset="0"/>
              </a:rPr>
              <a:t>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0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Ticket t1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1; 1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t1.getNumberSold()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1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Ticket t2 = new Ticket();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t2.getTicketNum()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2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t2.getInfo()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2;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t1.getInfo()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"ticket # 1; 2 ticket(s) sold."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charset="0"/>
              </a:rPr>
              <a:t>&gt; </a:t>
            </a:r>
            <a:r>
              <a:rPr lang="en-US" sz="2000" b="1" dirty="0" err="1">
                <a:latin typeface="Courier New" charset="0"/>
              </a:rPr>
              <a:t>Ticket.getNumberSold</a:t>
            </a:r>
            <a:r>
              <a:rPr lang="en-US" sz="2000" b="1" dirty="0">
                <a:latin typeface="Courier New" charset="0"/>
              </a:rPr>
              <a:t>()</a:t>
            </a:r>
          </a:p>
          <a:p>
            <a:pPr marL="671513" indent="-60960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charset="0"/>
              </a:rPr>
              <a:t>2</a:t>
            </a:r>
            <a:endParaRPr lang="en-US" sz="3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35927"/>
            <a:ext cx="8489950" cy="654070"/>
          </a:xfrm>
        </p:spPr>
        <p:txBody>
          <a:bodyPr/>
          <a:lstStyle/>
          <a:p>
            <a:r>
              <a:rPr lang="en-US" dirty="0"/>
              <a:t>Static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20238"/>
            <a:ext cx="8489950" cy="437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have standalone Java Application we need a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800000"/>
                </a:solidFill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Courier"/>
                <a:cs typeface="Courier"/>
              </a:rPr>
              <a:t>public static void main(String </a:t>
            </a:r>
            <a:r>
              <a:rPr lang="en-US" sz="2400" b="1" dirty="0" err="1">
                <a:solidFill>
                  <a:srgbClr val="800000"/>
                </a:solidFill>
                <a:latin typeface="Courier"/>
                <a:cs typeface="Courier"/>
              </a:rPr>
              <a:t>args</a:t>
            </a:r>
            <a:r>
              <a:rPr lang="en-US" sz="2400" b="1" dirty="0">
                <a:solidFill>
                  <a:srgbClr val="800000"/>
                </a:solidFill>
                <a:latin typeface="Courier"/>
                <a:cs typeface="Courier"/>
              </a:rPr>
              <a:t>[]) </a:t>
            </a:r>
            <a:r>
              <a:rPr lang="en-US" sz="2400" dirty="0">
                <a:solidFill>
                  <a:srgbClr val="800000"/>
                </a:solidFill>
              </a:rPr>
              <a:t>method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main method belongs to the class in which it is written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400" dirty="0"/>
              <a:t>It must be </a:t>
            </a:r>
            <a:r>
              <a:rPr lang="en-US" sz="2400" dirty="0">
                <a:solidFill>
                  <a:srgbClr val="800000"/>
                </a:solidFill>
              </a:rPr>
              <a:t>static </a:t>
            </a:r>
            <a:r>
              <a:rPr lang="en-US" sz="2400" dirty="0"/>
              <a:t>because, before your program starts, there </a:t>
            </a:r>
            <a:r>
              <a:rPr lang="en-US" sz="2400" i="1" dirty="0"/>
              <a:t>are</a:t>
            </a:r>
            <a:r>
              <a:rPr lang="en-GB" sz="2400" i="1" dirty="0" err="1"/>
              <a:t>n’t</a:t>
            </a:r>
            <a:r>
              <a:rPr lang="en-US" sz="2400" i="1" dirty="0"/>
              <a:t> any objects</a:t>
            </a:r>
            <a:r>
              <a:rPr lang="en-US" sz="2400" dirty="0"/>
              <a:t> to send messages to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400" dirty="0"/>
              <a:t>This is a </a:t>
            </a:r>
            <a:r>
              <a:rPr lang="en-US" sz="2400" dirty="0">
                <a:solidFill>
                  <a:srgbClr val="800000"/>
                </a:solidFill>
              </a:rPr>
              <a:t>static context </a:t>
            </a:r>
            <a:r>
              <a:rPr lang="en-US" sz="2400" dirty="0"/>
              <a:t>(a class method)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can send messages to objects, </a:t>
            </a:r>
            <a:r>
              <a:rPr lang="en-US" i="1" dirty="0"/>
              <a:t>if</a:t>
            </a:r>
            <a:r>
              <a:rPr lang="en-US" dirty="0"/>
              <a:t> you have some objects: </a:t>
            </a:r>
            <a:r>
              <a:rPr lang="en-US" dirty="0">
                <a:solidFill>
                  <a:srgbClr val="800000"/>
                </a:solidFill>
              </a:rPr>
              <a:t>d1.bark()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</a:t>
            </a:r>
            <a:r>
              <a:rPr lang="en-US" i="1" dirty="0"/>
              <a:t>cannot</a:t>
            </a:r>
            <a:r>
              <a:rPr lang="en-US" dirty="0"/>
              <a:t> send a message to yourself, or use any instance variables - this is a static context, not an object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Non-static variable cannot be referenced from a static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9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wrong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765" y="1720840"/>
            <a:ext cx="76660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{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x;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y;</a:t>
            </a: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z;</a:t>
            </a:r>
          </a:p>
          <a:p>
            <a:endParaRPr lang="en-US" sz="2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public static void main(String </a:t>
            </a:r>
            <a:r>
              <a:rPr lang="en-US" sz="2000" b="1" dirty="0" err="1">
                <a:latin typeface="Courier"/>
                <a:cs typeface="Courier"/>
              </a:rPr>
              <a:t>args</a:t>
            </a:r>
            <a:r>
              <a:rPr lang="en-US" sz="2000" b="1" dirty="0">
                <a:latin typeface="Courier"/>
                <a:cs typeface="Courier"/>
              </a:rPr>
              <a:t>[]) {</a:t>
            </a:r>
          </a:p>
          <a:p>
            <a:r>
              <a:rPr lang="en-US" sz="2000" b="1" dirty="0">
                <a:latin typeface="Courier"/>
                <a:cs typeface="Courier"/>
              </a:rPr>
              <a:t>        x = 5;</a:t>
            </a:r>
          </a:p>
          <a:p>
            <a:r>
              <a:rPr lang="en-US" sz="2000" b="1" dirty="0">
                <a:latin typeface="Courier"/>
                <a:cs typeface="Courier"/>
              </a:rPr>
              <a:t>        y = 10;</a:t>
            </a:r>
          </a:p>
          <a:p>
            <a:r>
              <a:rPr lang="en-US" sz="2000" b="1" dirty="0">
                <a:latin typeface="Courier"/>
                <a:cs typeface="Courier"/>
              </a:rPr>
              <a:t>        z = x + y;</a:t>
            </a:r>
          </a:p>
          <a:p>
            <a:r>
              <a:rPr lang="en-US" sz="2000" b="1" dirty="0">
                <a:latin typeface="Courier"/>
                <a:cs typeface="Courier"/>
              </a:rPr>
              <a:t>    }</a:t>
            </a:r>
          </a:p>
          <a:p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709539" y="3630467"/>
            <a:ext cx="1839790" cy="960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02506" y="3630467"/>
            <a:ext cx="2002603" cy="9605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3366"/>
            <a:ext cx="8489950" cy="65407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1242712"/>
            <a:ext cx="74608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public class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{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x;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y;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int</a:t>
            </a:r>
            <a:r>
              <a:rPr lang="en-US" sz="2000" b="1" dirty="0">
                <a:latin typeface="Courier"/>
                <a:cs typeface="Courier"/>
              </a:rPr>
              <a:t> z;</a:t>
            </a:r>
          </a:p>
          <a:p>
            <a:pPr>
              <a:buClr>
                <a:srgbClr val="FFFF99"/>
              </a:buClr>
              <a:buFontTx/>
              <a:buChar char=" "/>
            </a:pPr>
            <a:endParaRPr lang="en-US" sz="2000" b="1" dirty="0">
              <a:latin typeface="Courier"/>
              <a:cs typeface="Courier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public static void main(String </a:t>
            </a:r>
            <a:r>
              <a:rPr lang="en-US" sz="2000" b="1" dirty="0" err="1">
                <a:latin typeface="Courier"/>
                <a:cs typeface="Courier"/>
              </a:rPr>
              <a:t>args</a:t>
            </a:r>
            <a:r>
              <a:rPr lang="en-US" sz="2000" b="1" dirty="0">
                <a:latin typeface="Courier"/>
                <a:cs typeface="Courier"/>
              </a:rPr>
              <a:t>[]) {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 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myAdd</a:t>
            </a:r>
            <a:r>
              <a:rPr lang="en-US" sz="2000" b="1" dirty="0">
                <a:latin typeface="Courier"/>
                <a:cs typeface="Courier"/>
              </a:rPr>
              <a:t> = new </a:t>
            </a:r>
            <a:r>
              <a:rPr lang="en-US" sz="2000" b="1" dirty="0" err="1">
                <a:latin typeface="Courier"/>
                <a:cs typeface="Courier"/>
              </a:rPr>
              <a:t>JustAdd</a:t>
            </a:r>
            <a:r>
              <a:rPr lang="en-US" sz="2000" b="1" dirty="0">
                <a:latin typeface="Courier"/>
                <a:cs typeface="Courier"/>
              </a:rPr>
              <a:t>();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myAdd.doItAll</a:t>
            </a:r>
            <a:r>
              <a:rPr lang="en-US" sz="2000" b="1" dirty="0">
                <a:latin typeface="Courier"/>
                <a:cs typeface="Courier"/>
              </a:rPr>
              <a:t>();</a:t>
            </a:r>
          </a:p>
          <a:p>
            <a:pPr lvl="2">
              <a:buClr>
                <a:srgbClr val="FFFF99"/>
              </a:buClr>
              <a:buFontTx/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  <a:br>
              <a:rPr lang="en-US" sz="2000" b="1" dirty="0">
                <a:latin typeface="Courier"/>
                <a:cs typeface="Courier"/>
              </a:rPr>
            </a:br>
            <a:endParaRPr lang="en-US" sz="2000" b="1" dirty="0">
              <a:latin typeface="Courier"/>
              <a:cs typeface="Courier"/>
            </a:endParaRP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void </a:t>
            </a:r>
            <a:r>
              <a:rPr lang="en-US" sz="2000" b="1" dirty="0" err="1">
                <a:latin typeface="Courier"/>
                <a:cs typeface="Courier"/>
              </a:rPr>
              <a:t>doItAll</a:t>
            </a:r>
            <a:r>
              <a:rPr lang="en-US" sz="2000" b="1" dirty="0">
                <a:latin typeface="Courier"/>
                <a:cs typeface="Courier"/>
              </a:rPr>
              <a:t>() {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x = 5;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y = 10;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    z = x + y;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b="1" dirty="0">
                <a:latin typeface="Courier"/>
                <a:cs typeface="Courier"/>
              </a:rPr>
              <a:t>    }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96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variable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logically describes the class as a whole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should be only one copy of it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method should be static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does not use or affect the objects</a:t>
            </a:r>
          </a:p>
        </p:txBody>
      </p:sp>
    </p:spTree>
    <p:extLst>
      <p:ext uri="{BB962C8B-B14F-4D97-AF65-F5344CB8AC3E}">
        <p14:creationId xmlns:p14="http://schemas.microsoft.com/office/powerpoint/2010/main" val="16452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9647"/>
            <a:ext cx="8489950" cy="654070"/>
          </a:xfrm>
        </p:spPr>
        <p:txBody>
          <a:bodyPr/>
          <a:lstStyle/>
          <a:p>
            <a:r>
              <a:rPr lang="en-US" dirty="0"/>
              <a:t>Static –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37547"/>
            <a:ext cx="8489950" cy="4370142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 access static variables without creating an instance of the class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 they are already available at class  loading time, we can use them in any of our non static methods.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cannot use non static methods and variables without creating an instance of the class as they are bound to the instance of the class.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They are initialized by the constructor when we create the object using new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and variables</a:t>
            </a:r>
          </a:p>
          <a:p>
            <a:r>
              <a:rPr lang="en-US" dirty="0"/>
              <a:t>Static, non-static context</a:t>
            </a:r>
          </a:p>
          <a:p>
            <a:r>
              <a:rPr lang="en-US" dirty="0"/>
              <a:t>Differences: instance, class and local variable</a:t>
            </a:r>
          </a:p>
          <a:p>
            <a:r>
              <a:rPr lang="en-US" dirty="0"/>
              <a:t>Using Java Predefined Classes </a:t>
            </a:r>
          </a:p>
          <a:p>
            <a:r>
              <a:rPr lang="en-US" dirty="0"/>
              <a:t>String class and Packages </a:t>
            </a:r>
          </a:p>
          <a:p>
            <a:r>
              <a:rPr lang="en-US" dirty="0"/>
              <a:t>UML diagrams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3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094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550" y="1169967"/>
            <a:ext cx="8763000" cy="5105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Class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b="1" dirty="0">
                <a:latin typeface="Courier"/>
                <a:cs typeface="Courier"/>
              </a:rPr>
              <a:t> a = 100; // All instances of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 have this 		             // variable as a common variable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</a:t>
            </a:r>
            <a:r>
              <a:rPr lang="en-US" sz="1400" b="1" dirty="0" err="1">
                <a:latin typeface="Courier"/>
                <a:cs typeface="Courier"/>
              </a:rPr>
              <a:t>int</a:t>
            </a:r>
            <a:r>
              <a:rPr lang="en-US" sz="1400" b="1" dirty="0">
                <a:latin typeface="Courier"/>
                <a:cs typeface="Courier"/>
              </a:rPr>
              <a:t> b =2 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void </a:t>
            </a:r>
            <a:r>
              <a:rPr lang="en-US" sz="1400" b="1" dirty="0" err="1">
                <a:latin typeface="Courier"/>
                <a:cs typeface="Courier"/>
              </a:rPr>
              <a:t>showA</a:t>
            </a:r>
            <a:r>
              <a:rPr lang="en-US" sz="1400" b="1" dirty="0">
                <a:latin typeface="Courier"/>
                <a:cs typeface="Courier"/>
              </a:rPr>
              <a:t>(){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System.out.println</a:t>
            </a:r>
            <a:r>
              <a:rPr lang="en-US" sz="1400" b="1" dirty="0">
                <a:latin typeface="Courier"/>
                <a:cs typeface="Courier"/>
              </a:rPr>
              <a:t>(</a:t>
            </a:r>
            <a:r>
              <a:rPr lang="en-GB" sz="1400" b="1" dirty="0">
                <a:latin typeface="Courier"/>
                <a:cs typeface="Courier"/>
              </a:rPr>
              <a:t>“</a:t>
            </a:r>
            <a:r>
              <a:rPr lang="en-US" sz="1400" b="1" dirty="0">
                <a:latin typeface="Courier"/>
                <a:cs typeface="Courier"/>
              </a:rPr>
              <a:t>A is ” +a);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Class </a:t>
            </a:r>
            <a:r>
              <a:rPr lang="en-US" sz="1400" b="1" dirty="0" err="1">
                <a:latin typeface="Courier"/>
                <a:cs typeface="Courier"/>
              </a:rPr>
              <a:t>exerciseClass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public static void main(String </a:t>
            </a:r>
            <a:r>
              <a:rPr lang="en-US" sz="1400" b="1" dirty="0" err="1">
                <a:latin typeface="Courier"/>
                <a:cs typeface="Courier"/>
              </a:rPr>
              <a:t>args</a:t>
            </a:r>
            <a:r>
              <a:rPr lang="en-US" sz="1400" b="1" dirty="0">
                <a:latin typeface="Courier"/>
                <a:cs typeface="Courier"/>
              </a:rPr>
              <a:t>[]){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staticDemo.a</a:t>
            </a:r>
            <a:r>
              <a:rPr lang="en-US" sz="1400" b="1" dirty="0">
                <a:latin typeface="Courier"/>
                <a:cs typeface="Courier"/>
              </a:rPr>
              <a:t> = 35; // when we use the class name, the class is 			  // loaded, direct access to a without any instance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staticDemo.b</a:t>
            </a:r>
            <a:r>
              <a:rPr lang="en-US" sz="1400" b="1" dirty="0">
                <a:latin typeface="Courier"/>
                <a:cs typeface="Courier"/>
              </a:rPr>
              <a:t> = 22;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 demo = new </a:t>
            </a:r>
            <a:r>
              <a:rPr lang="en-US" sz="1400" b="1" dirty="0" err="1">
                <a:latin typeface="Courier"/>
                <a:cs typeface="Courier"/>
              </a:rPr>
              <a:t>staticDemo</a:t>
            </a:r>
            <a:r>
              <a:rPr lang="en-US" sz="1400" b="1" dirty="0">
                <a:latin typeface="Courier"/>
                <a:cs typeface="Courier"/>
              </a:rPr>
              <a:t>();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demo.b</a:t>
            </a:r>
            <a:r>
              <a:rPr lang="en-US" sz="1400" b="1" dirty="0">
                <a:latin typeface="Courier"/>
                <a:cs typeface="Courier"/>
              </a:rPr>
              <a:t> = 200;  // valid to set a value for a non static variable after 		      // creating an instance.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400" b="1" dirty="0">
              <a:latin typeface="Courier"/>
              <a:cs typeface="Courier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	</a:t>
            </a:r>
            <a:r>
              <a:rPr lang="en-US" sz="1400" b="1" dirty="0" err="1">
                <a:latin typeface="Courier"/>
                <a:cs typeface="Courier"/>
              </a:rPr>
              <a:t>staticDemo.showA</a:t>
            </a:r>
            <a:r>
              <a:rPr lang="en-US" sz="1400" b="1" dirty="0">
                <a:latin typeface="Courier"/>
                <a:cs typeface="Courier"/>
              </a:rPr>
              <a:t>();  //prints 35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}</a:t>
            </a:r>
          </a:p>
        </p:txBody>
      </p:sp>
      <p:grpSp>
        <p:nvGrpSpPr>
          <p:cNvPr id="1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1559" y="4018410"/>
            <a:ext cx="1625600" cy="660400"/>
            <a:chOff x="1507067" y="4030133"/>
            <a:chExt cx="1625600" cy="6604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07067" y="4148667"/>
              <a:ext cx="1625600" cy="541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507067" y="4030133"/>
              <a:ext cx="1625600" cy="660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A07496-E937-64B3-253A-5E1549C3947A}"/>
              </a:ext>
            </a:extLst>
          </p:cNvPr>
          <p:cNvSpPr txBox="1"/>
          <p:nvPr/>
        </p:nvSpPr>
        <p:spPr>
          <a:xfrm>
            <a:off x="3178585" y="4290123"/>
            <a:ext cx="5638801" cy="49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latin typeface="Courier"/>
                <a:cs typeface="Courier"/>
              </a:rPr>
              <a:t>// ERROR this is not valid for non static variable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67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Static methods are identified to be mostly used when we are writing any </a:t>
            </a:r>
            <a:r>
              <a:rPr lang="en-US" dirty="0">
                <a:solidFill>
                  <a:srgbClr val="800000"/>
                </a:solidFill>
                <a:latin typeface="Calibri" charset="0"/>
              </a:rPr>
              <a:t>utility methods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We can also use static variables when </a:t>
            </a:r>
            <a:r>
              <a:rPr lang="en-US" dirty="0">
                <a:solidFill>
                  <a:srgbClr val="800000"/>
                </a:solidFill>
                <a:latin typeface="Calibri" charset="0"/>
              </a:rPr>
              <a:t>sharing data</a:t>
            </a:r>
            <a:r>
              <a:rPr lang="en-US" dirty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When sharing data do keep in mind about multithreading can cause inconsistency in the value. (synchronize the variable) </a:t>
            </a:r>
            <a:r>
              <a:rPr lang="en-US" i="1" dirty="0">
                <a:latin typeface="Calibri" charset="0"/>
              </a:rPr>
              <a:t>WE WILL SEE LATER DURING THE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1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05824"/>
            <a:ext cx="8489950" cy="654070"/>
          </a:xfrm>
        </p:spPr>
        <p:txBody>
          <a:bodyPr/>
          <a:lstStyle/>
          <a:p>
            <a:r>
              <a:rPr lang="en-US" dirty="0"/>
              <a:t>Recap: Class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32403"/>
            <a:ext cx="8489950" cy="4370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saw that:</a:t>
            </a:r>
          </a:p>
          <a:p>
            <a:r>
              <a:rPr lang="en-US" dirty="0">
                <a:solidFill>
                  <a:srgbClr val="800000"/>
                </a:solidFill>
              </a:rPr>
              <a:t>Instance variables </a:t>
            </a:r>
            <a:r>
              <a:rPr lang="en-US" dirty="0"/>
              <a:t>belong to a specific instance.</a:t>
            </a:r>
          </a:p>
          <a:p>
            <a:r>
              <a:rPr lang="en-US" dirty="0">
                <a:solidFill>
                  <a:srgbClr val="800000"/>
                </a:solidFill>
              </a:rPr>
              <a:t>Instance methods </a:t>
            </a:r>
            <a:r>
              <a:rPr lang="en-US" dirty="0"/>
              <a:t>are invoked by an instance of the class.</a:t>
            </a:r>
          </a:p>
          <a:p>
            <a:pPr marL="0" indent="0">
              <a:buNone/>
            </a:pPr>
            <a:r>
              <a:rPr lang="en-US" dirty="0"/>
              <a:t>We can also define:</a:t>
            </a:r>
          </a:p>
          <a:p>
            <a:r>
              <a:rPr lang="en-US" dirty="0">
                <a:solidFill>
                  <a:srgbClr val="800000"/>
                </a:solidFill>
              </a:rPr>
              <a:t>Class variables </a:t>
            </a:r>
            <a:r>
              <a:rPr lang="en-US" dirty="0"/>
              <a:t>are shared by all the instances of the class.</a:t>
            </a:r>
          </a:p>
          <a:p>
            <a:r>
              <a:rPr lang="en-US" dirty="0">
                <a:solidFill>
                  <a:srgbClr val="800000"/>
                </a:solidFill>
              </a:rPr>
              <a:t>Class methods </a:t>
            </a:r>
            <a:r>
              <a:rPr lang="en-US" dirty="0"/>
              <a:t>are not tied to a specific object. 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To declare class variables and methods, use the static modifier.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FFE-B08A-43B0-275F-61D1E48A1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DB10D-0B81-68AD-E114-00F9632EC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qD7VmWkdR8J7RR?state=opened&amp;flow=Default&amp;onscreen=persist">
            <a:extLst>
              <a:ext uri="{FF2B5EF4-FFF2-40B4-BE49-F238E27FC236}">
                <a16:creationId xmlns:a16="http://schemas.microsoft.com/office/drawing/2014/main" id="{E876A4FA-A1FA-CF9F-785A-8EAAA832AA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96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22FD-1636-2BFF-85CB-5A0CA6D4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2819-89DA-D355-C5F9-7444DFBF2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GQoIG8bpIsqQPsqPPl8U?state=opened&amp;flow=Default&amp;onscreen=persist">
            <a:extLst>
              <a:ext uri="{FF2B5EF4-FFF2-40B4-BE49-F238E27FC236}">
                <a16:creationId xmlns:a16="http://schemas.microsoft.com/office/drawing/2014/main" id="{3EE29386-38BD-FC36-8CA8-7E3F9B365F4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1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F419-50D4-753F-B4A9-8FA227826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5B3BA-235C-A14C-8C15-E20FC5E9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XdJh0GpvsiFtV2U?state=opened&amp;flow=Default&amp;onscreen=persist">
            <a:extLst>
              <a:ext uri="{FF2B5EF4-FFF2-40B4-BE49-F238E27FC236}">
                <a16:creationId xmlns:a16="http://schemas.microsoft.com/office/drawing/2014/main" id="{93FD65B5-871D-9EEF-4A4F-A4E0338049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5ED7-B15C-84FB-F726-8F22BD9C7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079B1-73A5-6E59-AF9C-2D20BCE37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YUA3sBIWTwbvUVm2DhfV?state=opened&amp;flow=Default&amp;onscreen=persist">
            <a:extLst>
              <a:ext uri="{FF2B5EF4-FFF2-40B4-BE49-F238E27FC236}">
                <a16:creationId xmlns:a16="http://schemas.microsoft.com/office/drawing/2014/main" id="{FEE5E7F8-EE11-B382-779A-DB0F736299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Java Predefined Classes </a:t>
            </a:r>
          </a:p>
        </p:txBody>
      </p:sp>
    </p:spTree>
    <p:extLst>
      <p:ext uri="{BB962C8B-B14F-4D97-AF65-F5344CB8AC3E}">
        <p14:creationId xmlns:p14="http://schemas.microsoft.com/office/powerpoint/2010/main" val="387642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800000"/>
                </a:solidFill>
              </a:rPr>
              <a:t>String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Class</a:t>
            </a:r>
          </a:p>
          <a:p>
            <a:r>
              <a:rPr lang="en-US" dirty="0"/>
              <a:t>Using </a:t>
            </a:r>
            <a:r>
              <a:rPr lang="en-US" i="1" dirty="0" err="1">
                <a:solidFill>
                  <a:srgbClr val="800000"/>
                </a:solidFill>
              </a:rPr>
              <a:t>System.out</a:t>
            </a:r>
            <a:r>
              <a:rPr lang="en-US" i="1" dirty="0">
                <a:solidFill>
                  <a:srgbClr val="800000"/>
                </a:solidFill>
              </a:rPr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800000"/>
                </a:solidFill>
              </a:rPr>
              <a:t>System.in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800000"/>
                </a:solidFill>
              </a:rPr>
              <a:t>Math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 Predefined Classes </a:t>
            </a:r>
          </a:p>
        </p:txBody>
      </p:sp>
    </p:spTree>
    <p:extLst>
      <p:ext uri="{BB962C8B-B14F-4D97-AF65-F5344CB8AC3E}">
        <p14:creationId xmlns:p14="http://schemas.microsoft.com/office/powerpoint/2010/main" val="3342582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Predefined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the Java SDK are more than 2,000 classes that can be used to add functionality to our programs</a:t>
            </a:r>
          </a:p>
          <a:p>
            <a:r>
              <a:rPr lang="en-US" dirty="0"/>
              <a:t>APIs for Java classes are published on the Oracle web site: </a:t>
            </a:r>
          </a:p>
          <a:p>
            <a:pPr>
              <a:buFontTx/>
              <a:buNone/>
            </a:pPr>
            <a:r>
              <a:rPr lang="en-US" dirty="0"/>
              <a:t>           </a:t>
            </a:r>
            <a:r>
              <a:rPr lang="en-US" i="1" dirty="0"/>
              <a:t>https://</a:t>
            </a:r>
            <a:r>
              <a:rPr lang="en-US" i="1" dirty="0" err="1"/>
              <a:t>docs.oracle.com</a:t>
            </a:r>
            <a:r>
              <a:rPr lang="en-US" i="1" dirty="0"/>
              <a:t>/</a:t>
            </a:r>
            <a:r>
              <a:rPr lang="en-US" i="1" dirty="0" err="1"/>
              <a:t>javase</a:t>
            </a:r>
            <a:r>
              <a:rPr lang="en-US" i="1" dirty="0"/>
              <a:t>/7/docs/</a:t>
            </a:r>
            <a:r>
              <a:rPr lang="en-US" i="1" dirty="0" err="1"/>
              <a:t>api</a:t>
            </a:r>
            <a:r>
              <a:rPr lang="en-US" i="1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  <a:p>
            <a:r>
              <a:rPr lang="en-US" dirty="0"/>
              <a:t>Class declaration </a:t>
            </a:r>
          </a:p>
          <a:p>
            <a:r>
              <a:rPr lang="en-US" dirty="0"/>
              <a:t>Object as instance of a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Object Assignment</a:t>
            </a:r>
          </a:p>
          <a:p>
            <a:r>
              <a:rPr lang="en-US" dirty="0"/>
              <a:t>Overloading methods</a:t>
            </a:r>
          </a:p>
        </p:txBody>
      </p:sp>
    </p:spTree>
    <p:extLst>
      <p:ext uri="{BB962C8B-B14F-4D97-AF65-F5344CB8AC3E}">
        <p14:creationId xmlns:p14="http://schemas.microsoft.com/office/powerpoint/2010/main" val="3887128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30297"/>
            <a:ext cx="8489950" cy="4370142"/>
          </a:xfrm>
        </p:spPr>
        <p:txBody>
          <a:bodyPr/>
          <a:lstStyle/>
          <a:p>
            <a:r>
              <a:rPr lang="en-US" dirty="0"/>
              <a:t>Classes are grouped in </a:t>
            </a:r>
            <a:r>
              <a:rPr lang="en-US" b="1" dirty="0"/>
              <a:t>packages </a:t>
            </a:r>
            <a:r>
              <a:rPr lang="en-US" dirty="0"/>
              <a:t>according to functionality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Group 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119"/>
              </p:ext>
            </p:extLst>
          </p:nvPr>
        </p:nvGraphicFramePr>
        <p:xfrm>
          <a:off x="330200" y="2643188"/>
          <a:ext cx="8489950" cy="39395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6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Package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Categories of Classes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java.lang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Basic functionality common to many programs, such as the String class and Math class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java.awt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Graphics classes for drawing and using colors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javax.swing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User-interface components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java.text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Classes for formatting numeric output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java.util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Scanner class and other miscellaneous classes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5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From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in </a:t>
            </a:r>
            <a:r>
              <a:rPr lang="en-US" i="1" dirty="0" err="1"/>
              <a:t>java.lang</a:t>
            </a:r>
            <a:r>
              <a:rPr lang="en-US" dirty="0"/>
              <a:t> are automatically available to use</a:t>
            </a:r>
          </a:p>
          <a:p>
            <a:r>
              <a:rPr lang="en-US" dirty="0"/>
              <a:t>Classes in other packages need to be "imported" using this syntax: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   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package.ClassName</a:t>
            </a:r>
            <a:r>
              <a:rPr lang="en-US" sz="2000" b="1" dirty="0">
                <a:latin typeface="Courier New" charset="0"/>
              </a:rPr>
              <a:t>;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</a:t>
            </a:r>
            <a:r>
              <a:rPr lang="en-US" sz="2000" dirty="0"/>
              <a:t> or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package.*;</a:t>
            </a:r>
          </a:p>
          <a:p>
            <a:r>
              <a:rPr lang="en-US" sz="2400" dirty="0"/>
              <a:t>Example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java.text.DecimalFormat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</a:t>
            </a:r>
            <a:r>
              <a:rPr lang="en-US" sz="2000" dirty="0"/>
              <a:t>or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b="1" dirty="0">
                <a:latin typeface="Courier New" charset="0"/>
              </a:rPr>
              <a:t>import </a:t>
            </a:r>
            <a:r>
              <a:rPr lang="en-US" sz="2000" b="1" dirty="0" err="1">
                <a:latin typeface="Courier New" charset="0"/>
              </a:rPr>
              <a:t>java.text</a:t>
            </a:r>
            <a:r>
              <a:rPr lang="en-US" sz="2000" b="1" dirty="0">
                <a:latin typeface="Courier New" charset="0"/>
              </a:rPr>
              <a:t>.*;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6479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sequence of characters</a:t>
            </a:r>
          </a:p>
          <a:p>
            <a:r>
              <a:rPr lang="en-US" i="1" dirty="0"/>
              <a:t>String</a:t>
            </a:r>
            <a:r>
              <a:rPr lang="en-US" dirty="0"/>
              <a:t> constructors:</a:t>
            </a:r>
          </a:p>
          <a:p>
            <a:endParaRPr lang="en-US" dirty="0"/>
          </a:p>
        </p:txBody>
      </p:sp>
      <p:graphicFrame>
        <p:nvGraphicFramePr>
          <p:cNvPr id="4" name="Group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34454"/>
              </p:ext>
            </p:extLst>
          </p:nvPr>
        </p:nvGraphicFramePr>
        <p:xfrm>
          <a:off x="682423" y="3292977"/>
          <a:ext cx="7828914" cy="2438401"/>
        </p:xfrm>
        <a:graphic>
          <a:graphicData uri="http://schemas.openxmlformats.org/drawingml/2006/table">
            <a:tbl>
              <a:tblPr/>
              <a:tblGrid>
                <a:gridCol w="782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String( String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allocates a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object with the value of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which can be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object or a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literal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String(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allocates an empty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921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40" y="1795709"/>
            <a:ext cx="8813800" cy="4370142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</a:t>
            </a:r>
            <a:r>
              <a:rPr lang="en-US" sz="2400" dirty="0" err="1">
                <a:latin typeface="Courier"/>
                <a:cs typeface="Courier"/>
              </a:rPr>
              <a:t>newString</a:t>
            </a:r>
            <a:r>
              <a:rPr lang="en-US" sz="2400" dirty="0">
                <a:latin typeface="Courier"/>
                <a:cs typeface="Courier"/>
              </a:rPr>
              <a:t> = new String(</a:t>
            </a:r>
            <a:r>
              <a:rPr lang="en-US" sz="2400" dirty="0" err="1">
                <a:latin typeface="Courier"/>
                <a:cs typeface="Courier"/>
              </a:rPr>
              <a:t>stringLiteral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 </a:t>
            </a: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message = new String("Welcome to Java");</a:t>
            </a:r>
          </a:p>
          <a:p>
            <a:pPr marL="0" indent="0">
              <a:buFont typeface="Monotype Sorts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+mj-lt"/>
                <a:cs typeface="Courier"/>
              </a:rPr>
              <a:t>Since strings are used frequently, Java provides a shorthand initializer for creating a string:</a:t>
            </a:r>
          </a:p>
          <a:p>
            <a:pPr marL="0" indent="0">
              <a:buFont typeface="Monotype Sorts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Monotype Sorts" charset="0"/>
              <a:buNone/>
            </a:pPr>
            <a:r>
              <a:rPr lang="en-US" sz="2400" dirty="0">
                <a:latin typeface="Courier"/>
                <a:cs typeface="Courier"/>
              </a:rPr>
              <a:t>String message = "Welcome to Java</a:t>
            </a:r>
            <a:r>
              <a:rPr lang="en-US" dirty="0">
                <a:cs typeface="Times New Roman" charset="0"/>
              </a:rPr>
              <a:t>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2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length</a:t>
            </a:r>
            <a:r>
              <a:rPr lang="en-US" dirty="0"/>
              <a:t> Method</a:t>
            </a:r>
          </a:p>
        </p:txBody>
      </p:sp>
      <p:graphicFrame>
        <p:nvGraphicFramePr>
          <p:cNvPr id="4" name="Group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63833"/>
              </p:ext>
            </p:extLst>
          </p:nvPr>
        </p:nvGraphicFramePr>
        <p:xfrm>
          <a:off x="705506" y="1845914"/>
          <a:ext cx="8114644" cy="1719072"/>
        </p:xfrm>
        <a:graphic>
          <a:graphicData uri="http://schemas.openxmlformats.org/drawingml/2006/table">
            <a:tbl>
              <a:tblPr/>
              <a:tblGrid>
                <a:gridCol w="122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Method name and argument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length(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returns the number of characters in the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5506" y="4059942"/>
            <a:ext cx="661159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400" dirty="0"/>
              <a:t>       </a:t>
            </a:r>
            <a:r>
              <a:rPr lang="en-US" sz="2400" dirty="0">
                <a:latin typeface="Courier New" charset="0"/>
              </a:rPr>
              <a:t>String hello = "Hello";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  </a:t>
            </a:r>
            <a:r>
              <a:rPr lang="en-US" sz="2400" dirty="0" err="1">
                <a:latin typeface="Courier New" charset="0"/>
              </a:rPr>
              <a:t>int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dirty="0" err="1">
                <a:latin typeface="Courier New" charset="0"/>
              </a:rPr>
              <a:t>len</a:t>
            </a:r>
            <a:r>
              <a:rPr lang="en-US" sz="2400" dirty="0">
                <a:latin typeface="Courier New" charset="0"/>
              </a:rPr>
              <a:t> = </a:t>
            </a:r>
            <a:r>
              <a:rPr lang="en-US" sz="2400" dirty="0" err="1">
                <a:latin typeface="Courier New" charset="0"/>
              </a:rPr>
              <a:t>hello.length</a:t>
            </a:r>
            <a:r>
              <a:rPr lang="en-US" sz="2400" dirty="0">
                <a:latin typeface="Courier New" charset="0"/>
              </a:rPr>
              <a:t>( );</a:t>
            </a:r>
          </a:p>
          <a:p>
            <a:pPr>
              <a:buFontTx/>
              <a:buNone/>
            </a:pPr>
            <a:endParaRPr lang="en-US" sz="2400" dirty="0">
              <a:latin typeface="Courier New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</a:rPr>
              <a:t> </a:t>
            </a:r>
            <a:r>
              <a:rPr lang="en-US" sz="2800" dirty="0"/>
              <a:t>  The value of </a:t>
            </a:r>
            <a:r>
              <a:rPr lang="en-US" sz="2800" dirty="0" err="1"/>
              <a:t>len</a:t>
            </a:r>
            <a:r>
              <a:rPr lang="en-US" sz="2800" dirty="0"/>
              <a:t> is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339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Math</a:t>
            </a:r>
            <a:r>
              <a:rPr lang="en-US" dirty="0"/>
              <a:t> Class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i="1" dirty="0"/>
              <a:t>static</a:t>
            </a:r>
            <a:r>
              <a:rPr lang="en-US" dirty="0"/>
              <a:t> constants</a:t>
            </a:r>
          </a:p>
          <a:p>
            <a:pPr>
              <a:buFontTx/>
              <a:buNone/>
            </a:pPr>
            <a:r>
              <a:rPr lang="en-US" dirty="0"/>
              <a:t>       PI  - the value of pi </a:t>
            </a:r>
          </a:p>
          <a:p>
            <a:pPr>
              <a:buFontTx/>
              <a:buNone/>
            </a:pPr>
            <a:r>
              <a:rPr lang="en-US" dirty="0"/>
              <a:t>       E   - the base of the natural logarithm</a:t>
            </a:r>
            <a:br>
              <a:rPr lang="en-US" dirty="0"/>
            </a:br>
            <a:r>
              <a:rPr lang="en-US" dirty="0"/>
              <a:t>            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System.out.println</a:t>
            </a:r>
            <a:r>
              <a:rPr lang="en-US" sz="2000" dirty="0">
                <a:latin typeface="Courier New" charset="0"/>
              </a:rPr>
              <a:t>( </a:t>
            </a:r>
            <a:r>
              <a:rPr lang="en-US" sz="2000" dirty="0" err="1">
                <a:latin typeface="Courier New" charset="0"/>
              </a:rPr>
              <a:t>Math.PI</a:t>
            </a:r>
            <a:r>
              <a:rPr lang="en-US" sz="2000" dirty="0"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System.out.println</a:t>
            </a:r>
            <a:r>
              <a:rPr lang="en-US" sz="2000" dirty="0">
                <a:latin typeface="Courier New" charset="0"/>
              </a:rPr>
              <a:t>( </a:t>
            </a:r>
            <a:r>
              <a:rPr lang="en-US" sz="2000" dirty="0" err="1">
                <a:latin typeface="Courier New" charset="0"/>
              </a:rPr>
              <a:t>Math.E</a:t>
            </a:r>
            <a:r>
              <a:rPr lang="en-US" sz="2000" dirty="0">
                <a:latin typeface="Courier New" charset="0"/>
              </a:rPr>
              <a:t> );</a:t>
            </a:r>
          </a:p>
          <a:p>
            <a:pPr>
              <a:buFontTx/>
              <a:buNone/>
            </a:pPr>
            <a:r>
              <a:rPr lang="en-US" sz="2400" dirty="0"/>
              <a:t>   output is: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3.141592653589793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</a:rPr>
              <a:t>    2.718281828459045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45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</a:t>
            </a:r>
            <a:r>
              <a:rPr lang="en-US" i="1" dirty="0"/>
              <a:t>Math </a:t>
            </a:r>
            <a:r>
              <a:rPr lang="en-US" dirty="0"/>
              <a:t>Class</a:t>
            </a:r>
          </a:p>
        </p:txBody>
      </p:sp>
      <p:graphicFrame>
        <p:nvGraphicFramePr>
          <p:cNvPr id="4" name="Group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55282"/>
              </p:ext>
            </p:extLst>
          </p:nvPr>
        </p:nvGraphicFramePr>
        <p:xfrm>
          <a:off x="435993" y="2225072"/>
          <a:ext cx="8290856" cy="4422775"/>
        </p:xfrm>
        <a:graphic>
          <a:graphicData uri="http://schemas.openxmlformats.org/drawingml/2006/table">
            <a:tbl>
              <a:tblPr/>
              <a:tblGrid>
                <a:gridCol w="272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Return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Method name and argument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dataTypeOfArg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abs(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dataType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arg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returns the absolute value of the argument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arg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, which can be a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double, float,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or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long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log( double a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natural logarithm (in base e) of its argument.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sqrt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 double a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positive square root of 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pow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 double base, double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returns the value of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base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 raised to the power of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Courier New" charset="0"/>
                        </a:rPr>
                        <a:t>exp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5993" y="1583621"/>
            <a:ext cx="3199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All methods are </a:t>
            </a:r>
            <a:r>
              <a:rPr lang="en-US" sz="2400" i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61770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8206060" cy="1362075"/>
          </a:xfrm>
        </p:spPr>
        <p:txBody>
          <a:bodyPr/>
          <a:lstStyle/>
          <a:p>
            <a:r>
              <a:rPr lang="en-US" dirty="0"/>
              <a:t>UML - The Unified Modeling Language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6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200" y="832218"/>
            <a:ext cx="8489950" cy="65407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200" y="1492381"/>
            <a:ext cx="8489950" cy="4370142"/>
          </a:xfrm>
        </p:spPr>
        <p:txBody>
          <a:bodyPr/>
          <a:lstStyle/>
          <a:p>
            <a:r>
              <a:rPr lang="en-US" dirty="0"/>
              <a:t>De-facto standard notation</a:t>
            </a:r>
            <a:br>
              <a:rPr lang="en-US" dirty="0"/>
            </a:br>
            <a:r>
              <a:rPr lang="en-US" dirty="0"/>
              <a:t>– A small subset introduced in COMP1008.</a:t>
            </a:r>
          </a:p>
          <a:p>
            <a:pPr marL="0" indent="0">
              <a:buNone/>
            </a:pPr>
            <a:r>
              <a:rPr lang="en-US" dirty="0"/>
              <a:t>    – Maintained by the OMG (Object Management Group),    see </a:t>
            </a:r>
            <a:r>
              <a:rPr lang="en-US" dirty="0" err="1"/>
              <a:t>www.uml.org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UML provides a complete language for describing object-oriented models (like a programming language). </a:t>
            </a:r>
          </a:p>
          <a:p>
            <a:r>
              <a:rPr lang="en-US" dirty="0"/>
              <a:t>Also provides a </a:t>
            </a:r>
            <a:r>
              <a:rPr lang="en-US" i="1" dirty="0"/>
              <a:t>visual notation </a:t>
            </a:r>
            <a:r>
              <a:rPr lang="en-US" dirty="0"/>
              <a:t>for displaying models.</a:t>
            </a:r>
            <a:br>
              <a:rPr lang="en-US" dirty="0"/>
            </a:br>
            <a:r>
              <a:rPr lang="en-US" dirty="0"/>
              <a:t>– This is what we are interested in here.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19" y="333165"/>
            <a:ext cx="1863347" cy="13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-- abstraction </a:t>
            </a:r>
          </a:p>
          <a:p>
            <a:r>
              <a:rPr lang="en-US" dirty="0"/>
              <a:t>Relations -- tie things together</a:t>
            </a:r>
          </a:p>
          <a:p>
            <a:r>
              <a:rPr lang="en-US" dirty="0"/>
              <a:t>Diagrams -- group interesting collections of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4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15464"/>
            <a:ext cx="8489950" cy="654070"/>
          </a:xfrm>
        </p:spPr>
        <p:txBody>
          <a:bodyPr/>
          <a:lstStyle/>
          <a:p>
            <a:r>
              <a:rPr lang="en-US" dirty="0"/>
              <a:t>RECAP –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18" y="974430"/>
            <a:ext cx="8489950" cy="4370142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</a:rPr>
              <a:t>class</a:t>
            </a:r>
            <a:r>
              <a:rPr lang="en-US" sz="2400" dirty="0"/>
              <a:t> is the collection of related data and functions under a single name</a:t>
            </a:r>
          </a:p>
          <a:p>
            <a:r>
              <a:rPr lang="en-US" sz="2400" dirty="0"/>
              <a:t>When related data and functions are kept under a class, it helps to visualize the complex problem efficiently and effectively.</a:t>
            </a:r>
          </a:p>
        </p:txBody>
      </p:sp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513" y="2929945"/>
            <a:ext cx="4298271" cy="954107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b="1" dirty="0"/>
              <a:t>Person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5513" y="3884052"/>
            <a:ext cx="4281990" cy="923330"/>
          </a:xfrm>
          <a:prstGeom prst="rect">
            <a:avLst/>
          </a:prstGeom>
          <a:noFill/>
          <a:ln w="952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- name: String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surname:String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age: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513" y="3895219"/>
            <a:ext cx="4298271" cy="2862323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 Person(String: name)</a:t>
            </a:r>
          </a:p>
          <a:p>
            <a:r>
              <a:rPr lang="en-US" dirty="0"/>
              <a:t>+ Person(</a:t>
            </a:r>
            <a:r>
              <a:rPr lang="en-US" dirty="0" err="1"/>
              <a:t>String:name</a:t>
            </a:r>
            <a:r>
              <a:rPr lang="en-US" dirty="0"/>
              <a:t>, </a:t>
            </a:r>
            <a:r>
              <a:rPr lang="en-US" dirty="0" err="1"/>
              <a:t>String:surname</a:t>
            </a:r>
            <a:r>
              <a:rPr lang="en-US" dirty="0"/>
              <a:t>)</a:t>
            </a:r>
          </a:p>
          <a:p>
            <a:r>
              <a:rPr lang="en-US" dirty="0"/>
              <a:t>+ </a:t>
            </a:r>
            <a:r>
              <a:rPr lang="en-US" dirty="0" err="1"/>
              <a:t>setSurname</a:t>
            </a:r>
            <a:r>
              <a:rPr lang="en-US" dirty="0"/>
              <a:t>(s: String): void</a:t>
            </a:r>
          </a:p>
          <a:p>
            <a:r>
              <a:rPr lang="en-US" dirty="0"/>
              <a:t>+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n): void</a:t>
            </a:r>
          </a:p>
          <a:p>
            <a:r>
              <a:rPr lang="en-US" dirty="0"/>
              <a:t>+ </a:t>
            </a:r>
            <a:r>
              <a:rPr lang="en-US" dirty="0" err="1"/>
              <a:t>getSurname</a:t>
            </a:r>
            <a:r>
              <a:rPr lang="en-US" dirty="0"/>
              <a:t>(): String</a:t>
            </a:r>
          </a:p>
          <a:p>
            <a:r>
              <a:rPr lang="en-US" dirty="0"/>
              <a:t>+ </a:t>
            </a:r>
            <a:r>
              <a:rPr lang="en-US" dirty="0" err="1"/>
              <a:t>getAge</a:t>
            </a:r>
            <a:r>
              <a:rPr lang="en-US" dirty="0"/>
              <a:t>(): 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1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graphicFrame>
        <p:nvGraphicFramePr>
          <p:cNvPr id="4" name="Group 1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47204"/>
              </p:ext>
            </p:extLst>
          </p:nvPr>
        </p:nvGraphicFramePr>
        <p:xfrm>
          <a:off x="170606" y="1981200"/>
          <a:ext cx="8814635" cy="3566160"/>
        </p:xfrm>
        <a:graphic>
          <a:graphicData uri="http://schemas.openxmlformats.org/drawingml/2006/table">
            <a:tbl>
              <a:tblPr/>
              <a:tblGrid>
                <a:gridCol w="131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8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Interpretation in the Real World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Interpretation in the Model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An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is a thing that can be distinctly identified.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has an identity, a state, and a behavior.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represents a set of objects with similar characteristics and behavior. This objects are called the instances of the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characterizes the structure of states and behaviors that are shared by all instances.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43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Classes</a:t>
            </a:r>
          </a:p>
        </p:txBody>
      </p:sp>
      <p:graphicFrame>
        <p:nvGraphicFramePr>
          <p:cNvPr id="4" name="Group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53727"/>
              </p:ext>
            </p:extLst>
          </p:nvPr>
        </p:nvGraphicFramePr>
        <p:xfrm>
          <a:off x="685800" y="1981200"/>
          <a:ext cx="7772400" cy="407517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top compartment shows the class name.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middle compartment contains the declarations of the fields of the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method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method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bottom compartment contains the declarations of the methods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41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606" y="1792464"/>
            <a:ext cx="8795680" cy="492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The name of the field is required in the field declaration.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Field declaration may include:</a:t>
            </a:r>
          </a:p>
          <a:p>
            <a:pPr>
              <a:buFontTx/>
              <a:buNone/>
            </a:pPr>
            <a:endParaRPr lang="en-US" dirty="0">
              <a:solidFill>
                <a:srgbClr val="800000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[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Visibility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Name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[[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Multiplicity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]][:</a:t>
            </a:r>
            <a:r>
              <a:rPr lang="en-US" b="1" i="1" dirty="0">
                <a:solidFill>
                  <a:srgbClr val="800000"/>
                </a:solidFill>
                <a:latin typeface="Courier New" charset="0"/>
              </a:rPr>
              <a:t>Type</a:t>
            </a:r>
            <a:r>
              <a:rPr lang="en-US" b="1" dirty="0">
                <a:solidFill>
                  <a:srgbClr val="800000"/>
                </a:solidFill>
                <a:latin typeface="Courier New" charset="0"/>
              </a:rPr>
              <a:t>][=</a:t>
            </a:r>
            <a:r>
              <a:rPr lang="en-US" b="1" i="1" dirty="0" err="1">
                <a:solidFill>
                  <a:srgbClr val="800000"/>
                </a:solidFill>
                <a:latin typeface="Courier New" charset="0"/>
              </a:rPr>
              <a:t>InitialValue</a:t>
            </a: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]</a:t>
            </a:r>
          </a:p>
          <a:p>
            <a:pPr>
              <a:buFontTx/>
              <a:buNone/>
            </a:pPr>
            <a:endParaRPr lang="en-US" sz="1400" dirty="0">
              <a:latin typeface="Courier New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Visibility or accessibility defines the scope: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Public</a:t>
            </a:r>
            <a:r>
              <a:rPr lang="en-US" sz="2400" dirty="0"/>
              <a:t> -- the feature is accessible to any class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Protected</a:t>
            </a:r>
            <a:r>
              <a:rPr lang="en-US" sz="2400" dirty="0"/>
              <a:t> -- the feature is accessible to the  class itself, all the classes in the same package, and all its subclasses.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Package</a:t>
            </a:r>
            <a:r>
              <a:rPr lang="en-US" sz="2400" dirty="0"/>
              <a:t> -- the feature is accessible to the class itself and all classes in the same package.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800000"/>
                </a:solidFill>
              </a:rPr>
              <a:t>Private</a:t>
            </a:r>
            <a:r>
              <a:rPr lang="en-US" sz="2400" dirty="0"/>
              <a:t> -- the feature is only accessible within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768029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Visibility syntax in Java and UML</a:t>
            </a:r>
            <a:endParaRPr lang="en-US" dirty="0"/>
          </a:p>
        </p:txBody>
      </p:sp>
      <p:graphicFrame>
        <p:nvGraphicFramePr>
          <p:cNvPr id="4" name="Group 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085514"/>
              </p:ext>
            </p:extLst>
          </p:nvPr>
        </p:nvGraphicFramePr>
        <p:xfrm>
          <a:off x="914400" y="1981200"/>
          <a:ext cx="7315200" cy="38100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Visibilty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protected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protected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package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~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A2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74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33744"/>
              </p:ext>
            </p:extLst>
          </p:nvPr>
        </p:nvGraphicFramePr>
        <p:xfrm>
          <a:off x="330200" y="1981200"/>
          <a:ext cx="8489950" cy="4114800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Date birthday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Birthday:Date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int duration = 100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duration:int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= 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Student students[0..MAX_Size]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-students[0..MAX_Size]:Student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46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the method is required in the method declaration.</a:t>
            </a:r>
          </a:p>
          <a:p>
            <a:r>
              <a:rPr lang="en-US" dirty="0"/>
              <a:t>Method declaration may include: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[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Visibility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]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([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Parameter</a:t>
            </a:r>
            <a:r>
              <a:rPr lang="en-US" sz="2400" dirty="0">
                <a:solidFill>
                  <a:srgbClr val="800000"/>
                </a:solidFill>
                <a:latin typeface="Courier New" charset="0"/>
              </a:rPr>
              <a:t>, ...])[:</a:t>
            </a:r>
            <a:r>
              <a:rPr lang="en-US" sz="2400" i="1" dirty="0">
                <a:solidFill>
                  <a:srgbClr val="800000"/>
                </a:solidFill>
                <a:latin typeface="Courier New" charset="0"/>
              </a:rPr>
              <a:t>Type</a:t>
            </a:r>
            <a:r>
              <a:rPr lang="en-US" sz="2000" dirty="0">
                <a:solidFill>
                  <a:srgbClr val="800000"/>
                </a:solidFill>
                <a:latin typeface="Courier New" charset="0"/>
              </a:rPr>
              <a:t>] </a:t>
            </a:r>
          </a:p>
          <a:p>
            <a:pPr>
              <a:buFontTx/>
              <a:buNone/>
            </a:pPr>
            <a:endParaRPr lang="en-US" sz="2000" dirty="0">
              <a:solidFill>
                <a:srgbClr val="800000"/>
              </a:solidFill>
              <a:latin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0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5415"/>
              </p:ext>
            </p:extLst>
          </p:nvPr>
        </p:nvGraphicFramePr>
        <p:xfrm>
          <a:off x="685800" y="1981200"/>
          <a:ext cx="7772400" cy="30861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Java Syntax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UML Syntax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void move(int dx, int dy)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move(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dy:int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): void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int getSize()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getSize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():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80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Class name</a:t>
            </a:r>
            <a:r>
              <a:rPr lang="en-US" dirty="0"/>
              <a:t>: </a:t>
            </a:r>
            <a:r>
              <a:rPr lang="en-US" dirty="0">
                <a:latin typeface="+mj-lt"/>
              </a:rPr>
              <a:t>Point</a:t>
            </a:r>
            <a:r>
              <a:rPr lang="en-US" dirty="0">
                <a:latin typeface="Courier New" charset="0"/>
              </a:rPr>
              <a:t>  class Point {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Fields</a:t>
            </a:r>
            <a:r>
              <a:rPr lang="en-US" dirty="0">
                <a:latin typeface="+mj-lt"/>
              </a:rPr>
              <a:t>:        x, y    	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x, y;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800000"/>
                </a:solidFill>
              </a:rPr>
              <a:t>Method</a:t>
            </a:r>
            <a:r>
              <a:rPr lang="en-US" dirty="0"/>
              <a:t>:     </a:t>
            </a:r>
            <a:r>
              <a:rPr lang="en-US" dirty="0">
                <a:latin typeface="+mj-lt"/>
              </a:rPr>
              <a:t>move </a:t>
            </a:r>
            <a:r>
              <a:rPr lang="en-US" dirty="0">
                <a:latin typeface="Courier New" charset="0"/>
              </a:rPr>
              <a:t>  	public void move    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 (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dx, 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dy</a:t>
            </a:r>
            <a:r>
              <a:rPr lang="en-US" dirty="0">
                <a:latin typeface="Courier New" charset="0"/>
              </a:rPr>
              <a:t>){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 // implementation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</a:rPr>
              <a:t>                 }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39067" y="1562120"/>
            <a:ext cx="50800" cy="368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26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Group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6181721"/>
              </p:ext>
            </p:extLst>
          </p:nvPr>
        </p:nvGraphicFramePr>
        <p:xfrm>
          <a:off x="330200" y="1981200"/>
          <a:ext cx="3530600" cy="4114801"/>
        </p:xfrm>
        <a:graphic>
          <a:graphicData uri="http://schemas.openxmlformats.org/drawingml/2006/table">
            <a:tbl>
              <a:tblPr/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int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private int 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public void move(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dx,int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770468"/>
              </p:ext>
            </p:extLst>
          </p:nvPr>
        </p:nvGraphicFramePr>
        <p:xfrm>
          <a:off x="5181600" y="2971800"/>
          <a:ext cx="3276600" cy="19812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-x:int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-y:int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+move(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dx:int,dy:int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9466" y="2032000"/>
            <a:ext cx="224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UML  Standard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33333" y="3979333"/>
            <a:ext cx="778934" cy="338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6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Notation for Object</a:t>
            </a:r>
          </a:p>
        </p:txBody>
      </p:sp>
      <p:graphicFrame>
        <p:nvGraphicFramePr>
          <p:cNvPr id="4" name="Group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937327"/>
              </p:ext>
            </p:extLst>
          </p:nvPr>
        </p:nvGraphicFramePr>
        <p:xfrm>
          <a:off x="685800" y="1981200"/>
          <a:ext cx="7772400" cy="4114801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ObjectName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: </a:t>
                      </a: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ClassName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top compartment shows the object name and its class.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= value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field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n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The bottom compartment contains a list of the fields and their values.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3200" b="0" i="0" u="sng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Defining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85358"/>
            <a:ext cx="8489950" cy="43701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public class Person{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attributes/data/variables for Person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Constructors: to instantiate objects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Methods: to interact with the object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199" y="2116415"/>
            <a:ext cx="8347747" cy="944247"/>
          </a:xfrm>
          <a:prstGeom prst="rect">
            <a:avLst/>
          </a:prstGeom>
          <a:noFill/>
          <a:ln w="28575" cmpd="sng">
            <a:solidFill>
              <a:srgbClr val="00C7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198" y="3213062"/>
            <a:ext cx="8347747" cy="94424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199" y="4293431"/>
            <a:ext cx="8347745" cy="944247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Group 3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7533288"/>
              </p:ext>
            </p:extLst>
          </p:nvPr>
        </p:nvGraphicFramePr>
        <p:xfrm>
          <a:off x="685800" y="1981200"/>
          <a:ext cx="5715000" cy="189706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P1:Point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Point p1 = new Point();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x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y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p1.x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</a:rPr>
                        <a:t>P1.y = 0;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480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5709"/>
            <a:ext cx="8820150" cy="4370142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Solid line that connects two classes represents an association</a:t>
            </a:r>
          </a:p>
          <a:p>
            <a:pPr lvl="2"/>
            <a:r>
              <a:rPr lang="en-US" dirty="0"/>
              <a:t>numbers near end of each line are multiplicity values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9933" y="3150264"/>
            <a:ext cx="6841067" cy="2669511"/>
            <a:chOff x="1159933" y="3150264"/>
            <a:chExt cx="6841067" cy="266951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159933" y="3288376"/>
              <a:ext cx="1752600" cy="485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Student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486400" y="3352800"/>
              <a:ext cx="1752600" cy="485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Course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486400" y="5334000"/>
              <a:ext cx="1752600" cy="485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Faculty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912533" y="3581400"/>
              <a:ext cx="25738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400800" y="38100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19052" y="3168134"/>
              <a:ext cx="20101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1..*      enroll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teach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76800" y="3429000"/>
              <a:ext cx="1524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6629400" y="4419600"/>
              <a:ext cx="0" cy="1524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400800" y="3810000"/>
              <a:ext cx="838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1..*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6477000" y="4876800"/>
              <a:ext cx="5696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1..1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919137" y="3200400"/>
              <a:ext cx="56968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1..1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78520" y="3150264"/>
              <a:ext cx="35068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77000" y="4336039"/>
              <a:ext cx="274480" cy="33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72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0050"/>
            <a:ext cx="8489950" cy="65407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88762"/>
            <a:ext cx="8489950" cy="4370142"/>
          </a:xfrm>
        </p:spPr>
        <p:txBody>
          <a:bodyPr/>
          <a:lstStyle/>
          <a:p>
            <a:r>
              <a:rPr lang="en-US" sz="2400" dirty="0"/>
              <a:t>It is a special form of association. It represents </a:t>
            </a:r>
            <a:r>
              <a:rPr lang="en-US" sz="2400" b="1" dirty="0"/>
              <a:t>Has-A </a:t>
            </a:r>
            <a:r>
              <a:rPr lang="en-US" sz="2400" dirty="0"/>
              <a:t>relationship.</a:t>
            </a:r>
          </a:p>
          <a:p>
            <a:r>
              <a:rPr lang="en-US" sz="2400" dirty="0"/>
              <a:t>It is a unidirectional association i.e. a one way relationship. </a:t>
            </a:r>
          </a:p>
          <a:p>
            <a:r>
              <a:rPr lang="en-US" sz="2400" dirty="0"/>
              <a:t>Both the entries can survive individually which means ending one entity will not effect the other entity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66" y="3479805"/>
            <a:ext cx="17526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5468" y="3556008"/>
            <a:ext cx="1490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School</a:t>
            </a:r>
          </a:p>
        </p:txBody>
      </p:sp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1200" y="4017673"/>
            <a:ext cx="321733" cy="1671935"/>
            <a:chOff x="4715933" y="3907595"/>
            <a:chExt cx="321733" cy="167193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876800" y="4436533"/>
              <a:ext cx="0" cy="11429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4715933" y="3907595"/>
              <a:ext cx="321733" cy="550333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35406" y="5689608"/>
            <a:ext cx="1752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696206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00050"/>
            <a:ext cx="8489950" cy="654070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0033"/>
            <a:ext cx="1778000" cy="287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200" y="1213008"/>
            <a:ext cx="8489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The composition link shows that a class (container, whole) has exclusive ownership over other class/s (parts).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represents </a:t>
            </a:r>
            <a:r>
              <a:rPr lang="en-US" sz="2400" b="1" dirty="0"/>
              <a:t>owns</a:t>
            </a:r>
            <a:r>
              <a:rPr lang="en-US" sz="2400" dirty="0"/>
              <a:t> relationship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implies a relationship where the child cannot exist independent of the parent.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334" y="3230033"/>
            <a:ext cx="21674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Person</a:t>
            </a:r>
          </a:p>
        </p:txBody>
      </p: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6533" y="3691698"/>
            <a:ext cx="321733" cy="1671935"/>
            <a:chOff x="4715933" y="3907595"/>
            <a:chExt cx="321733" cy="167193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76800" y="4436533"/>
              <a:ext cx="0" cy="11429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iamond 8"/>
            <p:cNvSpPr/>
            <p:nvPr/>
          </p:nvSpPr>
          <p:spPr>
            <a:xfrm>
              <a:off x="4715933" y="3907595"/>
              <a:ext cx="321733" cy="550333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8600" y="5363633"/>
            <a:ext cx="1117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4150" y="3230033"/>
            <a:ext cx="20002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Person object is destroyed the Leg object get destroyed with it.</a:t>
            </a:r>
          </a:p>
        </p:txBody>
      </p:sp>
    </p:spTree>
    <p:extLst>
      <p:ext uri="{BB962C8B-B14F-4D97-AF65-F5344CB8AC3E}">
        <p14:creationId xmlns:p14="http://schemas.microsoft.com/office/powerpoint/2010/main" val="1874889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Modeling Requirements with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cases describes the externally observable behavior of system functions in the form of interactions between the system to be developed and the external entities -- </a:t>
            </a:r>
            <a:r>
              <a:rPr lang="en-US" i="1" dirty="0">
                <a:solidFill>
                  <a:srgbClr val="800000"/>
                </a:solidFill>
              </a:rPr>
              <a:t>Actors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Actors may represent roles played by users of the system or other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22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of: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Use cases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Actors</a:t>
            </a:r>
          </a:p>
          <a:p>
            <a:pPr lvl="1"/>
            <a:r>
              <a:rPr lang="en-US" dirty="0">
                <a:solidFill>
                  <a:srgbClr val="800000"/>
                </a:solidFill>
              </a:rPr>
              <a:t>Associations</a:t>
            </a:r>
            <a:r>
              <a:rPr lang="en-US" dirty="0"/>
              <a:t> between actors and use cases are indicated in use case diagrams by solid lines</a:t>
            </a:r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013976"/>
            <a:ext cx="4038600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294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6983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70859" b="53229"/>
          <a:stretch/>
        </p:blipFill>
        <p:spPr bwMode="auto">
          <a:xfrm>
            <a:off x="1083733" y="2151310"/>
            <a:ext cx="423334" cy="121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2540" y="1326063"/>
            <a:ext cx="1930400" cy="965201"/>
            <a:chOff x="2946400" y="1808664"/>
            <a:chExt cx="1930400" cy="965201"/>
          </a:xfrm>
        </p:grpSpPr>
        <p:sp>
          <p:nvSpPr>
            <p:cNvPr id="5" name="TextBox 4"/>
            <p:cNvSpPr txBox="1"/>
            <p:nvPr/>
          </p:nvSpPr>
          <p:spPr>
            <a:xfrm>
              <a:off x="3115732" y="2083578"/>
              <a:ext cx="1634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Account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2540" y="2568242"/>
            <a:ext cx="1930400" cy="965201"/>
            <a:chOff x="2946400" y="1808664"/>
            <a:chExt cx="1930400" cy="965201"/>
          </a:xfrm>
        </p:grpSpPr>
        <p:sp>
          <p:nvSpPr>
            <p:cNvPr id="9" name="TextBox 8"/>
            <p:cNvSpPr txBox="1"/>
            <p:nvPr/>
          </p:nvSpPr>
          <p:spPr>
            <a:xfrm>
              <a:off x="3115732" y="2083578"/>
              <a:ext cx="155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Deposit Fund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46400" y="3789862"/>
            <a:ext cx="1930400" cy="965201"/>
            <a:chOff x="2946400" y="1808664"/>
            <a:chExt cx="1930400" cy="965201"/>
          </a:xfrm>
        </p:grpSpPr>
        <p:sp>
          <p:nvSpPr>
            <p:cNvPr id="12" name="TextBox 11"/>
            <p:cNvSpPr txBox="1"/>
            <p:nvPr/>
          </p:nvSpPr>
          <p:spPr>
            <a:xfrm>
              <a:off x="3115732" y="2083578"/>
              <a:ext cx="1736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Withdraw Fund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>
            <a:stCxn id="4" idx="3"/>
            <a:endCxn id="6" idx="2"/>
          </p:cNvCxnSpPr>
          <p:nvPr/>
        </p:nvCxnSpPr>
        <p:spPr>
          <a:xfrm flipV="1">
            <a:off x="1507067" y="1808664"/>
            <a:ext cx="1465473" cy="9518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13" idx="2"/>
          </p:cNvCxnSpPr>
          <p:nvPr/>
        </p:nvCxnSpPr>
        <p:spPr>
          <a:xfrm>
            <a:off x="1507067" y="2760522"/>
            <a:ext cx="1439333" cy="15119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0" idx="2"/>
          </p:cNvCxnSpPr>
          <p:nvPr/>
        </p:nvCxnSpPr>
        <p:spPr>
          <a:xfrm>
            <a:off x="1507067" y="2760522"/>
            <a:ext cx="1465473" cy="2903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8" r="70859" b="53229"/>
          <a:stretch/>
        </p:blipFill>
        <p:spPr bwMode="auto">
          <a:xfrm>
            <a:off x="6908799" y="850282"/>
            <a:ext cx="423334" cy="121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14533" y="1921932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Employee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667" y="3348777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4328" y="2651662"/>
            <a:ext cx="1930400" cy="965201"/>
            <a:chOff x="2969796" y="1573193"/>
            <a:chExt cx="1930400" cy="965201"/>
          </a:xfrm>
        </p:grpSpPr>
        <p:sp>
          <p:nvSpPr>
            <p:cNvPr id="26" name="TextBox 25"/>
            <p:cNvSpPr txBox="1"/>
            <p:nvPr/>
          </p:nvSpPr>
          <p:spPr>
            <a:xfrm>
              <a:off x="3034556" y="1871128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Calculate Bonus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969796" y="1573193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>
            <a:stCxn id="27" idx="2"/>
            <a:endCxn id="10" idx="6"/>
          </p:cNvCxnSpPr>
          <p:nvPr/>
        </p:nvCxnSpPr>
        <p:spPr>
          <a:xfrm flipH="1" flipV="1">
            <a:off x="4902940" y="3050843"/>
            <a:ext cx="1741388" cy="8342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3835" y="2702467"/>
            <a:ext cx="141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&lt;&lt;extend&gt;&gt;</a:t>
            </a:r>
          </a:p>
        </p:txBody>
      </p:sp>
      <p:grpSp>
        <p:nvGrpSpPr>
          <p:cNvPr id="31" name="Group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45701" y="4064776"/>
            <a:ext cx="1930400" cy="965201"/>
            <a:chOff x="2946400" y="1808664"/>
            <a:chExt cx="1930400" cy="965201"/>
          </a:xfrm>
        </p:grpSpPr>
        <p:sp>
          <p:nvSpPr>
            <p:cNvPr id="32" name="TextBox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997201" y="2083578"/>
              <a:ext cx="182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Update Balance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946400" y="1808664"/>
              <a:ext cx="1930400" cy="9652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/>
          <p:cNvCxnSpPr>
            <a:stCxn id="10" idx="6"/>
            <a:endCxn id="33" idx="2"/>
          </p:cNvCxnSpPr>
          <p:nvPr/>
        </p:nvCxnSpPr>
        <p:spPr>
          <a:xfrm>
            <a:off x="4902940" y="3050843"/>
            <a:ext cx="1642761" cy="149653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6"/>
            <a:endCxn id="33" idx="2"/>
          </p:cNvCxnSpPr>
          <p:nvPr/>
        </p:nvCxnSpPr>
        <p:spPr>
          <a:xfrm>
            <a:off x="4876800" y="4272463"/>
            <a:ext cx="1668901" cy="274914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54906" y="3659197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12374" y="4524356"/>
            <a:ext cx="14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cxnSp>
        <p:nvCxnSpPr>
          <p:cNvPr id="43" name="Straight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6"/>
            <a:endCxn id="22" idx="1"/>
          </p:cNvCxnSpPr>
          <p:nvPr/>
        </p:nvCxnSpPr>
        <p:spPr>
          <a:xfrm flipV="1">
            <a:off x="4902940" y="1459494"/>
            <a:ext cx="2005859" cy="349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9399" y="5520267"/>
            <a:ext cx="425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Include relationship:</a:t>
            </a:r>
          </a:p>
          <a:p>
            <a:r>
              <a:rPr lang="en-US" dirty="0"/>
              <a:t>It indicates that the use case to which the arrow points is included in the use case on the other side of the arrow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6" idx="0"/>
            <a:endCxn id="41" idx="2"/>
          </p:cNvCxnSpPr>
          <p:nvPr/>
        </p:nvCxnSpPr>
        <p:spPr>
          <a:xfrm flipH="1" flipV="1">
            <a:off x="5640060" y="4893688"/>
            <a:ext cx="574473" cy="626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0"/>
            <a:endCxn id="40" idx="2"/>
          </p:cNvCxnSpPr>
          <p:nvPr/>
        </p:nvCxnSpPr>
        <p:spPr>
          <a:xfrm flipV="1">
            <a:off x="6214533" y="4028529"/>
            <a:ext cx="268059" cy="14917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0" y="5065004"/>
            <a:ext cx="4250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Extend relationship:</a:t>
            </a:r>
          </a:p>
          <a:p>
            <a:r>
              <a:rPr lang="en-US" dirty="0"/>
              <a:t>The use case connected by extend can supplement the base use case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2125134" y="3134263"/>
            <a:ext cx="3514926" cy="1930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7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292" y="908050"/>
            <a:ext cx="5637694" cy="6001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class Person {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private String name;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private String surname;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private </a:t>
            </a:r>
            <a:r>
              <a:rPr lang="en-US" sz="2400" baseline="30000" dirty="0" err="1">
                <a:latin typeface="Courier"/>
                <a:cs typeface="Courier"/>
              </a:rPr>
              <a:t>int</a:t>
            </a:r>
            <a:r>
              <a:rPr lang="en-US" sz="2400" baseline="30000" dirty="0">
                <a:latin typeface="Courier"/>
                <a:cs typeface="Courier"/>
              </a:rPr>
              <a:t> age;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Person(String n)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name= n;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Person(String n, String s)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name= n;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surname = s;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String </a:t>
            </a:r>
            <a:r>
              <a:rPr lang="en-US" sz="2400" baseline="30000" dirty="0" err="1">
                <a:latin typeface="Courier"/>
                <a:cs typeface="Courier"/>
              </a:rPr>
              <a:t>getSurname</a:t>
            </a:r>
            <a:r>
              <a:rPr lang="en-US" sz="2400" baseline="30000" dirty="0">
                <a:latin typeface="Courier"/>
                <a:cs typeface="Courier"/>
              </a:rPr>
              <a:t>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return surname;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public </a:t>
            </a:r>
            <a:r>
              <a:rPr lang="en-US" sz="2400" baseline="30000" dirty="0" err="1">
                <a:latin typeface="Courier"/>
                <a:cs typeface="Courier"/>
              </a:rPr>
              <a:t>int</a:t>
            </a:r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err="1">
                <a:latin typeface="Courier"/>
                <a:cs typeface="Courier"/>
              </a:rPr>
              <a:t>getAge</a:t>
            </a:r>
            <a:r>
              <a:rPr lang="en-US" sz="2400" baseline="30000" dirty="0">
                <a:latin typeface="Courier"/>
                <a:cs typeface="Courier"/>
              </a:rPr>
              <a:t>() { 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Return age;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}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is-IS" sz="2400" baseline="30000" dirty="0">
                <a:latin typeface="Courier"/>
                <a:cs typeface="Courier"/>
              </a:rPr>
              <a:t>… }</a:t>
            </a:r>
            <a:endParaRPr lang="en-US" sz="2400" baseline="30000" dirty="0">
              <a:latin typeface="Courier"/>
              <a:cs typeface="Courier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0200" y="253980"/>
            <a:ext cx="8489950" cy="6540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200" y="1269849"/>
            <a:ext cx="8347747" cy="944247"/>
          </a:xfrm>
          <a:prstGeom prst="rect">
            <a:avLst/>
          </a:prstGeom>
          <a:noFill/>
          <a:ln w="28575" cmpd="sng">
            <a:solidFill>
              <a:srgbClr val="00C7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14649" y="1611732"/>
            <a:ext cx="319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C700"/>
                </a:solidFill>
              </a:rPr>
              <a:t>Attributes of the class 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198" y="2307254"/>
            <a:ext cx="8347747" cy="205581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7049" y="3066541"/>
            <a:ext cx="14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Constructors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199" y="4509593"/>
            <a:ext cx="8347745" cy="1953614"/>
          </a:xfrm>
          <a:prstGeom prst="rect">
            <a:avLst/>
          </a:prstGeom>
          <a:noFill/>
          <a:ln w="28575" cmpd="sng">
            <a:solidFill>
              <a:srgbClr val="3366FF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9449" y="5297212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9175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Keywords: private and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Private</a:t>
            </a:r>
            <a:r>
              <a:rPr lang="en-US" dirty="0"/>
              <a:t> variables and methods are accessible inside that class only </a:t>
            </a:r>
          </a:p>
          <a:p>
            <a:r>
              <a:rPr lang="en-US" dirty="0">
                <a:solidFill>
                  <a:srgbClr val="800000"/>
                </a:solidFill>
              </a:rPr>
              <a:t>Public</a:t>
            </a:r>
            <a:r>
              <a:rPr lang="en-US" dirty="0"/>
              <a:t> variables and methods are accessible both inside and outside the class. </a:t>
            </a:r>
          </a:p>
          <a:p>
            <a:r>
              <a:rPr lang="en-US" dirty="0"/>
              <a:t>This feature in OOP is known as </a:t>
            </a:r>
            <a:r>
              <a:rPr lang="en-US" dirty="0">
                <a:solidFill>
                  <a:srgbClr val="800000"/>
                </a:solidFill>
              </a:rPr>
              <a:t>data hiding</a:t>
            </a:r>
            <a:r>
              <a:rPr lang="en-US" dirty="0"/>
              <a:t>. If programmer mistakenly tries to access private data outside the class, compiler shows error which prevents the misuse of data. </a:t>
            </a:r>
          </a:p>
        </p:txBody>
      </p:sp>
    </p:spTree>
    <p:extLst>
      <p:ext uri="{BB962C8B-B14F-4D97-AF65-F5344CB8AC3E}">
        <p14:creationId xmlns:p14="http://schemas.microsoft.com/office/powerpoint/2010/main" val="37678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methods can be accessed in similar way using member operator (</a:t>
            </a:r>
            <a:r>
              <a:rPr lang="en-US" dirty="0">
                <a:solidFill>
                  <a:srgbClr val="800000"/>
                </a:solidFill>
              </a:rPr>
              <a:t>.</a:t>
            </a:r>
            <a:r>
              <a:rPr lang="en-US" dirty="0"/>
              <a:t>)</a:t>
            </a:r>
          </a:p>
          <a:p>
            <a:r>
              <a:rPr lang="en-US" dirty="0"/>
              <a:t>Example:</a:t>
            </a:r>
            <a:r>
              <a:rPr lang="en-US" b="1" dirty="0"/>
              <a:t> method1()</a:t>
            </a:r>
            <a:r>
              <a:rPr lang="en-US" dirty="0"/>
              <a:t> can be called using code: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  <a:latin typeface="Courier"/>
                <a:cs typeface="Courier"/>
              </a:rPr>
              <a:t>object_name.method1();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Similarly a variable can be accessed: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800000"/>
                </a:solidFill>
                <a:latin typeface="Courier"/>
                <a:cs typeface="Courier"/>
              </a:rPr>
              <a:t>Object_name.nameVariable</a:t>
            </a: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00000"/>
                </a:solidFill>
                <a:latin typeface="+mj-lt"/>
                <a:cs typeface="Courier"/>
              </a:rPr>
              <a:t>They can be accessed outside the class only if they are not private</a:t>
            </a:r>
            <a:r>
              <a:rPr lang="en-US" dirty="0">
                <a:solidFill>
                  <a:srgbClr val="800000"/>
                </a:solidFill>
                <a:latin typeface="+mj-lt"/>
                <a:cs typeface="Couri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02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Variables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5708"/>
            <a:ext cx="8820150" cy="6185543"/>
          </a:xfrm>
          <a:ln>
            <a:noFill/>
          </a:ln>
        </p:spPr>
        <p:txBody>
          <a:bodyPr/>
          <a:lstStyle/>
          <a:p>
            <a:pPr marL="800100" indent="-457200">
              <a:buClr>
                <a:schemeClr val="folHlink"/>
              </a:buClr>
              <a:buSzPct val="75000"/>
              <a:buFont typeface="Arial"/>
              <a:buChar char="•"/>
            </a:pPr>
            <a:r>
              <a:rPr lang="en-US" sz="2400" dirty="0"/>
              <a:t>All instance variables and methods we have created so far have been </a:t>
            </a:r>
            <a:r>
              <a:rPr lang="en-US" sz="2400" i="1" dirty="0">
                <a:solidFill>
                  <a:srgbClr val="800000"/>
                </a:solidFill>
              </a:rPr>
              <a:t>dynamic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Note: There is no </a:t>
            </a:r>
            <a:r>
              <a:rPr lang="ja-JP" altLang="en-US" sz="2000" dirty="0"/>
              <a:t>“</a:t>
            </a:r>
            <a:r>
              <a:rPr lang="en-US" sz="2000" dirty="0"/>
              <a:t>dynamic</a:t>
            </a:r>
            <a:r>
              <a:rPr lang="ja-JP" altLang="en-US" sz="2000" dirty="0"/>
              <a:t>”</a:t>
            </a:r>
            <a:r>
              <a:rPr lang="en-US" sz="2000" dirty="0"/>
              <a:t> keyword in Java</a:t>
            </a:r>
          </a:p>
          <a:p>
            <a:pPr lvl="1" indent="403225">
              <a:buClr>
                <a:schemeClr val="folHlink"/>
              </a:buClr>
              <a:buSzPct val="75000"/>
              <a:buFont typeface="Wingdings" charset="0"/>
              <a:buChar char="n"/>
            </a:pPr>
            <a:r>
              <a:rPr lang="en-US" sz="2000" dirty="0"/>
              <a:t>Dynamic by default</a:t>
            </a:r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In general,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800000"/>
                </a:solidFill>
              </a:rPr>
              <a:t>dynamic </a:t>
            </a:r>
            <a:r>
              <a:rPr lang="en-US" sz="2400" dirty="0"/>
              <a:t>refers to things created at 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r>
              <a:rPr lang="ja-JP" altLang="en-US" sz="2400" dirty="0"/>
              <a:t>“</a:t>
            </a:r>
            <a:r>
              <a:rPr lang="en-US" sz="2400" dirty="0"/>
              <a:t>run time</a:t>
            </a:r>
            <a:r>
              <a:rPr lang="ja-JP" altLang="en-US" sz="2400" dirty="0"/>
              <a:t>”</a:t>
            </a:r>
            <a:r>
              <a:rPr lang="en-US" sz="2400" dirty="0"/>
              <a:t> i.e. when the program is running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Char char="n"/>
            </a:pPr>
            <a:endParaRPr lang="en-US" sz="800" dirty="0"/>
          </a:p>
          <a:p>
            <a:pPr marL="800100" indent="-457200">
              <a:buClr>
                <a:schemeClr val="folHlink"/>
              </a:buClr>
              <a:buSzPct val="75000"/>
            </a:pPr>
            <a:r>
              <a:rPr lang="en-US" sz="2400" dirty="0"/>
              <a:t>Every object gets its own (dynamic) instance variables.</a:t>
            </a:r>
          </a:p>
          <a:p>
            <a:pPr indent="338138">
              <a:buClr>
                <a:schemeClr val="folHlink"/>
              </a:buClr>
              <a:buSzPct val="75000"/>
              <a:buFont typeface="Wingdings" charset="0"/>
              <a:buNone/>
            </a:pPr>
            <a:endParaRPr lang="en-US" sz="800" dirty="0"/>
          </a:p>
          <a:p>
            <a:pPr marL="685800">
              <a:buClr>
                <a:schemeClr val="folHlink"/>
              </a:buClr>
              <a:buSzPct val="75000"/>
            </a:pPr>
            <a:r>
              <a:rPr lang="en-US" sz="2400" i="1" dirty="0"/>
              <a:t>The absence </a:t>
            </a:r>
            <a:r>
              <a:rPr lang="en-US" sz="2400" dirty="0"/>
              <a:t>of the keyword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800000"/>
                </a:solidFill>
              </a:rPr>
              <a:t>static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before non-local variables and methods means </a:t>
            </a:r>
            <a:r>
              <a:rPr lang="en-US" sz="2400" i="1" dirty="0"/>
              <a:t>dynamic</a:t>
            </a:r>
            <a:r>
              <a:rPr lang="en-US" sz="2400" dirty="0"/>
              <a:t> (one per object/instance)</a:t>
            </a:r>
          </a:p>
          <a:p>
            <a:pPr marL="800100" indent="-457200">
              <a:buClr>
                <a:schemeClr val="folHlink"/>
              </a:buClr>
              <a:buSzPct val="75000"/>
              <a:buFont typeface="Arial"/>
              <a:buChar char="•"/>
            </a:pPr>
            <a:endParaRPr lang="en-US" sz="24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02291"/>
      </p:ext>
    </p:extLst>
  </p:cSld>
  <p:clrMapOvr>
    <a:masterClrMapping/>
  </p:clrMapOvr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20463</TotalTime>
  <Words>3248</Words>
  <Application>Microsoft Macintosh PowerPoint</Application>
  <PresentationFormat>On-screen Show (4:3)</PresentationFormat>
  <Paragraphs>572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</vt:lpstr>
      <vt:lpstr>Courier New</vt:lpstr>
      <vt:lpstr>Monotype Sorts</vt:lpstr>
      <vt:lpstr>Wingdings</vt:lpstr>
      <vt:lpstr>UCL</vt:lpstr>
      <vt:lpstr>5COSC019W – Object Oriented Programming Week 2</vt:lpstr>
      <vt:lpstr>Outline</vt:lpstr>
      <vt:lpstr>Last week…</vt:lpstr>
      <vt:lpstr>RECAP – A Class</vt:lpstr>
      <vt:lpstr>Defining the class</vt:lpstr>
      <vt:lpstr>Example</vt:lpstr>
      <vt:lpstr>Keywords: private and public</vt:lpstr>
      <vt:lpstr>Accessing variables and methods</vt:lpstr>
      <vt:lpstr>Dynamic Variables and Methods</vt:lpstr>
      <vt:lpstr>Static Variables</vt:lpstr>
      <vt:lpstr>Static methods</vt:lpstr>
      <vt:lpstr>Static Methods</vt:lpstr>
      <vt:lpstr>Example</vt:lpstr>
      <vt:lpstr>Example - output</vt:lpstr>
      <vt:lpstr>Static context</vt:lpstr>
      <vt:lpstr>A wrong example</vt:lpstr>
      <vt:lpstr>Solution</vt:lpstr>
      <vt:lpstr>When to use static</vt:lpstr>
      <vt:lpstr>Static – Non-static</vt:lpstr>
      <vt:lpstr>Example</vt:lpstr>
      <vt:lpstr>Why do we need this?</vt:lpstr>
      <vt:lpstr>Recap: Class variables and methods</vt:lpstr>
      <vt:lpstr>PowerPoint Presentation</vt:lpstr>
      <vt:lpstr>PowerPoint Presentation</vt:lpstr>
      <vt:lpstr>PowerPoint Presentation</vt:lpstr>
      <vt:lpstr>PowerPoint Presentation</vt:lpstr>
      <vt:lpstr>Using Java Predefined Classes </vt:lpstr>
      <vt:lpstr>Using Java Predefined Classes </vt:lpstr>
      <vt:lpstr>Java Predefined Classes</vt:lpstr>
      <vt:lpstr>Java Packages</vt:lpstr>
      <vt:lpstr>Using a Class From a Package</vt:lpstr>
      <vt:lpstr>The String Class</vt:lpstr>
      <vt:lpstr>Constructing Strings</vt:lpstr>
      <vt:lpstr>The length Method</vt:lpstr>
      <vt:lpstr>The Math Class Constants</vt:lpstr>
      <vt:lpstr>Methods of the Math Class</vt:lpstr>
      <vt:lpstr>UML - The Unified Modeling Language  </vt:lpstr>
      <vt:lpstr>UML</vt:lpstr>
      <vt:lpstr>Building Blocks of UML</vt:lpstr>
      <vt:lpstr>Objects and Classes</vt:lpstr>
      <vt:lpstr>UML Notation for Classes</vt:lpstr>
      <vt:lpstr>Field Declaration</vt:lpstr>
      <vt:lpstr>Visibility syntax in Java and UML</vt:lpstr>
      <vt:lpstr>Examples</vt:lpstr>
      <vt:lpstr>Method Declaration</vt:lpstr>
      <vt:lpstr>Examples</vt:lpstr>
      <vt:lpstr>Example</vt:lpstr>
      <vt:lpstr>Example</vt:lpstr>
      <vt:lpstr>UML Notation for Object</vt:lpstr>
      <vt:lpstr>Example</vt:lpstr>
      <vt:lpstr>Association</vt:lpstr>
      <vt:lpstr>Aggregation</vt:lpstr>
      <vt:lpstr>Composition</vt:lpstr>
      <vt:lpstr>Modeling Requirements with Use Cases</vt:lpstr>
      <vt:lpstr>Use Case Diagram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5COSC001W – Object Oriented Programming Week 2</dc:title>
  <dc:creator>Barbara</dc:creator>
  <cp:lastModifiedBy>Barbara Villarini</cp:lastModifiedBy>
  <cp:revision>123</cp:revision>
  <dcterms:created xsi:type="dcterms:W3CDTF">2016-07-19T20:46:15Z</dcterms:created>
  <dcterms:modified xsi:type="dcterms:W3CDTF">2023-09-15T21:55:39Z</dcterms:modified>
</cp:coreProperties>
</file>