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300" r:id="rId3"/>
    <p:sldId id="301" r:id="rId4"/>
    <p:sldId id="257" r:id="rId5"/>
    <p:sldId id="259" r:id="rId6"/>
    <p:sldId id="260" r:id="rId7"/>
    <p:sldId id="258" r:id="rId8"/>
    <p:sldId id="261" r:id="rId9"/>
    <p:sldId id="262" r:id="rId10"/>
    <p:sldId id="263" r:id="rId11"/>
    <p:sldId id="264" r:id="rId12"/>
    <p:sldId id="265" r:id="rId13"/>
    <p:sldId id="266" r:id="rId14"/>
    <p:sldId id="272" r:id="rId15"/>
    <p:sldId id="271" r:id="rId16"/>
    <p:sldId id="273" r:id="rId17"/>
    <p:sldId id="274" r:id="rId18"/>
    <p:sldId id="276" r:id="rId19"/>
    <p:sldId id="275"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310" r:id="rId33"/>
    <p:sldId id="320" r:id="rId34"/>
    <p:sldId id="321" r:id="rId35"/>
    <p:sldId id="322" r:id="rId36"/>
    <p:sldId id="323" r:id="rId37"/>
    <p:sldId id="324" r:id="rId38"/>
    <p:sldId id="325" r:id="rId39"/>
    <p:sldId id="326" r:id="rId40"/>
    <p:sldId id="327" r:id="rId41"/>
    <p:sldId id="328" r:id="rId42"/>
    <p:sldId id="329"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68451" autoAdjust="0"/>
  </p:normalViewPr>
  <p:slideViewPr>
    <p:cSldViewPr snapToGrid="0" snapToObjects="1">
      <p:cViewPr varScale="1">
        <p:scale>
          <a:sx n="82" d="100"/>
          <a:sy n="82" d="100"/>
        </p:scale>
        <p:origin x="251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DDDEA-F461-C443-84D7-B2BB7878E532}" type="datetimeFigureOut">
              <a:rPr lang="en-US" smtClean="0"/>
              <a:t>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DA4CD-FDC5-8D4C-9C54-6F8174150D08}" type="slidenum">
              <a:rPr lang="en-US" smtClean="0"/>
              <a:t>‹#›</a:t>
            </a:fld>
            <a:endParaRPr lang="en-US"/>
          </a:p>
        </p:txBody>
      </p:sp>
    </p:spTree>
    <p:extLst>
      <p:ext uri="{BB962C8B-B14F-4D97-AF65-F5344CB8AC3E}">
        <p14:creationId xmlns:p14="http://schemas.microsoft.com/office/powerpoint/2010/main" val="21881181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7/docs/api/java/lang/Object.html%23equals(java.lang.Object)" TargetMode="External"/><Relationship Id="rId7" Type="http://schemas.openxmlformats.org/officeDocument/2006/relationships/hyperlink" Target="https://docs.oracle.com/javase/7/docs/api/java/lang/Object.html%23hashCod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oracle.com/javase/7/docs/api/java/lang/Object.html%23getClass()" TargetMode="External"/><Relationship Id="rId5" Type="http://schemas.openxmlformats.org/officeDocument/2006/relationships/hyperlink" Target="https://docs.oracle.com/javase/7/docs/api/java/lang/Class.html" TargetMode="External"/><Relationship Id="rId4" Type="http://schemas.openxmlformats.org/officeDocument/2006/relationships/hyperlink" Target="https://docs.oracle.com/javase/7/docs/api/java/lang/Object.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a:t>
            </a:fld>
            <a:endParaRPr lang="en-US"/>
          </a:p>
        </p:txBody>
      </p:sp>
    </p:spTree>
    <p:extLst>
      <p:ext uri="{BB962C8B-B14F-4D97-AF65-F5344CB8AC3E}">
        <p14:creationId xmlns:p14="http://schemas.microsoft.com/office/powerpoint/2010/main" val="3005279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10</a:t>
            </a:fld>
            <a:endParaRPr lang="en-US"/>
          </a:p>
        </p:txBody>
      </p:sp>
    </p:spTree>
    <p:extLst>
      <p:ext uri="{BB962C8B-B14F-4D97-AF65-F5344CB8AC3E}">
        <p14:creationId xmlns:p14="http://schemas.microsoft.com/office/powerpoint/2010/main" val="268345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NOTE: </a:t>
            </a:r>
          </a:p>
          <a:p>
            <a:r>
              <a:rPr lang="en-US" sz="1200" kern="1200" dirty="0">
                <a:solidFill>
                  <a:schemeClr val="tx1"/>
                </a:solidFill>
                <a:latin typeface="+mn-lt"/>
                <a:ea typeface="+mn-ea"/>
                <a:cs typeface="+mn-cs"/>
              </a:rPr>
              <a:t>For example, all Wrapper Classes like Integer, Float etc. are final classes. We can not extend them.</a:t>
            </a:r>
          </a:p>
          <a:p>
            <a:r>
              <a:rPr lang="en-US" sz="1200" kern="1200" dirty="0">
                <a:solidFill>
                  <a:schemeClr val="tx1"/>
                </a:solidFill>
                <a:latin typeface="+mn-lt"/>
                <a:ea typeface="+mn-ea"/>
                <a:cs typeface="+mn-cs"/>
              </a:rPr>
              <a:t>One scenario where final is important, when you want to </a:t>
            </a:r>
            <a:r>
              <a:rPr lang="en-US" sz="1200" b="1" kern="1200" dirty="0">
                <a:solidFill>
                  <a:schemeClr val="tx1"/>
                </a:solidFill>
                <a:latin typeface="+mn-lt"/>
                <a:ea typeface="+mn-ea"/>
                <a:cs typeface="+mn-cs"/>
              </a:rPr>
              <a:t>prevent inheritance</a:t>
            </a:r>
            <a:r>
              <a:rPr lang="en-US" sz="1200" b="0" kern="1200" dirty="0">
                <a:solidFill>
                  <a:schemeClr val="tx1"/>
                </a:solidFill>
                <a:latin typeface="+mn-lt"/>
                <a:ea typeface="+mn-ea"/>
                <a:cs typeface="+mn-cs"/>
              </a:rPr>
              <a:t> of a class, for security reasons. This allows you to make sure that code you are running </a:t>
            </a:r>
            <a:r>
              <a:rPr lang="en-US" sz="1200" b="0" i="1" kern="1200" dirty="0">
                <a:solidFill>
                  <a:schemeClr val="tx1"/>
                </a:solidFill>
                <a:latin typeface="+mn-lt"/>
                <a:ea typeface="+mn-ea"/>
                <a:cs typeface="+mn-cs"/>
              </a:rPr>
              <a:t>cannot be overridden</a:t>
            </a:r>
            <a:r>
              <a:rPr lang="en-US" sz="1200" b="0" i="0" kern="1200" dirty="0">
                <a:solidFill>
                  <a:schemeClr val="tx1"/>
                </a:solidFill>
                <a:latin typeface="+mn-lt"/>
                <a:ea typeface="+mn-ea"/>
                <a:cs typeface="+mn-cs"/>
              </a:rPr>
              <a:t> by someone.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Immutable class means that once an object is created, we cannot change its content. In an Immutable class there are Getter method for all the variables in it.</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No setters(To not have the option to change the value of the instance variable)</a:t>
            </a:r>
          </a:p>
          <a:p>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8DA4CD-FDC5-8D4C-9C54-6F8174150D08}" type="slidenum">
              <a:rPr lang="en-US" smtClean="0"/>
              <a:t>11</a:t>
            </a:fld>
            <a:endParaRPr lang="en-US"/>
          </a:p>
        </p:txBody>
      </p:sp>
    </p:spTree>
    <p:extLst>
      <p:ext uri="{BB962C8B-B14F-4D97-AF65-F5344CB8AC3E}">
        <p14:creationId xmlns:p14="http://schemas.microsoft.com/office/powerpoint/2010/main" val="38821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12</a:t>
            </a:fld>
            <a:endParaRPr lang="en-US"/>
          </a:p>
        </p:txBody>
      </p:sp>
    </p:spTree>
    <p:extLst>
      <p:ext uri="{BB962C8B-B14F-4D97-AF65-F5344CB8AC3E}">
        <p14:creationId xmlns:p14="http://schemas.microsoft.com/office/powerpoint/2010/main" val="69305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Final class cannot be extended. Final classes are created so the methods implemented by that class cannot be overridden. Best </a:t>
            </a:r>
            <a:r>
              <a:rPr lang="en-US" sz="1200" b="1" kern="1200" dirty="0">
                <a:solidFill>
                  <a:schemeClr val="tx1"/>
                </a:solidFill>
                <a:latin typeface="+mn-lt"/>
                <a:ea typeface="+mn-ea"/>
                <a:cs typeface="+mn-cs"/>
              </a:rPr>
              <a:t>example</a:t>
            </a:r>
            <a:r>
              <a:rPr lang="en-US" sz="1200" b="0" kern="1200" dirty="0">
                <a:solidFill>
                  <a:schemeClr val="tx1"/>
                </a:solidFill>
                <a:latin typeface="+mn-lt"/>
                <a:ea typeface="+mn-ea"/>
                <a:cs typeface="+mn-cs"/>
              </a:rPr>
              <a:t> is </a:t>
            </a:r>
            <a:r>
              <a:rPr lang="en-US" sz="1200" b="1" kern="1200" dirty="0">
                <a:solidFill>
                  <a:schemeClr val="tx1"/>
                </a:solidFill>
                <a:latin typeface="+mn-lt"/>
                <a:ea typeface="+mn-ea"/>
                <a:cs typeface="+mn-cs"/>
              </a:rPr>
              <a:t>Math</a:t>
            </a:r>
            <a:r>
              <a:rPr lang="en-US" sz="1200" b="0" kern="1200" dirty="0">
                <a:solidFill>
                  <a:schemeClr val="tx1"/>
                </a:solidFill>
                <a:latin typeface="+mn-lt"/>
                <a:ea typeface="+mn-ea"/>
                <a:cs typeface="+mn-cs"/>
              </a:rPr>
              <a:t> final class of java. If a class is final, all its methods are also final.</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Syntax of final class</a:t>
            </a:r>
          </a:p>
          <a:p>
            <a:r>
              <a:rPr lang="en-US" sz="1200" b="0" kern="1200" dirty="0">
                <a:solidFill>
                  <a:schemeClr val="tx1"/>
                </a:solidFill>
                <a:latin typeface="+mn-lt"/>
                <a:ea typeface="+mn-ea"/>
                <a:cs typeface="+mn-cs"/>
              </a:rPr>
              <a:t>final class </a:t>
            </a:r>
            <a:r>
              <a:rPr lang="en-US" sz="1200" b="0" kern="1200" dirty="0" err="1">
                <a:solidFill>
                  <a:schemeClr val="tx1"/>
                </a:solidFill>
                <a:latin typeface="+mn-lt"/>
                <a:ea typeface="+mn-ea"/>
                <a:cs typeface="+mn-cs"/>
              </a:rPr>
              <a:t>className</a:t>
            </a:r>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a:t>
            </a:r>
          </a:p>
          <a:p>
            <a:r>
              <a:rPr lang="en-US" sz="1200" b="0" kern="1200" dirty="0">
                <a:solidFill>
                  <a:schemeClr val="tx1"/>
                </a:solidFill>
                <a:latin typeface="+mn-lt"/>
                <a:ea typeface="+mn-ea"/>
                <a:cs typeface="+mn-cs"/>
              </a:rPr>
              <a:t>      // body of class</a:t>
            </a:r>
          </a:p>
          <a:p>
            <a:r>
              <a:rPr lang="en-US" sz="1200" b="0" kern="1200" dirty="0">
                <a:solidFill>
                  <a:schemeClr val="tx1"/>
                </a:solidFill>
                <a:latin typeface="+mn-lt"/>
                <a:ea typeface="+mn-ea"/>
                <a:cs typeface="+mn-cs"/>
              </a:rPr>
              <a:t>}</a:t>
            </a:r>
          </a:p>
          <a:p>
            <a:endParaRPr lang="en-US" sz="1200" b="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8DA4CD-FDC5-8D4C-9C54-6F8174150D08}" type="slidenum">
              <a:rPr lang="en-US" smtClean="0"/>
              <a:t>13</a:t>
            </a:fld>
            <a:endParaRPr lang="en-US"/>
          </a:p>
        </p:txBody>
      </p:sp>
    </p:spTree>
    <p:extLst>
      <p:ext uri="{BB962C8B-B14F-4D97-AF65-F5344CB8AC3E}">
        <p14:creationId xmlns:p14="http://schemas.microsoft.com/office/powerpoint/2010/main" val="1655543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14</a:t>
            </a:fld>
            <a:endParaRPr lang="en-US"/>
          </a:p>
        </p:txBody>
      </p:sp>
    </p:spTree>
    <p:extLst>
      <p:ext uri="{BB962C8B-B14F-4D97-AF65-F5344CB8AC3E}">
        <p14:creationId xmlns:p14="http://schemas.microsoft.com/office/powerpoint/2010/main" val="7025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15</a:t>
            </a:fld>
            <a:endParaRPr lang="en-US"/>
          </a:p>
        </p:txBody>
      </p:sp>
    </p:spTree>
    <p:extLst>
      <p:ext uri="{BB962C8B-B14F-4D97-AF65-F5344CB8AC3E}">
        <p14:creationId xmlns:p14="http://schemas.microsoft.com/office/powerpoint/2010/main" val="1151210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16</a:t>
            </a:fld>
            <a:endParaRPr lang="en-US"/>
          </a:p>
        </p:txBody>
      </p:sp>
    </p:spTree>
    <p:extLst>
      <p:ext uri="{BB962C8B-B14F-4D97-AF65-F5344CB8AC3E}">
        <p14:creationId xmlns:p14="http://schemas.microsoft.com/office/powerpoint/2010/main" val="929730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17</a:t>
            </a:fld>
            <a:endParaRPr lang="en-US"/>
          </a:p>
        </p:txBody>
      </p:sp>
    </p:spTree>
    <p:extLst>
      <p:ext uri="{BB962C8B-B14F-4D97-AF65-F5344CB8AC3E}">
        <p14:creationId xmlns:p14="http://schemas.microsoft.com/office/powerpoint/2010/main" val="1034637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18</a:t>
            </a:fld>
            <a:endParaRPr lang="en-US"/>
          </a:p>
        </p:txBody>
      </p:sp>
    </p:spTree>
    <p:extLst>
      <p:ext uri="{BB962C8B-B14F-4D97-AF65-F5344CB8AC3E}">
        <p14:creationId xmlns:p14="http://schemas.microsoft.com/office/powerpoint/2010/main" val="1092465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000" dirty="0">
                <a:latin typeface="Times New Roman" charset="0"/>
              </a:rPr>
              <a:t>Suppose you have a class </a:t>
            </a:r>
            <a:r>
              <a:rPr lang="en-US" sz="2000" dirty="0">
                <a:solidFill>
                  <a:schemeClr val="accent2"/>
                </a:solidFill>
                <a:latin typeface="Trebuchet MS" charset="0"/>
              </a:rPr>
              <a:t>Shape</a:t>
            </a:r>
            <a:r>
              <a:rPr lang="en-US" sz="2000" dirty="0">
                <a:latin typeface="Times New Roman" charset="0"/>
              </a:rPr>
              <a:t>, but it </a:t>
            </a:r>
            <a:r>
              <a:rPr lang="en-US" sz="2000" i="1" dirty="0" err="1">
                <a:latin typeface="Times New Roman" charset="0"/>
              </a:rPr>
              <a:t>isn</a:t>
            </a:r>
            <a:r>
              <a:rPr lang="fr-FR" altLang="ja-JP" sz="2000" i="1" dirty="0">
                <a:latin typeface="Times New Roman" charset="0"/>
              </a:rPr>
              <a:t>’</a:t>
            </a:r>
            <a:r>
              <a:rPr lang="en-US" altLang="ja-JP" sz="2000" i="1" dirty="0">
                <a:latin typeface="Times New Roman" charset="0"/>
              </a:rPr>
              <a:t>t</a:t>
            </a:r>
            <a:r>
              <a:rPr lang="en-US" altLang="ja-JP" sz="2000" dirty="0">
                <a:latin typeface="Times New Roman" charset="0"/>
              </a:rPr>
              <a:t> abstract</a:t>
            </a:r>
            <a:endParaRPr lang="en-US" altLang="ja-JP" sz="2400" dirty="0">
              <a:solidFill>
                <a:schemeClr val="accent2"/>
              </a:solidFill>
              <a:latin typeface="Times New Roman" charset="0"/>
            </a:endParaRPr>
          </a:p>
          <a:p>
            <a:pPr lvl="1" eaLnBrk="1" hangingPunct="1">
              <a:lnSpc>
                <a:spcPct val="90000"/>
              </a:lnSpc>
            </a:pPr>
            <a:r>
              <a:rPr lang="en-US" sz="1800" dirty="0">
                <a:solidFill>
                  <a:schemeClr val="accent2"/>
                </a:solidFill>
                <a:latin typeface="Trebuchet MS" charset="0"/>
              </a:rPr>
              <a:t>Shape </a:t>
            </a:r>
            <a:r>
              <a:rPr lang="en-US" sz="1800" dirty="0">
                <a:latin typeface="Times New Roman" charset="0"/>
              </a:rPr>
              <a:t>should </a:t>
            </a:r>
            <a:r>
              <a:rPr lang="en-US" sz="1800" i="1" dirty="0">
                <a:latin typeface="Times New Roman" charset="0"/>
              </a:rPr>
              <a:t>not</a:t>
            </a:r>
            <a:r>
              <a:rPr lang="en-US" sz="1800" dirty="0">
                <a:latin typeface="Times New Roman" charset="0"/>
              </a:rPr>
              <a:t> have a </a:t>
            </a:r>
            <a:r>
              <a:rPr lang="en-US" sz="1800" dirty="0">
                <a:solidFill>
                  <a:schemeClr val="accent2"/>
                </a:solidFill>
                <a:latin typeface="Trebuchet MS" charset="0"/>
              </a:rPr>
              <a:t>draw()</a:t>
            </a:r>
            <a:r>
              <a:rPr lang="en-US" sz="1800" dirty="0">
                <a:latin typeface="Times New Roman" charset="0"/>
              </a:rPr>
              <a:t> method</a:t>
            </a:r>
          </a:p>
          <a:p>
            <a:pPr lvl="1" eaLnBrk="1" hangingPunct="1">
              <a:lnSpc>
                <a:spcPct val="90000"/>
              </a:lnSpc>
            </a:pPr>
            <a:r>
              <a:rPr lang="en-US" sz="1800" dirty="0">
                <a:latin typeface="Times New Roman" charset="0"/>
              </a:rPr>
              <a:t>Each subclass of </a:t>
            </a:r>
            <a:r>
              <a:rPr lang="en-US" sz="1800" dirty="0">
                <a:solidFill>
                  <a:schemeClr val="accent2"/>
                </a:solidFill>
                <a:latin typeface="Trebuchet MS" charset="0"/>
              </a:rPr>
              <a:t>Shape </a:t>
            </a:r>
            <a:r>
              <a:rPr lang="en-US" sz="1800" i="1" dirty="0">
                <a:latin typeface="Times New Roman" charset="0"/>
              </a:rPr>
              <a:t>should</a:t>
            </a:r>
            <a:r>
              <a:rPr lang="en-US" sz="1800" dirty="0">
                <a:latin typeface="Times New Roman" charset="0"/>
              </a:rPr>
              <a:t> have a </a:t>
            </a:r>
            <a:r>
              <a:rPr lang="en-US" sz="1800" dirty="0">
                <a:solidFill>
                  <a:schemeClr val="accent2"/>
                </a:solidFill>
                <a:latin typeface="Trebuchet MS" charset="0"/>
              </a:rPr>
              <a:t>draw()</a:t>
            </a:r>
            <a:r>
              <a:rPr lang="en-US" sz="1800" dirty="0">
                <a:latin typeface="Times New Roman" charset="0"/>
              </a:rPr>
              <a:t> method</a:t>
            </a:r>
          </a:p>
          <a:p>
            <a:pPr eaLnBrk="1" hangingPunct="1">
              <a:lnSpc>
                <a:spcPct val="90000"/>
              </a:lnSpc>
            </a:pPr>
            <a:r>
              <a:rPr lang="en-US" sz="2000" dirty="0">
                <a:latin typeface="Times New Roman" charset="0"/>
              </a:rPr>
              <a:t>Now suppose you have a variable </a:t>
            </a:r>
            <a:r>
              <a:rPr lang="en-US" sz="2000" dirty="0">
                <a:solidFill>
                  <a:schemeClr val="accent2"/>
                </a:solidFill>
                <a:latin typeface="Trebuchet MS" charset="0"/>
              </a:rPr>
              <a:t>Shape figure;</a:t>
            </a:r>
            <a:r>
              <a:rPr lang="en-US" sz="2000" dirty="0">
                <a:latin typeface="Times New Roman" charset="0"/>
              </a:rPr>
              <a:t> where </a:t>
            </a:r>
            <a:r>
              <a:rPr lang="en-US" sz="2000" dirty="0">
                <a:solidFill>
                  <a:schemeClr val="accent2"/>
                </a:solidFill>
                <a:latin typeface="Trebuchet MS" charset="0"/>
              </a:rPr>
              <a:t>figure</a:t>
            </a:r>
            <a:r>
              <a:rPr lang="en-US" sz="2000" dirty="0">
                <a:latin typeface="Times New Roman" charset="0"/>
              </a:rPr>
              <a:t> contains some subclass object (such as a </a:t>
            </a:r>
            <a:r>
              <a:rPr lang="en-US" sz="2000" dirty="0">
                <a:solidFill>
                  <a:schemeClr val="accent2"/>
                </a:solidFill>
                <a:latin typeface="Trebuchet MS" charset="0"/>
              </a:rPr>
              <a:t>Star</a:t>
            </a:r>
            <a:r>
              <a:rPr lang="en-US" sz="2000" dirty="0">
                <a:latin typeface="Times New Roman" charset="0"/>
              </a:rPr>
              <a:t>)</a:t>
            </a:r>
          </a:p>
          <a:p>
            <a:pPr lvl="1" eaLnBrk="1" hangingPunct="1">
              <a:lnSpc>
                <a:spcPct val="90000"/>
              </a:lnSpc>
            </a:pPr>
            <a:r>
              <a:rPr lang="en-US" sz="1800" dirty="0">
                <a:latin typeface="Times New Roman" charset="0"/>
              </a:rPr>
              <a:t>It is </a:t>
            </a:r>
            <a:r>
              <a:rPr lang="en-US" sz="1800" i="1" dirty="0">
                <a:latin typeface="Times New Roman" charset="0"/>
              </a:rPr>
              <a:t>a syntax error</a:t>
            </a:r>
            <a:r>
              <a:rPr lang="en-US" sz="1800" dirty="0">
                <a:latin typeface="Times New Roman" charset="0"/>
              </a:rPr>
              <a:t> to say </a:t>
            </a:r>
            <a:r>
              <a:rPr lang="en-US" sz="1800" dirty="0" err="1">
                <a:solidFill>
                  <a:schemeClr val="accent2"/>
                </a:solidFill>
                <a:latin typeface="Trebuchet MS" charset="0"/>
              </a:rPr>
              <a:t>figure.draw</a:t>
            </a:r>
            <a:r>
              <a:rPr lang="en-US" sz="1800" dirty="0">
                <a:solidFill>
                  <a:schemeClr val="accent2"/>
                </a:solidFill>
                <a:latin typeface="Trebuchet MS" charset="0"/>
              </a:rPr>
              <a:t>()</a:t>
            </a:r>
            <a:r>
              <a:rPr lang="en-US" sz="1800" dirty="0">
                <a:latin typeface="Times New Roman" charset="0"/>
              </a:rPr>
              <a:t>, because the Java compiler can</a:t>
            </a:r>
            <a:r>
              <a:rPr lang="fr-FR" altLang="ja-JP" sz="1800" dirty="0">
                <a:latin typeface="Times New Roman" charset="0"/>
              </a:rPr>
              <a:t>’</a:t>
            </a:r>
            <a:r>
              <a:rPr lang="en-US" altLang="ja-JP" sz="1800" dirty="0">
                <a:latin typeface="Times New Roman" charset="0"/>
              </a:rPr>
              <a:t>t tell in advance what kind of value will be in the </a:t>
            </a:r>
            <a:r>
              <a:rPr lang="en-US" altLang="ja-JP" sz="1800" dirty="0">
                <a:solidFill>
                  <a:schemeClr val="accent2"/>
                </a:solidFill>
                <a:latin typeface="Trebuchet MS" charset="0"/>
              </a:rPr>
              <a:t>figure </a:t>
            </a:r>
            <a:r>
              <a:rPr lang="en-US" altLang="ja-JP" sz="1800" dirty="0">
                <a:latin typeface="Times New Roman" charset="0"/>
              </a:rPr>
              <a:t>variable</a:t>
            </a:r>
          </a:p>
          <a:p>
            <a:pPr lvl="1" eaLnBrk="1" hangingPunct="1">
              <a:lnSpc>
                <a:spcPct val="90000"/>
              </a:lnSpc>
            </a:pPr>
            <a:r>
              <a:rPr lang="en-US" sz="1800" dirty="0">
                <a:latin typeface="Times New Roman" charset="0"/>
              </a:rPr>
              <a:t>A class </a:t>
            </a:r>
            <a:r>
              <a:rPr lang="ja-JP" altLang="en-US" sz="1800" dirty="0">
                <a:latin typeface="Times New Roman" charset="0"/>
              </a:rPr>
              <a:t>“</a:t>
            </a:r>
            <a:r>
              <a:rPr lang="en-US" altLang="ja-JP" sz="1800" dirty="0">
                <a:latin typeface="Times New Roman" charset="0"/>
              </a:rPr>
              <a:t>knows</a:t>
            </a:r>
            <a:r>
              <a:rPr lang="ja-JP" altLang="en-US" sz="1800" dirty="0">
                <a:latin typeface="Times New Roman" charset="0"/>
              </a:rPr>
              <a:t>”</a:t>
            </a:r>
            <a:r>
              <a:rPr lang="en-US" altLang="ja-JP" sz="1800" dirty="0">
                <a:latin typeface="Times New Roman" charset="0"/>
              </a:rPr>
              <a:t> its superclass, but </a:t>
            </a:r>
            <a:r>
              <a:rPr lang="en-US" altLang="ja-JP" sz="1800" dirty="0" err="1">
                <a:latin typeface="Times New Roman" charset="0"/>
              </a:rPr>
              <a:t>doesn</a:t>
            </a:r>
            <a:r>
              <a:rPr lang="fr-FR" altLang="ja-JP" sz="1800" dirty="0">
                <a:latin typeface="Times New Roman" charset="0"/>
              </a:rPr>
              <a:t>’</a:t>
            </a:r>
            <a:r>
              <a:rPr lang="en-US" altLang="ja-JP" sz="1800" dirty="0">
                <a:latin typeface="Times New Roman" charset="0"/>
              </a:rPr>
              <a:t>t know its subclasses</a:t>
            </a:r>
          </a:p>
          <a:p>
            <a:pPr lvl="1" eaLnBrk="1" hangingPunct="1">
              <a:lnSpc>
                <a:spcPct val="90000"/>
              </a:lnSpc>
            </a:pPr>
            <a:r>
              <a:rPr lang="en-US" sz="1800" dirty="0">
                <a:latin typeface="Times New Roman" charset="0"/>
              </a:rPr>
              <a:t>An object knows its class, but a class </a:t>
            </a:r>
            <a:r>
              <a:rPr lang="en-US" sz="1800" dirty="0" err="1">
                <a:latin typeface="Times New Roman" charset="0"/>
              </a:rPr>
              <a:t>doesn</a:t>
            </a:r>
            <a:r>
              <a:rPr lang="fr-FR" altLang="ja-JP" sz="1800" dirty="0">
                <a:latin typeface="Times New Roman" charset="0"/>
              </a:rPr>
              <a:t>’</a:t>
            </a:r>
            <a:r>
              <a:rPr lang="en-US" altLang="ja-JP" sz="1800" dirty="0">
                <a:latin typeface="Times New Roman" charset="0"/>
              </a:rPr>
              <a:t>t know its objects</a:t>
            </a:r>
          </a:p>
          <a:p>
            <a:pPr eaLnBrk="1" hangingPunct="1">
              <a:lnSpc>
                <a:spcPct val="90000"/>
              </a:lnSpc>
            </a:pPr>
            <a:r>
              <a:rPr lang="en-US" sz="2000" b="1" dirty="0">
                <a:latin typeface="Times New Roman" charset="0"/>
              </a:rPr>
              <a:t>Solution: </a:t>
            </a:r>
            <a:r>
              <a:rPr lang="en-US" sz="2000" dirty="0">
                <a:latin typeface="Times New Roman" charset="0"/>
              </a:rPr>
              <a:t>Give </a:t>
            </a:r>
            <a:r>
              <a:rPr lang="en-US" sz="2000" dirty="0">
                <a:solidFill>
                  <a:schemeClr val="accent2"/>
                </a:solidFill>
                <a:latin typeface="Trebuchet MS" charset="0"/>
              </a:rPr>
              <a:t>Shape </a:t>
            </a:r>
            <a:r>
              <a:rPr lang="en-US" sz="2000" dirty="0">
                <a:latin typeface="Times New Roman" charset="0"/>
              </a:rPr>
              <a:t>an </a:t>
            </a:r>
            <a:r>
              <a:rPr lang="en-US" sz="2000" i="1" dirty="0">
                <a:latin typeface="Times New Roman" charset="0"/>
              </a:rPr>
              <a:t>abstract</a:t>
            </a:r>
            <a:r>
              <a:rPr lang="en-US" sz="2000" dirty="0">
                <a:latin typeface="Times New Roman" charset="0"/>
              </a:rPr>
              <a:t> method </a:t>
            </a:r>
            <a:r>
              <a:rPr lang="en-US" sz="2000" dirty="0">
                <a:solidFill>
                  <a:schemeClr val="accent2"/>
                </a:solidFill>
                <a:latin typeface="Trebuchet MS" charset="0"/>
              </a:rPr>
              <a:t>draw()</a:t>
            </a:r>
          </a:p>
          <a:p>
            <a:pPr lvl="1" eaLnBrk="1" hangingPunct="1">
              <a:lnSpc>
                <a:spcPct val="90000"/>
              </a:lnSpc>
            </a:pPr>
            <a:r>
              <a:rPr lang="en-US" sz="1800" dirty="0">
                <a:latin typeface="Times New Roman" charset="0"/>
              </a:rPr>
              <a:t>Now the class</a:t>
            </a:r>
            <a:r>
              <a:rPr lang="en-US" sz="1800" dirty="0">
                <a:solidFill>
                  <a:srgbClr val="FFFF99"/>
                </a:solidFill>
                <a:latin typeface="Trebuchet MS" charset="0"/>
              </a:rPr>
              <a:t> </a:t>
            </a:r>
            <a:r>
              <a:rPr lang="en-US" sz="1800" dirty="0">
                <a:solidFill>
                  <a:schemeClr val="accent2"/>
                </a:solidFill>
                <a:latin typeface="Trebuchet MS" charset="0"/>
              </a:rPr>
              <a:t>Shape </a:t>
            </a:r>
            <a:r>
              <a:rPr lang="en-US" sz="1800" dirty="0">
                <a:latin typeface="Times New Roman" charset="0"/>
              </a:rPr>
              <a:t>is abstract, so it can</a:t>
            </a:r>
            <a:r>
              <a:rPr lang="fr-FR" altLang="ja-JP" sz="1800" dirty="0">
                <a:latin typeface="Times New Roman" charset="0"/>
              </a:rPr>
              <a:t>’</a:t>
            </a:r>
            <a:r>
              <a:rPr lang="en-US" altLang="ja-JP" sz="1800" dirty="0">
                <a:latin typeface="Times New Roman" charset="0"/>
              </a:rPr>
              <a:t>t be instantiated</a:t>
            </a:r>
          </a:p>
          <a:p>
            <a:pPr lvl="1" eaLnBrk="1" hangingPunct="1">
              <a:lnSpc>
                <a:spcPct val="90000"/>
              </a:lnSpc>
            </a:pPr>
            <a:r>
              <a:rPr lang="en-US" sz="1800" dirty="0">
                <a:latin typeface="Times New Roman" charset="0"/>
              </a:rPr>
              <a:t>The </a:t>
            </a:r>
            <a:r>
              <a:rPr lang="en-US" sz="1800" dirty="0">
                <a:solidFill>
                  <a:schemeClr val="accent2"/>
                </a:solidFill>
                <a:latin typeface="Trebuchet MS" charset="0"/>
              </a:rPr>
              <a:t>figure </a:t>
            </a:r>
            <a:r>
              <a:rPr lang="en-US" sz="1800" dirty="0">
                <a:latin typeface="Times New Roman" charset="0"/>
              </a:rPr>
              <a:t>variable cannot contain a (generic) </a:t>
            </a:r>
            <a:r>
              <a:rPr lang="en-US" sz="1800" dirty="0">
                <a:solidFill>
                  <a:schemeClr val="accent2"/>
                </a:solidFill>
                <a:latin typeface="Trebuchet MS" charset="0"/>
              </a:rPr>
              <a:t>Shape</a:t>
            </a:r>
            <a:r>
              <a:rPr lang="en-US" sz="1800" dirty="0">
                <a:latin typeface="Times New Roman" charset="0"/>
              </a:rPr>
              <a:t>, because it is impossible to create one</a:t>
            </a:r>
          </a:p>
          <a:p>
            <a:pPr lvl="1" eaLnBrk="1" hangingPunct="1">
              <a:lnSpc>
                <a:spcPct val="90000"/>
              </a:lnSpc>
            </a:pPr>
            <a:r>
              <a:rPr lang="en-US" sz="1800" dirty="0">
                <a:latin typeface="Times New Roman" charset="0"/>
              </a:rPr>
              <a:t>Any object (such as a </a:t>
            </a:r>
            <a:r>
              <a:rPr lang="en-US" sz="1800" dirty="0">
                <a:solidFill>
                  <a:schemeClr val="accent2"/>
                </a:solidFill>
                <a:latin typeface="Trebuchet MS" charset="0"/>
              </a:rPr>
              <a:t>Star </a:t>
            </a:r>
            <a:r>
              <a:rPr lang="en-US" sz="1800" dirty="0">
                <a:latin typeface="Times New Roman" charset="0"/>
              </a:rPr>
              <a:t>object) that </a:t>
            </a:r>
            <a:r>
              <a:rPr lang="en-US" sz="1800" i="1" dirty="0">
                <a:latin typeface="Times New Roman" charset="0"/>
              </a:rPr>
              <a:t>is</a:t>
            </a:r>
            <a:r>
              <a:rPr lang="en-US" sz="1800" dirty="0">
                <a:latin typeface="Times New Roman" charset="0"/>
              </a:rPr>
              <a:t> a (kind of) </a:t>
            </a:r>
            <a:r>
              <a:rPr lang="en-US" sz="1800" dirty="0">
                <a:solidFill>
                  <a:schemeClr val="accent2"/>
                </a:solidFill>
                <a:latin typeface="Trebuchet MS" charset="0"/>
              </a:rPr>
              <a:t>Shape </a:t>
            </a:r>
            <a:r>
              <a:rPr lang="en-US" sz="1800" i="1" dirty="0">
                <a:latin typeface="Times New Roman" charset="0"/>
              </a:rPr>
              <a:t>will</a:t>
            </a:r>
            <a:r>
              <a:rPr lang="en-US" sz="1800" dirty="0">
                <a:latin typeface="Times New Roman" charset="0"/>
              </a:rPr>
              <a:t> have the </a:t>
            </a:r>
            <a:r>
              <a:rPr lang="en-US" sz="1800" dirty="0">
                <a:solidFill>
                  <a:schemeClr val="accent2"/>
                </a:solidFill>
                <a:latin typeface="Trebuchet MS" charset="0"/>
              </a:rPr>
              <a:t>draw()</a:t>
            </a:r>
            <a:r>
              <a:rPr lang="en-US" sz="1800" dirty="0">
                <a:latin typeface="Times New Roman" charset="0"/>
              </a:rPr>
              <a:t> method</a:t>
            </a:r>
          </a:p>
          <a:p>
            <a:pPr lvl="1" eaLnBrk="1" hangingPunct="1">
              <a:lnSpc>
                <a:spcPct val="90000"/>
              </a:lnSpc>
            </a:pPr>
            <a:r>
              <a:rPr lang="en-US" sz="1800" dirty="0">
                <a:latin typeface="Times New Roman" charset="0"/>
              </a:rPr>
              <a:t>The Java compiler can depend on </a:t>
            </a:r>
            <a:r>
              <a:rPr lang="en-US" sz="1800" dirty="0" err="1">
                <a:solidFill>
                  <a:schemeClr val="accent2"/>
                </a:solidFill>
                <a:latin typeface="Trebuchet MS" charset="0"/>
              </a:rPr>
              <a:t>figure.draw</a:t>
            </a:r>
            <a:r>
              <a:rPr lang="en-US" sz="1800" dirty="0">
                <a:solidFill>
                  <a:schemeClr val="accent2"/>
                </a:solidFill>
                <a:latin typeface="Trebuchet MS" charset="0"/>
              </a:rPr>
              <a:t>()</a:t>
            </a:r>
            <a:r>
              <a:rPr lang="en-US" sz="1800" dirty="0">
                <a:latin typeface="Times New Roman" charset="0"/>
              </a:rPr>
              <a:t> being a legal call and does not give a syntax error</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19</a:t>
            </a:fld>
            <a:endParaRPr lang="en-US"/>
          </a:p>
        </p:txBody>
      </p:sp>
    </p:spTree>
    <p:extLst>
      <p:ext uri="{BB962C8B-B14F-4D97-AF65-F5344CB8AC3E}">
        <p14:creationId xmlns:p14="http://schemas.microsoft.com/office/powerpoint/2010/main" val="301417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a:t>
            </a:fld>
            <a:endParaRPr lang="en-US"/>
          </a:p>
        </p:txBody>
      </p:sp>
    </p:spTree>
    <p:extLst>
      <p:ext uri="{BB962C8B-B14F-4D97-AF65-F5344CB8AC3E}">
        <p14:creationId xmlns:p14="http://schemas.microsoft.com/office/powerpoint/2010/main" val="318339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20</a:t>
            </a:fld>
            <a:endParaRPr lang="en-US"/>
          </a:p>
        </p:txBody>
      </p:sp>
    </p:spTree>
    <p:extLst>
      <p:ext uri="{BB962C8B-B14F-4D97-AF65-F5344CB8AC3E}">
        <p14:creationId xmlns:p14="http://schemas.microsoft.com/office/powerpoint/2010/main" val="276964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21</a:t>
            </a:fld>
            <a:endParaRPr lang="en-US"/>
          </a:p>
        </p:txBody>
      </p:sp>
    </p:spTree>
    <p:extLst>
      <p:ext uri="{BB962C8B-B14F-4D97-AF65-F5344CB8AC3E}">
        <p14:creationId xmlns:p14="http://schemas.microsoft.com/office/powerpoint/2010/main" val="3204089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abstraction : all the methods are abstract</a:t>
            </a:r>
          </a:p>
        </p:txBody>
      </p:sp>
      <p:sp>
        <p:nvSpPr>
          <p:cNvPr id="4" name="Slide Number Placeholder 3"/>
          <p:cNvSpPr>
            <a:spLocks noGrp="1"/>
          </p:cNvSpPr>
          <p:nvPr>
            <p:ph type="sldNum" sz="quarter" idx="10"/>
          </p:nvPr>
        </p:nvSpPr>
        <p:spPr/>
        <p:txBody>
          <a:bodyPr/>
          <a:lstStyle/>
          <a:p>
            <a:fld id="{5C8DA4CD-FDC5-8D4C-9C54-6F8174150D08}" type="slidenum">
              <a:rPr lang="en-US" smtClean="0"/>
              <a:t>22</a:t>
            </a:fld>
            <a:endParaRPr lang="en-US"/>
          </a:p>
        </p:txBody>
      </p:sp>
    </p:spTree>
    <p:extLst>
      <p:ext uri="{BB962C8B-B14F-4D97-AF65-F5344CB8AC3E}">
        <p14:creationId xmlns:p14="http://schemas.microsoft.com/office/powerpoint/2010/main" val="553123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23</a:t>
            </a:fld>
            <a:endParaRPr lang="en-US"/>
          </a:p>
        </p:txBody>
      </p:sp>
    </p:spTree>
    <p:extLst>
      <p:ext uri="{BB962C8B-B14F-4D97-AF65-F5344CB8AC3E}">
        <p14:creationId xmlns:p14="http://schemas.microsoft.com/office/powerpoint/2010/main" val="849494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24</a:t>
            </a:fld>
            <a:endParaRPr lang="en-US"/>
          </a:p>
        </p:txBody>
      </p:sp>
    </p:spTree>
    <p:extLst>
      <p:ext uri="{BB962C8B-B14F-4D97-AF65-F5344CB8AC3E}">
        <p14:creationId xmlns:p14="http://schemas.microsoft.com/office/powerpoint/2010/main" val="2164732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25</a:t>
            </a:fld>
            <a:endParaRPr lang="en-US"/>
          </a:p>
        </p:txBody>
      </p:sp>
    </p:spTree>
    <p:extLst>
      <p:ext uri="{BB962C8B-B14F-4D97-AF65-F5344CB8AC3E}">
        <p14:creationId xmlns:p14="http://schemas.microsoft.com/office/powerpoint/2010/main" val="4052746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26</a:t>
            </a:fld>
            <a:endParaRPr lang="en-US"/>
          </a:p>
        </p:txBody>
      </p:sp>
    </p:spTree>
    <p:extLst>
      <p:ext uri="{BB962C8B-B14F-4D97-AF65-F5344CB8AC3E}">
        <p14:creationId xmlns:p14="http://schemas.microsoft.com/office/powerpoint/2010/main" val="1838211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an Interface is to specify what a Class needs to do, then you implement the Interface in the Class to actually do it.</a:t>
            </a:r>
          </a:p>
        </p:txBody>
      </p:sp>
      <p:sp>
        <p:nvSpPr>
          <p:cNvPr id="4" name="Slide Number Placeholder 3"/>
          <p:cNvSpPr>
            <a:spLocks noGrp="1"/>
          </p:cNvSpPr>
          <p:nvPr>
            <p:ph type="sldNum" sz="quarter" idx="10"/>
          </p:nvPr>
        </p:nvSpPr>
        <p:spPr/>
        <p:txBody>
          <a:bodyPr/>
          <a:lstStyle/>
          <a:p>
            <a:fld id="{5C8DA4CD-FDC5-8D4C-9C54-6F8174150D08}" type="slidenum">
              <a:rPr lang="en-US" smtClean="0"/>
              <a:t>27</a:t>
            </a:fld>
            <a:endParaRPr lang="en-US"/>
          </a:p>
        </p:txBody>
      </p:sp>
    </p:spTree>
    <p:extLst>
      <p:ext uri="{BB962C8B-B14F-4D97-AF65-F5344CB8AC3E}">
        <p14:creationId xmlns:p14="http://schemas.microsoft.com/office/powerpoint/2010/main" val="1567962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28</a:t>
            </a:fld>
            <a:endParaRPr lang="en-US"/>
          </a:p>
        </p:txBody>
      </p:sp>
    </p:spTree>
    <p:extLst>
      <p:ext uri="{BB962C8B-B14F-4D97-AF65-F5344CB8AC3E}">
        <p14:creationId xmlns:p14="http://schemas.microsoft.com/office/powerpoint/2010/main" val="283743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29</a:t>
            </a:fld>
            <a:endParaRPr lang="en-US"/>
          </a:p>
        </p:txBody>
      </p:sp>
    </p:spTree>
    <p:extLst>
      <p:ext uri="{BB962C8B-B14F-4D97-AF65-F5344CB8AC3E}">
        <p14:creationId xmlns:p14="http://schemas.microsoft.com/office/powerpoint/2010/main" val="338171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REMEMBER: In encapsulation, the variables of a class will be hidden from other classes, and can be accessed only through the methods of their current class. Therefore, it is also known as </a:t>
            </a:r>
            <a:r>
              <a:rPr lang="en-US" sz="1200" b="1" kern="1200" dirty="0">
                <a:solidFill>
                  <a:schemeClr val="tx1"/>
                </a:solidFill>
                <a:latin typeface="+mn-lt"/>
                <a:ea typeface="+mn-ea"/>
                <a:cs typeface="+mn-cs"/>
              </a:rPr>
              <a:t>data hiding</a:t>
            </a:r>
            <a:r>
              <a:rPr lang="en-US" sz="1200" b="0" kern="1200" dirty="0">
                <a:solidFill>
                  <a:schemeClr val="tx1"/>
                </a:solidFill>
                <a:latin typeface="+mn-lt"/>
                <a:ea typeface="+mn-ea"/>
                <a:cs typeface="+mn-cs"/>
              </a:rPr>
              <a:t>.</a:t>
            </a:r>
          </a:p>
          <a:p>
            <a:r>
              <a:rPr lang="en-US" sz="1200" b="0" kern="1200" dirty="0">
                <a:solidFill>
                  <a:schemeClr val="tx1"/>
                </a:solidFill>
                <a:latin typeface="+mn-lt"/>
                <a:ea typeface="+mn-ea"/>
                <a:cs typeface="+mn-cs"/>
              </a:rPr>
              <a:t>To achieve encapsulation in Java:</a:t>
            </a:r>
          </a:p>
          <a:p>
            <a:r>
              <a:rPr lang="en-US" sz="1200" b="0" kern="1200" dirty="0">
                <a:solidFill>
                  <a:schemeClr val="tx1"/>
                </a:solidFill>
                <a:latin typeface="+mn-lt"/>
                <a:ea typeface="+mn-ea"/>
                <a:cs typeface="+mn-cs"/>
              </a:rPr>
              <a:t>-Declare the variables of a class as private.</a:t>
            </a:r>
          </a:p>
          <a:p>
            <a:r>
              <a:rPr lang="en-US" sz="1200" b="0" kern="1200" dirty="0">
                <a:solidFill>
                  <a:schemeClr val="tx1"/>
                </a:solidFill>
                <a:latin typeface="+mn-lt"/>
                <a:ea typeface="+mn-ea"/>
                <a:cs typeface="+mn-cs"/>
              </a:rPr>
              <a:t>-Provide public setter and getter methods to modify and view the variables values.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a:t>
            </a:fld>
            <a:endParaRPr lang="en-US"/>
          </a:p>
        </p:txBody>
      </p:sp>
    </p:spTree>
    <p:extLst>
      <p:ext uri="{BB962C8B-B14F-4D97-AF65-F5344CB8AC3E}">
        <p14:creationId xmlns:p14="http://schemas.microsoft.com/office/powerpoint/2010/main" val="1021081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30</a:t>
            </a:fld>
            <a:endParaRPr lang="en-US"/>
          </a:p>
        </p:txBody>
      </p:sp>
    </p:spTree>
    <p:extLst>
      <p:ext uri="{BB962C8B-B14F-4D97-AF65-F5344CB8AC3E}">
        <p14:creationId xmlns:p14="http://schemas.microsoft.com/office/powerpoint/2010/main" val="307010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31</a:t>
            </a:fld>
            <a:endParaRPr lang="en-US"/>
          </a:p>
        </p:txBody>
      </p:sp>
    </p:spTree>
    <p:extLst>
      <p:ext uri="{BB962C8B-B14F-4D97-AF65-F5344CB8AC3E}">
        <p14:creationId xmlns:p14="http://schemas.microsoft.com/office/powerpoint/2010/main" val="1430149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32</a:t>
            </a:fld>
            <a:endParaRPr lang="en-US"/>
          </a:p>
        </p:txBody>
      </p:sp>
    </p:spTree>
    <p:extLst>
      <p:ext uri="{BB962C8B-B14F-4D97-AF65-F5344CB8AC3E}">
        <p14:creationId xmlns:p14="http://schemas.microsoft.com/office/powerpoint/2010/main" val="3686193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33</a:t>
            </a:fld>
            <a:endParaRPr lang="en-US"/>
          </a:p>
        </p:txBody>
      </p:sp>
    </p:spTree>
    <p:extLst>
      <p:ext uri="{BB962C8B-B14F-4D97-AF65-F5344CB8AC3E}">
        <p14:creationId xmlns:p14="http://schemas.microsoft.com/office/powerpoint/2010/main" val="1753180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vocabulary for patterns lets us talk about them – developing a catalog</a:t>
            </a:r>
            <a:r>
              <a:rPr lang="en-US" baseline="0" dirty="0"/>
              <a:t> of patterns</a:t>
            </a:r>
          </a:p>
          <a:p>
            <a:r>
              <a:rPr lang="en-US" baseline="0" dirty="0"/>
              <a:t>Higher level of abstraction</a:t>
            </a:r>
          </a:p>
          <a:p>
            <a:endParaRPr lang="en-US" baseline="0" dirty="0"/>
          </a:p>
          <a:p>
            <a:r>
              <a:rPr lang="en-US" baseline="0" dirty="0"/>
              <a:t>Hard part finding good names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34</a:t>
            </a:fld>
            <a:endParaRPr lang="en-US"/>
          </a:p>
        </p:txBody>
      </p:sp>
    </p:spTree>
    <p:extLst>
      <p:ext uri="{BB962C8B-B14F-4D97-AF65-F5344CB8AC3E}">
        <p14:creationId xmlns:p14="http://schemas.microsoft.com/office/powerpoint/2010/main" val="2534288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
            </a:r>
            <a:r>
              <a:rPr lang="en-US" baseline="0" dirty="0"/>
              <a:t> and its context: how to represent algorithms as objects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35</a:t>
            </a:fld>
            <a:endParaRPr lang="en-US"/>
          </a:p>
        </p:txBody>
      </p:sp>
    </p:spTree>
    <p:extLst>
      <p:ext uri="{BB962C8B-B14F-4D97-AF65-F5344CB8AC3E}">
        <p14:creationId xmlns:p14="http://schemas.microsoft.com/office/powerpoint/2010/main" val="3388746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describe a concrete implementation</a:t>
            </a:r>
            <a:r>
              <a:rPr lang="en-US" baseline="0" dirty="0"/>
              <a:t> because a pattern  is like a template that can be applied in many different situation.</a:t>
            </a:r>
          </a:p>
          <a:p>
            <a:r>
              <a:rPr lang="en-US" baseline="0" dirty="0"/>
              <a:t>It provides an abstract description </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36</a:t>
            </a:fld>
            <a:endParaRPr lang="en-US"/>
          </a:p>
        </p:txBody>
      </p:sp>
    </p:spTree>
    <p:extLst>
      <p:ext uri="{BB962C8B-B14F-4D97-AF65-F5344CB8AC3E}">
        <p14:creationId xmlns:p14="http://schemas.microsoft.com/office/powerpoint/2010/main" val="3182626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cost and benefits</a:t>
            </a:r>
          </a:p>
        </p:txBody>
      </p:sp>
      <p:sp>
        <p:nvSpPr>
          <p:cNvPr id="4" name="Slide Number Placeholder 3"/>
          <p:cNvSpPr>
            <a:spLocks noGrp="1"/>
          </p:cNvSpPr>
          <p:nvPr>
            <p:ph type="sldNum" sz="quarter" idx="10"/>
          </p:nvPr>
        </p:nvSpPr>
        <p:spPr/>
        <p:txBody>
          <a:bodyPr/>
          <a:lstStyle/>
          <a:p>
            <a:fld id="{5C8DA4CD-FDC5-8D4C-9C54-6F8174150D08}" type="slidenum">
              <a:rPr lang="en-US" smtClean="0"/>
              <a:t>37</a:t>
            </a:fld>
            <a:endParaRPr lang="en-US"/>
          </a:p>
        </p:txBody>
      </p:sp>
    </p:spTree>
    <p:extLst>
      <p:ext uri="{BB962C8B-B14F-4D97-AF65-F5344CB8AC3E}">
        <p14:creationId xmlns:p14="http://schemas.microsoft.com/office/powerpoint/2010/main" val="3497176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specifies whether the pattern</a:t>
            </a:r>
            <a:r>
              <a:rPr lang="en-US" baseline="0" dirty="0"/>
              <a:t> applies primary to classes or object</a:t>
            </a:r>
            <a:r>
              <a:rPr lang="en-US" b="1" baseline="0" dirty="0"/>
              <a:t>. Class patterns </a:t>
            </a:r>
            <a:r>
              <a:rPr lang="en-US" baseline="0" dirty="0"/>
              <a:t>deal with relationship between classes and their subclasses. (Relationship such as inheritance that is the most used</a:t>
            </a:r>
            <a:r>
              <a:rPr lang="is-IS" baseline="0" dirty="0"/>
              <a:t>…almost every pattern use it) Satic, fixed at run time.</a:t>
            </a:r>
          </a:p>
          <a:p>
            <a:r>
              <a:rPr lang="is-IS" b="1" baseline="0" dirty="0"/>
              <a:t>Object patterns </a:t>
            </a:r>
            <a:r>
              <a:rPr lang="is-IS" baseline="0" dirty="0"/>
              <a:t>deal with object relationships that can change at run time that are dynamic.</a:t>
            </a:r>
          </a:p>
          <a:p>
            <a:r>
              <a:rPr lang="is-IS" b="1" baseline="0" dirty="0"/>
              <a:t>Creational</a:t>
            </a:r>
            <a:r>
              <a:rPr lang="is-IS" baseline="0" dirty="0"/>
              <a:t>: concern object creation, </a:t>
            </a:r>
            <a:r>
              <a:rPr lang="is-IS" b="1" baseline="0" dirty="0"/>
              <a:t>Structural</a:t>
            </a:r>
            <a:r>
              <a:rPr lang="is-IS" baseline="0" dirty="0"/>
              <a:t> deal with composition of classes and objects, </a:t>
            </a:r>
            <a:r>
              <a:rPr lang="is-IS" b="1" baseline="0" dirty="0"/>
              <a:t>behavioral</a:t>
            </a:r>
            <a:r>
              <a:rPr lang="is-IS" baseline="0" dirty="0"/>
              <a:t> is how class and objects interacts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38</a:t>
            </a:fld>
            <a:endParaRPr lang="en-US"/>
          </a:p>
        </p:txBody>
      </p:sp>
    </p:spTree>
    <p:extLst>
      <p:ext uri="{BB962C8B-B14F-4D97-AF65-F5344CB8AC3E}">
        <p14:creationId xmlns:p14="http://schemas.microsoft.com/office/powerpoint/2010/main" val="1823530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a:t>
            </a:r>
            <a:r>
              <a:rPr lang="en-US" dirty="0" err="1"/>
              <a:t>AbstractClass</a:t>
            </a:r>
            <a:r>
              <a:rPr lang="en-US" dirty="0"/>
              <a:t> contains the template method. The abstract versions of the operations used in the template method.</a:t>
            </a:r>
          </a:p>
          <a:p>
            <a:pPr marL="171450" indent="-171450">
              <a:buFont typeface="Arial"/>
              <a:buChar char="•"/>
            </a:pPr>
            <a:r>
              <a:rPr lang="en-US" dirty="0"/>
              <a:t>There may be many </a:t>
            </a:r>
            <a:r>
              <a:rPr lang="en-US" dirty="0" err="1"/>
              <a:t>ConcreteClasses</a:t>
            </a:r>
            <a:r>
              <a:rPr lang="en-US" dirty="0"/>
              <a:t>, each implementing the full set of operations required by the template method.</a:t>
            </a:r>
          </a:p>
          <a:p>
            <a:pPr marL="171450" indent="-171450">
              <a:buFont typeface="Arial"/>
              <a:buChar char="•"/>
            </a:pPr>
            <a:r>
              <a:rPr lang="en-US" dirty="0"/>
              <a:t>The </a:t>
            </a:r>
            <a:r>
              <a:rPr lang="en-US" dirty="0" err="1"/>
              <a:t>ConcreteClasses</a:t>
            </a:r>
            <a:r>
              <a:rPr lang="en-US" dirty="0"/>
              <a:t> implements the abstract operations, which are called when the </a:t>
            </a:r>
            <a:r>
              <a:rPr lang="en-US" dirty="0" err="1"/>
              <a:t>templateMethod</a:t>
            </a:r>
            <a:r>
              <a:rPr lang="en-US" dirty="0"/>
              <a:t>() needs them.</a:t>
            </a:r>
          </a:p>
          <a:p>
            <a:pPr marL="171450" indent="-171450">
              <a:buFont typeface="Arial"/>
              <a:buChar char="•"/>
            </a:pPr>
            <a:r>
              <a:rPr lang="en-US" dirty="0"/>
              <a:t>The template method makes use of the </a:t>
            </a:r>
            <a:r>
              <a:rPr lang="en-US" dirty="0" err="1"/>
              <a:t>primativeOperations</a:t>
            </a:r>
            <a:r>
              <a:rPr lang="en-US" dirty="0"/>
              <a:t> to implement an algorithm. It is decoupled from the actual implementation of these operations</a:t>
            </a:r>
          </a:p>
        </p:txBody>
      </p:sp>
      <p:sp>
        <p:nvSpPr>
          <p:cNvPr id="4" name="Slide Number Placeholder 3"/>
          <p:cNvSpPr>
            <a:spLocks noGrp="1"/>
          </p:cNvSpPr>
          <p:nvPr>
            <p:ph type="sldNum" sz="quarter" idx="10"/>
          </p:nvPr>
        </p:nvSpPr>
        <p:spPr/>
        <p:txBody>
          <a:bodyPr/>
          <a:lstStyle/>
          <a:p>
            <a:fld id="{5C8DA4CD-FDC5-8D4C-9C54-6F8174150D08}" type="slidenum">
              <a:rPr lang="en-US" smtClean="0"/>
              <a:t>40</a:t>
            </a:fld>
            <a:endParaRPr lang="en-US"/>
          </a:p>
        </p:txBody>
      </p:sp>
    </p:spTree>
    <p:extLst>
      <p:ext uri="{BB962C8B-B14F-4D97-AF65-F5344CB8AC3E}">
        <p14:creationId xmlns:p14="http://schemas.microsoft.com/office/powerpoint/2010/main" val="74711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4</a:t>
            </a:fld>
            <a:endParaRPr lang="en-US"/>
          </a:p>
        </p:txBody>
      </p:sp>
    </p:spTree>
    <p:extLst>
      <p:ext uri="{BB962C8B-B14F-4D97-AF65-F5344CB8AC3E}">
        <p14:creationId xmlns:p14="http://schemas.microsoft.com/office/powerpoint/2010/main" val="827728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noticed that all three classes have a lot of similar code. While the code for dealing with various data formats was entirely different in all classes, the code for data processing and analysis is almost identical. Wouldn’t it be great to get rid of the code duplication, leaving the algorithm structure intact?</a:t>
            </a:r>
          </a:p>
        </p:txBody>
      </p:sp>
      <p:sp>
        <p:nvSpPr>
          <p:cNvPr id="4" name="Slide Number Placeholder 3"/>
          <p:cNvSpPr>
            <a:spLocks noGrp="1"/>
          </p:cNvSpPr>
          <p:nvPr>
            <p:ph type="sldNum" sz="quarter" idx="10"/>
          </p:nvPr>
        </p:nvSpPr>
        <p:spPr/>
        <p:txBody>
          <a:bodyPr/>
          <a:lstStyle/>
          <a:p>
            <a:fld id="{5C8DA4CD-FDC5-8D4C-9C54-6F8174150D08}" type="slidenum">
              <a:rPr lang="en-US" smtClean="0"/>
              <a:t>41</a:t>
            </a:fld>
            <a:endParaRPr lang="en-US"/>
          </a:p>
        </p:txBody>
      </p:sp>
    </p:spTree>
    <p:extLst>
      <p:ext uri="{BB962C8B-B14F-4D97-AF65-F5344CB8AC3E}">
        <p14:creationId xmlns:p14="http://schemas.microsoft.com/office/powerpoint/2010/main" val="72214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5</a:t>
            </a:fld>
            <a:endParaRPr lang="en-US"/>
          </a:p>
        </p:txBody>
      </p:sp>
    </p:spTree>
    <p:extLst>
      <p:ext uri="{BB962C8B-B14F-4D97-AF65-F5344CB8AC3E}">
        <p14:creationId xmlns:p14="http://schemas.microsoft.com/office/powerpoint/2010/main" val="344421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6</a:t>
            </a:fld>
            <a:endParaRPr lang="en-US"/>
          </a:p>
        </p:txBody>
      </p:sp>
    </p:spTree>
    <p:extLst>
      <p:ext uri="{BB962C8B-B14F-4D97-AF65-F5344CB8AC3E}">
        <p14:creationId xmlns:p14="http://schemas.microsoft.com/office/powerpoint/2010/main" val="68306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7</a:t>
            </a:fld>
            <a:endParaRPr lang="en-US"/>
          </a:p>
        </p:txBody>
      </p:sp>
    </p:spTree>
    <p:extLst>
      <p:ext uri="{BB962C8B-B14F-4D97-AF65-F5344CB8AC3E}">
        <p14:creationId xmlns:p14="http://schemas.microsoft.com/office/powerpoint/2010/main" val="2609206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boolean</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hlinkClick r:id="rId3"/>
              </a:rPr>
              <a:t>equals(</a:t>
            </a:r>
            <a:r>
              <a:rPr lang="en-US" sz="1200" b="1" kern="1200" dirty="0">
                <a:solidFill>
                  <a:schemeClr val="tx1"/>
                </a:solidFill>
                <a:latin typeface="+mn-lt"/>
                <a:ea typeface="+mn-ea"/>
                <a:cs typeface="+mn-cs"/>
                <a:hlinkClick r:id="rId4"/>
              </a:rPr>
              <a:t>Object obj)</a:t>
            </a:r>
          </a:p>
          <a:p>
            <a:r>
              <a:rPr lang="en-US" sz="1200" kern="1200" dirty="0">
                <a:solidFill>
                  <a:schemeClr val="tx1"/>
                </a:solidFill>
                <a:latin typeface="+mn-lt"/>
                <a:ea typeface="+mn-ea"/>
                <a:cs typeface="+mn-cs"/>
              </a:rPr>
              <a:t>Indicates whether some other object is "equal to" this one.	</a:t>
            </a:r>
          </a:p>
          <a:p>
            <a:r>
              <a:rPr lang="en-US" sz="1200" b="1" kern="1200" dirty="0">
                <a:solidFill>
                  <a:schemeClr val="tx1"/>
                </a:solidFill>
                <a:latin typeface="+mn-lt"/>
                <a:ea typeface="+mn-ea"/>
                <a:cs typeface="+mn-cs"/>
                <a:hlinkClick r:id="rId5"/>
              </a:rPr>
              <a:t>Class&lt;?&gt;	</a:t>
            </a:r>
            <a:r>
              <a:rPr lang="en-US" sz="1200" b="1" kern="1200" dirty="0">
                <a:solidFill>
                  <a:schemeClr val="tx1"/>
                </a:solidFill>
                <a:latin typeface="+mn-lt"/>
                <a:ea typeface="+mn-ea"/>
                <a:cs typeface="+mn-cs"/>
                <a:hlinkClick r:id="rId6"/>
              </a:rPr>
              <a:t>getClass()</a:t>
            </a:r>
          </a:p>
          <a:p>
            <a:r>
              <a:rPr lang="en-US" sz="1200" kern="1200" dirty="0">
                <a:solidFill>
                  <a:schemeClr val="tx1"/>
                </a:solidFill>
                <a:latin typeface="+mn-lt"/>
                <a:ea typeface="+mn-ea"/>
                <a:cs typeface="+mn-cs"/>
              </a:rPr>
              <a:t>Returns the runtime class of this Object.	</a:t>
            </a:r>
          </a:p>
          <a:p>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hlinkClick r:id="rId7"/>
              </a:rPr>
              <a:t>hashCode()</a:t>
            </a:r>
          </a:p>
          <a:p>
            <a:r>
              <a:rPr lang="en-US" sz="1200" kern="1200" dirty="0">
                <a:solidFill>
                  <a:schemeClr val="tx1"/>
                </a:solidFill>
                <a:latin typeface="+mn-lt"/>
                <a:ea typeface="+mn-ea"/>
                <a:cs typeface="+mn-cs"/>
              </a:rPr>
              <a:t>Returns a hash code value for the object.	</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8</a:t>
            </a:fld>
            <a:endParaRPr lang="en-US"/>
          </a:p>
        </p:txBody>
      </p:sp>
    </p:spTree>
    <p:extLst>
      <p:ext uri="{BB962C8B-B14F-4D97-AF65-F5344CB8AC3E}">
        <p14:creationId xmlns:p14="http://schemas.microsoft.com/office/powerpoint/2010/main" val="2856511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9</a:t>
            </a:fld>
            <a:endParaRPr lang="en-US"/>
          </a:p>
        </p:txBody>
      </p:sp>
    </p:spTree>
    <p:extLst>
      <p:ext uri="{BB962C8B-B14F-4D97-AF65-F5344CB8AC3E}">
        <p14:creationId xmlns:p14="http://schemas.microsoft.com/office/powerpoint/2010/main" val="1741142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834689"/>
            <a:ext cx="8496300" cy="1368425"/>
          </a:xfrm>
        </p:spPr>
        <p:txBody>
          <a:bodyPr/>
          <a:lstStyle>
            <a:lvl1pPr>
              <a:defRPr/>
            </a:lvl1pPr>
          </a:lstStyle>
          <a:p>
            <a:pPr lvl="0"/>
            <a:r>
              <a:rPr lang="en-GB" noProof="0"/>
              <a:t>Click to edit Master title style</a:t>
            </a:r>
            <a:endParaRPr lang="en-US" noProof="0" dirty="0"/>
          </a:p>
        </p:txBody>
      </p:sp>
      <p:sp>
        <p:nvSpPr>
          <p:cNvPr id="4099" name="Rectangle 3"/>
          <p:cNvSpPr>
            <a:spLocks noGrp="1" noChangeArrowheads="1"/>
          </p:cNvSpPr>
          <p:nvPr>
            <p:ph type="subTitle" idx="1"/>
          </p:nvPr>
        </p:nvSpPr>
        <p:spPr>
          <a:xfrm>
            <a:off x="323850" y="3489220"/>
            <a:ext cx="8496300" cy="2705827"/>
          </a:xfrm>
        </p:spPr>
        <p:txBody>
          <a:bodyPr/>
          <a:lstStyle>
            <a:lvl1pPr marL="0" indent="0">
              <a:buFontTx/>
              <a:buNone/>
              <a:defRPr/>
            </a:lvl1pPr>
          </a:lstStyle>
          <a:p>
            <a:pPr lvl="0"/>
            <a:r>
              <a:rPr lang="en-GB" noProof="0"/>
              <a:t>Click to edit Master subtitle style</a:t>
            </a:r>
            <a:endParaRPr lang="en-US" noProof="0" dirty="0"/>
          </a:p>
        </p:txBody>
      </p:sp>
      <p:sp>
        <p:nvSpPr>
          <p:cNvPr id="5" name="Rectangle 9"/>
          <p:cNvSpPr>
            <a:spLocks noGrp="1" noChangeArrowheads="1"/>
          </p:cNvSpPr>
          <p:nvPr>
            <p:ph type="ftr" sz="quarter" idx="10"/>
          </p:nvPr>
        </p:nvSpPr>
        <p:spPr bwMode="auto">
          <a:xfrm>
            <a:off x="323850" y="6245225"/>
            <a:ext cx="8496300" cy="476250"/>
          </a:xfrm>
          <a:prstGeom prst="rect">
            <a:avLst/>
          </a:prstGeom>
        </p:spPr>
        <p:txBody>
          <a:bodyPr vert="horz" wrap="square" lIns="91440" tIns="45720" rIns="91440" bIns="45720" numCol="1" anchor="ctr" anchorCtr="0" compatLnSpc="1">
            <a:prstTxWarp prst="textNoShape">
              <a:avLst/>
            </a:prstTxWarp>
          </a:bodyPr>
          <a:lstStyle>
            <a:lvl1pPr algn="ctr">
              <a:defRPr sz="1400">
                <a:ea typeface="ＭＳ Ｐゴシック" charset="0"/>
                <a:cs typeface="+mn-cs"/>
              </a:defRPr>
            </a:lvl1pPr>
          </a:lstStyle>
          <a:p>
            <a:endParaRPr lang="en-US"/>
          </a:p>
        </p:txBody>
      </p:sp>
      <p:pic>
        <p:nvPicPr>
          <p:cNvPr id="6" name="Picture 5" descr="Westminster-logo-JPE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82" y="72843"/>
            <a:ext cx="8919086" cy="167906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330200" y="1795709"/>
            <a:ext cx="8489950" cy="43701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1009"/>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6540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title style</a:t>
            </a:r>
            <a:endParaRPr lang="en-US" dirty="0"/>
          </a:p>
        </p:txBody>
      </p:sp>
      <p:sp>
        <p:nvSpPr>
          <p:cNvPr id="1027"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ea typeface="ＭＳ Ｐゴシック" charset="0"/>
                <a:cs typeface="+mn-cs"/>
              </a:defRPr>
            </a:lvl1pPr>
          </a:lstStyle>
          <a:p>
            <a:fld id="{F61781C6-9514-F544-9DBB-EBC11D84F947}" type="slidenum">
              <a:rPr lang="en-US" smtClean="0"/>
              <a:t>‹#›</a:t>
            </a:fld>
            <a:endParaRPr lang="en-US"/>
          </a:p>
        </p:txBody>
      </p:sp>
      <p:pic>
        <p:nvPicPr>
          <p:cNvPr id="6" name="Picture 5" descr="Westminster-logo-JPEG.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5690" y="72844"/>
            <a:ext cx="4743977" cy="8295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fontAlgn="base" hangingPunct="1">
        <a:spcBef>
          <a:spcPct val="0"/>
        </a:spcBef>
        <a:spcAft>
          <a:spcPct val="0"/>
        </a:spcAft>
        <a:defRPr sz="3000" b="1">
          <a:solidFill>
            <a:srgbClr val="9C190D"/>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ea typeface="ＭＳ Ｐゴシック" charset="0"/>
        </a:defRPr>
      </a:lvl2pPr>
      <a:lvl3pPr algn="l" rtl="0" eaLnBrk="1" fontAlgn="base" hangingPunct="1">
        <a:spcBef>
          <a:spcPct val="0"/>
        </a:spcBef>
        <a:spcAft>
          <a:spcPct val="0"/>
        </a:spcAft>
        <a:defRPr sz="3000" b="1">
          <a:solidFill>
            <a:schemeClr val="tx2"/>
          </a:solidFill>
          <a:latin typeface="Arial" charset="0"/>
          <a:ea typeface="ＭＳ Ｐゴシック" charset="0"/>
        </a:defRPr>
      </a:lvl3pPr>
      <a:lvl4pPr algn="l" rtl="0" eaLnBrk="1" fontAlgn="base" hangingPunct="1">
        <a:spcBef>
          <a:spcPct val="0"/>
        </a:spcBef>
        <a:spcAft>
          <a:spcPct val="0"/>
        </a:spcAft>
        <a:defRPr sz="3000" b="1">
          <a:solidFill>
            <a:schemeClr val="tx2"/>
          </a:solidFill>
          <a:latin typeface="Arial" charset="0"/>
          <a:ea typeface="ＭＳ Ｐゴシック" charset="0"/>
        </a:defRPr>
      </a:lvl4pPr>
      <a:lvl5pPr algn="l" rtl="0" eaLnBrk="1" fontAlgn="base" hangingPunct="1">
        <a:spcBef>
          <a:spcPct val="0"/>
        </a:spcBef>
        <a:spcAft>
          <a:spcPct val="0"/>
        </a:spcAft>
        <a:defRPr sz="3000" b="1">
          <a:solidFill>
            <a:schemeClr val="tx2"/>
          </a:solidFill>
          <a:latin typeface="Arial" charset="0"/>
          <a:ea typeface="ＭＳ Ｐゴシック" charset="0"/>
        </a:defRPr>
      </a:lvl5pPr>
      <a:lvl6pPr marL="457200" algn="l" rtl="0" eaLnBrk="1" fontAlgn="base" hangingPunct="1">
        <a:spcBef>
          <a:spcPct val="0"/>
        </a:spcBef>
        <a:spcAft>
          <a:spcPct val="0"/>
        </a:spcAft>
        <a:defRPr sz="3000" b="1">
          <a:solidFill>
            <a:schemeClr val="tx2"/>
          </a:solidFill>
          <a:latin typeface="Arial" charset="0"/>
          <a:ea typeface="ＭＳ Ｐゴシック" charset="0"/>
        </a:defRPr>
      </a:lvl6pPr>
      <a:lvl7pPr marL="914400" algn="l" rtl="0" eaLnBrk="1" fontAlgn="base" hangingPunct="1">
        <a:spcBef>
          <a:spcPct val="0"/>
        </a:spcBef>
        <a:spcAft>
          <a:spcPct val="0"/>
        </a:spcAft>
        <a:defRPr sz="3000" b="1">
          <a:solidFill>
            <a:schemeClr val="tx2"/>
          </a:solidFill>
          <a:latin typeface="Arial" charset="0"/>
          <a:ea typeface="ＭＳ Ｐゴシック" charset="0"/>
        </a:defRPr>
      </a:lvl7pPr>
      <a:lvl8pPr marL="1371600" algn="l" rtl="0" eaLnBrk="1" fontAlgn="base" hangingPunct="1">
        <a:spcBef>
          <a:spcPct val="0"/>
        </a:spcBef>
        <a:spcAft>
          <a:spcPct val="0"/>
        </a:spcAft>
        <a:defRPr sz="3000" b="1">
          <a:solidFill>
            <a:schemeClr val="tx2"/>
          </a:solidFill>
          <a:latin typeface="Arial" charset="0"/>
          <a:ea typeface="ＭＳ Ｐゴシック" charset="0"/>
        </a:defRPr>
      </a:lvl8pPr>
      <a:lvl9pPr marL="1828800" algn="l" rtl="0" eaLnBrk="1" fontAlgn="base" hangingPunct="1">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5COSC001W – Object Oriented Programming</a:t>
            </a:r>
            <a:br>
              <a:rPr lang="en-GB" dirty="0"/>
            </a:br>
            <a:r>
              <a:rPr lang="en-GB" dirty="0"/>
              <a:t>Week 4</a:t>
            </a:r>
            <a:endParaRPr lang="en-US" dirty="0"/>
          </a:p>
        </p:txBody>
      </p:sp>
      <p:sp>
        <p:nvSpPr>
          <p:cNvPr id="3" name="Subtitle 2"/>
          <p:cNvSpPr>
            <a:spLocks noGrp="1"/>
          </p:cNvSpPr>
          <p:nvPr>
            <p:ph type="subTitle" idx="1"/>
          </p:nvPr>
        </p:nvSpPr>
        <p:spPr/>
        <p:txBody>
          <a:bodyPr/>
          <a:lstStyle/>
          <a:p>
            <a:pPr algn="ctr"/>
            <a:r>
              <a:rPr lang="en-US" dirty="0"/>
              <a:t>Dr. Barbara </a:t>
            </a:r>
            <a:r>
              <a:rPr lang="en-US" dirty="0" err="1"/>
              <a:t>Villarini</a:t>
            </a:r>
            <a:endParaRPr lang="en-US" dirty="0"/>
          </a:p>
          <a:p>
            <a:pPr algn="ctr"/>
            <a:r>
              <a:rPr lang="en-US" dirty="0" err="1">
                <a:solidFill>
                  <a:schemeClr val="bg1">
                    <a:lumMod val="50000"/>
                  </a:schemeClr>
                </a:solidFill>
              </a:rPr>
              <a:t>b.villarini@westminster.ac.uk</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200881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Final</a:t>
            </a:r>
            <a:r>
              <a:rPr lang="en-US" dirty="0"/>
              <a:t> keyword </a:t>
            </a:r>
            <a:r>
              <a:rPr lang="mr-IN" dirty="0"/>
              <a:t>–</a:t>
            </a:r>
            <a:r>
              <a:rPr lang="en-US" dirty="0"/>
              <a:t> </a:t>
            </a:r>
            <a:r>
              <a:rPr lang="en-US" dirty="0">
                <a:latin typeface="Courier"/>
                <a:cs typeface="Courier"/>
              </a:rPr>
              <a:t>Final</a:t>
            </a:r>
            <a:r>
              <a:rPr lang="en-US" dirty="0"/>
              <a:t> Variables</a:t>
            </a:r>
          </a:p>
        </p:txBody>
      </p:sp>
      <p:sp>
        <p:nvSpPr>
          <p:cNvPr id="3" name="Content Placeholder 2"/>
          <p:cNvSpPr>
            <a:spLocks noGrp="1"/>
          </p:cNvSpPr>
          <p:nvPr>
            <p:ph idx="1"/>
          </p:nvPr>
        </p:nvSpPr>
        <p:spPr>
          <a:xfrm>
            <a:off x="1" y="1795709"/>
            <a:ext cx="9025466" cy="4370142"/>
          </a:xfrm>
        </p:spPr>
        <p:txBody>
          <a:bodyPr/>
          <a:lstStyle/>
          <a:p>
            <a:r>
              <a:rPr lang="en-US" sz="2400" dirty="0"/>
              <a:t>Public static variables are often used to create symbolic constants. </a:t>
            </a:r>
          </a:p>
          <a:p>
            <a:pPr marL="0" indent="0">
              <a:buNone/>
            </a:pPr>
            <a:r>
              <a:rPr lang="en-US" sz="2400" dirty="0"/>
              <a:t>	– E.g., </a:t>
            </a:r>
            <a:r>
              <a:rPr lang="en-US" sz="2400" dirty="0" err="1"/>
              <a:t>Math.PI</a:t>
            </a:r>
            <a:r>
              <a:rPr lang="en-US" sz="2400" dirty="0"/>
              <a:t> (static variable PI in class Math) </a:t>
            </a:r>
          </a:p>
          <a:p>
            <a:pPr marL="0" indent="0">
              <a:buNone/>
            </a:pPr>
            <a:endParaRPr lang="en-US" sz="2400" dirty="0"/>
          </a:p>
          <a:p>
            <a:r>
              <a:rPr lang="en-US" sz="2400" dirty="0"/>
              <a:t>Such variables are additionally declared final: </a:t>
            </a:r>
          </a:p>
          <a:p>
            <a:pPr marL="0" indent="0">
              <a:buNone/>
            </a:pPr>
            <a:r>
              <a:rPr lang="en-US" sz="2400" dirty="0"/>
              <a:t>	– public </a:t>
            </a:r>
            <a:r>
              <a:rPr lang="en-US" sz="2400" i="1" dirty="0"/>
              <a:t>static </a:t>
            </a:r>
            <a:r>
              <a:rPr lang="en-US" sz="2400" dirty="0"/>
              <a:t>final double PI = 3.141; </a:t>
            </a:r>
          </a:p>
          <a:p>
            <a:pPr marL="0" indent="0">
              <a:buNone/>
            </a:pPr>
            <a:endParaRPr lang="en-US" sz="2400" dirty="0"/>
          </a:p>
          <a:p>
            <a:r>
              <a:rPr lang="en-US" sz="2400" dirty="0"/>
              <a:t>The value of a final variable cannot be changed by assignment. </a:t>
            </a:r>
          </a:p>
          <a:p>
            <a:endParaRPr lang="en-US" sz="2400" dirty="0"/>
          </a:p>
        </p:txBody>
      </p:sp>
    </p:spTree>
    <p:extLst>
      <p:ext uri="{BB962C8B-B14F-4D97-AF65-F5344CB8AC3E}">
        <p14:creationId xmlns:p14="http://schemas.microsoft.com/office/powerpoint/2010/main" val="156923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Final</a:t>
            </a:r>
            <a:r>
              <a:rPr lang="en-US" dirty="0"/>
              <a:t> classes</a:t>
            </a:r>
          </a:p>
        </p:txBody>
      </p:sp>
      <p:sp>
        <p:nvSpPr>
          <p:cNvPr id="3" name="Content Placeholder 2"/>
          <p:cNvSpPr>
            <a:spLocks noGrp="1"/>
          </p:cNvSpPr>
          <p:nvPr>
            <p:ph idx="1"/>
          </p:nvPr>
        </p:nvSpPr>
        <p:spPr/>
        <p:txBody>
          <a:bodyPr/>
          <a:lstStyle/>
          <a:p>
            <a:pPr marL="0" indent="0" algn="ctr">
              <a:buNone/>
            </a:pPr>
            <a:r>
              <a:rPr lang="en-US" dirty="0">
                <a:latin typeface="Courier"/>
                <a:cs typeface="Courier"/>
              </a:rPr>
              <a:t>public final class X { } </a:t>
            </a:r>
          </a:p>
          <a:p>
            <a:pPr marL="0" indent="0">
              <a:buNone/>
            </a:pPr>
            <a:endParaRPr lang="en-US" dirty="0"/>
          </a:p>
          <a:p>
            <a:pPr marL="0" indent="0">
              <a:buNone/>
            </a:pPr>
            <a:r>
              <a:rPr lang="en-US" dirty="0"/>
              <a:t>The </a:t>
            </a:r>
            <a:r>
              <a:rPr lang="en-US" dirty="0">
                <a:latin typeface="Courier"/>
                <a:cs typeface="Courier"/>
              </a:rPr>
              <a:t>final</a:t>
            </a:r>
            <a:r>
              <a:rPr lang="en-US" dirty="0"/>
              <a:t> keyword can be used:</a:t>
            </a:r>
          </a:p>
          <a:p>
            <a:r>
              <a:rPr lang="en-US" dirty="0"/>
              <a:t>to prevent inheritance, as final class cannot be extended</a:t>
            </a:r>
          </a:p>
          <a:p>
            <a:r>
              <a:rPr lang="en-US" dirty="0"/>
              <a:t>to create an </a:t>
            </a:r>
            <a:r>
              <a:rPr lang="en-US" dirty="0">
                <a:solidFill>
                  <a:srgbClr val="800000"/>
                </a:solidFill>
              </a:rPr>
              <a:t>immutable</a:t>
            </a:r>
            <a:r>
              <a:rPr lang="en-US" dirty="0"/>
              <a:t> class like the predefined String class. You can not make a class immutable without making it final.</a:t>
            </a:r>
          </a:p>
          <a:p>
            <a:pPr marL="0" indent="0">
              <a:buNone/>
            </a:pPr>
            <a:endParaRPr lang="en-US" dirty="0">
              <a:latin typeface="Courier"/>
              <a:cs typeface="Courier"/>
            </a:endParaRPr>
          </a:p>
        </p:txBody>
      </p:sp>
    </p:spTree>
    <p:extLst>
      <p:ext uri="{BB962C8B-B14F-4D97-AF65-F5344CB8AC3E}">
        <p14:creationId xmlns:p14="http://schemas.microsoft.com/office/powerpoint/2010/main" val="374655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429932"/>
            <a:ext cx="8489950" cy="654070"/>
          </a:xfrm>
        </p:spPr>
        <p:txBody>
          <a:bodyPr/>
          <a:lstStyle/>
          <a:p>
            <a:r>
              <a:rPr lang="en-US" dirty="0">
                <a:latin typeface="Courier"/>
                <a:cs typeface="Courier"/>
              </a:rPr>
              <a:t>Final</a:t>
            </a:r>
            <a:r>
              <a:rPr lang="en-US" dirty="0"/>
              <a:t> methods</a:t>
            </a:r>
          </a:p>
        </p:txBody>
      </p:sp>
      <p:sp>
        <p:nvSpPr>
          <p:cNvPr id="3" name="Content Placeholder 2"/>
          <p:cNvSpPr>
            <a:spLocks noGrp="1"/>
          </p:cNvSpPr>
          <p:nvPr>
            <p:ph idx="1"/>
          </p:nvPr>
        </p:nvSpPr>
        <p:spPr>
          <a:xfrm>
            <a:off x="330200" y="1392297"/>
            <a:ext cx="8813800" cy="4370142"/>
          </a:xfrm>
        </p:spPr>
        <p:txBody>
          <a:bodyPr/>
          <a:lstStyle/>
          <a:p>
            <a:pPr marL="0" indent="0">
              <a:buNone/>
            </a:pPr>
            <a:r>
              <a:rPr lang="en-US" dirty="0"/>
              <a:t>• Declaring a method “final” stops it being overridden:</a:t>
            </a:r>
          </a:p>
          <a:p>
            <a:pPr marL="0" indent="0">
              <a:buNone/>
            </a:pPr>
            <a:r>
              <a:rPr lang="en-US" dirty="0"/>
              <a:t> </a:t>
            </a:r>
          </a:p>
          <a:p>
            <a:pPr marL="0" indent="0">
              <a:buNone/>
            </a:pPr>
            <a:r>
              <a:rPr lang="en-US" sz="2400" dirty="0">
                <a:latin typeface="Courier"/>
                <a:cs typeface="Courier"/>
              </a:rPr>
              <a:t>public final void </a:t>
            </a:r>
            <a:r>
              <a:rPr lang="en-US" sz="2400" dirty="0" err="1">
                <a:latin typeface="Courier"/>
                <a:cs typeface="Courier"/>
              </a:rPr>
              <a:t>doSomething</a:t>
            </a:r>
            <a:r>
              <a:rPr lang="en-US" sz="2400" dirty="0">
                <a:latin typeface="Courier"/>
                <a:cs typeface="Courier"/>
              </a:rPr>
              <a:t>() { </a:t>
            </a:r>
          </a:p>
          <a:p>
            <a:pPr marL="0" indent="0">
              <a:buNone/>
            </a:pPr>
            <a:r>
              <a:rPr lang="en-US" sz="2400" dirty="0">
                <a:latin typeface="Courier"/>
                <a:cs typeface="Courier"/>
              </a:rPr>
              <a:t>	</a:t>
            </a:r>
            <a:r>
              <a:rPr lang="en-US" sz="2400" dirty="0" err="1">
                <a:latin typeface="Courier"/>
                <a:cs typeface="Courier"/>
              </a:rPr>
              <a:t>doThis</a:t>
            </a:r>
            <a:r>
              <a:rPr lang="en-US" sz="2400" dirty="0">
                <a:latin typeface="Courier"/>
                <a:cs typeface="Courier"/>
              </a:rPr>
              <a:t>() ;</a:t>
            </a:r>
            <a:br>
              <a:rPr lang="en-US" sz="2400" dirty="0">
                <a:latin typeface="Courier"/>
                <a:cs typeface="Courier"/>
              </a:rPr>
            </a:br>
            <a:r>
              <a:rPr lang="en-US" sz="2400" dirty="0">
                <a:latin typeface="Courier"/>
                <a:cs typeface="Courier"/>
              </a:rPr>
              <a:t>	... // Whatever</a:t>
            </a:r>
          </a:p>
          <a:p>
            <a:pPr marL="0" indent="0">
              <a:buNone/>
            </a:pPr>
            <a:r>
              <a:rPr lang="en-US" sz="2400" dirty="0">
                <a:latin typeface="Courier"/>
                <a:cs typeface="Courier"/>
              </a:rPr>
              <a:t> 	</a:t>
            </a:r>
            <a:r>
              <a:rPr lang="en-US" sz="2400" dirty="0" err="1">
                <a:latin typeface="Courier"/>
                <a:cs typeface="Courier"/>
              </a:rPr>
              <a:t>doThat</a:t>
            </a:r>
            <a:r>
              <a:rPr lang="en-US" sz="2400" dirty="0">
                <a:latin typeface="Courier"/>
                <a:cs typeface="Courier"/>
              </a:rPr>
              <a:t>() ; </a:t>
            </a:r>
          </a:p>
          <a:p>
            <a:pPr marL="0" indent="0">
              <a:buNone/>
            </a:pPr>
            <a:r>
              <a:rPr lang="en-US" sz="2400" dirty="0">
                <a:latin typeface="Courier"/>
                <a:cs typeface="Courier"/>
              </a:rPr>
              <a:t>}</a:t>
            </a:r>
          </a:p>
          <a:p>
            <a:pPr marL="0" indent="0">
              <a:buNone/>
            </a:pPr>
            <a:endParaRPr lang="en-US" sz="2400" dirty="0">
              <a:latin typeface="Courier"/>
              <a:cs typeface="Courier"/>
            </a:endParaRPr>
          </a:p>
          <a:p>
            <a:r>
              <a:rPr lang="en-US" dirty="0" err="1"/>
              <a:t>doThis</a:t>
            </a:r>
            <a:r>
              <a:rPr lang="en-US" dirty="0"/>
              <a:t> and </a:t>
            </a:r>
            <a:r>
              <a:rPr lang="en-US" dirty="0" err="1"/>
              <a:t>doThat</a:t>
            </a:r>
            <a:r>
              <a:rPr lang="en-US" dirty="0"/>
              <a:t> can be overridden but not </a:t>
            </a:r>
            <a:r>
              <a:rPr lang="en-US" dirty="0" err="1"/>
              <a:t>doSomething</a:t>
            </a:r>
            <a:r>
              <a:rPr lang="en-US" dirty="0"/>
              <a:t>. </a:t>
            </a:r>
          </a:p>
          <a:p>
            <a:r>
              <a:rPr lang="en-US" dirty="0"/>
              <a:t>A constructor cannot be </a:t>
            </a:r>
            <a:r>
              <a:rPr lang="en-US" dirty="0">
                <a:latin typeface="Courier"/>
                <a:cs typeface="Courier"/>
              </a:rPr>
              <a:t>final</a:t>
            </a:r>
          </a:p>
          <a:p>
            <a:endParaRPr lang="en-US" dirty="0"/>
          </a:p>
        </p:txBody>
      </p:sp>
    </p:spTree>
    <p:extLst>
      <p:ext uri="{BB962C8B-B14F-4D97-AF65-F5344CB8AC3E}">
        <p14:creationId xmlns:p14="http://schemas.microsoft.com/office/powerpoint/2010/main" val="373616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final? </a:t>
            </a:r>
            <a:br>
              <a:rPr lang="en-US" dirty="0"/>
            </a:br>
            <a:endParaRPr lang="en-US" dirty="0"/>
          </a:p>
        </p:txBody>
      </p:sp>
      <p:sp>
        <p:nvSpPr>
          <p:cNvPr id="3" name="Content Placeholder 2"/>
          <p:cNvSpPr>
            <a:spLocks noGrp="1"/>
          </p:cNvSpPr>
          <p:nvPr>
            <p:ph idx="1"/>
          </p:nvPr>
        </p:nvSpPr>
        <p:spPr/>
        <p:txBody>
          <a:bodyPr/>
          <a:lstStyle/>
          <a:p>
            <a:r>
              <a:rPr lang="en-US" dirty="0"/>
              <a:t>Gives the class programmer control. </a:t>
            </a:r>
          </a:p>
          <a:p>
            <a:pPr marL="0" indent="0">
              <a:buNone/>
            </a:pPr>
            <a:endParaRPr lang="en-US" dirty="0"/>
          </a:p>
          <a:p>
            <a:r>
              <a:rPr lang="en-US" dirty="0"/>
              <a:t>Not all classes or methods are designed to be </a:t>
            </a:r>
            <a:r>
              <a:rPr lang="en-US" dirty="0" err="1"/>
              <a:t>subclassed</a:t>
            </a:r>
            <a:r>
              <a:rPr lang="en-US" dirty="0"/>
              <a:t> or overridden. </a:t>
            </a:r>
          </a:p>
          <a:p>
            <a:pPr marL="0" indent="0">
              <a:buNone/>
            </a:pPr>
            <a:endParaRPr lang="en-US" dirty="0"/>
          </a:p>
          <a:p>
            <a:r>
              <a:rPr lang="en-US" dirty="0"/>
              <a:t>Can explicitly enforce design decisions. </a:t>
            </a:r>
          </a:p>
          <a:p>
            <a:pPr marL="0" indent="0">
              <a:buNone/>
            </a:pPr>
            <a:endParaRPr lang="en-US" dirty="0"/>
          </a:p>
        </p:txBody>
      </p:sp>
    </p:spTree>
    <p:extLst>
      <p:ext uri="{BB962C8B-B14F-4D97-AF65-F5344CB8AC3E}">
        <p14:creationId xmlns:p14="http://schemas.microsoft.com/office/powerpoint/2010/main" val="411187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Abstract classes and interfaces</a:t>
            </a:r>
          </a:p>
        </p:txBody>
      </p:sp>
    </p:spTree>
    <p:extLst>
      <p:ext uri="{BB962C8B-B14F-4D97-AF65-F5344CB8AC3E}">
        <p14:creationId xmlns:p14="http://schemas.microsoft.com/office/powerpoint/2010/main" val="335598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a:t>
            </a:r>
          </a:p>
        </p:txBody>
      </p:sp>
      <p:sp>
        <p:nvSpPr>
          <p:cNvPr id="3" name="Content Placeholder 2"/>
          <p:cNvSpPr>
            <a:spLocks noGrp="1"/>
          </p:cNvSpPr>
          <p:nvPr>
            <p:ph idx="1"/>
          </p:nvPr>
        </p:nvSpPr>
        <p:spPr/>
        <p:txBody>
          <a:bodyPr/>
          <a:lstStyle/>
          <a:p>
            <a:pPr marL="342900" lvl="1" indent="-342900">
              <a:buFontTx/>
              <a:buChar char="•"/>
            </a:pPr>
            <a:r>
              <a:rPr lang="en-US" dirty="0">
                <a:solidFill>
                  <a:srgbClr val="800000"/>
                </a:solidFill>
                <a:cs typeface="+mn-cs"/>
              </a:rPr>
              <a:t>Methods that are declared, with no implementation</a:t>
            </a:r>
          </a:p>
          <a:p>
            <a:pPr>
              <a:lnSpc>
                <a:spcPct val="90000"/>
              </a:lnSpc>
            </a:pPr>
            <a:r>
              <a:rPr lang="en-US" sz="2400" dirty="0"/>
              <a:t>You can </a:t>
            </a:r>
            <a:r>
              <a:rPr lang="en-US" sz="2400" i="1" dirty="0"/>
              <a:t>declare</a:t>
            </a:r>
            <a:r>
              <a:rPr lang="en-US" sz="2400" dirty="0"/>
              <a:t> an object without </a:t>
            </a:r>
            <a:r>
              <a:rPr lang="en-US" sz="2400" i="1" dirty="0"/>
              <a:t>defining</a:t>
            </a:r>
            <a:r>
              <a:rPr lang="en-US" sz="2400" dirty="0"/>
              <a:t> it:</a:t>
            </a:r>
          </a:p>
          <a:p>
            <a:pPr lvl="1">
              <a:lnSpc>
                <a:spcPct val="90000"/>
              </a:lnSpc>
              <a:buClr>
                <a:srgbClr val="FFFF99"/>
              </a:buClr>
              <a:buFontTx/>
              <a:buChar char=" "/>
            </a:pPr>
            <a:r>
              <a:rPr lang="en-US" sz="2000" b="1" dirty="0">
                <a:latin typeface="Courier"/>
                <a:cs typeface="Courier"/>
              </a:rPr>
              <a:t>Person p</a:t>
            </a:r>
            <a:r>
              <a:rPr lang="en-US" sz="2000" b="1" dirty="0">
                <a:solidFill>
                  <a:schemeClr val="accent2"/>
                </a:solidFill>
                <a:latin typeface="Courier"/>
                <a:cs typeface="Courier"/>
              </a:rPr>
              <a:t>;</a:t>
            </a:r>
          </a:p>
          <a:p>
            <a:pPr lvl="1">
              <a:lnSpc>
                <a:spcPct val="90000"/>
              </a:lnSpc>
              <a:buClr>
                <a:srgbClr val="FFFF99"/>
              </a:buClr>
              <a:buFontTx/>
              <a:buChar char=" "/>
            </a:pPr>
            <a:endParaRPr lang="en-US" sz="2000" dirty="0">
              <a:solidFill>
                <a:schemeClr val="accent2"/>
              </a:solidFill>
            </a:endParaRPr>
          </a:p>
          <a:p>
            <a:pPr>
              <a:lnSpc>
                <a:spcPct val="90000"/>
              </a:lnSpc>
            </a:pPr>
            <a:r>
              <a:rPr lang="en-US" sz="2400" dirty="0"/>
              <a:t>Similarly, you can declare a </a:t>
            </a:r>
            <a:r>
              <a:rPr lang="en-US" sz="2400" i="1" dirty="0"/>
              <a:t>method</a:t>
            </a:r>
            <a:r>
              <a:rPr lang="en-US" sz="2400" dirty="0"/>
              <a:t> without defining it:</a:t>
            </a:r>
          </a:p>
          <a:p>
            <a:pPr lvl="1">
              <a:lnSpc>
                <a:spcPct val="90000"/>
              </a:lnSpc>
              <a:buClr>
                <a:srgbClr val="FFFF99"/>
              </a:buClr>
              <a:buFontTx/>
              <a:buChar char=" "/>
            </a:pPr>
            <a:r>
              <a:rPr lang="en-US" sz="2000" b="1" dirty="0">
                <a:solidFill>
                  <a:srgbClr val="000000"/>
                </a:solidFill>
                <a:latin typeface="Courier"/>
                <a:cs typeface="Courier"/>
              </a:rPr>
              <a:t>public abstract void draw(</a:t>
            </a:r>
            <a:r>
              <a:rPr lang="en-US" sz="2000" b="1" dirty="0" err="1">
                <a:solidFill>
                  <a:srgbClr val="000000"/>
                </a:solidFill>
                <a:latin typeface="Courier"/>
                <a:cs typeface="Courier"/>
              </a:rPr>
              <a:t>int</a:t>
            </a:r>
            <a:r>
              <a:rPr lang="en-US" sz="2000" b="1" dirty="0">
                <a:solidFill>
                  <a:srgbClr val="000000"/>
                </a:solidFill>
                <a:latin typeface="Courier"/>
                <a:cs typeface="Courier"/>
              </a:rPr>
              <a:t> size);</a:t>
            </a:r>
          </a:p>
          <a:p>
            <a:pPr lvl="1">
              <a:lnSpc>
                <a:spcPct val="90000"/>
              </a:lnSpc>
              <a:buClr>
                <a:srgbClr val="FFFF99"/>
              </a:buClr>
              <a:buFontTx/>
              <a:buChar char=" "/>
            </a:pPr>
            <a:endParaRPr lang="en-US" sz="2000" dirty="0">
              <a:solidFill>
                <a:srgbClr val="000000"/>
              </a:solidFill>
              <a:cs typeface="Courier"/>
            </a:endParaRPr>
          </a:p>
          <a:p>
            <a:pPr lvl="1">
              <a:lnSpc>
                <a:spcPct val="90000"/>
              </a:lnSpc>
            </a:pPr>
            <a:r>
              <a:rPr lang="en-US" sz="2000" dirty="0"/>
              <a:t>Notice that the body of the method is missing</a:t>
            </a:r>
          </a:p>
          <a:p>
            <a:pPr lvl="1">
              <a:lnSpc>
                <a:spcPct val="90000"/>
              </a:lnSpc>
            </a:pPr>
            <a:r>
              <a:rPr lang="en-US" sz="2000" dirty="0"/>
              <a:t>There is only the </a:t>
            </a:r>
            <a:r>
              <a:rPr lang="en-US" sz="2000" b="1" dirty="0">
                <a:solidFill>
                  <a:srgbClr val="800000"/>
                </a:solidFill>
              </a:rPr>
              <a:t>signature</a:t>
            </a:r>
            <a:r>
              <a:rPr lang="en-US" sz="2000" dirty="0">
                <a:solidFill>
                  <a:srgbClr val="FF0000"/>
                </a:solidFill>
              </a:rPr>
              <a:t> </a:t>
            </a:r>
            <a:r>
              <a:rPr lang="en-US" sz="2000" dirty="0">
                <a:solidFill>
                  <a:srgbClr val="800000"/>
                </a:solidFill>
              </a:rPr>
              <a:t>(a method signature is part of the method declaration. It's the combination of the method name and the parameter list)</a:t>
            </a:r>
          </a:p>
          <a:p>
            <a:pPr marL="0" indent="0">
              <a:buNone/>
            </a:pPr>
            <a:endParaRPr lang="en-US" sz="2400" dirty="0"/>
          </a:p>
        </p:txBody>
      </p:sp>
    </p:spTree>
    <p:extLst>
      <p:ext uri="{BB962C8B-B14F-4D97-AF65-F5344CB8AC3E}">
        <p14:creationId xmlns:p14="http://schemas.microsoft.com/office/powerpoint/2010/main" val="385160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sz="2400" b="1" dirty="0">
                <a:solidFill>
                  <a:srgbClr val="800000"/>
                </a:solidFill>
              </a:rPr>
              <a:t>Any class containing an abstract method is an abstract class</a:t>
            </a:r>
          </a:p>
          <a:p>
            <a:r>
              <a:rPr lang="en-US" sz="2400" dirty="0"/>
              <a:t>You must declare the class with the keyword </a:t>
            </a:r>
            <a:r>
              <a:rPr lang="en-US" sz="2400" b="1" dirty="0">
                <a:solidFill>
                  <a:srgbClr val="800000"/>
                </a:solidFill>
                <a:latin typeface="Courier"/>
                <a:cs typeface="Courier"/>
              </a:rPr>
              <a:t>abstract</a:t>
            </a:r>
            <a:r>
              <a:rPr lang="en-US" sz="2400" dirty="0"/>
              <a:t>:</a:t>
            </a:r>
          </a:p>
          <a:p>
            <a:pPr lvl="1">
              <a:buClr>
                <a:srgbClr val="99CCFF"/>
              </a:buClr>
              <a:buFontTx/>
              <a:buChar char=" "/>
            </a:pPr>
            <a:r>
              <a:rPr lang="en-US" sz="2000" b="1" dirty="0">
                <a:latin typeface="Courier"/>
                <a:cs typeface="Courier"/>
              </a:rPr>
              <a:t>abstract class </a:t>
            </a:r>
            <a:r>
              <a:rPr lang="en-US" sz="2000" b="1" dirty="0" err="1">
                <a:latin typeface="Courier"/>
                <a:cs typeface="Courier"/>
              </a:rPr>
              <a:t>MyClass</a:t>
            </a:r>
            <a:r>
              <a:rPr lang="en-US" sz="2000" b="1" dirty="0">
                <a:latin typeface="Courier"/>
                <a:cs typeface="Courier"/>
              </a:rPr>
              <a:t> {...}</a:t>
            </a:r>
          </a:p>
          <a:p>
            <a:pPr lvl="1">
              <a:buClr>
                <a:srgbClr val="99CCFF"/>
              </a:buClr>
              <a:buFontTx/>
              <a:buChar char=" "/>
            </a:pPr>
            <a:endParaRPr lang="en-US" sz="2000" dirty="0">
              <a:cs typeface="Courier"/>
            </a:endParaRPr>
          </a:p>
          <a:p>
            <a:r>
              <a:rPr lang="en-US" sz="2400" dirty="0"/>
              <a:t>An abstract class is </a:t>
            </a:r>
            <a:r>
              <a:rPr lang="en-US" sz="2400" i="1" dirty="0"/>
              <a:t>incomplete</a:t>
            </a:r>
            <a:endParaRPr lang="en-US" sz="2400" dirty="0"/>
          </a:p>
          <a:p>
            <a:pPr lvl="1"/>
            <a:r>
              <a:rPr lang="en-US" sz="2000" dirty="0"/>
              <a:t>It has </a:t>
            </a:r>
            <a:r>
              <a:rPr lang="ja-JP" altLang="en-US" sz="2000" dirty="0"/>
              <a:t>“</a:t>
            </a:r>
            <a:r>
              <a:rPr lang="en-US" altLang="ja-JP" sz="2000" dirty="0"/>
              <a:t>missing</a:t>
            </a:r>
            <a:r>
              <a:rPr lang="ja-JP" altLang="en-US" sz="2000" dirty="0"/>
              <a:t>”</a:t>
            </a:r>
            <a:r>
              <a:rPr lang="en-US" altLang="ja-JP" sz="2000" dirty="0"/>
              <a:t> method bodies</a:t>
            </a:r>
          </a:p>
          <a:p>
            <a:pPr lvl="1"/>
            <a:endParaRPr lang="en-US" altLang="ja-JP" sz="2000" dirty="0"/>
          </a:p>
          <a:p>
            <a:r>
              <a:rPr lang="en-US" sz="2400" dirty="0"/>
              <a:t>You </a:t>
            </a:r>
            <a:r>
              <a:rPr lang="en-US" sz="2400" dirty="0">
                <a:solidFill>
                  <a:srgbClr val="800000"/>
                </a:solidFill>
              </a:rPr>
              <a:t>cannot instantiate </a:t>
            </a:r>
            <a:r>
              <a:rPr lang="en-US" sz="2400" dirty="0"/>
              <a:t>(create a new instance of) an abstract class. But it can provide a constructor!</a:t>
            </a:r>
          </a:p>
          <a:p>
            <a:endParaRPr lang="en-US" sz="2400" dirty="0"/>
          </a:p>
        </p:txBody>
      </p:sp>
    </p:spTree>
    <p:extLst>
      <p:ext uri="{BB962C8B-B14F-4D97-AF65-F5344CB8AC3E}">
        <p14:creationId xmlns:p14="http://schemas.microsoft.com/office/powerpoint/2010/main" val="108124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a:t>
            </a:r>
          </a:p>
        </p:txBody>
      </p:sp>
      <p:sp>
        <p:nvSpPr>
          <p:cNvPr id="3" name="Content Placeholder 2"/>
          <p:cNvSpPr>
            <a:spLocks noGrp="1"/>
          </p:cNvSpPr>
          <p:nvPr>
            <p:ph idx="1"/>
          </p:nvPr>
        </p:nvSpPr>
        <p:spPr/>
        <p:txBody>
          <a:bodyPr/>
          <a:lstStyle/>
          <a:p>
            <a:r>
              <a:rPr lang="en-US" dirty="0"/>
              <a:t>You can extend (subclass) an abstract class</a:t>
            </a:r>
          </a:p>
          <a:p>
            <a:pPr lvl="1"/>
            <a:r>
              <a:rPr lang="en-US" dirty="0"/>
              <a:t>If the subclass defines all the inherited abstract methods, it is </a:t>
            </a:r>
            <a:r>
              <a:rPr lang="ja-JP" altLang="en-US" dirty="0"/>
              <a:t>“</a:t>
            </a:r>
            <a:r>
              <a:rPr lang="en-US" altLang="ja-JP" dirty="0"/>
              <a:t>complete</a:t>
            </a:r>
            <a:r>
              <a:rPr lang="ja-JP" altLang="en-US" dirty="0"/>
              <a:t>”</a:t>
            </a:r>
            <a:r>
              <a:rPr lang="en-US" altLang="ja-JP" dirty="0"/>
              <a:t> and can be instantiated</a:t>
            </a:r>
          </a:p>
          <a:p>
            <a:pPr lvl="1"/>
            <a:r>
              <a:rPr lang="en-US" dirty="0"/>
              <a:t>If the subclass does </a:t>
            </a:r>
            <a:r>
              <a:rPr lang="en-US" i="1" dirty="0"/>
              <a:t>not</a:t>
            </a:r>
            <a:r>
              <a:rPr lang="en-US" dirty="0"/>
              <a:t> define all the inherited abstract methods, it must be abstract too</a:t>
            </a:r>
          </a:p>
          <a:p>
            <a:pPr marL="457200" lvl="1" indent="0">
              <a:buNone/>
            </a:pPr>
            <a:endParaRPr lang="en-US" dirty="0"/>
          </a:p>
          <a:p>
            <a:r>
              <a:rPr lang="en-US" dirty="0"/>
              <a:t>You can declare a class to be </a:t>
            </a:r>
            <a:r>
              <a:rPr lang="en-US" dirty="0">
                <a:solidFill>
                  <a:srgbClr val="800000"/>
                </a:solidFill>
              </a:rPr>
              <a:t>abstract </a:t>
            </a:r>
            <a:r>
              <a:rPr lang="en-US" dirty="0"/>
              <a:t>even if it does not contain any abstract methods</a:t>
            </a:r>
          </a:p>
          <a:p>
            <a:pPr lvl="1"/>
            <a:r>
              <a:rPr lang="en-US" dirty="0"/>
              <a:t>This prevents the class from being instantiated</a:t>
            </a:r>
          </a:p>
          <a:p>
            <a:endParaRPr lang="en-US" dirty="0"/>
          </a:p>
        </p:txBody>
      </p:sp>
    </p:spTree>
    <p:extLst>
      <p:ext uri="{BB962C8B-B14F-4D97-AF65-F5344CB8AC3E}">
        <p14:creationId xmlns:p14="http://schemas.microsoft.com/office/powerpoint/2010/main" val="122558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sz="2400" dirty="0">
                <a:solidFill>
                  <a:schemeClr val="accent2"/>
                </a:solidFill>
                <a:latin typeface="Courier"/>
                <a:cs typeface="Courier"/>
              </a:rPr>
              <a:t>public abstract class Animal {</a:t>
            </a:r>
            <a:br>
              <a:rPr lang="en-US" sz="2400" dirty="0">
                <a:solidFill>
                  <a:schemeClr val="accent2"/>
                </a:solidFill>
                <a:latin typeface="Courier"/>
                <a:cs typeface="Courier"/>
              </a:rPr>
            </a:br>
            <a:r>
              <a:rPr lang="en-US" sz="2400" dirty="0">
                <a:solidFill>
                  <a:schemeClr val="accent2"/>
                </a:solidFill>
                <a:latin typeface="Courier"/>
                <a:cs typeface="Courier"/>
              </a:rPr>
              <a:t>    abstract String eat();</a:t>
            </a:r>
            <a:br>
              <a:rPr lang="en-US" sz="2400" dirty="0">
                <a:solidFill>
                  <a:schemeClr val="accent2"/>
                </a:solidFill>
                <a:latin typeface="Courier"/>
                <a:cs typeface="Courier"/>
              </a:rPr>
            </a:br>
            <a:r>
              <a:rPr lang="en-US" sz="2400" dirty="0">
                <a:solidFill>
                  <a:schemeClr val="accent2"/>
                </a:solidFill>
                <a:latin typeface="Courier"/>
                <a:cs typeface="Courier"/>
              </a:rPr>
              <a:t>    abstract void breathe();</a:t>
            </a:r>
            <a:br>
              <a:rPr lang="en-US" sz="2400" dirty="0">
                <a:solidFill>
                  <a:schemeClr val="accent2"/>
                </a:solidFill>
                <a:latin typeface="Courier"/>
                <a:cs typeface="Courier"/>
              </a:rPr>
            </a:br>
            <a:r>
              <a:rPr lang="en-US" sz="2400" dirty="0">
                <a:solidFill>
                  <a:schemeClr val="accent2"/>
                </a:solidFill>
                <a:latin typeface="Courier"/>
                <a:cs typeface="Courier"/>
              </a:rPr>
              <a:t>}</a:t>
            </a:r>
          </a:p>
          <a:p>
            <a:pPr marL="0" indent="0">
              <a:buNone/>
            </a:pPr>
            <a:endParaRPr lang="en-US" sz="2400" dirty="0">
              <a:solidFill>
                <a:schemeClr val="accent2"/>
              </a:solidFill>
              <a:latin typeface="Courier"/>
              <a:cs typeface="Courier"/>
            </a:endParaRPr>
          </a:p>
          <a:p>
            <a:r>
              <a:rPr lang="en-US" dirty="0">
                <a:latin typeface="Times New Roman" charset="0"/>
              </a:rPr>
              <a:t>This class cannot be instantiated</a:t>
            </a:r>
          </a:p>
          <a:p>
            <a:r>
              <a:rPr lang="en-US" dirty="0">
                <a:latin typeface="Times New Roman" charset="0"/>
              </a:rPr>
              <a:t>Any non-abstract subclass of Animal </a:t>
            </a:r>
            <a:r>
              <a:rPr lang="en-US" b="1" dirty="0">
                <a:latin typeface="Times New Roman" charset="0"/>
              </a:rPr>
              <a:t>must</a:t>
            </a:r>
            <a:r>
              <a:rPr lang="en-US" dirty="0">
                <a:latin typeface="Times New Roman" charset="0"/>
              </a:rPr>
              <a:t> provide the </a:t>
            </a:r>
            <a:r>
              <a:rPr lang="en-US" dirty="0">
                <a:solidFill>
                  <a:srgbClr val="800000"/>
                </a:solidFill>
                <a:latin typeface="Courier"/>
                <a:cs typeface="Courier"/>
              </a:rPr>
              <a:t>eat()</a:t>
            </a:r>
            <a:r>
              <a:rPr lang="en-US" dirty="0">
                <a:latin typeface="Times New Roman" charset="0"/>
              </a:rPr>
              <a:t> and </a:t>
            </a:r>
            <a:r>
              <a:rPr lang="en-US" dirty="0">
                <a:solidFill>
                  <a:srgbClr val="800000"/>
                </a:solidFill>
                <a:latin typeface="Courier"/>
                <a:cs typeface="Courier"/>
              </a:rPr>
              <a:t>breathe()</a:t>
            </a:r>
            <a:r>
              <a:rPr lang="en-US" dirty="0">
                <a:solidFill>
                  <a:srgbClr val="800000"/>
                </a:solidFill>
                <a:latin typeface="Times New Roman" charset="0"/>
              </a:rPr>
              <a:t> </a:t>
            </a:r>
            <a:r>
              <a:rPr lang="en-US" dirty="0">
                <a:latin typeface="Times New Roman" charset="0"/>
              </a:rPr>
              <a:t>methods</a:t>
            </a:r>
          </a:p>
          <a:p>
            <a:endParaRPr lang="en-US" dirty="0"/>
          </a:p>
        </p:txBody>
      </p:sp>
    </p:spTree>
    <p:extLst>
      <p:ext uri="{BB962C8B-B14F-4D97-AF65-F5344CB8AC3E}">
        <p14:creationId xmlns:p14="http://schemas.microsoft.com/office/powerpoint/2010/main" val="66513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Why abstract classes?</a:t>
            </a:r>
          </a:p>
        </p:txBody>
      </p:sp>
      <p:sp>
        <p:nvSpPr>
          <p:cNvPr id="3" name="Content Placeholder 2"/>
          <p:cNvSpPr>
            <a:spLocks noGrp="1"/>
          </p:cNvSpPr>
          <p:nvPr>
            <p:ph idx="1"/>
          </p:nvPr>
        </p:nvSpPr>
        <p:spPr/>
        <p:txBody>
          <a:bodyPr/>
          <a:lstStyle/>
          <a:p>
            <a:r>
              <a:rPr lang="en-US" sz="2400" dirty="0"/>
              <a:t>Suppose you wanted to create a class </a:t>
            </a:r>
            <a:r>
              <a:rPr lang="en-US" sz="2400" dirty="0">
                <a:solidFill>
                  <a:srgbClr val="800000"/>
                </a:solidFill>
              </a:rPr>
              <a:t>Shape</a:t>
            </a:r>
            <a:r>
              <a:rPr lang="en-US" sz="2400" dirty="0"/>
              <a:t>, with subclasses </a:t>
            </a:r>
            <a:r>
              <a:rPr lang="en-US" sz="2400" dirty="0">
                <a:solidFill>
                  <a:srgbClr val="800000"/>
                </a:solidFill>
              </a:rPr>
              <a:t>Square</a:t>
            </a:r>
            <a:r>
              <a:rPr lang="en-US" sz="2400" dirty="0"/>
              <a:t>, </a:t>
            </a:r>
            <a:r>
              <a:rPr lang="en-US" sz="2400" dirty="0">
                <a:solidFill>
                  <a:srgbClr val="800000"/>
                </a:solidFill>
              </a:rPr>
              <a:t>Rectangle</a:t>
            </a:r>
            <a:r>
              <a:rPr lang="en-US" sz="2400" dirty="0"/>
              <a:t>, </a:t>
            </a:r>
            <a:r>
              <a:rPr lang="en-US" sz="2400" dirty="0">
                <a:solidFill>
                  <a:srgbClr val="800000"/>
                </a:solidFill>
              </a:rPr>
              <a:t>Triangle</a:t>
            </a:r>
            <a:r>
              <a:rPr lang="en-US" sz="2400" dirty="0"/>
              <a:t>, etc.</a:t>
            </a:r>
          </a:p>
          <a:p>
            <a:endParaRPr lang="en-US" sz="2400" dirty="0"/>
          </a:p>
          <a:p>
            <a:r>
              <a:rPr lang="en-US" sz="2400" dirty="0"/>
              <a:t>You don</a:t>
            </a:r>
            <a:r>
              <a:rPr lang="fr-FR" altLang="ja-JP" sz="2400" dirty="0"/>
              <a:t>’</a:t>
            </a:r>
            <a:r>
              <a:rPr lang="en-US" altLang="ja-JP" sz="2400" dirty="0"/>
              <a:t>t want to allow creation of a </a:t>
            </a:r>
            <a:r>
              <a:rPr lang="ja-JP" altLang="en-US" sz="2400" dirty="0"/>
              <a:t>“</a:t>
            </a:r>
            <a:r>
              <a:rPr lang="en-US" altLang="ja-JP" sz="2400" dirty="0"/>
              <a:t>Shape</a:t>
            </a:r>
            <a:r>
              <a:rPr lang="ja-JP" altLang="en-US" sz="2400" dirty="0"/>
              <a:t>”</a:t>
            </a:r>
            <a:endParaRPr lang="en-US" altLang="ja-JP" sz="2400" dirty="0"/>
          </a:p>
          <a:p>
            <a:pPr lvl="1"/>
            <a:r>
              <a:rPr lang="en-US" sz="2000" dirty="0"/>
              <a:t>Only </a:t>
            </a:r>
            <a:r>
              <a:rPr lang="en-US" sz="2000" i="1" dirty="0"/>
              <a:t>particular</a:t>
            </a:r>
            <a:r>
              <a:rPr lang="en-US" sz="2000" dirty="0"/>
              <a:t> shapes make sense, not </a:t>
            </a:r>
            <a:r>
              <a:rPr lang="en-US" sz="2000" i="1" dirty="0"/>
              <a:t>generic</a:t>
            </a:r>
            <a:r>
              <a:rPr lang="en-US" sz="2000" dirty="0"/>
              <a:t> ones</a:t>
            </a:r>
          </a:p>
          <a:p>
            <a:pPr lvl="1"/>
            <a:r>
              <a:rPr lang="en-US" sz="2000" dirty="0"/>
              <a:t>If </a:t>
            </a:r>
            <a:r>
              <a:rPr lang="en-US" sz="2000" dirty="0">
                <a:solidFill>
                  <a:srgbClr val="800000"/>
                </a:solidFill>
              </a:rPr>
              <a:t>Shape </a:t>
            </a:r>
            <a:r>
              <a:rPr lang="en-US" sz="2000" dirty="0"/>
              <a:t>is abstract, you can</a:t>
            </a:r>
            <a:r>
              <a:rPr lang="fr-FR" altLang="ja-JP" sz="2000" dirty="0"/>
              <a:t>’</a:t>
            </a:r>
            <a:r>
              <a:rPr lang="en-US" altLang="ja-JP" sz="2000" dirty="0"/>
              <a:t>t create a </a:t>
            </a:r>
            <a:r>
              <a:rPr lang="en-US" altLang="ja-JP" sz="2000" dirty="0">
                <a:solidFill>
                  <a:srgbClr val="800000"/>
                </a:solidFill>
              </a:rPr>
              <a:t>new Shape</a:t>
            </a:r>
          </a:p>
          <a:p>
            <a:pPr lvl="1"/>
            <a:r>
              <a:rPr lang="en-US" sz="2000" dirty="0"/>
              <a:t>You </a:t>
            </a:r>
            <a:r>
              <a:rPr lang="en-US" sz="2000" i="1" dirty="0"/>
              <a:t>can</a:t>
            </a:r>
            <a:r>
              <a:rPr lang="en-US" sz="2000" dirty="0"/>
              <a:t> create a </a:t>
            </a:r>
            <a:r>
              <a:rPr lang="en-US" sz="2000" dirty="0">
                <a:solidFill>
                  <a:srgbClr val="800000"/>
                </a:solidFill>
              </a:rPr>
              <a:t>new Square</a:t>
            </a:r>
            <a:r>
              <a:rPr lang="en-US" sz="2000" dirty="0"/>
              <a:t>, a </a:t>
            </a:r>
            <a:r>
              <a:rPr lang="en-US" sz="2000" dirty="0">
                <a:solidFill>
                  <a:srgbClr val="800000"/>
                </a:solidFill>
              </a:rPr>
              <a:t>new Rectangle</a:t>
            </a:r>
            <a:r>
              <a:rPr lang="en-US" sz="2000" dirty="0"/>
              <a:t>, etc.</a:t>
            </a:r>
          </a:p>
          <a:p>
            <a:pPr marL="457200" lvl="1" indent="0">
              <a:buNone/>
            </a:pPr>
            <a:endParaRPr lang="en-US" sz="2000" dirty="0"/>
          </a:p>
          <a:p>
            <a:r>
              <a:rPr lang="en-US" sz="2400" dirty="0"/>
              <a:t>Abstract classes are good for defining a general category containing specific, </a:t>
            </a:r>
            <a:r>
              <a:rPr lang="ja-JP" altLang="en-US" sz="2400" dirty="0"/>
              <a:t>“</a:t>
            </a:r>
            <a:r>
              <a:rPr lang="en-US" altLang="ja-JP" sz="2400" dirty="0"/>
              <a:t>concrete</a:t>
            </a:r>
            <a:r>
              <a:rPr lang="ja-JP" altLang="en-US" sz="2400" dirty="0"/>
              <a:t>”</a:t>
            </a:r>
            <a:r>
              <a:rPr lang="en-US" altLang="ja-JP" sz="2400" dirty="0"/>
              <a:t> classes       </a:t>
            </a:r>
            <a:endParaRPr lang="en-US" sz="2400" dirty="0"/>
          </a:p>
          <a:p>
            <a:endParaRPr lang="en-US" sz="2400" dirty="0"/>
          </a:p>
        </p:txBody>
      </p:sp>
    </p:spTree>
    <p:extLst>
      <p:ext uri="{BB962C8B-B14F-4D97-AF65-F5344CB8AC3E}">
        <p14:creationId xmlns:p14="http://schemas.microsoft.com/office/powerpoint/2010/main" val="14726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learnt so far</a:t>
            </a:r>
          </a:p>
        </p:txBody>
      </p:sp>
      <p:sp>
        <p:nvSpPr>
          <p:cNvPr id="3" name="Content Placeholder 2"/>
          <p:cNvSpPr>
            <a:spLocks noGrp="1"/>
          </p:cNvSpPr>
          <p:nvPr>
            <p:ph idx="1"/>
          </p:nvPr>
        </p:nvSpPr>
        <p:spPr>
          <a:xfrm>
            <a:off x="330200" y="1579829"/>
            <a:ext cx="8489950" cy="4370142"/>
          </a:xfrm>
        </p:spPr>
        <p:txBody>
          <a:bodyPr/>
          <a:lstStyle/>
          <a:p>
            <a:r>
              <a:rPr lang="en-US" dirty="0"/>
              <a:t>A real-life scenario can be modelled using objects.</a:t>
            </a:r>
          </a:p>
          <a:p>
            <a:pPr marL="0" indent="0">
              <a:buNone/>
            </a:pPr>
            <a:endParaRPr lang="en-US" dirty="0"/>
          </a:p>
          <a:p>
            <a:r>
              <a:rPr lang="en-US" dirty="0"/>
              <a:t>All </a:t>
            </a:r>
            <a:r>
              <a:rPr lang="en-US" b="1" dirty="0"/>
              <a:t>objects</a:t>
            </a:r>
            <a:r>
              <a:rPr lang="en-US" dirty="0"/>
              <a:t> that share similar characteristics or </a:t>
            </a:r>
            <a:r>
              <a:rPr lang="en-US" dirty="0" err="1"/>
              <a:t>behaviours</a:t>
            </a:r>
            <a:r>
              <a:rPr lang="en-US" dirty="0"/>
              <a:t>, that are of the same kind, belong to the same </a:t>
            </a:r>
            <a:r>
              <a:rPr lang="en-US" b="1" dirty="0"/>
              <a:t>class.</a:t>
            </a:r>
          </a:p>
          <a:p>
            <a:pPr marL="0" indent="0">
              <a:buNone/>
            </a:pPr>
            <a:endParaRPr lang="en-US" b="1" dirty="0"/>
          </a:p>
          <a:p>
            <a:r>
              <a:rPr lang="en-US" dirty="0"/>
              <a:t>Object Oriented languages provide the features to implement an object-oriented model. </a:t>
            </a:r>
            <a:endParaRPr lang="en-US" b="1" dirty="0"/>
          </a:p>
        </p:txBody>
      </p:sp>
    </p:spTree>
    <p:extLst>
      <p:ext uri="{BB962C8B-B14F-4D97-AF65-F5344CB8AC3E}">
        <p14:creationId xmlns:p14="http://schemas.microsoft.com/office/powerpoint/2010/main" val="155531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88520"/>
            <a:ext cx="8489950" cy="654070"/>
          </a:xfrm>
        </p:spPr>
        <p:txBody>
          <a:bodyPr/>
          <a:lstStyle/>
          <a:p>
            <a:r>
              <a:rPr lang="en-US" dirty="0"/>
              <a:t>A problem if we not use Abstract class</a:t>
            </a:r>
          </a:p>
        </p:txBody>
      </p:sp>
      <p:sp>
        <p:nvSpPr>
          <p:cNvPr id="3" name="Content Placeholder 2"/>
          <p:cNvSpPr>
            <a:spLocks noGrp="1"/>
          </p:cNvSpPr>
          <p:nvPr>
            <p:ph idx="1"/>
          </p:nvPr>
        </p:nvSpPr>
        <p:spPr>
          <a:xfrm>
            <a:off x="330200" y="1562120"/>
            <a:ext cx="8489950" cy="4370142"/>
          </a:xfrm>
        </p:spPr>
        <p:txBody>
          <a:bodyPr/>
          <a:lstStyle/>
          <a:p>
            <a:pPr marL="0" indent="0">
              <a:buNone/>
            </a:pPr>
            <a:r>
              <a:rPr lang="en-US" sz="2000" dirty="0">
                <a:latin typeface="Trebuchet MS" charset="0"/>
              </a:rPr>
              <a:t>class Shape { ... }</a:t>
            </a:r>
          </a:p>
          <a:p>
            <a:pPr marL="0" indent="0">
              <a:buNone/>
            </a:pPr>
            <a:r>
              <a:rPr lang="en-US" sz="2000" dirty="0">
                <a:latin typeface="Trebuchet MS" charset="0"/>
              </a:rPr>
              <a:t>class Star extends Shape {</a:t>
            </a:r>
            <a:br>
              <a:rPr lang="en-US" sz="2000" dirty="0">
                <a:latin typeface="Trebuchet MS" charset="0"/>
              </a:rPr>
            </a:br>
            <a:r>
              <a:rPr lang="en-US" sz="2000" dirty="0">
                <a:latin typeface="Trebuchet MS" charset="0"/>
              </a:rPr>
              <a:t>    void draw() { ... }</a:t>
            </a:r>
            <a:br>
              <a:rPr lang="en-US" sz="2000" dirty="0">
                <a:latin typeface="Trebuchet MS" charset="0"/>
              </a:rPr>
            </a:br>
            <a:r>
              <a:rPr lang="en-US" sz="2000" dirty="0">
                <a:latin typeface="Trebuchet MS" charset="0"/>
              </a:rPr>
              <a:t>    ...</a:t>
            </a:r>
            <a:br>
              <a:rPr lang="en-US" sz="2000" dirty="0">
                <a:latin typeface="Trebuchet MS" charset="0"/>
              </a:rPr>
            </a:br>
            <a:r>
              <a:rPr lang="en-US" sz="2000" dirty="0">
                <a:latin typeface="Trebuchet MS" charset="0"/>
              </a:rPr>
              <a:t>}</a:t>
            </a:r>
          </a:p>
          <a:p>
            <a:pPr marL="0" indent="0">
              <a:buNone/>
            </a:pPr>
            <a:r>
              <a:rPr lang="en-US" sz="2000" dirty="0">
                <a:latin typeface="Trebuchet MS" charset="0"/>
              </a:rPr>
              <a:t>class Square extends Shape {</a:t>
            </a:r>
            <a:br>
              <a:rPr lang="en-US" sz="2000" dirty="0">
                <a:latin typeface="Trebuchet MS" charset="0"/>
              </a:rPr>
            </a:br>
            <a:r>
              <a:rPr lang="en-US" sz="2000" dirty="0">
                <a:latin typeface="Trebuchet MS" charset="0"/>
              </a:rPr>
              <a:t>    void draw() { ... }</a:t>
            </a:r>
            <a:br>
              <a:rPr lang="en-US" sz="2000" dirty="0">
                <a:latin typeface="Trebuchet MS" charset="0"/>
              </a:rPr>
            </a:br>
            <a:r>
              <a:rPr lang="en-US" sz="2000" dirty="0">
                <a:latin typeface="Trebuchet MS" charset="0"/>
              </a:rPr>
              <a:t>    ...</a:t>
            </a:r>
            <a:br>
              <a:rPr lang="en-US" sz="2000" dirty="0">
                <a:latin typeface="Trebuchet MS" charset="0"/>
              </a:rPr>
            </a:br>
            <a:r>
              <a:rPr lang="en-US" sz="2000" dirty="0">
                <a:latin typeface="Trebuchet MS" charset="0"/>
              </a:rPr>
              <a:t>}</a:t>
            </a:r>
          </a:p>
          <a:p>
            <a:pPr marL="0" indent="0">
              <a:buNone/>
            </a:pPr>
            <a:r>
              <a:rPr lang="en-US" sz="2000" dirty="0">
                <a:latin typeface="Trebuchet MS" charset="0"/>
              </a:rPr>
              <a:t>Shape </a:t>
            </a:r>
            <a:r>
              <a:rPr lang="en-US" sz="2000" dirty="0" err="1">
                <a:latin typeface="Trebuchet MS" charset="0"/>
              </a:rPr>
              <a:t>someShape</a:t>
            </a:r>
            <a:r>
              <a:rPr lang="en-US" sz="2000" dirty="0">
                <a:latin typeface="Trebuchet MS" charset="0"/>
              </a:rPr>
              <a:t> = new Star();</a:t>
            </a:r>
          </a:p>
          <a:p>
            <a:pPr marL="0" indent="0">
              <a:buNone/>
            </a:pPr>
            <a:r>
              <a:rPr lang="en-US" sz="2000" dirty="0" err="1">
                <a:latin typeface="Trebuchet MS" charset="0"/>
              </a:rPr>
              <a:t>someShape.draw</a:t>
            </a:r>
            <a:r>
              <a:rPr lang="en-US" sz="2000" dirty="0">
                <a:latin typeface="Trebuchet MS" charset="0"/>
              </a:rPr>
              <a:t>();</a:t>
            </a:r>
          </a:p>
          <a:p>
            <a:pPr marL="0" indent="0">
              <a:buNone/>
            </a:pPr>
            <a:endParaRPr lang="en-US" sz="2000" dirty="0">
              <a:latin typeface="Trebuchet MS" charset="0"/>
            </a:endParaRPr>
          </a:p>
          <a:p>
            <a:pPr marL="0" indent="0">
              <a:buNone/>
            </a:pPr>
            <a:endParaRPr lang="en-US" sz="2000" dirty="0">
              <a:latin typeface="Trebuchet MS" charset="0"/>
            </a:endParaRPr>
          </a:p>
          <a:p>
            <a:pPr marL="457200" lvl="1" indent="0">
              <a:buNone/>
            </a:pPr>
            <a:endParaRPr lang="en-US" sz="1800" dirty="0">
              <a:latin typeface="Times New Roman" charset="0"/>
            </a:endParaRPr>
          </a:p>
          <a:p>
            <a:pPr marL="457200" lvl="1" indent="0">
              <a:buNone/>
            </a:pPr>
            <a:r>
              <a:rPr lang="en-US" sz="2000" dirty="0"/>
              <a:t>Remember: </a:t>
            </a:r>
            <a:r>
              <a:rPr lang="en-US" sz="2000" b="1" i="1" dirty="0">
                <a:solidFill>
                  <a:srgbClr val="800000"/>
                </a:solidFill>
              </a:rPr>
              <a:t>A class knows its superclass, but not its subclasses</a:t>
            </a:r>
          </a:p>
          <a:p>
            <a:endParaRPr lang="en-US" dirty="0"/>
          </a:p>
        </p:txBody>
      </p:sp>
      <p:sp>
        <p:nvSpPr>
          <p:cNvPr id="4" name="Rectangle 3"/>
          <p:cNvSpPr/>
          <p:nvPr/>
        </p:nvSpPr>
        <p:spPr>
          <a:xfrm>
            <a:off x="5348802" y="4128069"/>
            <a:ext cx="2864937" cy="707886"/>
          </a:xfrm>
          <a:prstGeom prst="rect">
            <a:avLst/>
          </a:prstGeom>
        </p:spPr>
        <p:txBody>
          <a:bodyPr wrap="none">
            <a:spAutoFit/>
          </a:bodyPr>
          <a:lstStyle/>
          <a:p>
            <a:pPr lvl="1"/>
            <a:r>
              <a:rPr lang="en-US" sz="2000" dirty="0">
                <a:solidFill>
                  <a:srgbClr val="0000FF"/>
                </a:solidFill>
                <a:latin typeface="+mj-lt"/>
              </a:rPr>
              <a:t>This is legal, because a </a:t>
            </a:r>
          </a:p>
          <a:p>
            <a:pPr lvl="1"/>
            <a:r>
              <a:rPr lang="en-US" sz="2000" dirty="0">
                <a:solidFill>
                  <a:srgbClr val="0000FF"/>
                </a:solidFill>
                <a:latin typeface="+mj-lt"/>
              </a:rPr>
              <a:t>Star </a:t>
            </a:r>
            <a:r>
              <a:rPr lang="en-US" sz="2000" b="1" i="1" dirty="0">
                <a:solidFill>
                  <a:srgbClr val="0000FF"/>
                </a:solidFill>
                <a:latin typeface="+mj-lt"/>
              </a:rPr>
              <a:t>is</a:t>
            </a:r>
            <a:r>
              <a:rPr lang="en-US" sz="2000" dirty="0">
                <a:solidFill>
                  <a:srgbClr val="0000FF"/>
                </a:solidFill>
                <a:latin typeface="+mj-lt"/>
              </a:rPr>
              <a:t> a Shape</a:t>
            </a:r>
          </a:p>
        </p:txBody>
      </p:sp>
      <p:cxnSp>
        <p:nvCxnSpPr>
          <p:cNvPr id="6" name="Straight Arrow Connector 5">
            <a:extLst>
              <a:ext uri="{C183D7F6-B498-43B3-948B-1728B52AA6E4}">
                <adec:decorative xmlns:adec="http://schemas.microsoft.com/office/drawing/2017/decorative" val="1"/>
              </a:ext>
            </a:extLst>
          </p:cNvPr>
          <p:cNvCxnSpPr/>
          <p:nvPr/>
        </p:nvCxnSpPr>
        <p:spPr>
          <a:xfrm flipH="1">
            <a:off x="4080934" y="4504267"/>
            <a:ext cx="1625599" cy="18626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420533" y="5285931"/>
            <a:ext cx="4572000" cy="1015663"/>
          </a:xfrm>
          <a:prstGeom prst="rect">
            <a:avLst/>
          </a:prstGeom>
        </p:spPr>
        <p:txBody>
          <a:bodyPr>
            <a:spAutoFit/>
          </a:bodyPr>
          <a:lstStyle/>
          <a:p>
            <a:pPr lvl="1"/>
            <a:r>
              <a:rPr lang="en-US" sz="2000" dirty="0">
                <a:solidFill>
                  <a:srgbClr val="0000FF"/>
                </a:solidFill>
              </a:rPr>
              <a:t>This is a syntax error, because </a:t>
            </a:r>
            <a:r>
              <a:rPr lang="en-US" sz="2000" i="1" dirty="0" err="1">
                <a:solidFill>
                  <a:srgbClr val="0000FF"/>
                </a:solidFill>
              </a:rPr>
              <a:t>s</a:t>
            </a:r>
            <a:r>
              <a:rPr lang="en-US" sz="2000" dirty="0" err="1">
                <a:solidFill>
                  <a:srgbClr val="0000FF"/>
                </a:solidFill>
              </a:rPr>
              <a:t>omeShape</a:t>
            </a:r>
            <a:r>
              <a:rPr lang="en-US" sz="2000" dirty="0">
                <a:solidFill>
                  <a:srgbClr val="0000FF"/>
                </a:solidFill>
              </a:rPr>
              <a:t> might not have a draw() method</a:t>
            </a:r>
          </a:p>
        </p:txBody>
      </p:sp>
      <p:cxnSp>
        <p:nvCxnSpPr>
          <p:cNvPr id="9" name="Straight Arrow Connector 8">
            <a:extLst>
              <a:ext uri="{C183D7F6-B498-43B3-948B-1728B52AA6E4}">
                <adec:decorative xmlns:adec="http://schemas.microsoft.com/office/drawing/2017/decorative" val="1"/>
              </a:ext>
            </a:extLst>
          </p:cNvPr>
          <p:cNvCxnSpPr/>
          <p:nvPr/>
        </p:nvCxnSpPr>
        <p:spPr>
          <a:xfrm flipH="1" flipV="1">
            <a:off x="2709333" y="5130800"/>
            <a:ext cx="1117601" cy="61519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752232" y="1304797"/>
            <a:ext cx="4554210" cy="707886"/>
          </a:xfrm>
          <a:prstGeom prst="rect">
            <a:avLst/>
          </a:prstGeom>
        </p:spPr>
        <p:txBody>
          <a:bodyPr wrap="square">
            <a:spAutoFit/>
          </a:bodyPr>
          <a:lstStyle/>
          <a:p>
            <a:pPr lvl="1"/>
            <a:r>
              <a:rPr lang="en-US" sz="2000" dirty="0">
                <a:solidFill>
                  <a:srgbClr val="0000FF"/>
                </a:solidFill>
                <a:latin typeface="+mj-lt"/>
              </a:rPr>
              <a:t>It is not abstract and it does not have draw() method </a:t>
            </a:r>
          </a:p>
        </p:txBody>
      </p:sp>
      <p:cxnSp>
        <p:nvCxnSpPr>
          <p:cNvPr id="11" name="Straight Arrow Connector 10">
            <a:extLst>
              <a:ext uri="{C183D7F6-B498-43B3-948B-1728B52AA6E4}">
                <adec:decorative xmlns:adec="http://schemas.microsoft.com/office/drawing/2017/decorative" val="1"/>
              </a:ext>
            </a:extLst>
          </p:cNvPr>
          <p:cNvCxnSpPr/>
          <p:nvPr/>
        </p:nvCxnSpPr>
        <p:spPr>
          <a:xfrm flipH="1">
            <a:off x="2607733" y="1562120"/>
            <a:ext cx="1625599" cy="18626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02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330200" y="1795708"/>
            <a:ext cx="8489950" cy="5062291"/>
          </a:xfrm>
        </p:spPr>
        <p:txBody>
          <a:bodyPr/>
          <a:lstStyle/>
          <a:p>
            <a:pPr marL="0" indent="0">
              <a:lnSpc>
                <a:spcPct val="90000"/>
              </a:lnSpc>
              <a:buNone/>
            </a:pPr>
            <a:r>
              <a:rPr lang="en-US" sz="2000" dirty="0">
                <a:latin typeface="Trebuchet MS" charset="0"/>
              </a:rPr>
              <a:t>abstract class Shape {</a:t>
            </a:r>
            <a:br>
              <a:rPr lang="en-US" sz="2000" dirty="0">
                <a:latin typeface="Trebuchet MS" charset="0"/>
              </a:rPr>
            </a:br>
            <a:r>
              <a:rPr lang="en-US" sz="2000" dirty="0">
                <a:latin typeface="Trebuchet MS" charset="0"/>
              </a:rPr>
              <a:t>    abstract void draw();</a:t>
            </a:r>
            <a:br>
              <a:rPr lang="en-US" sz="2000" dirty="0">
                <a:latin typeface="Trebuchet MS" charset="0"/>
              </a:rPr>
            </a:br>
            <a:r>
              <a:rPr lang="en-US" sz="2000" dirty="0">
                <a:latin typeface="Trebuchet MS" charset="0"/>
              </a:rPr>
              <a:t>}</a:t>
            </a:r>
          </a:p>
          <a:p>
            <a:pPr marL="0" indent="0">
              <a:lnSpc>
                <a:spcPct val="90000"/>
              </a:lnSpc>
              <a:buNone/>
            </a:pPr>
            <a:r>
              <a:rPr lang="en-US" sz="2000" dirty="0">
                <a:latin typeface="Trebuchet MS" charset="0"/>
              </a:rPr>
              <a:t>class Star extends Shape {</a:t>
            </a:r>
            <a:br>
              <a:rPr lang="en-US" sz="2000" dirty="0">
                <a:latin typeface="Trebuchet MS" charset="0"/>
              </a:rPr>
            </a:br>
            <a:r>
              <a:rPr lang="en-US" sz="2000" dirty="0">
                <a:latin typeface="Trebuchet MS" charset="0"/>
              </a:rPr>
              <a:t>    void draw() { ... }</a:t>
            </a:r>
            <a:br>
              <a:rPr lang="en-US" sz="2000" dirty="0">
                <a:latin typeface="Trebuchet MS" charset="0"/>
              </a:rPr>
            </a:br>
            <a:r>
              <a:rPr lang="en-US" sz="2000" dirty="0">
                <a:latin typeface="Trebuchet MS" charset="0"/>
              </a:rPr>
              <a:t>    ...</a:t>
            </a:r>
            <a:br>
              <a:rPr lang="en-US" sz="2000" dirty="0">
                <a:latin typeface="Trebuchet MS" charset="0"/>
              </a:rPr>
            </a:br>
            <a:r>
              <a:rPr lang="en-US" sz="2000" dirty="0">
                <a:latin typeface="Trebuchet MS" charset="0"/>
              </a:rPr>
              <a:t>}</a:t>
            </a:r>
          </a:p>
          <a:p>
            <a:pPr marL="0" indent="0">
              <a:lnSpc>
                <a:spcPct val="90000"/>
              </a:lnSpc>
              <a:buNone/>
            </a:pPr>
            <a:r>
              <a:rPr lang="en-US" sz="2000" dirty="0">
                <a:latin typeface="Trebuchet MS" charset="0"/>
              </a:rPr>
              <a:t>class Square extends Shape {</a:t>
            </a:r>
            <a:br>
              <a:rPr lang="en-US" sz="2000" dirty="0">
                <a:latin typeface="Trebuchet MS" charset="0"/>
              </a:rPr>
            </a:br>
            <a:r>
              <a:rPr lang="en-US" sz="2000" dirty="0">
                <a:latin typeface="Trebuchet MS" charset="0"/>
              </a:rPr>
              <a:t>    void draw() { ... }</a:t>
            </a:r>
            <a:br>
              <a:rPr lang="en-US" sz="2000" dirty="0">
                <a:latin typeface="Trebuchet MS" charset="0"/>
              </a:rPr>
            </a:br>
            <a:r>
              <a:rPr lang="en-US" sz="2000" dirty="0">
                <a:latin typeface="Trebuchet MS" charset="0"/>
              </a:rPr>
              <a:t>    ...</a:t>
            </a:r>
            <a:br>
              <a:rPr lang="en-US" sz="2000" dirty="0">
                <a:latin typeface="Trebuchet MS" charset="0"/>
              </a:rPr>
            </a:br>
            <a:r>
              <a:rPr lang="en-US" sz="2000" dirty="0">
                <a:latin typeface="Trebuchet MS" charset="0"/>
              </a:rPr>
              <a:t>}</a:t>
            </a:r>
          </a:p>
          <a:p>
            <a:pPr marL="0" indent="0">
              <a:lnSpc>
                <a:spcPct val="90000"/>
              </a:lnSpc>
              <a:buNone/>
            </a:pPr>
            <a:r>
              <a:rPr lang="en-US" sz="2000" dirty="0">
                <a:latin typeface="Trebuchet MS" charset="0"/>
              </a:rPr>
              <a:t>Shape </a:t>
            </a:r>
            <a:r>
              <a:rPr lang="en-US" sz="2000" dirty="0" err="1">
                <a:latin typeface="Trebuchet MS" charset="0"/>
              </a:rPr>
              <a:t>someShape</a:t>
            </a:r>
            <a:r>
              <a:rPr lang="en-US" sz="2000" dirty="0">
                <a:latin typeface="Trebuchet MS" charset="0"/>
              </a:rPr>
              <a:t> = new Star();</a:t>
            </a:r>
          </a:p>
          <a:p>
            <a:pPr marL="0" indent="0">
              <a:lnSpc>
                <a:spcPct val="90000"/>
              </a:lnSpc>
              <a:buNone/>
            </a:pPr>
            <a:r>
              <a:rPr lang="en-US" sz="1800" dirty="0">
                <a:solidFill>
                  <a:srgbClr val="008000"/>
                </a:solidFill>
              </a:rPr>
              <a:t>// However, Shape </a:t>
            </a:r>
            <a:r>
              <a:rPr lang="en-US" sz="1800" dirty="0" err="1">
                <a:solidFill>
                  <a:srgbClr val="008000"/>
                </a:solidFill>
              </a:rPr>
              <a:t>someShape</a:t>
            </a:r>
            <a:r>
              <a:rPr lang="en-US" sz="1800" dirty="0">
                <a:solidFill>
                  <a:srgbClr val="008000"/>
                </a:solidFill>
              </a:rPr>
              <a:t> = new Shape(); is </a:t>
            </a:r>
            <a:r>
              <a:rPr lang="en-US" sz="1800" i="1" dirty="0">
                <a:solidFill>
                  <a:srgbClr val="008000"/>
                </a:solidFill>
              </a:rPr>
              <a:t>no longer</a:t>
            </a:r>
            <a:r>
              <a:rPr lang="en-US" sz="1800" dirty="0">
                <a:solidFill>
                  <a:srgbClr val="008000"/>
                </a:solidFill>
              </a:rPr>
              <a:t> legal</a:t>
            </a:r>
          </a:p>
          <a:p>
            <a:pPr marL="0" indent="0">
              <a:lnSpc>
                <a:spcPct val="90000"/>
              </a:lnSpc>
              <a:buNone/>
            </a:pPr>
            <a:endParaRPr lang="en-US" sz="1800" dirty="0">
              <a:solidFill>
                <a:srgbClr val="008000"/>
              </a:solidFill>
            </a:endParaRPr>
          </a:p>
          <a:p>
            <a:pPr marL="0" indent="0">
              <a:lnSpc>
                <a:spcPct val="90000"/>
              </a:lnSpc>
              <a:buNone/>
            </a:pPr>
            <a:r>
              <a:rPr lang="en-US" sz="2000" dirty="0" err="1">
                <a:latin typeface="Trebuchet MS" charset="0"/>
              </a:rPr>
              <a:t>someShape.draw</a:t>
            </a:r>
            <a:r>
              <a:rPr lang="en-US" sz="2000" dirty="0">
                <a:latin typeface="Trebuchet MS" charset="0"/>
              </a:rPr>
              <a:t>();</a:t>
            </a:r>
          </a:p>
          <a:p>
            <a:pPr marL="0" indent="0">
              <a:buNone/>
            </a:pPr>
            <a:endParaRPr lang="en-US" dirty="0"/>
          </a:p>
        </p:txBody>
      </p:sp>
      <p:sp>
        <p:nvSpPr>
          <p:cNvPr id="4" name="Rectangle 3"/>
          <p:cNvSpPr/>
          <p:nvPr/>
        </p:nvSpPr>
        <p:spPr>
          <a:xfrm>
            <a:off x="4572000" y="4638465"/>
            <a:ext cx="4572000" cy="651460"/>
          </a:xfrm>
          <a:prstGeom prst="rect">
            <a:avLst/>
          </a:prstGeom>
        </p:spPr>
        <p:txBody>
          <a:bodyPr>
            <a:spAutoFit/>
          </a:bodyPr>
          <a:lstStyle/>
          <a:p>
            <a:pPr lvl="1">
              <a:lnSpc>
                <a:spcPct val="90000"/>
              </a:lnSpc>
            </a:pPr>
            <a:r>
              <a:rPr lang="en-US" sz="2000" dirty="0">
                <a:solidFill>
                  <a:srgbClr val="0000FF"/>
                </a:solidFill>
              </a:rPr>
              <a:t>This is legal, because a Star </a:t>
            </a:r>
            <a:r>
              <a:rPr lang="en-US" sz="2000" b="1" i="1" dirty="0">
                <a:solidFill>
                  <a:srgbClr val="0000FF"/>
                </a:solidFill>
              </a:rPr>
              <a:t>is</a:t>
            </a:r>
            <a:r>
              <a:rPr lang="en-US" sz="2000" dirty="0">
                <a:solidFill>
                  <a:srgbClr val="0000FF"/>
                </a:solidFill>
              </a:rPr>
              <a:t> a Shape</a:t>
            </a:r>
          </a:p>
        </p:txBody>
      </p:sp>
      <p:cxnSp>
        <p:nvCxnSpPr>
          <p:cNvPr id="5" name="Straight Arrow Connector 4">
            <a:extLst>
              <a:ext uri="{C183D7F6-B498-43B3-948B-1728B52AA6E4}">
                <adec:decorative xmlns:adec="http://schemas.microsoft.com/office/drawing/2017/decorative" val="1"/>
              </a:ext>
            </a:extLst>
          </p:cNvPr>
          <p:cNvCxnSpPr/>
          <p:nvPr/>
        </p:nvCxnSpPr>
        <p:spPr>
          <a:xfrm flipH="1">
            <a:off x="4080935" y="4978400"/>
            <a:ext cx="846665" cy="18626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420533" y="5928099"/>
            <a:ext cx="4572000" cy="928459"/>
          </a:xfrm>
          <a:prstGeom prst="rect">
            <a:avLst/>
          </a:prstGeom>
        </p:spPr>
        <p:txBody>
          <a:bodyPr>
            <a:spAutoFit/>
          </a:bodyPr>
          <a:lstStyle/>
          <a:p>
            <a:pPr lvl="1">
              <a:lnSpc>
                <a:spcPct val="90000"/>
              </a:lnSpc>
            </a:pPr>
            <a:r>
              <a:rPr lang="en-US" sz="2000" dirty="0">
                <a:solidFill>
                  <a:srgbClr val="0000FF"/>
                </a:solidFill>
              </a:rPr>
              <a:t>This is legal, because every actual instance </a:t>
            </a:r>
            <a:r>
              <a:rPr lang="en-US" sz="2000" i="1" dirty="0">
                <a:solidFill>
                  <a:srgbClr val="0000FF"/>
                </a:solidFill>
              </a:rPr>
              <a:t>must</a:t>
            </a:r>
            <a:r>
              <a:rPr lang="en-US" sz="2000" dirty="0">
                <a:solidFill>
                  <a:srgbClr val="0000FF"/>
                </a:solidFill>
              </a:rPr>
              <a:t> have a draw() method</a:t>
            </a:r>
          </a:p>
        </p:txBody>
      </p:sp>
      <p:cxnSp>
        <p:nvCxnSpPr>
          <p:cNvPr id="7" name="Straight Arrow Connector 6">
            <a:extLst>
              <a:ext uri="{C183D7F6-B498-43B3-948B-1728B52AA6E4}">
                <adec:decorative xmlns:adec="http://schemas.microsoft.com/office/drawing/2017/decorative" val="1"/>
              </a:ext>
            </a:extLst>
          </p:cNvPr>
          <p:cNvCxnSpPr/>
          <p:nvPr/>
        </p:nvCxnSpPr>
        <p:spPr>
          <a:xfrm flipH="1" flipV="1">
            <a:off x="2692400" y="6180667"/>
            <a:ext cx="1168400" cy="13546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1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a:xfrm>
            <a:off x="330200" y="1507848"/>
            <a:ext cx="8489950" cy="4370142"/>
          </a:xfrm>
        </p:spPr>
        <p:txBody>
          <a:bodyPr/>
          <a:lstStyle/>
          <a:p>
            <a:r>
              <a:rPr lang="en-US" sz="2400" dirty="0">
                <a:solidFill>
                  <a:srgbClr val="800000"/>
                </a:solidFill>
              </a:rPr>
              <a:t>An interface declares (describes) methods but does not supply bodies for them</a:t>
            </a:r>
          </a:p>
          <a:p>
            <a:pPr>
              <a:buFont typeface="Wingdings" charset="0"/>
              <a:buChar char=" "/>
            </a:pPr>
            <a:r>
              <a:rPr lang="en-US" sz="2400" dirty="0">
                <a:solidFill>
                  <a:schemeClr val="accent2"/>
                </a:solidFill>
              </a:rPr>
              <a:t> </a:t>
            </a:r>
            <a:r>
              <a:rPr lang="en-US" sz="2000" dirty="0">
                <a:solidFill>
                  <a:schemeClr val="tx2"/>
                </a:solidFill>
                <a:latin typeface="Courier"/>
                <a:cs typeface="Courier"/>
              </a:rPr>
              <a:t>interface</a:t>
            </a:r>
            <a:r>
              <a:rPr lang="en-US" sz="2000" dirty="0">
                <a:solidFill>
                  <a:schemeClr val="accent2"/>
                </a:solidFill>
                <a:latin typeface="Courier"/>
                <a:cs typeface="Courier"/>
              </a:rPr>
              <a:t> </a:t>
            </a:r>
            <a:r>
              <a:rPr lang="en-US" sz="2000" dirty="0" err="1">
                <a:solidFill>
                  <a:schemeClr val="accent2"/>
                </a:solidFill>
                <a:latin typeface="Courier"/>
                <a:cs typeface="Courier"/>
              </a:rPr>
              <a:t>KeyListener</a:t>
            </a:r>
            <a:r>
              <a:rPr lang="en-US" sz="2000" dirty="0">
                <a:solidFill>
                  <a:schemeClr val="accent2"/>
                </a:solidFill>
                <a:latin typeface="Courier"/>
                <a:cs typeface="Courier"/>
              </a:rPr>
              <a:t> {</a:t>
            </a:r>
            <a:br>
              <a:rPr lang="en-US" sz="2000" dirty="0">
                <a:solidFill>
                  <a:schemeClr val="accent2"/>
                </a:solidFill>
                <a:latin typeface="Courier"/>
                <a:cs typeface="Courier"/>
              </a:rPr>
            </a:br>
            <a:r>
              <a:rPr lang="en-US" sz="2000" dirty="0">
                <a:solidFill>
                  <a:schemeClr val="accent2"/>
                </a:solidFill>
                <a:latin typeface="Courier"/>
                <a:cs typeface="Courier"/>
              </a:rPr>
              <a:t>      public abstract void </a:t>
            </a:r>
            <a:r>
              <a:rPr lang="en-US" sz="2000" dirty="0" err="1">
                <a:solidFill>
                  <a:schemeClr val="accent2"/>
                </a:solidFill>
                <a:latin typeface="Courier"/>
                <a:cs typeface="Courier"/>
              </a:rPr>
              <a:t>keyPressed</a:t>
            </a:r>
            <a:r>
              <a:rPr lang="en-US" sz="2000" dirty="0">
                <a:solidFill>
                  <a:schemeClr val="accent2"/>
                </a:solidFill>
                <a:latin typeface="Courier"/>
                <a:cs typeface="Courier"/>
              </a:rPr>
              <a:t>(</a:t>
            </a:r>
            <a:r>
              <a:rPr lang="en-US" sz="2000" dirty="0" err="1">
                <a:solidFill>
                  <a:schemeClr val="accent2"/>
                </a:solidFill>
                <a:latin typeface="Courier"/>
                <a:cs typeface="Courier"/>
              </a:rPr>
              <a:t>KeyEvent</a:t>
            </a:r>
            <a:r>
              <a:rPr lang="en-US" sz="2000" dirty="0">
                <a:solidFill>
                  <a:schemeClr val="accent2"/>
                </a:solidFill>
                <a:latin typeface="Courier"/>
                <a:cs typeface="Courier"/>
              </a:rPr>
              <a:t> e);</a:t>
            </a:r>
            <a:br>
              <a:rPr lang="en-US" sz="2000" dirty="0">
                <a:solidFill>
                  <a:schemeClr val="accent2"/>
                </a:solidFill>
                <a:latin typeface="Courier"/>
                <a:cs typeface="Courier"/>
              </a:rPr>
            </a:br>
            <a:r>
              <a:rPr lang="en-US" sz="2000" dirty="0">
                <a:solidFill>
                  <a:schemeClr val="accent2"/>
                </a:solidFill>
                <a:latin typeface="Courier"/>
                <a:cs typeface="Courier"/>
              </a:rPr>
              <a:t>      public abstract void </a:t>
            </a:r>
            <a:r>
              <a:rPr lang="en-US" sz="2000" dirty="0" err="1">
                <a:solidFill>
                  <a:schemeClr val="accent2"/>
                </a:solidFill>
                <a:latin typeface="Courier"/>
                <a:cs typeface="Courier"/>
              </a:rPr>
              <a:t>keyReleased</a:t>
            </a:r>
            <a:r>
              <a:rPr lang="en-US" sz="2000" dirty="0">
                <a:solidFill>
                  <a:schemeClr val="accent2"/>
                </a:solidFill>
                <a:latin typeface="Courier"/>
                <a:cs typeface="Courier"/>
              </a:rPr>
              <a:t>(</a:t>
            </a:r>
            <a:r>
              <a:rPr lang="en-US" sz="2000" dirty="0" err="1">
                <a:solidFill>
                  <a:schemeClr val="accent2"/>
                </a:solidFill>
                <a:latin typeface="Courier"/>
                <a:cs typeface="Courier"/>
              </a:rPr>
              <a:t>KeyEvent</a:t>
            </a:r>
            <a:r>
              <a:rPr lang="en-US" sz="2000" dirty="0">
                <a:solidFill>
                  <a:schemeClr val="accent2"/>
                </a:solidFill>
                <a:latin typeface="Courier"/>
                <a:cs typeface="Courier"/>
              </a:rPr>
              <a:t> e);</a:t>
            </a:r>
            <a:br>
              <a:rPr lang="en-US" sz="2000" dirty="0">
                <a:solidFill>
                  <a:schemeClr val="accent2"/>
                </a:solidFill>
                <a:latin typeface="Courier"/>
                <a:cs typeface="Courier"/>
              </a:rPr>
            </a:br>
            <a:r>
              <a:rPr lang="en-US" sz="2000" dirty="0">
                <a:solidFill>
                  <a:schemeClr val="accent2"/>
                </a:solidFill>
                <a:latin typeface="Courier"/>
                <a:cs typeface="Courier"/>
              </a:rPr>
              <a:t>      public abstract void </a:t>
            </a:r>
            <a:r>
              <a:rPr lang="en-US" sz="2000" dirty="0" err="1">
                <a:solidFill>
                  <a:schemeClr val="accent2"/>
                </a:solidFill>
                <a:latin typeface="Courier"/>
                <a:cs typeface="Courier"/>
              </a:rPr>
              <a:t>keyTyped</a:t>
            </a:r>
            <a:r>
              <a:rPr lang="en-US" sz="2000" dirty="0">
                <a:solidFill>
                  <a:schemeClr val="accent2"/>
                </a:solidFill>
                <a:latin typeface="Courier"/>
                <a:cs typeface="Courier"/>
              </a:rPr>
              <a:t>(</a:t>
            </a:r>
            <a:r>
              <a:rPr lang="en-US" sz="2000" dirty="0" err="1">
                <a:solidFill>
                  <a:schemeClr val="accent2"/>
                </a:solidFill>
                <a:latin typeface="Courier"/>
                <a:cs typeface="Courier"/>
              </a:rPr>
              <a:t>KeyEvent</a:t>
            </a:r>
            <a:r>
              <a:rPr lang="en-US" sz="2000" dirty="0">
                <a:solidFill>
                  <a:schemeClr val="accent2"/>
                </a:solidFill>
                <a:latin typeface="Courier"/>
                <a:cs typeface="Courier"/>
              </a:rPr>
              <a:t> e);</a:t>
            </a:r>
            <a:br>
              <a:rPr lang="en-US" sz="2000" dirty="0">
                <a:solidFill>
                  <a:schemeClr val="accent2"/>
                </a:solidFill>
                <a:latin typeface="Courier"/>
                <a:cs typeface="Courier"/>
              </a:rPr>
            </a:br>
            <a:r>
              <a:rPr lang="en-US" sz="2000" dirty="0">
                <a:solidFill>
                  <a:schemeClr val="accent2"/>
                </a:solidFill>
                <a:latin typeface="Courier"/>
                <a:cs typeface="Courier"/>
              </a:rPr>
              <a:t>}</a:t>
            </a:r>
          </a:p>
          <a:p>
            <a:r>
              <a:rPr lang="en-US" sz="2400" dirty="0"/>
              <a:t>All the methods are implicitly </a:t>
            </a:r>
            <a:r>
              <a:rPr lang="en-US" sz="2400" dirty="0">
                <a:solidFill>
                  <a:srgbClr val="800000"/>
                </a:solidFill>
              </a:rPr>
              <a:t>public </a:t>
            </a:r>
            <a:r>
              <a:rPr lang="en-US" sz="2400" dirty="0"/>
              <a:t>and </a:t>
            </a:r>
            <a:r>
              <a:rPr lang="en-US" sz="2400" dirty="0">
                <a:solidFill>
                  <a:srgbClr val="800000"/>
                </a:solidFill>
              </a:rPr>
              <a:t>abstract</a:t>
            </a:r>
          </a:p>
          <a:p>
            <a:pPr lvl="1"/>
            <a:r>
              <a:rPr lang="en-US" sz="2000" dirty="0"/>
              <a:t>You can add these qualifiers if you like, but why bother?</a:t>
            </a:r>
          </a:p>
          <a:p>
            <a:r>
              <a:rPr lang="en-US" sz="2400" dirty="0"/>
              <a:t>You cannot instantiate an interface</a:t>
            </a:r>
          </a:p>
          <a:p>
            <a:pPr lvl="1"/>
            <a:r>
              <a:rPr lang="en-US" sz="2000" dirty="0"/>
              <a:t>An </a:t>
            </a:r>
            <a:r>
              <a:rPr lang="en-US" sz="2000" dirty="0">
                <a:solidFill>
                  <a:srgbClr val="800000"/>
                </a:solidFill>
              </a:rPr>
              <a:t>interface </a:t>
            </a:r>
            <a:r>
              <a:rPr lang="en-US" sz="2000" dirty="0"/>
              <a:t>is like a </a:t>
            </a:r>
            <a:r>
              <a:rPr lang="en-US" sz="2000" i="1" dirty="0"/>
              <a:t>very</a:t>
            </a:r>
            <a:r>
              <a:rPr lang="en-US" sz="2000" dirty="0"/>
              <a:t> abstract class—</a:t>
            </a:r>
            <a:r>
              <a:rPr lang="en-US" sz="2000" i="1" dirty="0"/>
              <a:t>none</a:t>
            </a:r>
            <a:r>
              <a:rPr lang="en-US" sz="2000" dirty="0"/>
              <a:t> of its methods are defined</a:t>
            </a:r>
          </a:p>
          <a:p>
            <a:r>
              <a:rPr lang="en-US" sz="2400" dirty="0"/>
              <a:t>An interface may also contain constants (</a:t>
            </a:r>
            <a:r>
              <a:rPr lang="en-US" sz="2400" dirty="0">
                <a:solidFill>
                  <a:srgbClr val="800000"/>
                </a:solidFill>
              </a:rPr>
              <a:t>final </a:t>
            </a:r>
            <a:r>
              <a:rPr lang="en-US" sz="2400" dirty="0"/>
              <a:t>variables)</a:t>
            </a:r>
          </a:p>
          <a:p>
            <a:endParaRPr lang="en-US" dirty="0"/>
          </a:p>
        </p:txBody>
      </p:sp>
    </p:spTree>
    <p:extLst>
      <p:ext uri="{BB962C8B-B14F-4D97-AF65-F5344CB8AC3E}">
        <p14:creationId xmlns:p14="http://schemas.microsoft.com/office/powerpoint/2010/main" val="305061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interface</a:t>
            </a:r>
          </a:p>
        </p:txBody>
      </p:sp>
      <p:sp>
        <p:nvSpPr>
          <p:cNvPr id="3" name="Content Placeholder 2"/>
          <p:cNvSpPr>
            <a:spLocks noGrp="1"/>
          </p:cNvSpPr>
          <p:nvPr>
            <p:ph idx="1"/>
          </p:nvPr>
        </p:nvSpPr>
        <p:spPr/>
        <p:txBody>
          <a:bodyPr/>
          <a:lstStyle/>
          <a:p>
            <a:r>
              <a:rPr lang="en-US" dirty="0">
                <a:cs typeface="Courier New" charset="0"/>
              </a:rPr>
              <a:t>To distinguish an interface from a class, Java uses the following syntax to define an interface:</a:t>
            </a:r>
          </a:p>
          <a:p>
            <a:pPr marL="0" indent="0">
              <a:buNone/>
            </a:pPr>
            <a:endParaRPr lang="en-US" sz="1000" dirty="0">
              <a:cs typeface="Courier New" charset="0"/>
            </a:endParaRPr>
          </a:p>
          <a:p>
            <a:pPr>
              <a:lnSpc>
                <a:spcPct val="90000"/>
              </a:lnSpc>
              <a:buClr>
                <a:schemeClr val="tx2"/>
              </a:buClr>
              <a:buSzPct val="75000"/>
              <a:buNone/>
            </a:pPr>
            <a:r>
              <a:rPr lang="en-US" sz="2000" b="1" i="1" dirty="0">
                <a:solidFill>
                  <a:srgbClr val="008000"/>
                </a:solidFill>
                <a:latin typeface="Courier"/>
                <a:cs typeface="Courier"/>
              </a:rPr>
              <a:t>public </a:t>
            </a:r>
            <a:r>
              <a:rPr lang="en-US" sz="2000" b="1" i="1" dirty="0">
                <a:solidFill>
                  <a:srgbClr val="FF0000"/>
                </a:solidFill>
                <a:latin typeface="Courier"/>
                <a:cs typeface="Courier"/>
              </a:rPr>
              <a:t>interface</a:t>
            </a:r>
            <a:r>
              <a:rPr lang="en-US" sz="2000" b="1" i="1" dirty="0">
                <a:solidFill>
                  <a:srgbClr val="008000"/>
                </a:solidFill>
                <a:latin typeface="Courier"/>
                <a:cs typeface="Courier"/>
              </a:rPr>
              <a:t> </a:t>
            </a:r>
            <a:r>
              <a:rPr lang="en-US" sz="2000" b="1" i="1" dirty="0" err="1">
                <a:solidFill>
                  <a:srgbClr val="008000"/>
                </a:solidFill>
                <a:latin typeface="Courier"/>
                <a:cs typeface="Courier"/>
              </a:rPr>
              <a:t>InterfaceName</a:t>
            </a:r>
            <a:r>
              <a:rPr lang="en-US" sz="2000" b="1" i="1" dirty="0">
                <a:solidFill>
                  <a:srgbClr val="008000"/>
                </a:solidFill>
                <a:latin typeface="Courier"/>
                <a:cs typeface="Courier"/>
              </a:rPr>
              <a:t> { </a:t>
            </a:r>
          </a:p>
          <a:p>
            <a:pPr>
              <a:lnSpc>
                <a:spcPct val="90000"/>
              </a:lnSpc>
              <a:buClr>
                <a:schemeClr val="tx2"/>
              </a:buClr>
              <a:buSzPct val="75000"/>
              <a:buNone/>
            </a:pPr>
            <a:r>
              <a:rPr lang="en-US" sz="2000" b="1" i="1" dirty="0">
                <a:solidFill>
                  <a:srgbClr val="008000"/>
                </a:solidFill>
                <a:latin typeface="Courier"/>
                <a:cs typeface="Courier"/>
              </a:rPr>
              <a:t>  constant declarations;</a:t>
            </a:r>
          </a:p>
          <a:p>
            <a:pPr>
              <a:lnSpc>
                <a:spcPct val="90000"/>
              </a:lnSpc>
              <a:buClr>
                <a:schemeClr val="tx2"/>
              </a:buClr>
              <a:buSzPct val="75000"/>
              <a:buNone/>
            </a:pPr>
            <a:r>
              <a:rPr lang="en-US" sz="2000" b="1" i="1" dirty="0">
                <a:solidFill>
                  <a:srgbClr val="008000"/>
                </a:solidFill>
                <a:latin typeface="Courier"/>
                <a:cs typeface="Courier"/>
              </a:rPr>
              <a:t>  method signatures;</a:t>
            </a:r>
          </a:p>
          <a:p>
            <a:pPr>
              <a:lnSpc>
                <a:spcPct val="90000"/>
              </a:lnSpc>
              <a:buClr>
                <a:schemeClr val="tx2"/>
              </a:buClr>
              <a:buSzPct val="75000"/>
              <a:buNone/>
            </a:pPr>
            <a:r>
              <a:rPr lang="en-US" sz="2000" b="1" i="1" dirty="0">
                <a:solidFill>
                  <a:srgbClr val="008000"/>
                </a:solidFill>
                <a:latin typeface="Courier"/>
                <a:cs typeface="Courier"/>
              </a:rPr>
              <a:t>}</a:t>
            </a:r>
          </a:p>
          <a:p>
            <a:pPr>
              <a:lnSpc>
                <a:spcPct val="90000"/>
              </a:lnSpc>
              <a:buClr>
                <a:schemeClr val="tx2"/>
              </a:buClr>
              <a:buSzPct val="75000"/>
              <a:buNone/>
            </a:pPr>
            <a:endParaRPr lang="en-US" sz="2000" b="1" dirty="0">
              <a:solidFill>
                <a:srgbClr val="008000"/>
              </a:solidFill>
              <a:latin typeface="Courier New" charset="0"/>
            </a:endParaRPr>
          </a:p>
          <a:p>
            <a:pPr>
              <a:lnSpc>
                <a:spcPct val="90000"/>
              </a:lnSpc>
              <a:buClr>
                <a:schemeClr val="tx2"/>
              </a:buClr>
              <a:buSzPct val="75000"/>
              <a:buNone/>
            </a:pPr>
            <a:r>
              <a:rPr lang="en-US" dirty="0">
                <a:cs typeface="Courier New" charset="0"/>
              </a:rPr>
              <a:t>Example:</a:t>
            </a:r>
          </a:p>
          <a:p>
            <a:pPr>
              <a:lnSpc>
                <a:spcPct val="90000"/>
              </a:lnSpc>
              <a:buClr>
                <a:schemeClr val="tx2"/>
              </a:buClr>
              <a:buSzPct val="75000"/>
              <a:buNone/>
            </a:pPr>
            <a:endParaRPr lang="en-US" sz="1000" b="1" dirty="0">
              <a:solidFill>
                <a:srgbClr val="008000"/>
              </a:solidFill>
              <a:latin typeface="Courier New" charset="0"/>
            </a:endParaRPr>
          </a:p>
          <a:p>
            <a:pPr>
              <a:buClr>
                <a:schemeClr val="tx2"/>
              </a:buClr>
              <a:buSzPct val="75000"/>
              <a:buNone/>
            </a:pPr>
            <a:r>
              <a:rPr lang="en-US" sz="2000" b="1" dirty="0">
                <a:latin typeface="Courier New" charset="0"/>
              </a:rPr>
              <a:t>public interface Edible {</a:t>
            </a:r>
          </a:p>
          <a:p>
            <a:pPr>
              <a:buClr>
                <a:schemeClr val="tx2"/>
              </a:buClr>
              <a:buSzPct val="75000"/>
              <a:buNone/>
            </a:pPr>
            <a:r>
              <a:rPr lang="en-US" sz="2000" b="1" dirty="0">
                <a:latin typeface="Courier New" charset="0"/>
              </a:rPr>
              <a:t>  /** Describe how to eat */</a:t>
            </a:r>
          </a:p>
          <a:p>
            <a:pPr>
              <a:buClr>
                <a:schemeClr val="tx2"/>
              </a:buClr>
              <a:buSzPct val="75000"/>
              <a:buNone/>
            </a:pPr>
            <a:r>
              <a:rPr lang="en-US" sz="2000" b="1" dirty="0">
                <a:latin typeface="Courier New" charset="0"/>
              </a:rPr>
              <a:t>  public abstract String </a:t>
            </a:r>
            <a:r>
              <a:rPr lang="en-US" sz="2000" b="1" dirty="0" err="1">
                <a:latin typeface="Courier New" charset="0"/>
              </a:rPr>
              <a:t>howToEat</a:t>
            </a:r>
            <a:r>
              <a:rPr lang="en-US" sz="2000" b="1" dirty="0">
                <a:latin typeface="Courier New" charset="0"/>
              </a:rPr>
              <a:t>();</a:t>
            </a:r>
          </a:p>
          <a:p>
            <a:pPr>
              <a:buClr>
                <a:schemeClr val="tx2"/>
              </a:buClr>
              <a:buSzPct val="75000"/>
              <a:buNone/>
            </a:pPr>
            <a:r>
              <a:rPr lang="en-US" sz="2000" b="1" dirty="0">
                <a:latin typeface="Courier New" charset="0"/>
              </a:rPr>
              <a:t>}</a:t>
            </a:r>
          </a:p>
          <a:p>
            <a:pPr>
              <a:lnSpc>
                <a:spcPct val="90000"/>
              </a:lnSpc>
              <a:buClr>
                <a:schemeClr val="tx2"/>
              </a:buClr>
              <a:buSzPct val="75000"/>
              <a:buNone/>
            </a:pPr>
            <a:endParaRPr lang="en-US" sz="2400" b="1" dirty="0">
              <a:solidFill>
                <a:srgbClr val="008000"/>
              </a:solidFill>
            </a:endParaRPr>
          </a:p>
          <a:p>
            <a:pPr marL="0" indent="0">
              <a:buNone/>
            </a:pPr>
            <a:endParaRPr lang="en-US" dirty="0"/>
          </a:p>
        </p:txBody>
      </p:sp>
    </p:spTree>
    <p:extLst>
      <p:ext uri="{BB962C8B-B14F-4D97-AF65-F5344CB8AC3E}">
        <p14:creationId xmlns:p14="http://schemas.microsoft.com/office/powerpoint/2010/main" val="386881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Implements Interface</a:t>
            </a:r>
          </a:p>
        </p:txBody>
      </p:sp>
      <p:sp>
        <p:nvSpPr>
          <p:cNvPr id="3" name="Content Placeholder 2"/>
          <p:cNvSpPr>
            <a:spLocks noGrp="1"/>
          </p:cNvSpPr>
          <p:nvPr>
            <p:ph idx="1"/>
          </p:nvPr>
        </p:nvSpPr>
        <p:spPr/>
        <p:txBody>
          <a:bodyPr/>
          <a:lstStyle/>
          <a:p>
            <a:r>
              <a:rPr lang="en-US" dirty="0"/>
              <a:t>When you say a class </a:t>
            </a:r>
            <a:r>
              <a:rPr lang="en-US" dirty="0">
                <a:solidFill>
                  <a:srgbClr val="800000"/>
                </a:solidFill>
              </a:rPr>
              <a:t>implements </a:t>
            </a:r>
            <a:r>
              <a:rPr lang="en-US" dirty="0"/>
              <a:t>an interface, you are promising to </a:t>
            </a:r>
            <a:r>
              <a:rPr lang="en-US" i="1" dirty="0"/>
              <a:t>define</a:t>
            </a:r>
            <a:r>
              <a:rPr lang="en-US" dirty="0"/>
              <a:t> all the methods that were </a:t>
            </a:r>
            <a:r>
              <a:rPr lang="en-US" i="1" dirty="0"/>
              <a:t>declared</a:t>
            </a:r>
            <a:r>
              <a:rPr lang="en-US" dirty="0"/>
              <a:t> in the interface</a:t>
            </a:r>
          </a:p>
          <a:p>
            <a:pPr marL="0" indent="0">
              <a:buNone/>
            </a:pPr>
            <a:endParaRPr lang="en-US" dirty="0"/>
          </a:p>
          <a:p>
            <a:r>
              <a:rPr lang="en-US" dirty="0"/>
              <a:t>Example:</a:t>
            </a:r>
          </a:p>
          <a:p>
            <a:pPr>
              <a:buClr>
                <a:srgbClr val="FFFF99"/>
              </a:buClr>
              <a:buFontTx/>
              <a:buChar char=" "/>
            </a:pPr>
            <a:r>
              <a:rPr lang="en-US" sz="2000" dirty="0">
                <a:solidFill>
                  <a:schemeClr val="accent2"/>
                </a:solidFill>
                <a:latin typeface="Courier"/>
                <a:cs typeface="Courier"/>
              </a:rPr>
              <a:t>class </a:t>
            </a:r>
            <a:r>
              <a:rPr lang="en-US" sz="2000" dirty="0" err="1">
                <a:solidFill>
                  <a:schemeClr val="accent2"/>
                </a:solidFill>
                <a:latin typeface="Courier"/>
                <a:cs typeface="Courier"/>
              </a:rPr>
              <a:t>MyKeyListener</a:t>
            </a:r>
            <a:r>
              <a:rPr lang="en-US" sz="2000" dirty="0">
                <a:solidFill>
                  <a:schemeClr val="accent2"/>
                </a:solidFill>
                <a:latin typeface="Courier"/>
                <a:cs typeface="Courier"/>
              </a:rPr>
              <a:t> </a:t>
            </a:r>
            <a:r>
              <a:rPr lang="en-US" sz="2000" dirty="0">
                <a:solidFill>
                  <a:schemeClr val="tx2"/>
                </a:solidFill>
                <a:latin typeface="Courier"/>
                <a:cs typeface="Courier"/>
              </a:rPr>
              <a:t>implements</a:t>
            </a:r>
            <a:r>
              <a:rPr lang="en-US" sz="2000" dirty="0">
                <a:solidFill>
                  <a:schemeClr val="accent2"/>
                </a:solidFill>
                <a:latin typeface="Courier"/>
                <a:cs typeface="Courier"/>
              </a:rPr>
              <a:t> </a:t>
            </a:r>
            <a:r>
              <a:rPr lang="en-US" sz="2000" dirty="0" err="1">
                <a:solidFill>
                  <a:schemeClr val="accent2"/>
                </a:solidFill>
                <a:latin typeface="Courier"/>
                <a:cs typeface="Courier"/>
              </a:rPr>
              <a:t>KeyListener</a:t>
            </a:r>
            <a:r>
              <a:rPr lang="en-US" sz="2000" dirty="0">
                <a:solidFill>
                  <a:schemeClr val="accent2"/>
                </a:solidFill>
                <a:latin typeface="Courier"/>
                <a:cs typeface="Courier"/>
              </a:rPr>
              <a:t> {</a:t>
            </a:r>
            <a:br>
              <a:rPr lang="en-US" sz="2000" dirty="0">
                <a:solidFill>
                  <a:schemeClr val="accent2"/>
                </a:solidFill>
                <a:latin typeface="Courier"/>
                <a:cs typeface="Courier"/>
              </a:rPr>
            </a:br>
            <a:r>
              <a:rPr lang="en-US" sz="2000" dirty="0">
                <a:solidFill>
                  <a:schemeClr val="accent2"/>
                </a:solidFill>
                <a:latin typeface="Courier"/>
                <a:cs typeface="Courier"/>
              </a:rPr>
              <a:t>      public void </a:t>
            </a:r>
            <a:r>
              <a:rPr lang="en-US" sz="2000" dirty="0" err="1">
                <a:solidFill>
                  <a:schemeClr val="accent2"/>
                </a:solidFill>
                <a:latin typeface="Courier"/>
                <a:cs typeface="Courier"/>
              </a:rPr>
              <a:t>keyPressed</a:t>
            </a:r>
            <a:r>
              <a:rPr lang="en-US" sz="2000" dirty="0">
                <a:solidFill>
                  <a:schemeClr val="accent2"/>
                </a:solidFill>
                <a:latin typeface="Courier"/>
                <a:cs typeface="Courier"/>
              </a:rPr>
              <a:t>(</a:t>
            </a:r>
            <a:r>
              <a:rPr lang="en-US" sz="2000" dirty="0" err="1">
                <a:solidFill>
                  <a:schemeClr val="accent2"/>
                </a:solidFill>
                <a:latin typeface="Courier"/>
                <a:cs typeface="Courier"/>
              </a:rPr>
              <a:t>KeyEvent</a:t>
            </a:r>
            <a:r>
              <a:rPr lang="en-US" sz="2000" dirty="0">
                <a:solidFill>
                  <a:schemeClr val="accent2"/>
                </a:solidFill>
                <a:latin typeface="Courier"/>
                <a:cs typeface="Courier"/>
              </a:rPr>
              <a:t> e) {...};</a:t>
            </a:r>
            <a:br>
              <a:rPr lang="en-US" sz="2000" dirty="0">
                <a:solidFill>
                  <a:schemeClr val="accent2"/>
                </a:solidFill>
                <a:latin typeface="Courier"/>
                <a:cs typeface="Courier"/>
              </a:rPr>
            </a:br>
            <a:r>
              <a:rPr lang="en-US" sz="2000" dirty="0">
                <a:solidFill>
                  <a:schemeClr val="accent2"/>
                </a:solidFill>
                <a:latin typeface="Courier"/>
                <a:cs typeface="Courier"/>
              </a:rPr>
              <a:t>      public void </a:t>
            </a:r>
            <a:r>
              <a:rPr lang="en-US" sz="2000" dirty="0" err="1">
                <a:solidFill>
                  <a:schemeClr val="accent2"/>
                </a:solidFill>
                <a:latin typeface="Courier"/>
                <a:cs typeface="Courier"/>
              </a:rPr>
              <a:t>keyReleased</a:t>
            </a:r>
            <a:r>
              <a:rPr lang="en-US" sz="2000" dirty="0">
                <a:solidFill>
                  <a:schemeClr val="accent2"/>
                </a:solidFill>
                <a:latin typeface="Courier"/>
                <a:cs typeface="Courier"/>
              </a:rPr>
              <a:t>(</a:t>
            </a:r>
            <a:r>
              <a:rPr lang="en-US" sz="2000" dirty="0" err="1">
                <a:solidFill>
                  <a:schemeClr val="accent2"/>
                </a:solidFill>
                <a:latin typeface="Courier"/>
                <a:cs typeface="Courier"/>
              </a:rPr>
              <a:t>KeyEvent</a:t>
            </a:r>
            <a:r>
              <a:rPr lang="en-US" sz="2000" dirty="0">
                <a:solidFill>
                  <a:schemeClr val="accent2"/>
                </a:solidFill>
                <a:latin typeface="Courier"/>
                <a:cs typeface="Courier"/>
              </a:rPr>
              <a:t> e) {...};</a:t>
            </a:r>
            <a:br>
              <a:rPr lang="en-US" sz="2000" dirty="0">
                <a:solidFill>
                  <a:schemeClr val="accent2"/>
                </a:solidFill>
                <a:latin typeface="Courier"/>
                <a:cs typeface="Courier"/>
              </a:rPr>
            </a:br>
            <a:r>
              <a:rPr lang="en-US" sz="2000" dirty="0">
                <a:solidFill>
                  <a:schemeClr val="accent2"/>
                </a:solidFill>
                <a:latin typeface="Courier"/>
                <a:cs typeface="Courier"/>
              </a:rPr>
              <a:t>      public void </a:t>
            </a:r>
            <a:r>
              <a:rPr lang="en-US" sz="2000" dirty="0" err="1">
                <a:solidFill>
                  <a:schemeClr val="accent2"/>
                </a:solidFill>
                <a:latin typeface="Courier"/>
                <a:cs typeface="Courier"/>
              </a:rPr>
              <a:t>keyTyped</a:t>
            </a:r>
            <a:r>
              <a:rPr lang="en-US" sz="2000" dirty="0">
                <a:solidFill>
                  <a:schemeClr val="accent2"/>
                </a:solidFill>
                <a:latin typeface="Courier"/>
                <a:cs typeface="Courier"/>
              </a:rPr>
              <a:t>(</a:t>
            </a:r>
            <a:r>
              <a:rPr lang="en-US" sz="2000" dirty="0" err="1">
                <a:solidFill>
                  <a:schemeClr val="accent2"/>
                </a:solidFill>
                <a:latin typeface="Courier"/>
                <a:cs typeface="Courier"/>
              </a:rPr>
              <a:t>KeyEvent</a:t>
            </a:r>
            <a:r>
              <a:rPr lang="en-US" sz="2000" dirty="0">
                <a:solidFill>
                  <a:schemeClr val="accent2"/>
                </a:solidFill>
                <a:latin typeface="Courier"/>
                <a:cs typeface="Courier"/>
              </a:rPr>
              <a:t> e) {...};</a:t>
            </a:r>
            <a:br>
              <a:rPr lang="en-US" sz="2000" dirty="0">
                <a:solidFill>
                  <a:schemeClr val="accent2"/>
                </a:solidFill>
                <a:latin typeface="Courier"/>
                <a:cs typeface="Courier"/>
              </a:rPr>
            </a:br>
            <a:r>
              <a:rPr lang="en-US" sz="2000" dirty="0">
                <a:solidFill>
                  <a:schemeClr val="accent2"/>
                </a:solidFill>
                <a:latin typeface="Courier"/>
                <a:cs typeface="Courier"/>
              </a:rPr>
              <a:t>}</a:t>
            </a:r>
            <a:endParaRPr lang="en-US" sz="1800" dirty="0">
              <a:solidFill>
                <a:schemeClr val="accent2"/>
              </a:solidFill>
              <a:latin typeface="Courier"/>
              <a:cs typeface="Courier"/>
            </a:endParaRPr>
          </a:p>
          <a:p>
            <a:pPr lvl="1"/>
            <a:r>
              <a:rPr lang="en-US" dirty="0"/>
              <a:t>The </a:t>
            </a:r>
            <a:r>
              <a:rPr lang="ja-JP" altLang="en-US" dirty="0">
                <a:solidFill>
                  <a:srgbClr val="008000"/>
                </a:solidFill>
              </a:rPr>
              <a:t>“</a:t>
            </a:r>
            <a:r>
              <a:rPr lang="en-US" altLang="ja-JP" dirty="0">
                <a:solidFill>
                  <a:srgbClr val="008000"/>
                </a:solidFill>
              </a:rPr>
              <a:t>...</a:t>
            </a:r>
            <a:r>
              <a:rPr lang="ja-JP" altLang="en-US" dirty="0">
                <a:solidFill>
                  <a:srgbClr val="008000"/>
                </a:solidFill>
              </a:rPr>
              <a:t>”</a:t>
            </a:r>
            <a:r>
              <a:rPr lang="en-US" altLang="ja-JP" dirty="0"/>
              <a:t> indicates actual code that </a:t>
            </a:r>
            <a:r>
              <a:rPr lang="en-US" altLang="ja-JP" dirty="0">
                <a:solidFill>
                  <a:srgbClr val="008000"/>
                </a:solidFill>
              </a:rPr>
              <a:t>you must supply</a:t>
            </a:r>
          </a:p>
          <a:p>
            <a:pPr marL="0" indent="0">
              <a:buNone/>
            </a:pPr>
            <a:endParaRPr lang="en-US" dirty="0"/>
          </a:p>
        </p:txBody>
      </p:sp>
    </p:spTree>
    <p:extLst>
      <p:ext uri="{BB962C8B-B14F-4D97-AF65-F5344CB8AC3E}">
        <p14:creationId xmlns:p14="http://schemas.microsoft.com/office/powerpoint/2010/main" val="1817273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Partially implementing an Interface</a:t>
            </a:r>
            <a:endParaRPr lang="en-US" dirty="0">
              <a:latin typeface="+mn-lt"/>
            </a:endParaRPr>
          </a:p>
        </p:txBody>
      </p:sp>
      <p:sp>
        <p:nvSpPr>
          <p:cNvPr id="3" name="Content Placeholder 2"/>
          <p:cNvSpPr>
            <a:spLocks noGrp="1"/>
          </p:cNvSpPr>
          <p:nvPr>
            <p:ph idx="1"/>
          </p:nvPr>
        </p:nvSpPr>
        <p:spPr/>
        <p:txBody>
          <a:bodyPr/>
          <a:lstStyle/>
          <a:p>
            <a:r>
              <a:rPr lang="en-US" sz="2400" dirty="0"/>
              <a:t>It is possible to define some but not all of the methods defined in an interface:</a:t>
            </a:r>
          </a:p>
          <a:p>
            <a:pPr>
              <a:buClr>
                <a:srgbClr val="FFFF99"/>
              </a:buClr>
              <a:buFontTx/>
              <a:buChar char=" "/>
            </a:pPr>
            <a:r>
              <a:rPr lang="en-US" sz="2000" b="1" dirty="0">
                <a:latin typeface="Courier"/>
                <a:cs typeface="Courier"/>
              </a:rPr>
              <a:t>abstract class </a:t>
            </a:r>
            <a:r>
              <a:rPr lang="en-US" sz="2000" b="1" dirty="0" err="1">
                <a:latin typeface="Courier"/>
                <a:cs typeface="Courier"/>
              </a:rPr>
              <a:t>MyKeyListener</a:t>
            </a:r>
            <a:r>
              <a:rPr lang="en-US" sz="2000" b="1" dirty="0">
                <a:latin typeface="Courier"/>
                <a:cs typeface="Courier"/>
              </a:rPr>
              <a:t> implements </a:t>
            </a:r>
            <a:r>
              <a:rPr lang="en-US" sz="2000" b="1" dirty="0" err="1">
                <a:latin typeface="Courier"/>
                <a:cs typeface="Courier"/>
              </a:rPr>
              <a:t>KeyListener</a:t>
            </a:r>
            <a:r>
              <a:rPr lang="en-US" sz="2000" b="1" dirty="0">
                <a:latin typeface="Courier"/>
                <a:cs typeface="Courier"/>
              </a:rPr>
              <a:t> {</a:t>
            </a:r>
            <a:br>
              <a:rPr lang="en-US" sz="2000" b="1" dirty="0">
                <a:latin typeface="Courier"/>
                <a:cs typeface="Courier"/>
              </a:rPr>
            </a:br>
            <a:r>
              <a:rPr lang="en-US" sz="2000" b="1" dirty="0">
                <a:latin typeface="Courier"/>
                <a:cs typeface="Courier"/>
              </a:rPr>
              <a:t>    public void </a:t>
            </a:r>
            <a:r>
              <a:rPr lang="en-US" sz="2000" b="1" dirty="0" err="1">
                <a:latin typeface="Courier"/>
                <a:cs typeface="Courier"/>
              </a:rPr>
              <a:t>keyTyped</a:t>
            </a:r>
            <a:r>
              <a:rPr lang="en-US" sz="2000" b="1" dirty="0">
                <a:latin typeface="Courier"/>
                <a:cs typeface="Courier"/>
              </a:rPr>
              <a:t>(</a:t>
            </a:r>
            <a:r>
              <a:rPr lang="en-US" sz="2000" b="1" dirty="0" err="1">
                <a:latin typeface="Courier"/>
                <a:cs typeface="Courier"/>
              </a:rPr>
              <a:t>KeyEvent</a:t>
            </a:r>
            <a:r>
              <a:rPr lang="en-US" sz="2000" b="1" dirty="0">
                <a:latin typeface="Courier"/>
                <a:cs typeface="Courier"/>
              </a:rPr>
              <a:t> e) {...};</a:t>
            </a:r>
            <a:br>
              <a:rPr lang="en-US" sz="2000" b="1" dirty="0">
                <a:latin typeface="Courier"/>
                <a:cs typeface="Courier"/>
              </a:rPr>
            </a:br>
            <a:r>
              <a:rPr lang="en-US" sz="2000" b="1" dirty="0">
                <a:latin typeface="Courier"/>
                <a:cs typeface="Courier"/>
              </a:rPr>
              <a:t>}</a:t>
            </a:r>
            <a:endParaRPr lang="en-US" b="1" dirty="0">
              <a:latin typeface="Courier"/>
              <a:cs typeface="Courier"/>
            </a:endParaRPr>
          </a:p>
          <a:p>
            <a:r>
              <a:rPr lang="en-US" sz="2400" dirty="0"/>
              <a:t>Since this class does not supply all the methods it has promised, it is an abstract class</a:t>
            </a:r>
          </a:p>
          <a:p>
            <a:r>
              <a:rPr lang="en-US" sz="2400" dirty="0"/>
              <a:t>You must label it as such with the keyword </a:t>
            </a:r>
            <a:r>
              <a:rPr lang="en-US" sz="2400" dirty="0">
                <a:solidFill>
                  <a:srgbClr val="800000"/>
                </a:solidFill>
              </a:rPr>
              <a:t>abstract</a:t>
            </a:r>
          </a:p>
          <a:p>
            <a:r>
              <a:rPr lang="en-US" sz="2400" dirty="0"/>
              <a:t>You can even </a:t>
            </a:r>
            <a:r>
              <a:rPr lang="en-US" sz="2400" i="1" dirty="0">
                <a:solidFill>
                  <a:srgbClr val="800000"/>
                </a:solidFill>
              </a:rPr>
              <a:t>extend</a:t>
            </a:r>
            <a:r>
              <a:rPr lang="en-US" sz="2400" dirty="0">
                <a:solidFill>
                  <a:srgbClr val="800000"/>
                </a:solidFill>
              </a:rPr>
              <a:t> </a:t>
            </a:r>
            <a:r>
              <a:rPr lang="en-US" sz="2400" dirty="0"/>
              <a:t>an interface (to add methods):</a:t>
            </a:r>
          </a:p>
          <a:p>
            <a:pPr lvl="1"/>
            <a:r>
              <a:rPr lang="en-US" sz="1800" b="1" dirty="0">
                <a:solidFill>
                  <a:srgbClr val="000000"/>
                </a:solidFill>
                <a:latin typeface="Courier"/>
                <a:cs typeface="Courier"/>
              </a:rPr>
              <a:t>interface </a:t>
            </a:r>
            <a:r>
              <a:rPr lang="en-US" sz="1800" b="1" dirty="0" err="1">
                <a:solidFill>
                  <a:srgbClr val="000000"/>
                </a:solidFill>
                <a:latin typeface="Courier"/>
                <a:cs typeface="Courier"/>
              </a:rPr>
              <a:t>FunkyKeyListener</a:t>
            </a:r>
            <a:r>
              <a:rPr lang="en-US" sz="1800" b="1" dirty="0">
                <a:solidFill>
                  <a:srgbClr val="000000"/>
                </a:solidFill>
                <a:latin typeface="Courier"/>
                <a:cs typeface="Courier"/>
              </a:rPr>
              <a:t> extends </a:t>
            </a:r>
            <a:r>
              <a:rPr lang="en-US" sz="1800" b="1" dirty="0" err="1">
                <a:solidFill>
                  <a:srgbClr val="000000"/>
                </a:solidFill>
                <a:latin typeface="Courier"/>
                <a:cs typeface="Courier"/>
              </a:rPr>
              <a:t>KeyListener</a:t>
            </a:r>
            <a:r>
              <a:rPr lang="en-US" sz="1800" b="1" dirty="0">
                <a:solidFill>
                  <a:srgbClr val="000000"/>
                </a:solidFill>
                <a:latin typeface="Courier"/>
                <a:cs typeface="Courier"/>
              </a:rPr>
              <a:t> { ... }</a:t>
            </a:r>
          </a:p>
          <a:p>
            <a:endParaRPr lang="en-US" dirty="0"/>
          </a:p>
        </p:txBody>
      </p:sp>
    </p:spTree>
    <p:extLst>
      <p:ext uri="{BB962C8B-B14F-4D97-AF65-F5344CB8AC3E}">
        <p14:creationId xmlns:p14="http://schemas.microsoft.com/office/powerpoint/2010/main" val="2542164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a:t>
            </a:r>
            <a:r>
              <a:rPr lang="ja-JP" altLang="en-US" sz="3200" dirty="0"/>
              <a:t>’</a:t>
            </a:r>
            <a:r>
              <a:rPr lang="en-US" sz="3200" dirty="0"/>
              <a:t>s the difference between an interface and an abstract class?</a:t>
            </a:r>
            <a:br>
              <a:rPr lang="en-US" sz="3200" dirty="0"/>
            </a:br>
            <a:endParaRPr lang="en-US" dirty="0"/>
          </a:p>
        </p:txBody>
      </p:sp>
      <p:sp>
        <p:nvSpPr>
          <p:cNvPr id="3" name="Content Placeholder 2"/>
          <p:cNvSpPr>
            <a:spLocks noGrp="1"/>
          </p:cNvSpPr>
          <p:nvPr>
            <p:ph idx="1"/>
          </p:nvPr>
        </p:nvSpPr>
        <p:spPr>
          <a:xfrm>
            <a:off x="0" y="2185172"/>
            <a:ext cx="8820150" cy="4370142"/>
          </a:xfrm>
        </p:spPr>
        <p:txBody>
          <a:bodyPr/>
          <a:lstStyle/>
          <a:p>
            <a:pPr lvl="1">
              <a:buFont typeface="Arial"/>
              <a:buChar char="•"/>
            </a:pPr>
            <a:r>
              <a:rPr lang="en-US" dirty="0"/>
              <a:t>An interface cannot implement any methods, whereas an abstract class can</a:t>
            </a:r>
          </a:p>
          <a:p>
            <a:pPr marL="457200" lvl="1" indent="0">
              <a:buNone/>
            </a:pPr>
            <a:endParaRPr lang="en-US" dirty="0"/>
          </a:p>
          <a:p>
            <a:pPr lvl="1">
              <a:buFont typeface="Arial"/>
              <a:buChar char="•"/>
            </a:pPr>
            <a:r>
              <a:rPr lang="en-US" dirty="0"/>
              <a:t>A class can implement many interfaces but can have only one superclass (abstract or not)</a:t>
            </a:r>
          </a:p>
          <a:p>
            <a:pPr marL="457200" lvl="1" indent="0">
              <a:buNone/>
            </a:pPr>
            <a:endParaRPr lang="en-US" dirty="0"/>
          </a:p>
          <a:p>
            <a:pPr lvl="1">
              <a:buFont typeface="Arial"/>
              <a:buChar char="•"/>
            </a:pPr>
            <a:r>
              <a:rPr lang="en-US" dirty="0"/>
              <a:t>An interface is not part of the class hierarchy. Unrelated classes can implement the same interface</a:t>
            </a:r>
          </a:p>
          <a:p>
            <a:endParaRPr lang="en-US" dirty="0"/>
          </a:p>
        </p:txBody>
      </p:sp>
    </p:spTree>
    <p:extLst>
      <p:ext uri="{BB962C8B-B14F-4D97-AF65-F5344CB8AC3E}">
        <p14:creationId xmlns:p14="http://schemas.microsoft.com/office/powerpoint/2010/main" val="302069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Why are they useful?</a:t>
            </a:r>
            <a:endParaRPr lang="en-US" dirty="0"/>
          </a:p>
        </p:txBody>
      </p:sp>
      <p:sp>
        <p:nvSpPr>
          <p:cNvPr id="3" name="Content Placeholder 2"/>
          <p:cNvSpPr>
            <a:spLocks noGrp="1"/>
          </p:cNvSpPr>
          <p:nvPr>
            <p:ph idx="1"/>
          </p:nvPr>
        </p:nvSpPr>
        <p:spPr>
          <a:xfrm>
            <a:off x="341775" y="1807284"/>
            <a:ext cx="8489950" cy="4370142"/>
          </a:xfrm>
        </p:spPr>
        <p:txBody>
          <a:bodyPr/>
          <a:lstStyle/>
          <a:p>
            <a:r>
              <a:rPr lang="en-US" dirty="0"/>
              <a:t>By leaving certain methods undefined, these methods can be implemented by several different classes, each in its own way.</a:t>
            </a:r>
          </a:p>
          <a:p>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rotWithShape="1">
          <a:blip r:embed="rId3"/>
          <a:srcRect l="22818" t="66147" r="23235"/>
          <a:stretch/>
        </p:blipFill>
        <p:spPr>
          <a:xfrm>
            <a:off x="589665" y="3903368"/>
            <a:ext cx="2306801" cy="1828776"/>
          </a:xfrm>
          <a:prstGeom prst="rect">
            <a:avLst/>
          </a:prstGeom>
        </p:spPr>
      </p:pic>
      <p:pic>
        <p:nvPicPr>
          <p:cNvPr id="5" name="Picture 4">
            <a:extLst>
              <a:ext uri="{C183D7F6-B498-43B3-948B-1728B52AA6E4}">
                <adec:decorative xmlns:adec="http://schemas.microsoft.com/office/drawing/2017/decorative" val="1"/>
              </a:ext>
            </a:extLst>
          </p:cNvPr>
          <p:cNvPicPr>
            <a:picLocks noChangeAspect="1"/>
          </p:cNvPicPr>
          <p:nvPr/>
        </p:nvPicPr>
        <p:blipFill rotWithShape="1">
          <a:blip r:embed="rId3"/>
          <a:srcRect t="16714" b="38114"/>
          <a:stretch/>
        </p:blipFill>
        <p:spPr>
          <a:xfrm>
            <a:off x="4347931" y="3613597"/>
            <a:ext cx="4472219" cy="2552254"/>
          </a:xfrm>
          <a:prstGeom prst="rect">
            <a:avLst/>
          </a:prstGeom>
        </p:spPr>
      </p:pic>
      <p:sp>
        <p:nvSpPr>
          <p:cNvPr id="6" name="Right Brace 5">
            <a:extLst>
              <a:ext uri="{C183D7F6-B498-43B3-948B-1728B52AA6E4}">
                <adec:decorative xmlns:adec="http://schemas.microsoft.com/office/drawing/2017/decorative" val="1"/>
              </a:ext>
            </a:extLst>
          </p:cNvPr>
          <p:cNvSpPr/>
          <p:nvPr/>
        </p:nvSpPr>
        <p:spPr>
          <a:xfrm>
            <a:off x="3654503" y="3613597"/>
            <a:ext cx="693428" cy="2552254"/>
          </a:xfrm>
          <a:prstGeom prst="rightBrace">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1525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about inheritance?</a:t>
            </a:r>
            <a:endParaRPr lang="en-US" dirty="0"/>
          </a:p>
        </p:txBody>
      </p:sp>
      <p:sp>
        <p:nvSpPr>
          <p:cNvPr id="3" name="Content Placeholder 2"/>
          <p:cNvSpPr>
            <a:spLocks noGrp="1"/>
          </p:cNvSpPr>
          <p:nvPr>
            <p:ph idx="1"/>
          </p:nvPr>
        </p:nvSpPr>
        <p:spPr/>
        <p:txBody>
          <a:bodyPr/>
          <a:lstStyle/>
          <a:p>
            <a:pPr lvl="1">
              <a:buFont typeface="Arial"/>
              <a:buChar char="•"/>
            </a:pPr>
            <a:r>
              <a:rPr lang="en-US" dirty="0"/>
              <a:t>An abstract class </a:t>
            </a:r>
            <a:r>
              <a:rPr lang="en-US" dirty="0">
                <a:solidFill>
                  <a:srgbClr val="800000"/>
                </a:solidFill>
              </a:rPr>
              <a:t>can</a:t>
            </a:r>
            <a:r>
              <a:rPr lang="ja-JP" altLang="en-US" dirty="0">
                <a:solidFill>
                  <a:srgbClr val="800000"/>
                </a:solidFill>
              </a:rPr>
              <a:t>’</a:t>
            </a:r>
            <a:r>
              <a:rPr lang="en-US" dirty="0">
                <a:solidFill>
                  <a:srgbClr val="800000"/>
                </a:solidFill>
              </a:rPr>
              <a:t>t inherit from more than one </a:t>
            </a:r>
            <a:r>
              <a:rPr lang="en-US" dirty="0"/>
              <a:t>other class. (In java multiple inheritance is not allowed! In C++ it is!)</a:t>
            </a:r>
          </a:p>
          <a:p>
            <a:pPr marL="457200" lvl="1" indent="0">
              <a:buNone/>
            </a:pPr>
            <a:endParaRPr lang="en-US" dirty="0"/>
          </a:p>
          <a:p>
            <a:pPr lvl="1">
              <a:buFont typeface="Arial"/>
              <a:buChar char="•"/>
            </a:pPr>
            <a:r>
              <a:rPr lang="en-US" dirty="0"/>
              <a:t>Interfaces </a:t>
            </a:r>
            <a:r>
              <a:rPr lang="en-US" dirty="0">
                <a:solidFill>
                  <a:srgbClr val="800000"/>
                </a:solidFill>
              </a:rPr>
              <a:t>can inherit from other interfaces</a:t>
            </a:r>
            <a:r>
              <a:rPr lang="en-US" dirty="0"/>
              <a:t>, and a single interface </a:t>
            </a:r>
            <a:r>
              <a:rPr lang="en-US" dirty="0">
                <a:solidFill>
                  <a:srgbClr val="800000"/>
                </a:solidFill>
              </a:rPr>
              <a:t>can inherit from multiple </a:t>
            </a:r>
            <a:r>
              <a:rPr lang="en-US" dirty="0"/>
              <a:t>other interfaces</a:t>
            </a:r>
          </a:p>
          <a:p>
            <a:endParaRPr lang="en-US" sz="3200" dirty="0"/>
          </a:p>
        </p:txBody>
      </p:sp>
    </p:spTree>
    <p:extLst>
      <p:ext uri="{BB962C8B-B14F-4D97-AF65-F5344CB8AC3E}">
        <p14:creationId xmlns:p14="http://schemas.microsoft.com/office/powerpoint/2010/main" val="137253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spcBef>
                <a:spcPct val="0"/>
              </a:spcBef>
              <a:buFontTx/>
              <a:buNone/>
            </a:pPr>
            <a:r>
              <a:rPr lang="en-US" sz="2000" dirty="0">
                <a:latin typeface="Courier New" charset="0"/>
              </a:rPr>
              <a:t>interface Singer  {</a:t>
            </a:r>
          </a:p>
          <a:p>
            <a:pPr>
              <a:spcBef>
                <a:spcPct val="0"/>
              </a:spcBef>
              <a:buFontTx/>
              <a:buNone/>
            </a:pPr>
            <a:endParaRPr lang="en-US" sz="2000" dirty="0">
              <a:latin typeface="Courier New" charset="0"/>
            </a:endParaRPr>
          </a:p>
          <a:p>
            <a:pPr>
              <a:spcBef>
                <a:spcPct val="0"/>
              </a:spcBef>
              <a:buFontTx/>
              <a:buNone/>
            </a:pPr>
            <a:r>
              <a:rPr lang="en-US" sz="2000" dirty="0">
                <a:latin typeface="Courier New" charset="0"/>
              </a:rPr>
              <a:t>		    void sing();</a:t>
            </a:r>
          </a:p>
          <a:p>
            <a:pPr>
              <a:spcBef>
                <a:spcPct val="0"/>
              </a:spcBef>
              <a:buFontTx/>
              <a:buNone/>
            </a:pPr>
            <a:r>
              <a:rPr lang="en-US" sz="2000" dirty="0">
                <a:latin typeface="Courier New" charset="0"/>
              </a:rPr>
              <a:t>		    void </a:t>
            </a:r>
            <a:r>
              <a:rPr lang="en-US" sz="2000" dirty="0" err="1">
                <a:latin typeface="Courier New" charset="0"/>
              </a:rPr>
              <a:t>warmUpVoice</a:t>
            </a:r>
            <a:r>
              <a:rPr lang="en-US" sz="2000" dirty="0">
                <a:latin typeface="Courier New" charset="0"/>
              </a:rPr>
              <a:t>();</a:t>
            </a:r>
          </a:p>
          <a:p>
            <a:pPr>
              <a:spcBef>
                <a:spcPct val="0"/>
              </a:spcBef>
              <a:buFontTx/>
              <a:buNone/>
            </a:pPr>
            <a:r>
              <a:rPr lang="en-US" sz="2000" dirty="0">
                <a:latin typeface="Courier New" charset="0"/>
              </a:rPr>
              <a:t>		}</a:t>
            </a:r>
          </a:p>
          <a:p>
            <a:pPr>
              <a:spcBef>
                <a:spcPct val="0"/>
              </a:spcBef>
              <a:buFontTx/>
              <a:buNone/>
            </a:pPr>
            <a:endParaRPr lang="en-US" sz="2000" dirty="0">
              <a:latin typeface="Courier New" charset="0"/>
            </a:endParaRPr>
          </a:p>
          <a:p>
            <a:pPr>
              <a:spcBef>
                <a:spcPct val="0"/>
              </a:spcBef>
              <a:buFontTx/>
              <a:buNone/>
            </a:pPr>
            <a:r>
              <a:rPr lang="en-US" sz="2000" dirty="0">
                <a:latin typeface="Courier New" charset="0"/>
              </a:rPr>
              <a:t>interface Dancer  {</a:t>
            </a:r>
          </a:p>
          <a:p>
            <a:pPr>
              <a:spcBef>
                <a:spcPct val="0"/>
              </a:spcBef>
              <a:buFontTx/>
              <a:buNone/>
            </a:pPr>
            <a:endParaRPr lang="en-US" sz="2000" dirty="0">
              <a:latin typeface="Courier New" charset="0"/>
            </a:endParaRPr>
          </a:p>
          <a:p>
            <a:pPr>
              <a:spcBef>
                <a:spcPct val="0"/>
              </a:spcBef>
              <a:buFontTx/>
              <a:buNone/>
            </a:pPr>
            <a:r>
              <a:rPr lang="en-US" sz="2000" dirty="0">
                <a:latin typeface="Courier New" charset="0"/>
              </a:rPr>
              <a:t>		    void dance();</a:t>
            </a:r>
          </a:p>
          <a:p>
            <a:pPr>
              <a:spcBef>
                <a:spcPct val="0"/>
              </a:spcBef>
              <a:buFontTx/>
              <a:buNone/>
            </a:pPr>
            <a:r>
              <a:rPr lang="en-US" sz="2000" dirty="0">
                <a:latin typeface="Courier New" charset="0"/>
              </a:rPr>
              <a:t>		    void </a:t>
            </a:r>
            <a:r>
              <a:rPr lang="en-US" sz="2000" dirty="0" err="1">
                <a:latin typeface="Courier New" charset="0"/>
              </a:rPr>
              <a:t>stretchLegs</a:t>
            </a:r>
            <a:r>
              <a:rPr lang="en-US" sz="2000" dirty="0">
                <a:latin typeface="Courier New" charset="0"/>
              </a:rPr>
              <a:t>();</a:t>
            </a:r>
          </a:p>
          <a:p>
            <a:pPr>
              <a:spcBef>
                <a:spcPct val="0"/>
              </a:spcBef>
              <a:buFontTx/>
              <a:buNone/>
            </a:pPr>
            <a:r>
              <a:rPr lang="en-US" sz="2000" dirty="0">
                <a:latin typeface="Courier New" charset="0"/>
              </a:rPr>
              <a:t>		}</a:t>
            </a:r>
          </a:p>
          <a:p>
            <a:pPr>
              <a:spcBef>
                <a:spcPct val="0"/>
              </a:spcBef>
              <a:buFontTx/>
              <a:buNone/>
            </a:pPr>
            <a:endParaRPr lang="en-US" sz="2000" dirty="0">
              <a:latin typeface="Courier New" charset="0"/>
            </a:endParaRPr>
          </a:p>
          <a:p>
            <a:pPr>
              <a:spcBef>
                <a:spcPct val="0"/>
              </a:spcBef>
              <a:buFontTx/>
              <a:buNone/>
            </a:pPr>
            <a:r>
              <a:rPr lang="en-US" sz="2000" dirty="0">
                <a:latin typeface="Courier New" charset="0"/>
              </a:rPr>
              <a:t>interface Talented extends Singer, Dancer  {</a:t>
            </a:r>
          </a:p>
          <a:p>
            <a:pPr>
              <a:spcBef>
                <a:spcPct val="0"/>
              </a:spcBef>
              <a:buFontTx/>
              <a:buNone/>
            </a:pPr>
            <a:r>
              <a:rPr lang="en-US" sz="2000" dirty="0">
                <a:latin typeface="Courier New" charset="0"/>
              </a:rPr>
              <a:t>		    // can sing and dance. </a:t>
            </a:r>
            <a:r>
              <a:rPr lang="en-US" sz="2000" dirty="0" err="1">
                <a:latin typeface="Courier New" charset="0"/>
              </a:rPr>
              <a:t>Wowwee</a:t>
            </a:r>
            <a:r>
              <a:rPr lang="en-US" sz="2000" dirty="0">
                <a:latin typeface="Courier New" charset="0"/>
              </a:rPr>
              <a:t>. </a:t>
            </a:r>
          </a:p>
          <a:p>
            <a:pPr>
              <a:spcBef>
                <a:spcPct val="0"/>
              </a:spcBef>
              <a:buFontTx/>
              <a:buNone/>
            </a:pPr>
            <a:r>
              <a:rPr lang="en-US" sz="2000" dirty="0">
                <a:latin typeface="Courier New" charset="0"/>
              </a:rPr>
              <a:t>		}</a:t>
            </a:r>
          </a:p>
          <a:p>
            <a:endParaRPr lang="en-US" sz="2000" dirty="0"/>
          </a:p>
        </p:txBody>
      </p:sp>
    </p:spTree>
    <p:extLst>
      <p:ext uri="{BB962C8B-B14F-4D97-AF65-F5344CB8AC3E}">
        <p14:creationId xmlns:p14="http://schemas.microsoft.com/office/powerpoint/2010/main" val="65702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Principles we saw so far</a:t>
            </a:r>
          </a:p>
        </p:txBody>
      </p:sp>
      <p:sp>
        <p:nvSpPr>
          <p:cNvPr id="3" name="Content Placeholder 2"/>
          <p:cNvSpPr>
            <a:spLocks noGrp="1"/>
          </p:cNvSpPr>
          <p:nvPr>
            <p:ph idx="1"/>
          </p:nvPr>
        </p:nvSpPr>
        <p:spPr/>
        <p:txBody>
          <a:bodyPr/>
          <a:lstStyle/>
          <a:p>
            <a:r>
              <a:rPr lang="en-US" b="1" dirty="0"/>
              <a:t>Encapsulation</a:t>
            </a:r>
          </a:p>
          <a:p>
            <a:pPr marL="0" indent="0">
              <a:buNone/>
            </a:pPr>
            <a:r>
              <a:rPr lang="en-US" sz="2000" dirty="0"/>
              <a:t>It keeps the data and the code safe from external interference. It is a mechanism for restricting direct access to some of the object’s component. Binding the data with the code that manipulates it.</a:t>
            </a:r>
          </a:p>
          <a:p>
            <a:r>
              <a:rPr lang="en-US" b="1" dirty="0"/>
              <a:t>Inheritance</a:t>
            </a:r>
          </a:p>
          <a:p>
            <a:pPr marL="0" indent="0">
              <a:buNone/>
            </a:pPr>
            <a:r>
              <a:rPr lang="en-US" sz="2000" dirty="0"/>
              <a:t>Inheritance allows a class to use the properties and methods of another class. In other words, the derived class inherits the states and behaviors from the base class.</a:t>
            </a:r>
          </a:p>
          <a:p>
            <a:r>
              <a:rPr lang="en-US" b="1" dirty="0"/>
              <a:t>Polymorphism</a:t>
            </a:r>
            <a:r>
              <a:rPr lang="en-US" dirty="0"/>
              <a:t>.</a:t>
            </a:r>
            <a:endParaRPr lang="en-US" b="1" dirty="0"/>
          </a:p>
          <a:p>
            <a:pPr marL="0" indent="0">
              <a:buNone/>
            </a:pPr>
            <a:r>
              <a:rPr lang="en-US" sz="2000" dirty="0"/>
              <a:t>Polymorphism is the ability of an object to take on many forms. The most common use of polymorphism in OOP occurs when a parent class reference is used to refer to a child class object.</a:t>
            </a:r>
          </a:p>
        </p:txBody>
      </p:sp>
    </p:spTree>
    <p:extLst>
      <p:ext uri="{BB962C8B-B14F-4D97-AF65-F5344CB8AC3E}">
        <p14:creationId xmlns:p14="http://schemas.microsoft.com/office/powerpoint/2010/main" val="24394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Where else can interfaces be used?</a:t>
            </a:r>
            <a:endParaRPr lang="en-US" dirty="0"/>
          </a:p>
        </p:txBody>
      </p:sp>
      <p:sp>
        <p:nvSpPr>
          <p:cNvPr id="3" name="Content Placeholder 2"/>
          <p:cNvSpPr>
            <a:spLocks noGrp="1"/>
          </p:cNvSpPr>
          <p:nvPr>
            <p:ph idx="1"/>
          </p:nvPr>
        </p:nvSpPr>
        <p:spPr/>
        <p:txBody>
          <a:bodyPr/>
          <a:lstStyle/>
          <a:p>
            <a:r>
              <a:rPr lang="en-US" dirty="0"/>
              <a:t>You can pass an interface as a parameter </a:t>
            </a:r>
          </a:p>
          <a:p>
            <a:pPr marL="0" indent="0">
              <a:buNone/>
            </a:pPr>
            <a:endParaRPr lang="en-US" dirty="0"/>
          </a:p>
          <a:p>
            <a:r>
              <a:rPr lang="en-US" dirty="0"/>
              <a:t>You can assign a class to an interface variable</a:t>
            </a:r>
          </a:p>
          <a:p>
            <a:pPr marL="0" indent="0">
              <a:buNone/>
            </a:pPr>
            <a:endParaRPr lang="en-US" dirty="0"/>
          </a:p>
          <a:p>
            <a:r>
              <a:rPr lang="en-US" dirty="0"/>
              <a:t>Just like you would do to an abstract class.</a:t>
            </a:r>
          </a:p>
          <a:p>
            <a:endParaRPr lang="en-US" dirty="0"/>
          </a:p>
        </p:txBody>
      </p:sp>
    </p:spTree>
    <p:extLst>
      <p:ext uri="{BB962C8B-B14F-4D97-AF65-F5344CB8AC3E}">
        <p14:creationId xmlns:p14="http://schemas.microsoft.com/office/powerpoint/2010/main" val="3145202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80501"/>
            <a:ext cx="8489950" cy="654070"/>
          </a:xfrm>
        </p:spPr>
        <p:txBody>
          <a:bodyPr/>
          <a:lstStyle/>
          <a:p>
            <a:r>
              <a:rPr lang="en-US" dirty="0"/>
              <a:t>Example</a:t>
            </a:r>
          </a:p>
        </p:txBody>
      </p:sp>
      <p:sp>
        <p:nvSpPr>
          <p:cNvPr id="3" name="Content Placeholder 2"/>
          <p:cNvSpPr>
            <a:spLocks noGrp="1"/>
          </p:cNvSpPr>
          <p:nvPr>
            <p:ph idx="1"/>
          </p:nvPr>
        </p:nvSpPr>
        <p:spPr>
          <a:xfrm>
            <a:off x="330200" y="1168180"/>
            <a:ext cx="8489950" cy="4370142"/>
          </a:xfrm>
        </p:spPr>
        <p:txBody>
          <a:bodyPr/>
          <a:lstStyle/>
          <a:p>
            <a:pPr marL="0" lvl="1" indent="0">
              <a:buNone/>
            </a:pPr>
            <a:r>
              <a:rPr lang="en-US" sz="2000" dirty="0"/>
              <a:t>Let’s assume:</a:t>
            </a:r>
          </a:p>
          <a:p>
            <a:pPr marL="342900" lvl="1" indent="-342900">
              <a:buFont typeface="Arial"/>
              <a:buChar char="•"/>
            </a:pPr>
            <a:r>
              <a:rPr lang="en-US" sz="2000" b="1" dirty="0">
                <a:latin typeface="Courier New" charset="0"/>
              </a:rPr>
              <a:t>Person</a:t>
            </a:r>
            <a:r>
              <a:rPr lang="en-US" sz="2000" dirty="0"/>
              <a:t> is an Interface and </a:t>
            </a:r>
            <a:r>
              <a:rPr lang="en-US" sz="2000" b="1" dirty="0">
                <a:latin typeface="Courier New" charset="0"/>
              </a:rPr>
              <a:t>Student </a:t>
            </a:r>
            <a:r>
              <a:rPr lang="en-US" sz="2000" dirty="0"/>
              <a:t>class</a:t>
            </a:r>
            <a:r>
              <a:rPr lang="en-US" sz="2000" b="1" dirty="0">
                <a:latin typeface="Courier New" charset="0"/>
              </a:rPr>
              <a:t> </a:t>
            </a:r>
            <a:r>
              <a:rPr lang="en-US" sz="2000" dirty="0"/>
              <a:t>implements </a:t>
            </a:r>
            <a:r>
              <a:rPr lang="en-US" sz="2000" b="1" dirty="0">
                <a:latin typeface="Courier New" charset="0"/>
              </a:rPr>
              <a:t>Person</a:t>
            </a:r>
          </a:p>
          <a:p>
            <a:pPr marL="342900" lvl="1" indent="-342900">
              <a:buFont typeface="Arial"/>
              <a:buChar char="•"/>
            </a:pPr>
            <a:r>
              <a:rPr lang="en-US" sz="2000" b="1" dirty="0">
                <a:latin typeface="Courier New" charset="0"/>
              </a:rPr>
              <a:t>Sandwich</a:t>
            </a:r>
            <a:r>
              <a:rPr lang="en-US" sz="2000" dirty="0"/>
              <a:t> and </a:t>
            </a:r>
            <a:r>
              <a:rPr lang="en-US" sz="2000" b="1" dirty="0">
                <a:latin typeface="Courier New" charset="0"/>
              </a:rPr>
              <a:t>Apple</a:t>
            </a:r>
            <a:r>
              <a:rPr lang="en-US" sz="2000" dirty="0"/>
              <a:t> are subclasses and extend </a:t>
            </a:r>
            <a:r>
              <a:rPr lang="en-US" sz="2000" b="1" dirty="0">
                <a:latin typeface="Courier New" charset="0"/>
              </a:rPr>
              <a:t>Food</a:t>
            </a:r>
            <a:r>
              <a:rPr lang="en-US" sz="2000" dirty="0"/>
              <a:t> class</a:t>
            </a:r>
          </a:p>
          <a:p>
            <a:pPr marL="0" lvl="1" indent="0">
              <a:buNone/>
            </a:pPr>
            <a:endParaRPr lang="en-US" sz="2000" dirty="0"/>
          </a:p>
          <a:p>
            <a:pPr lvl="1">
              <a:buFontTx/>
              <a:buNone/>
            </a:pPr>
            <a:r>
              <a:rPr lang="en-US" sz="2000" b="1" dirty="0">
                <a:latin typeface="Courier New" charset="0"/>
              </a:rPr>
              <a:t>Food </a:t>
            </a:r>
            <a:r>
              <a:rPr lang="en-US" sz="2000" b="1" dirty="0" err="1">
                <a:latin typeface="Courier New" charset="0"/>
              </a:rPr>
              <a:t>myLunch</a:t>
            </a:r>
            <a:r>
              <a:rPr lang="en-US" sz="2000" b="1" dirty="0">
                <a:latin typeface="Courier New" charset="0"/>
              </a:rPr>
              <a:t> = new Sandwich();</a:t>
            </a:r>
          </a:p>
          <a:p>
            <a:pPr lvl="1">
              <a:buFontTx/>
              <a:buNone/>
            </a:pPr>
            <a:r>
              <a:rPr lang="en-US" sz="2000" b="1" dirty="0">
                <a:latin typeface="Courier New" charset="0"/>
              </a:rPr>
              <a:t>Food </a:t>
            </a:r>
            <a:r>
              <a:rPr lang="en-US" sz="2000" b="1" dirty="0" err="1">
                <a:latin typeface="Courier New" charset="0"/>
              </a:rPr>
              <a:t>mySnack</a:t>
            </a:r>
            <a:r>
              <a:rPr lang="en-US" sz="2000" b="1" dirty="0">
                <a:latin typeface="Courier New" charset="0"/>
              </a:rPr>
              <a:t> = new Apple();</a:t>
            </a:r>
          </a:p>
          <a:p>
            <a:pPr lvl="1">
              <a:buFontTx/>
              <a:buNone/>
            </a:pPr>
            <a:r>
              <a:rPr lang="en-US" sz="2000" b="1" dirty="0">
                <a:latin typeface="Courier New" charset="0"/>
              </a:rPr>
              <a:t>Person </a:t>
            </a:r>
            <a:r>
              <a:rPr lang="en-US" sz="2000" b="1" dirty="0" err="1">
                <a:latin typeface="Courier New" charset="0"/>
              </a:rPr>
              <a:t>steve</a:t>
            </a:r>
            <a:r>
              <a:rPr lang="en-US" sz="2000" b="1" dirty="0">
                <a:latin typeface="Courier New" charset="0"/>
              </a:rPr>
              <a:t> = new Student(); </a:t>
            </a:r>
          </a:p>
          <a:p>
            <a:pPr marL="0" lvl="1" indent="0">
              <a:buNone/>
            </a:pPr>
            <a:endParaRPr lang="en-US" sz="2000" dirty="0"/>
          </a:p>
          <a:p>
            <a:pPr marL="342900" lvl="1" indent="-342900">
              <a:buFont typeface="Arial"/>
              <a:buChar char="•"/>
            </a:pPr>
            <a:r>
              <a:rPr lang="en-US" sz="2000" dirty="0"/>
              <a:t>If  </a:t>
            </a:r>
            <a:r>
              <a:rPr lang="en-US" sz="2000" b="1" dirty="0">
                <a:latin typeface="Courier New" charset="0"/>
              </a:rPr>
              <a:t>Person</a:t>
            </a:r>
            <a:r>
              <a:rPr lang="en-US" dirty="0"/>
              <a:t> </a:t>
            </a:r>
            <a:r>
              <a:rPr lang="en-US" sz="2000" dirty="0"/>
              <a:t>has methods  </a:t>
            </a:r>
            <a:r>
              <a:rPr lang="en-US" sz="2000" b="1" dirty="0">
                <a:latin typeface="Courier New" charset="0"/>
              </a:rPr>
              <a:t>eat(Food f) </a:t>
            </a:r>
            <a:r>
              <a:rPr lang="en-US" sz="2000" dirty="0"/>
              <a:t>and </a:t>
            </a:r>
            <a:r>
              <a:rPr lang="en-US" sz="2000" b="1" dirty="0">
                <a:latin typeface="Courier New" charset="0"/>
              </a:rPr>
              <a:t>teach(Person s)</a:t>
            </a:r>
            <a:r>
              <a:rPr lang="en-US" sz="2000" dirty="0"/>
              <a:t>, the following is possible:</a:t>
            </a:r>
          </a:p>
          <a:p>
            <a:pPr marL="0" lvl="1" indent="0">
              <a:buNone/>
            </a:pPr>
            <a:endParaRPr lang="en-US" sz="2000" dirty="0"/>
          </a:p>
          <a:p>
            <a:pPr lvl="1">
              <a:buFontTx/>
              <a:buNone/>
            </a:pPr>
            <a:r>
              <a:rPr lang="en-US" sz="1800" b="1" dirty="0">
                <a:latin typeface="Courier New" charset="0"/>
              </a:rPr>
              <a:t>Person bob = new Student();</a:t>
            </a:r>
          </a:p>
          <a:p>
            <a:pPr lvl="1">
              <a:buFontTx/>
              <a:buNone/>
            </a:pPr>
            <a:r>
              <a:rPr lang="en-US" sz="1800" b="1" dirty="0" err="1">
                <a:latin typeface="Courier New" charset="0"/>
              </a:rPr>
              <a:t>steve.teach</a:t>
            </a:r>
            <a:r>
              <a:rPr lang="en-US" sz="1800" b="1" dirty="0">
                <a:latin typeface="Courier New" charset="0"/>
              </a:rPr>
              <a:t>(bob);</a:t>
            </a:r>
          </a:p>
          <a:p>
            <a:pPr lvl="1">
              <a:buFontTx/>
              <a:buNone/>
            </a:pPr>
            <a:r>
              <a:rPr lang="en-US" sz="1800" b="1" dirty="0" err="1">
                <a:latin typeface="Courier New" charset="0"/>
              </a:rPr>
              <a:t>steve.eat</a:t>
            </a:r>
            <a:r>
              <a:rPr lang="en-US" sz="1800" b="1" dirty="0">
                <a:latin typeface="Courier New" charset="0"/>
              </a:rPr>
              <a:t>(</a:t>
            </a:r>
            <a:r>
              <a:rPr lang="en-US" sz="1800" b="1" dirty="0" err="1">
                <a:latin typeface="Courier New" charset="0"/>
              </a:rPr>
              <a:t>myLunch</a:t>
            </a:r>
            <a:r>
              <a:rPr lang="en-US" sz="1800" b="1" dirty="0">
                <a:latin typeface="Courier New" charset="0"/>
              </a:rPr>
              <a:t>);</a:t>
            </a:r>
          </a:p>
          <a:p>
            <a:pPr marL="0" lvl="1" indent="0">
              <a:buNone/>
            </a:pPr>
            <a:endParaRPr lang="en-US" sz="2000" dirty="0"/>
          </a:p>
          <a:p>
            <a:pPr marL="0" indent="0">
              <a:buNone/>
            </a:pPr>
            <a:endParaRPr lang="en-US" dirty="0"/>
          </a:p>
        </p:txBody>
      </p:sp>
    </p:spTree>
    <p:extLst>
      <p:ext uri="{BB962C8B-B14F-4D97-AF65-F5344CB8AC3E}">
        <p14:creationId xmlns:p14="http://schemas.microsoft.com/office/powerpoint/2010/main" val="284025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400050"/>
            <a:ext cx="8489950" cy="654070"/>
          </a:xfrm>
        </p:spPr>
        <p:txBody>
          <a:bodyPr/>
          <a:lstStyle/>
          <a:p>
            <a:r>
              <a:rPr lang="en-US" dirty="0"/>
              <a:t>UML Class diagrams</a:t>
            </a:r>
          </a:p>
        </p:txBody>
      </p:sp>
      <p:sp>
        <p:nvSpPr>
          <p:cNvPr id="3" name="Content Placeholder 2"/>
          <p:cNvSpPr>
            <a:spLocks noGrp="1"/>
          </p:cNvSpPr>
          <p:nvPr>
            <p:ph idx="1"/>
          </p:nvPr>
        </p:nvSpPr>
        <p:spPr>
          <a:xfrm>
            <a:off x="165847" y="1054120"/>
            <a:ext cx="8489950" cy="4370142"/>
          </a:xfrm>
        </p:spPr>
        <p:txBody>
          <a:bodyPr/>
          <a:lstStyle/>
          <a:p>
            <a:r>
              <a:rPr lang="en-US" sz="2000" dirty="0"/>
              <a:t>Abstract classes and interfaces are represented by placing the "&lt;&lt;abstract&gt;&gt;" stereotype  and the "&lt;&lt;interface&gt;&gt;” stereotype respectively,  above the class name or showing the class name in italics.</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2613211"/>
            <a:ext cx="9144000" cy="3454137"/>
          </a:xfrm>
          <a:prstGeom prst="rect">
            <a:avLst/>
          </a:prstGeom>
        </p:spPr>
      </p:pic>
    </p:spTree>
    <p:extLst>
      <p:ext uri="{BB962C8B-B14F-4D97-AF65-F5344CB8AC3E}">
        <p14:creationId xmlns:p14="http://schemas.microsoft.com/office/powerpoint/2010/main" val="2031512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23399"/>
            <a:ext cx="8489950" cy="654070"/>
          </a:xfrm>
        </p:spPr>
        <p:txBody>
          <a:bodyPr/>
          <a:lstStyle/>
          <a:p>
            <a:r>
              <a:rPr lang="en-GB" dirty="0"/>
              <a:t>What is Design Pattern</a:t>
            </a:r>
          </a:p>
        </p:txBody>
      </p:sp>
      <p:sp>
        <p:nvSpPr>
          <p:cNvPr id="3" name="Content Placeholder 2"/>
          <p:cNvSpPr>
            <a:spLocks noGrp="1"/>
          </p:cNvSpPr>
          <p:nvPr>
            <p:ph idx="1"/>
          </p:nvPr>
        </p:nvSpPr>
        <p:spPr>
          <a:xfrm>
            <a:off x="330200" y="1367343"/>
            <a:ext cx="8489950" cy="4370142"/>
          </a:xfrm>
        </p:spPr>
        <p:txBody>
          <a:bodyPr/>
          <a:lstStyle/>
          <a:p>
            <a:r>
              <a:rPr lang="en-GB" sz="2000" dirty="0"/>
              <a:t>Christopher Alexander says “ </a:t>
            </a:r>
            <a:r>
              <a:rPr lang="en-GB" sz="2000" i="1"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GB" sz="2000" dirty="0"/>
              <a:t>”</a:t>
            </a:r>
          </a:p>
          <a:p>
            <a:endParaRPr lang="en-GB" altLang="en-US" sz="2000" dirty="0"/>
          </a:p>
          <a:p>
            <a:r>
              <a:rPr lang="en-US" altLang="en-US" sz="2000" dirty="0"/>
              <a:t>A design pattern is a descriptions of communicating objects and classes that are customized to solve a general design problem in a particular context</a:t>
            </a:r>
          </a:p>
          <a:p>
            <a:endParaRPr lang="en-US" altLang="en-US" sz="2000" dirty="0"/>
          </a:p>
          <a:p>
            <a:pPr>
              <a:buFont typeface="Wingdings" panose="05000000000000000000" pitchFamily="2" charset="2"/>
              <a:buChar char="§"/>
            </a:pPr>
            <a:r>
              <a:rPr lang="en-US" altLang="en-US" sz="2000" dirty="0"/>
              <a:t>A pattern is made by four elements:</a:t>
            </a:r>
            <a:endParaRPr lang="en-US" altLang="en-US" sz="2000" dirty="0">
              <a:solidFill>
                <a:srgbClr val="C00000"/>
              </a:solidFill>
            </a:endParaRPr>
          </a:p>
          <a:p>
            <a:pPr lvl="1">
              <a:buFont typeface="Wingdings" panose="05000000000000000000" pitchFamily="2" charset="2"/>
              <a:buChar char="§"/>
            </a:pPr>
            <a:r>
              <a:rPr lang="en-US" altLang="en-US" sz="1800" dirty="0">
                <a:solidFill>
                  <a:srgbClr val="C00000"/>
                </a:solidFill>
              </a:rPr>
              <a:t>Name</a:t>
            </a:r>
          </a:p>
          <a:p>
            <a:pPr lvl="1">
              <a:buFont typeface="Wingdings" panose="05000000000000000000" pitchFamily="2" charset="2"/>
              <a:buChar char="§"/>
            </a:pPr>
            <a:r>
              <a:rPr lang="en-US" altLang="en-US" sz="1800" dirty="0">
                <a:solidFill>
                  <a:srgbClr val="C00000"/>
                </a:solidFill>
              </a:rPr>
              <a:t>Problem</a:t>
            </a:r>
          </a:p>
          <a:p>
            <a:pPr lvl="1">
              <a:buFont typeface="Wingdings" panose="05000000000000000000" pitchFamily="2" charset="2"/>
              <a:buChar char="§"/>
            </a:pPr>
            <a:r>
              <a:rPr lang="en-US" altLang="en-US" sz="1800" dirty="0">
                <a:solidFill>
                  <a:srgbClr val="C00000"/>
                </a:solidFill>
              </a:rPr>
              <a:t>Solution</a:t>
            </a:r>
          </a:p>
          <a:p>
            <a:pPr lvl="1">
              <a:buFont typeface="Wingdings" panose="05000000000000000000" pitchFamily="2" charset="2"/>
              <a:buChar char="§"/>
            </a:pPr>
            <a:r>
              <a:rPr lang="en-US" altLang="en-US" sz="1800" dirty="0">
                <a:solidFill>
                  <a:srgbClr val="C00000"/>
                </a:solidFill>
              </a:rPr>
              <a:t>Consequences</a:t>
            </a:r>
          </a:p>
          <a:p>
            <a:pPr lvl="1">
              <a:buFont typeface="Wingdings" panose="05000000000000000000" pitchFamily="2" charset="2"/>
              <a:buChar char="§"/>
            </a:pPr>
            <a:endParaRPr lang="en-US" altLang="en-US" sz="1600" dirty="0"/>
          </a:p>
          <a:p>
            <a:endParaRPr lang="en-GB" sz="2000" b="1" dirty="0"/>
          </a:p>
        </p:txBody>
      </p:sp>
    </p:spTree>
    <p:extLst>
      <p:ext uri="{BB962C8B-B14F-4D97-AF65-F5344CB8AC3E}">
        <p14:creationId xmlns:p14="http://schemas.microsoft.com/office/powerpoint/2010/main" val="315924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 - Name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en-US" sz="2400" dirty="0"/>
              <a:t>Describe a design problems and its solutions in a word or two</a:t>
            </a:r>
          </a:p>
          <a:p>
            <a:pPr>
              <a:buNone/>
            </a:pPr>
            <a:endParaRPr lang="en-US" altLang="en-US" sz="2400" dirty="0"/>
          </a:p>
          <a:p>
            <a:pPr>
              <a:buFont typeface="Wingdings" panose="05000000000000000000" pitchFamily="2" charset="2"/>
              <a:buChar char="§"/>
            </a:pPr>
            <a:r>
              <a:rPr lang="en-US" altLang="en-US" sz="2400" dirty="0"/>
              <a:t>Used to talk about design pattern with our colleagues</a:t>
            </a:r>
          </a:p>
          <a:p>
            <a:pPr>
              <a:buNone/>
            </a:pPr>
            <a:endParaRPr lang="en-US" altLang="en-US" sz="2400" dirty="0"/>
          </a:p>
          <a:p>
            <a:pPr>
              <a:buFont typeface="Wingdings" panose="05000000000000000000" pitchFamily="2" charset="2"/>
              <a:buChar char="§"/>
            </a:pPr>
            <a:r>
              <a:rPr lang="en-US" altLang="en-US" sz="2400" dirty="0"/>
              <a:t>Used in the documentation</a:t>
            </a:r>
          </a:p>
          <a:p>
            <a:pPr marL="0" indent="0">
              <a:buNone/>
            </a:pPr>
            <a:endParaRPr lang="en-US" altLang="en-US" sz="2400" dirty="0"/>
          </a:p>
          <a:p>
            <a:pPr>
              <a:buFont typeface="Wingdings" panose="05000000000000000000" pitchFamily="2" charset="2"/>
              <a:buChar char="§"/>
            </a:pPr>
            <a:r>
              <a:rPr lang="en-US" altLang="en-US" sz="2400" dirty="0"/>
              <a:t>Increase our design vocabulary</a:t>
            </a:r>
          </a:p>
          <a:p>
            <a:pPr>
              <a:buFont typeface="Wingdings" panose="05000000000000000000" pitchFamily="2" charset="2"/>
              <a:buChar char="§"/>
            </a:pPr>
            <a:endParaRPr lang="en-US" altLang="en-US" sz="2400" dirty="0"/>
          </a:p>
          <a:p>
            <a:pPr>
              <a:buFont typeface="Wingdings" panose="05000000000000000000" pitchFamily="2" charset="2"/>
              <a:buChar char="§"/>
            </a:pPr>
            <a:r>
              <a:rPr lang="en-US" altLang="en-US" sz="2400" dirty="0"/>
              <a:t>Have to be coherent and evocative</a:t>
            </a:r>
          </a:p>
          <a:p>
            <a:endParaRPr lang="en-GB" sz="2400" dirty="0"/>
          </a:p>
        </p:txBody>
      </p:sp>
    </p:spTree>
    <p:extLst>
      <p:ext uri="{BB962C8B-B14F-4D97-AF65-F5344CB8AC3E}">
        <p14:creationId xmlns:p14="http://schemas.microsoft.com/office/powerpoint/2010/main" val="479146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Pattern - Problem</a:t>
            </a:r>
          </a:p>
        </p:txBody>
      </p:sp>
      <p:sp>
        <p:nvSpPr>
          <p:cNvPr id="3" name="Content Placeholder 2"/>
          <p:cNvSpPr>
            <a:spLocks noGrp="1"/>
          </p:cNvSpPr>
          <p:nvPr>
            <p:ph idx="1"/>
          </p:nvPr>
        </p:nvSpPr>
        <p:spPr/>
        <p:txBody>
          <a:bodyPr/>
          <a:lstStyle/>
          <a:p>
            <a:r>
              <a:rPr lang="en-US" altLang="en-US" sz="2400" dirty="0"/>
              <a:t>Describes when to apply the patterns</a:t>
            </a:r>
          </a:p>
          <a:p>
            <a:pPr>
              <a:buNone/>
            </a:pPr>
            <a:endParaRPr lang="en-US" altLang="en-US" sz="2400" dirty="0"/>
          </a:p>
          <a:p>
            <a:r>
              <a:rPr lang="en-US" altLang="en-US" sz="2400" dirty="0"/>
              <a:t>Explains the problem and its context</a:t>
            </a:r>
          </a:p>
          <a:p>
            <a:pPr>
              <a:buNone/>
            </a:pPr>
            <a:endParaRPr lang="en-US" altLang="en-US" sz="2400" dirty="0"/>
          </a:p>
          <a:p>
            <a:r>
              <a:rPr lang="en-US" altLang="en-US" sz="2400" dirty="0"/>
              <a:t>Sometimes include a list of conditions that must be met before it makes sense to apply the pattern</a:t>
            </a:r>
          </a:p>
          <a:p>
            <a:pPr>
              <a:buNone/>
            </a:pPr>
            <a:endParaRPr lang="en-US" altLang="en-US" sz="2400" dirty="0"/>
          </a:p>
          <a:p>
            <a:r>
              <a:rPr lang="en-US" altLang="en-US" sz="2400" dirty="0"/>
              <a:t>Have to occurs over and over again in our environment</a:t>
            </a:r>
          </a:p>
          <a:p>
            <a:endParaRPr lang="en-GB" sz="2400" dirty="0"/>
          </a:p>
        </p:txBody>
      </p:sp>
    </p:spTree>
    <p:extLst>
      <p:ext uri="{BB962C8B-B14F-4D97-AF65-F5344CB8AC3E}">
        <p14:creationId xmlns:p14="http://schemas.microsoft.com/office/powerpoint/2010/main" val="2689479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Pattern - Solution</a:t>
            </a:r>
          </a:p>
        </p:txBody>
      </p:sp>
      <p:sp>
        <p:nvSpPr>
          <p:cNvPr id="3" name="Content Placeholder 2"/>
          <p:cNvSpPr>
            <a:spLocks noGrp="1"/>
          </p:cNvSpPr>
          <p:nvPr>
            <p:ph idx="1"/>
          </p:nvPr>
        </p:nvSpPr>
        <p:spPr/>
        <p:txBody>
          <a:bodyPr/>
          <a:lstStyle/>
          <a:p>
            <a:r>
              <a:rPr lang="en-US" altLang="en-US" sz="2400" dirty="0"/>
              <a:t>Describes the </a:t>
            </a:r>
            <a:r>
              <a:rPr lang="en-US" altLang="en-US" sz="2400" dirty="0">
                <a:solidFill>
                  <a:srgbClr val="800000"/>
                </a:solidFill>
              </a:rPr>
              <a:t>elements</a:t>
            </a:r>
            <a:r>
              <a:rPr lang="en-US" altLang="en-US" sz="2400" dirty="0"/>
              <a:t> that make up the design, their </a:t>
            </a:r>
            <a:r>
              <a:rPr lang="en-US" altLang="en-US" sz="2400" dirty="0">
                <a:solidFill>
                  <a:srgbClr val="800000"/>
                </a:solidFill>
              </a:rPr>
              <a:t>relationships</a:t>
            </a:r>
            <a:r>
              <a:rPr lang="en-US" altLang="en-US" sz="2400" dirty="0"/>
              <a:t>, </a:t>
            </a:r>
            <a:r>
              <a:rPr lang="en-US" altLang="en-US" sz="2400" dirty="0">
                <a:solidFill>
                  <a:srgbClr val="800000"/>
                </a:solidFill>
              </a:rPr>
              <a:t>responsibilities</a:t>
            </a:r>
            <a:r>
              <a:rPr lang="en-US" altLang="en-US" sz="2400" dirty="0"/>
              <a:t> and </a:t>
            </a:r>
            <a:r>
              <a:rPr lang="en-US" altLang="en-US" sz="2400" dirty="0">
                <a:solidFill>
                  <a:srgbClr val="800000"/>
                </a:solidFill>
              </a:rPr>
              <a:t>collaborations</a:t>
            </a:r>
          </a:p>
          <a:p>
            <a:pPr>
              <a:buNone/>
            </a:pPr>
            <a:endParaRPr lang="en-US" altLang="en-US" sz="2400" dirty="0"/>
          </a:p>
          <a:p>
            <a:r>
              <a:rPr lang="en-US" altLang="en-US" sz="2400" dirty="0"/>
              <a:t>Does not describe  a concrete design or implementation</a:t>
            </a:r>
          </a:p>
          <a:p>
            <a:pPr>
              <a:buNone/>
            </a:pPr>
            <a:endParaRPr lang="en-US" altLang="en-US" sz="2400" dirty="0"/>
          </a:p>
          <a:p>
            <a:pPr>
              <a:buNone/>
            </a:pPr>
            <a:endParaRPr lang="en-US" altLang="en-US" sz="2400" dirty="0"/>
          </a:p>
          <a:p>
            <a:r>
              <a:rPr lang="en-US" altLang="en-US" sz="2400" dirty="0"/>
              <a:t>Has to be well proven in some projects</a:t>
            </a:r>
          </a:p>
          <a:p>
            <a:endParaRPr lang="en-GB" sz="2400" dirty="0"/>
          </a:p>
        </p:txBody>
      </p:sp>
    </p:spTree>
    <p:extLst>
      <p:ext uri="{BB962C8B-B14F-4D97-AF65-F5344CB8AC3E}">
        <p14:creationId xmlns:p14="http://schemas.microsoft.com/office/powerpoint/2010/main" val="1563361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Pattern - Consequences</a:t>
            </a:r>
          </a:p>
        </p:txBody>
      </p:sp>
      <p:sp>
        <p:nvSpPr>
          <p:cNvPr id="3" name="Content Placeholder 2"/>
          <p:cNvSpPr>
            <a:spLocks noGrp="1"/>
          </p:cNvSpPr>
          <p:nvPr>
            <p:ph idx="1"/>
          </p:nvPr>
        </p:nvSpPr>
        <p:spPr/>
        <p:txBody>
          <a:bodyPr/>
          <a:lstStyle/>
          <a:p>
            <a:r>
              <a:rPr lang="en-US" altLang="en-US" sz="2400" dirty="0"/>
              <a:t>Results and trade-offs of applying the pattern</a:t>
            </a:r>
          </a:p>
          <a:p>
            <a:pPr>
              <a:buNone/>
            </a:pPr>
            <a:endParaRPr lang="en-US" altLang="en-US" sz="2400" dirty="0"/>
          </a:p>
          <a:p>
            <a:r>
              <a:rPr lang="en-US" altLang="en-US" sz="2400" dirty="0"/>
              <a:t>Helpful for describe design decisions, for evaluating design alternatives</a:t>
            </a:r>
          </a:p>
          <a:p>
            <a:pPr>
              <a:buNone/>
            </a:pPr>
            <a:endParaRPr lang="en-US" altLang="en-US" sz="2400" dirty="0"/>
          </a:p>
          <a:p>
            <a:r>
              <a:rPr lang="en-US" altLang="en-US" sz="2400" dirty="0"/>
              <a:t>Benefits of applying a pattern</a:t>
            </a:r>
          </a:p>
          <a:p>
            <a:pPr>
              <a:buNone/>
            </a:pPr>
            <a:endParaRPr lang="en-US" altLang="en-US" sz="2400" dirty="0"/>
          </a:p>
          <a:p>
            <a:r>
              <a:rPr lang="en-US" altLang="en-US" sz="2400" dirty="0"/>
              <a:t>Impacts on a system’s flexibility, extensibility or portability</a:t>
            </a:r>
          </a:p>
          <a:p>
            <a:endParaRPr lang="en-GB" sz="2400" dirty="0"/>
          </a:p>
        </p:txBody>
      </p:sp>
    </p:spTree>
    <p:extLst>
      <p:ext uri="{BB962C8B-B14F-4D97-AF65-F5344CB8AC3E}">
        <p14:creationId xmlns:p14="http://schemas.microsoft.com/office/powerpoint/2010/main" val="3018972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of Design Pattern</a:t>
            </a:r>
          </a:p>
        </p:txBody>
      </p:sp>
      <p:pic>
        <p:nvPicPr>
          <p:cNvPr id="4" name="Picture 7">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498" y="1752600"/>
            <a:ext cx="6724650" cy="3417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848498" y="5455162"/>
            <a:ext cx="6724650" cy="646331"/>
          </a:xfrm>
          <a:prstGeom prst="rect">
            <a:avLst/>
          </a:prstGeom>
        </p:spPr>
        <p:txBody>
          <a:bodyPr wrap="square">
            <a:spAutoFit/>
          </a:bodyPr>
          <a:lstStyle/>
          <a:p>
            <a:r>
              <a:rPr lang="en-US" altLang="en-US" b="1" dirty="0">
                <a:solidFill>
                  <a:srgbClr val="C00000"/>
                </a:solidFill>
              </a:rPr>
              <a:t>Scope</a:t>
            </a:r>
            <a:r>
              <a:rPr lang="en-US" altLang="en-US" dirty="0"/>
              <a:t>: domain over which a pattern applies</a:t>
            </a:r>
          </a:p>
          <a:p>
            <a:r>
              <a:rPr lang="en-US" altLang="en-US" b="1" dirty="0">
                <a:solidFill>
                  <a:srgbClr val="C00000"/>
                </a:solidFill>
              </a:rPr>
              <a:t>Purpose</a:t>
            </a:r>
            <a:r>
              <a:rPr lang="en-US" altLang="en-US" dirty="0"/>
              <a:t>: reflects what a pattern does</a:t>
            </a:r>
          </a:p>
        </p:txBody>
      </p:sp>
    </p:spTree>
    <p:extLst>
      <p:ext uri="{BB962C8B-B14F-4D97-AF65-F5344CB8AC3E}">
        <p14:creationId xmlns:p14="http://schemas.microsoft.com/office/powerpoint/2010/main" val="68041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Method Pattern</a:t>
            </a:r>
          </a:p>
        </p:txBody>
      </p:sp>
      <p:sp>
        <p:nvSpPr>
          <p:cNvPr id="3" name="Content Placeholder 2"/>
          <p:cNvSpPr>
            <a:spLocks noGrp="1"/>
          </p:cNvSpPr>
          <p:nvPr>
            <p:ph idx="1"/>
          </p:nvPr>
        </p:nvSpPr>
        <p:spPr/>
        <p:txBody>
          <a:bodyPr/>
          <a:lstStyle/>
          <a:p>
            <a:r>
              <a:rPr lang="en-US" sz="2400" b="1" dirty="0">
                <a:solidFill>
                  <a:srgbClr val="800000"/>
                </a:solidFill>
              </a:rPr>
              <a:t>Intent/Problem</a:t>
            </a:r>
            <a:r>
              <a:rPr lang="en-US" sz="2400" dirty="0"/>
              <a:t>: Define the skeleton of an algorithm in an operation, deferring some steps to client subclasses. Template Method lets subclasses redefine certain steps of an algorithm without changing the algorithm's structure.</a:t>
            </a:r>
          </a:p>
          <a:p>
            <a:r>
              <a:rPr lang="en-US" sz="2400" b="1" dirty="0">
                <a:solidFill>
                  <a:srgbClr val="800000"/>
                </a:solidFill>
              </a:rPr>
              <a:t>Solution:</a:t>
            </a:r>
            <a:r>
              <a:rPr lang="en-US" sz="2400" dirty="0"/>
              <a:t> The component designer decides which steps of an algorithm are invariant (or standard), and which are variant (or customizable). The invariant steps are implemented in an abstract base class, while the variant steps are either given a default implementation, or no implementation at all.</a:t>
            </a:r>
          </a:p>
        </p:txBody>
      </p:sp>
    </p:spTree>
    <p:extLst>
      <p:ext uri="{BB962C8B-B14F-4D97-AF65-F5344CB8AC3E}">
        <p14:creationId xmlns:p14="http://schemas.microsoft.com/office/powerpoint/2010/main" val="324842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Object Class in Java</a:t>
            </a:r>
          </a:p>
          <a:p>
            <a:r>
              <a:rPr lang="en-US" dirty="0"/>
              <a:t>Final classes and methods</a:t>
            </a:r>
          </a:p>
          <a:p>
            <a:r>
              <a:rPr lang="en-US" dirty="0"/>
              <a:t>Abstract classes</a:t>
            </a:r>
          </a:p>
          <a:p>
            <a:r>
              <a:rPr lang="en-US" dirty="0"/>
              <a:t>Interfaces</a:t>
            </a:r>
          </a:p>
          <a:p>
            <a:r>
              <a:rPr lang="en-US" dirty="0"/>
              <a:t>Introduction to design patterns</a:t>
            </a:r>
          </a:p>
        </p:txBody>
      </p:sp>
    </p:spTree>
    <p:extLst>
      <p:ext uri="{BB962C8B-B14F-4D97-AF65-F5344CB8AC3E}">
        <p14:creationId xmlns:p14="http://schemas.microsoft.com/office/powerpoint/2010/main" val="2189757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Template Method Pattern</a:t>
            </a:r>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0" y="1396999"/>
            <a:ext cx="7292012" cy="3951111"/>
          </a:xfrm>
          <a:prstGeom prst="rect">
            <a:avLst/>
          </a:prstGeom>
        </p:spPr>
      </p:pic>
      <p:sp>
        <p:nvSpPr>
          <p:cNvPr id="9" name="Rectangle 8"/>
          <p:cNvSpPr/>
          <p:nvPr/>
        </p:nvSpPr>
        <p:spPr>
          <a:xfrm>
            <a:off x="479778" y="5291666"/>
            <a:ext cx="8128000" cy="923330"/>
          </a:xfrm>
          <a:prstGeom prst="rect">
            <a:avLst/>
          </a:prstGeom>
        </p:spPr>
        <p:txBody>
          <a:bodyPr wrap="square">
            <a:spAutoFit/>
          </a:bodyPr>
          <a:lstStyle/>
          <a:p>
            <a:r>
              <a:rPr lang="en-US" dirty="0"/>
              <a:t>The </a:t>
            </a:r>
            <a:r>
              <a:rPr lang="en-US" dirty="0">
                <a:solidFill>
                  <a:srgbClr val="800000"/>
                </a:solidFill>
              </a:rPr>
              <a:t>key point </a:t>
            </a:r>
            <a:r>
              <a:rPr lang="en-US" dirty="0"/>
              <a:t>to mention is that template method should be final, so that subclass can not override and change steps of the algorithm, but same time individual step should be abstract, so that child classes can implement them.</a:t>
            </a:r>
          </a:p>
        </p:txBody>
      </p:sp>
    </p:spTree>
    <p:extLst>
      <p:ext uri="{BB962C8B-B14F-4D97-AF65-F5344CB8AC3E}">
        <p14:creationId xmlns:p14="http://schemas.microsoft.com/office/powerpoint/2010/main" val="3281559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53980"/>
            <a:ext cx="8489950" cy="654070"/>
          </a:xfrm>
        </p:spPr>
        <p:txBody>
          <a:bodyPr/>
          <a:lstStyle/>
          <a:p>
            <a:r>
              <a:rPr lang="en-US" dirty="0"/>
              <a:t>Example</a:t>
            </a:r>
          </a:p>
        </p:txBody>
      </p:sp>
      <p:pic>
        <p:nvPicPr>
          <p:cNvPr id="5" name="Picture 4">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85334" y="1855029"/>
            <a:ext cx="7061164" cy="4819525"/>
          </a:xfrm>
          <a:prstGeom prst="rect">
            <a:avLst/>
          </a:prstGeom>
        </p:spPr>
      </p:pic>
      <p:sp>
        <p:nvSpPr>
          <p:cNvPr id="6" name="Rectangle 5"/>
          <p:cNvSpPr/>
          <p:nvPr/>
        </p:nvSpPr>
        <p:spPr>
          <a:xfrm>
            <a:off x="292098" y="908050"/>
            <a:ext cx="8475919" cy="923330"/>
          </a:xfrm>
          <a:prstGeom prst="rect">
            <a:avLst/>
          </a:prstGeom>
        </p:spPr>
        <p:txBody>
          <a:bodyPr wrap="square">
            <a:spAutoFit/>
          </a:bodyPr>
          <a:lstStyle/>
          <a:p>
            <a:r>
              <a:rPr lang="en-US" dirty="0"/>
              <a:t>Suppose to create a data mining application that analyzes corporate documents. Users feed the app documents in various formats (PDF, DOC, CSV), and it tries to extract meaningful data from these docs in a uniform format.</a:t>
            </a:r>
          </a:p>
        </p:txBody>
      </p:sp>
    </p:spTree>
    <p:extLst>
      <p:ext uri="{BB962C8B-B14F-4D97-AF65-F5344CB8AC3E}">
        <p14:creationId xmlns:p14="http://schemas.microsoft.com/office/powerpoint/2010/main" val="1298600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756" y="752829"/>
            <a:ext cx="8489950" cy="654070"/>
          </a:xfrm>
        </p:spPr>
        <p:txBody>
          <a:bodyPr/>
          <a:lstStyle/>
          <a:p>
            <a:r>
              <a:rPr lang="en-US" dirty="0"/>
              <a:t>Solution using Template Method Pattern</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20233" y="1298761"/>
            <a:ext cx="6289322" cy="4615635"/>
          </a:xfrm>
          <a:prstGeom prst="rect">
            <a:avLst/>
          </a:prstGeom>
        </p:spPr>
      </p:pic>
      <p:sp>
        <p:nvSpPr>
          <p:cNvPr id="5" name="Rectangle 4"/>
          <p:cNvSpPr/>
          <p:nvPr/>
        </p:nvSpPr>
        <p:spPr>
          <a:xfrm>
            <a:off x="155222" y="5974843"/>
            <a:ext cx="8608484" cy="646331"/>
          </a:xfrm>
          <a:prstGeom prst="rect">
            <a:avLst/>
          </a:prstGeom>
        </p:spPr>
        <p:txBody>
          <a:bodyPr wrap="square">
            <a:spAutoFit/>
          </a:bodyPr>
          <a:lstStyle/>
          <a:p>
            <a:r>
              <a:rPr lang="en-US" dirty="0"/>
              <a:t>Template method breaks the algorithm into steps, allowing subclasses to override these steps but not the actual method.</a:t>
            </a:r>
          </a:p>
        </p:txBody>
      </p:sp>
    </p:spTree>
    <p:extLst>
      <p:ext uri="{BB962C8B-B14F-4D97-AF65-F5344CB8AC3E}">
        <p14:creationId xmlns:p14="http://schemas.microsoft.com/office/powerpoint/2010/main" val="223482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Inheritance Tree </a:t>
            </a:r>
            <a:br>
              <a:rPr lang="en-US" dirty="0"/>
            </a:br>
            <a:endParaRPr lang="en-US" dirty="0"/>
          </a:p>
        </p:txBody>
      </p:sp>
      <p:sp>
        <p:nvSpPr>
          <p:cNvPr id="3" name="Content Placeholder 2"/>
          <p:cNvSpPr>
            <a:spLocks noGrp="1"/>
          </p:cNvSpPr>
          <p:nvPr>
            <p:ph idx="1"/>
          </p:nvPr>
        </p:nvSpPr>
        <p:spPr/>
        <p:txBody>
          <a:bodyPr/>
          <a:lstStyle/>
          <a:p>
            <a:r>
              <a:rPr lang="en-US" dirty="0"/>
              <a:t>All Java classes you ever use or write yourself are in the </a:t>
            </a:r>
            <a:r>
              <a:rPr lang="en-US" i="1" dirty="0"/>
              <a:t>inheritance tree </a:t>
            </a:r>
            <a:r>
              <a:rPr lang="en-US" dirty="0"/>
              <a:t>with class Object at the top: </a:t>
            </a:r>
          </a:p>
          <a:p>
            <a:endParaRPr lang="en-US" dirty="0"/>
          </a:p>
        </p:txBody>
      </p:sp>
      <p:sp>
        <p:nvSpPr>
          <p:cNvPr id="4" name="TextBox 3"/>
          <p:cNvSpPr txBox="1"/>
          <p:nvPr/>
        </p:nvSpPr>
        <p:spPr>
          <a:xfrm>
            <a:off x="3451839" y="2963728"/>
            <a:ext cx="1518940" cy="646331"/>
          </a:xfrm>
          <a:prstGeom prst="rect">
            <a:avLst/>
          </a:prstGeom>
          <a:noFill/>
        </p:spPr>
        <p:txBody>
          <a:bodyPr wrap="none" rtlCol="0">
            <a:spAutoFit/>
          </a:bodyPr>
          <a:lstStyle/>
          <a:p>
            <a:r>
              <a:rPr lang="en-US" sz="3600" dirty="0">
                <a:solidFill>
                  <a:srgbClr val="800000"/>
                </a:solidFill>
              </a:rPr>
              <a:t>Object</a:t>
            </a:r>
          </a:p>
        </p:txBody>
      </p:sp>
      <p:sp>
        <p:nvSpPr>
          <p:cNvPr id="5" name="TextBox 4"/>
          <p:cNvSpPr txBox="1"/>
          <p:nvPr/>
        </p:nvSpPr>
        <p:spPr>
          <a:xfrm>
            <a:off x="1559744" y="4487162"/>
            <a:ext cx="1122673" cy="523220"/>
          </a:xfrm>
          <a:prstGeom prst="rect">
            <a:avLst/>
          </a:prstGeom>
          <a:noFill/>
        </p:spPr>
        <p:txBody>
          <a:bodyPr wrap="none" rtlCol="0">
            <a:spAutoFit/>
          </a:bodyPr>
          <a:lstStyle/>
          <a:p>
            <a:r>
              <a:rPr lang="en-US" sz="2800" dirty="0"/>
              <a:t>String</a:t>
            </a:r>
          </a:p>
        </p:txBody>
      </p:sp>
      <p:sp>
        <p:nvSpPr>
          <p:cNvPr id="6" name="TextBox 5"/>
          <p:cNvSpPr txBox="1"/>
          <p:nvPr/>
        </p:nvSpPr>
        <p:spPr>
          <a:xfrm>
            <a:off x="3320146" y="5010382"/>
            <a:ext cx="2639615" cy="523220"/>
          </a:xfrm>
          <a:prstGeom prst="rect">
            <a:avLst/>
          </a:prstGeom>
          <a:noFill/>
        </p:spPr>
        <p:txBody>
          <a:bodyPr wrap="none" rtlCol="0">
            <a:spAutoFit/>
          </a:bodyPr>
          <a:lstStyle/>
          <a:p>
            <a:r>
              <a:rPr lang="en-US" sz="2800" dirty="0"/>
              <a:t>Everything else</a:t>
            </a:r>
          </a:p>
        </p:txBody>
      </p:sp>
      <p:sp>
        <p:nvSpPr>
          <p:cNvPr id="7" name="TextBox 6"/>
          <p:cNvSpPr txBox="1"/>
          <p:nvPr/>
        </p:nvSpPr>
        <p:spPr>
          <a:xfrm>
            <a:off x="6662336" y="4487162"/>
            <a:ext cx="1222961" cy="523220"/>
          </a:xfrm>
          <a:prstGeom prst="rect">
            <a:avLst/>
          </a:prstGeom>
          <a:noFill/>
        </p:spPr>
        <p:txBody>
          <a:bodyPr wrap="none" rtlCol="0">
            <a:spAutoFit/>
          </a:bodyPr>
          <a:lstStyle/>
          <a:p>
            <a:r>
              <a:rPr lang="en-US" sz="2800" dirty="0"/>
              <a:t>Shape</a:t>
            </a:r>
          </a:p>
        </p:txBody>
      </p:sp>
      <p:sp>
        <p:nvSpPr>
          <p:cNvPr id="8" name="TextBox 7"/>
          <p:cNvSpPr txBox="1"/>
          <p:nvPr/>
        </p:nvSpPr>
        <p:spPr>
          <a:xfrm>
            <a:off x="6762624" y="5904241"/>
            <a:ext cx="1342535" cy="523220"/>
          </a:xfrm>
          <a:prstGeom prst="rect">
            <a:avLst/>
          </a:prstGeom>
          <a:noFill/>
        </p:spPr>
        <p:txBody>
          <a:bodyPr wrap="none" rtlCol="0">
            <a:spAutoFit/>
          </a:bodyPr>
          <a:lstStyle/>
          <a:p>
            <a:r>
              <a:rPr lang="en-US" sz="2800" dirty="0"/>
              <a:t>Square</a:t>
            </a:r>
          </a:p>
        </p:txBody>
      </p:sp>
      <p:cxnSp>
        <p:nvCxnSpPr>
          <p:cNvPr id="10" name="Straight Arrow Connector 9">
            <a:extLst>
              <a:ext uri="{C183D7F6-B498-43B3-948B-1728B52AA6E4}">
                <adec:decorative xmlns:adec="http://schemas.microsoft.com/office/drawing/2017/decorative" val="1"/>
              </a:ext>
            </a:extLst>
          </p:cNvPr>
          <p:cNvCxnSpPr>
            <a:stCxn id="5" idx="0"/>
          </p:cNvCxnSpPr>
          <p:nvPr/>
        </p:nvCxnSpPr>
        <p:spPr>
          <a:xfrm flipV="1">
            <a:off x="2121081" y="3776133"/>
            <a:ext cx="2061452" cy="7110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C183D7F6-B498-43B3-948B-1728B52AA6E4}">
                <adec:decorative xmlns:adec="http://schemas.microsoft.com/office/drawing/2017/decorative" val="1"/>
              </a:ext>
            </a:extLst>
          </p:cNvPr>
          <p:cNvCxnSpPr/>
          <p:nvPr/>
        </p:nvCxnSpPr>
        <p:spPr>
          <a:xfrm flipH="1" flipV="1">
            <a:off x="4385734" y="3708401"/>
            <a:ext cx="203420" cy="1301981"/>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C183D7F6-B498-43B3-948B-1728B52AA6E4}">
                <adec:decorative xmlns:adec="http://schemas.microsoft.com/office/drawing/2017/decorative" val="1"/>
              </a:ext>
            </a:extLst>
          </p:cNvPr>
          <p:cNvCxnSpPr>
            <a:stCxn id="7" idx="0"/>
          </p:cNvCxnSpPr>
          <p:nvPr/>
        </p:nvCxnSpPr>
        <p:spPr>
          <a:xfrm flipH="1" flipV="1">
            <a:off x="4589154" y="3776134"/>
            <a:ext cx="2684663" cy="7110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C183D7F6-B498-43B3-948B-1728B52AA6E4}">
                <adec:decorative xmlns:adec="http://schemas.microsoft.com/office/drawing/2017/decorative" val="1"/>
              </a:ext>
            </a:extLst>
          </p:cNvPr>
          <p:cNvCxnSpPr/>
          <p:nvPr/>
        </p:nvCxnSpPr>
        <p:spPr>
          <a:xfrm flipV="1">
            <a:off x="7421214" y="5193041"/>
            <a:ext cx="0" cy="7110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3286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is an Object </a:t>
            </a:r>
            <a:br>
              <a:rPr lang="en-US" dirty="0"/>
            </a:br>
            <a:endParaRPr lang="en-US" dirty="0"/>
          </a:p>
        </p:txBody>
      </p:sp>
      <p:sp>
        <p:nvSpPr>
          <p:cNvPr id="3" name="Content Placeholder 2"/>
          <p:cNvSpPr>
            <a:spLocks noGrp="1"/>
          </p:cNvSpPr>
          <p:nvPr>
            <p:ph idx="1"/>
          </p:nvPr>
        </p:nvSpPr>
        <p:spPr>
          <a:xfrm>
            <a:off x="330200" y="1795709"/>
            <a:ext cx="8661400" cy="4370142"/>
          </a:xfrm>
        </p:spPr>
        <p:txBody>
          <a:bodyPr/>
          <a:lstStyle/>
          <a:p>
            <a:pPr marL="0" indent="0" algn="ctr">
              <a:buNone/>
            </a:pPr>
            <a:r>
              <a:rPr lang="en-US" sz="2400" dirty="0">
                <a:latin typeface="Courier"/>
                <a:cs typeface="Courier"/>
              </a:rPr>
              <a:t>Object </a:t>
            </a:r>
            <a:r>
              <a:rPr lang="en-US" sz="2400" dirty="0" err="1">
                <a:latin typeface="Courier"/>
                <a:cs typeface="Courier"/>
              </a:rPr>
              <a:t>obj</a:t>
            </a:r>
            <a:r>
              <a:rPr lang="en-US" sz="2400" dirty="0">
                <a:latin typeface="Courier"/>
                <a:cs typeface="Courier"/>
              </a:rPr>
              <a:t> = new Square() ; </a:t>
            </a:r>
          </a:p>
          <a:p>
            <a:pPr marL="0" indent="0" algn="ctr">
              <a:buNone/>
            </a:pPr>
            <a:endParaRPr lang="en-US" sz="2400" dirty="0">
              <a:latin typeface="Courier"/>
              <a:cs typeface="Courier"/>
            </a:endParaRPr>
          </a:p>
          <a:p>
            <a:pPr marL="0" indent="0">
              <a:buNone/>
            </a:pPr>
            <a:r>
              <a:rPr lang="en-US" dirty="0"/>
              <a:t>• OK </a:t>
            </a:r>
          </a:p>
          <a:p>
            <a:r>
              <a:rPr lang="en-US" dirty="0"/>
              <a:t>But can only call methods declared by class Object. </a:t>
            </a:r>
          </a:p>
          <a:p>
            <a:r>
              <a:rPr lang="en-US" dirty="0"/>
              <a:t>Of course, they may be overridden by subclasses. </a:t>
            </a:r>
          </a:p>
          <a:p>
            <a:endParaRPr lang="en-US" dirty="0"/>
          </a:p>
        </p:txBody>
      </p:sp>
    </p:spTree>
    <p:extLst>
      <p:ext uri="{BB962C8B-B14F-4D97-AF65-F5344CB8AC3E}">
        <p14:creationId xmlns:p14="http://schemas.microsoft.com/office/powerpoint/2010/main" val="156751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 Class</a:t>
            </a:r>
          </a:p>
        </p:txBody>
      </p:sp>
      <p:sp>
        <p:nvSpPr>
          <p:cNvPr id="3" name="Content Placeholder 2"/>
          <p:cNvSpPr>
            <a:spLocks noGrp="1"/>
          </p:cNvSpPr>
          <p:nvPr>
            <p:ph idx="1"/>
          </p:nvPr>
        </p:nvSpPr>
        <p:spPr/>
        <p:txBody>
          <a:bodyPr/>
          <a:lstStyle/>
          <a:p>
            <a:pPr>
              <a:lnSpc>
                <a:spcPct val="90000"/>
              </a:lnSpc>
            </a:pPr>
            <a:r>
              <a:rPr lang="en-US" sz="2400" dirty="0"/>
              <a:t>Every java class has </a:t>
            </a:r>
            <a:r>
              <a:rPr lang="en-US" sz="2400" dirty="0">
                <a:solidFill>
                  <a:srgbClr val="800000"/>
                </a:solidFill>
              </a:rPr>
              <a:t>Object</a:t>
            </a:r>
            <a:r>
              <a:rPr lang="en-US" sz="2400" dirty="0"/>
              <a:t> as its superclass and thus inherits the Object methods.</a:t>
            </a:r>
          </a:p>
          <a:p>
            <a:pPr>
              <a:lnSpc>
                <a:spcPct val="90000"/>
              </a:lnSpc>
            </a:pPr>
            <a:r>
              <a:rPr lang="en-US" sz="2400" dirty="0">
                <a:solidFill>
                  <a:srgbClr val="800000"/>
                </a:solidFill>
              </a:rPr>
              <a:t>Object is a non-abstract class </a:t>
            </a:r>
            <a:r>
              <a:rPr lang="en-US" sz="2400" dirty="0"/>
              <a:t>(You will see in a few slides the meaning of Abstract class)</a:t>
            </a:r>
            <a:endParaRPr lang="en-US" sz="2400" dirty="0">
              <a:solidFill>
                <a:srgbClr val="800000"/>
              </a:solidFill>
            </a:endParaRPr>
          </a:p>
          <a:p>
            <a:pPr>
              <a:lnSpc>
                <a:spcPct val="90000"/>
              </a:lnSpc>
            </a:pPr>
            <a:r>
              <a:rPr lang="en-US" sz="2400" dirty="0"/>
              <a:t>Many Object methods, however, have implementations that aren’t particularly useful in general</a:t>
            </a:r>
          </a:p>
          <a:p>
            <a:pPr>
              <a:lnSpc>
                <a:spcPct val="90000"/>
              </a:lnSpc>
            </a:pPr>
            <a:r>
              <a:rPr lang="en-US" sz="2400" dirty="0"/>
              <a:t>In most cases, it is a good idea to override these methods with more useful versions.</a:t>
            </a:r>
          </a:p>
          <a:p>
            <a:pPr>
              <a:lnSpc>
                <a:spcPct val="90000"/>
              </a:lnSpc>
            </a:pPr>
            <a:r>
              <a:rPr lang="en-US" sz="2400" dirty="0"/>
              <a:t>In other cases, it is </a:t>
            </a:r>
            <a:r>
              <a:rPr lang="en-US" sz="2400" b="1" dirty="0"/>
              <a:t>required</a:t>
            </a:r>
            <a:r>
              <a:rPr lang="en-US" sz="2400" dirty="0"/>
              <a:t> if you want your objects to correctly work with other class libraries.</a:t>
            </a:r>
          </a:p>
          <a:p>
            <a:endParaRPr lang="en-US" sz="2400" dirty="0"/>
          </a:p>
        </p:txBody>
      </p:sp>
    </p:spTree>
    <p:extLst>
      <p:ext uri="{BB962C8B-B14F-4D97-AF65-F5344CB8AC3E}">
        <p14:creationId xmlns:p14="http://schemas.microsoft.com/office/powerpoint/2010/main" val="449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Object Class methods </a:t>
            </a:r>
            <a:br>
              <a:rPr lang="en-US" dirty="0"/>
            </a:br>
            <a:endParaRPr lang="en-US" dirty="0"/>
          </a:p>
        </p:txBody>
      </p:sp>
      <p:sp>
        <p:nvSpPr>
          <p:cNvPr id="3" name="Content Placeholder 2"/>
          <p:cNvSpPr>
            <a:spLocks noGrp="1"/>
          </p:cNvSpPr>
          <p:nvPr>
            <p:ph idx="1"/>
          </p:nvPr>
        </p:nvSpPr>
        <p:spPr/>
        <p:txBody>
          <a:bodyPr/>
          <a:lstStyle/>
          <a:p>
            <a:r>
              <a:rPr lang="en-US" dirty="0">
                <a:latin typeface="+mj-lt"/>
              </a:rPr>
              <a:t>Object methods of interest:</a:t>
            </a:r>
            <a:endParaRPr lang="en-US" dirty="0">
              <a:latin typeface="+mj-lt"/>
              <a:ea typeface="ＭＳ Ｐゴシック" charset="0"/>
            </a:endParaRPr>
          </a:p>
          <a:p>
            <a:pPr lvl="1"/>
            <a:r>
              <a:rPr lang="en-US" dirty="0">
                <a:latin typeface="+mj-lt"/>
                <a:ea typeface="ＭＳ Ｐゴシック" charset="0"/>
              </a:rPr>
              <a:t>equals</a:t>
            </a:r>
          </a:p>
          <a:p>
            <a:pPr lvl="1"/>
            <a:r>
              <a:rPr lang="en-US" dirty="0" err="1">
                <a:latin typeface="+mj-lt"/>
                <a:ea typeface="ＭＳ Ｐゴシック" charset="0"/>
              </a:rPr>
              <a:t>hashcode</a:t>
            </a:r>
            <a:endParaRPr lang="en-US" dirty="0">
              <a:latin typeface="+mj-lt"/>
              <a:ea typeface="ＭＳ Ｐゴシック" charset="0"/>
            </a:endParaRPr>
          </a:p>
          <a:p>
            <a:pPr lvl="1"/>
            <a:r>
              <a:rPr lang="en-US" dirty="0" err="1">
                <a:latin typeface="+mj-lt"/>
                <a:ea typeface="ＭＳ Ｐゴシック" charset="0"/>
              </a:rPr>
              <a:t>toString</a:t>
            </a:r>
            <a:endParaRPr lang="en-US" dirty="0">
              <a:latin typeface="+mj-lt"/>
              <a:ea typeface="ＭＳ Ｐゴシック" charset="0"/>
            </a:endParaRPr>
          </a:p>
          <a:p>
            <a:pPr marL="457200" lvl="1" indent="0">
              <a:buNone/>
            </a:pPr>
            <a:endParaRPr lang="en-US" dirty="0">
              <a:latin typeface="+mj-lt"/>
              <a:ea typeface="ＭＳ Ｐゴシック" charset="0"/>
            </a:endParaRPr>
          </a:p>
          <a:p>
            <a:r>
              <a:rPr lang="en-US" dirty="0">
                <a:latin typeface="+mj-lt"/>
              </a:rPr>
              <a:t>Other object methods</a:t>
            </a:r>
          </a:p>
          <a:p>
            <a:pPr lvl="1"/>
            <a:r>
              <a:rPr lang="en-US" dirty="0" err="1">
                <a:latin typeface="+mj-lt"/>
                <a:ea typeface="ＭＳ Ｐゴシック" charset="0"/>
              </a:rPr>
              <a:t>getClass</a:t>
            </a:r>
            <a:endParaRPr lang="en-US" dirty="0">
              <a:latin typeface="+mj-lt"/>
              <a:ea typeface="ＭＳ Ｐゴシック" charset="0"/>
            </a:endParaRPr>
          </a:p>
          <a:p>
            <a:pPr lvl="1"/>
            <a:r>
              <a:rPr lang="en-US" dirty="0">
                <a:latin typeface="+mj-lt"/>
                <a:ea typeface="ＭＳ Ｐゴシック" charset="0"/>
              </a:rPr>
              <a:t>wait, notify, </a:t>
            </a:r>
            <a:r>
              <a:rPr lang="en-US" dirty="0" err="1">
                <a:latin typeface="+mj-lt"/>
                <a:ea typeface="ＭＳ Ｐゴシック" charset="0"/>
              </a:rPr>
              <a:t>notifyAll</a:t>
            </a:r>
            <a:r>
              <a:rPr lang="en-US" dirty="0">
                <a:latin typeface="+mj-lt"/>
                <a:ea typeface="ＭＳ Ｐゴシック" charset="0"/>
              </a:rPr>
              <a:t> (relevant for threaded programming)</a:t>
            </a:r>
          </a:p>
          <a:p>
            <a:endParaRPr lang="en-US" dirty="0">
              <a:latin typeface="+mj-lt"/>
            </a:endParaRPr>
          </a:p>
        </p:txBody>
      </p:sp>
      <p:sp>
        <p:nvSpPr>
          <p:cNvPr id="4" name="Oval 3">
            <a:extLst>
              <a:ext uri="{C183D7F6-B498-43B3-948B-1728B52AA6E4}">
                <adec:decorative xmlns:adec="http://schemas.microsoft.com/office/drawing/2017/decorative" val="1"/>
              </a:ext>
            </a:extLst>
          </p:cNvPr>
          <p:cNvSpPr/>
          <p:nvPr/>
        </p:nvSpPr>
        <p:spPr>
          <a:xfrm>
            <a:off x="672353" y="3133492"/>
            <a:ext cx="2017059" cy="567765"/>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690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toString</a:t>
            </a:r>
            <a:r>
              <a:rPr lang="en-US" dirty="0">
                <a:latin typeface="+mn-lt"/>
              </a:rPr>
              <a:t>() method</a:t>
            </a:r>
          </a:p>
        </p:txBody>
      </p:sp>
      <p:sp>
        <p:nvSpPr>
          <p:cNvPr id="3" name="Content Placeholder 2"/>
          <p:cNvSpPr>
            <a:spLocks noGrp="1"/>
          </p:cNvSpPr>
          <p:nvPr>
            <p:ph idx="1"/>
          </p:nvPr>
        </p:nvSpPr>
        <p:spPr>
          <a:xfrm>
            <a:off x="152400" y="1795709"/>
            <a:ext cx="8991600" cy="4370142"/>
          </a:xfrm>
        </p:spPr>
        <p:txBody>
          <a:bodyPr/>
          <a:lstStyle/>
          <a:p>
            <a:pPr>
              <a:lnSpc>
                <a:spcPct val="90000"/>
              </a:lnSpc>
            </a:pPr>
            <a:r>
              <a:rPr lang="en-US" dirty="0">
                <a:cs typeface="Courier"/>
              </a:rPr>
              <a:t>The Object method </a:t>
            </a:r>
          </a:p>
          <a:p>
            <a:pPr>
              <a:lnSpc>
                <a:spcPct val="90000"/>
              </a:lnSpc>
              <a:buNone/>
            </a:pPr>
            <a:r>
              <a:rPr lang="en-US" dirty="0">
                <a:cs typeface="Courier"/>
              </a:rPr>
              <a:t>     </a:t>
            </a:r>
            <a:r>
              <a:rPr lang="en-US" sz="2400" dirty="0">
                <a:latin typeface="Courier"/>
                <a:cs typeface="Courier"/>
              </a:rPr>
              <a:t>String </a:t>
            </a:r>
            <a:r>
              <a:rPr lang="en-US" sz="2400" dirty="0" err="1">
                <a:latin typeface="Courier"/>
                <a:cs typeface="Courier"/>
              </a:rPr>
              <a:t>toString</a:t>
            </a:r>
            <a:r>
              <a:rPr lang="en-US" sz="2400" dirty="0">
                <a:latin typeface="Courier"/>
                <a:cs typeface="Courier"/>
              </a:rPr>
              <a:t>();</a:t>
            </a:r>
          </a:p>
          <a:p>
            <a:pPr>
              <a:lnSpc>
                <a:spcPct val="90000"/>
              </a:lnSpc>
              <a:buNone/>
            </a:pPr>
            <a:r>
              <a:rPr lang="en-US" dirty="0">
                <a:cs typeface="Courier"/>
              </a:rPr>
              <a:t>    is intended to return a readable textual representation of the object upon which it is called. This is great for debugging!</a:t>
            </a:r>
          </a:p>
          <a:p>
            <a:pPr>
              <a:lnSpc>
                <a:spcPct val="90000"/>
              </a:lnSpc>
              <a:buNone/>
            </a:pPr>
            <a:endParaRPr lang="en-US" dirty="0">
              <a:cs typeface="Courier"/>
            </a:endParaRPr>
          </a:p>
          <a:p>
            <a:pPr>
              <a:lnSpc>
                <a:spcPct val="90000"/>
              </a:lnSpc>
            </a:pPr>
            <a:r>
              <a:rPr lang="en-US" dirty="0">
                <a:cs typeface="Courier"/>
              </a:rPr>
              <a:t>Best way to think of this is using a print statement. If we execute:</a:t>
            </a:r>
          </a:p>
          <a:p>
            <a:pPr>
              <a:lnSpc>
                <a:spcPct val="90000"/>
              </a:lnSpc>
              <a:buNone/>
            </a:pPr>
            <a:r>
              <a:rPr lang="en-US" dirty="0">
                <a:cs typeface="Courier"/>
              </a:rPr>
              <a:t>     </a:t>
            </a:r>
            <a:r>
              <a:rPr lang="en-US" sz="2400" dirty="0" err="1">
                <a:latin typeface="Courier"/>
                <a:cs typeface="Courier"/>
              </a:rPr>
              <a:t>System.out.println</a:t>
            </a:r>
            <a:r>
              <a:rPr lang="en-US" sz="2400" dirty="0">
                <a:latin typeface="Courier"/>
                <a:cs typeface="Courier"/>
              </a:rPr>
              <a:t>(</a:t>
            </a:r>
            <a:r>
              <a:rPr lang="en-US" sz="2400" dirty="0" err="1">
                <a:latin typeface="Courier"/>
                <a:cs typeface="Courier"/>
              </a:rPr>
              <a:t>someObject</a:t>
            </a:r>
            <a:r>
              <a:rPr lang="en-US" sz="2400" dirty="0">
                <a:latin typeface="Courier"/>
                <a:cs typeface="Courier"/>
              </a:rPr>
              <a:t>); </a:t>
            </a:r>
          </a:p>
          <a:p>
            <a:pPr>
              <a:lnSpc>
                <a:spcPct val="90000"/>
              </a:lnSpc>
              <a:buNone/>
            </a:pPr>
            <a:r>
              <a:rPr lang="en-US" dirty="0">
                <a:cs typeface="Courier"/>
              </a:rPr>
              <a:t>     </a:t>
            </a:r>
          </a:p>
        </p:txBody>
      </p:sp>
    </p:spTree>
    <p:extLst>
      <p:ext uri="{BB962C8B-B14F-4D97-AF65-F5344CB8AC3E}">
        <p14:creationId xmlns:p14="http://schemas.microsoft.com/office/powerpoint/2010/main" val="2149294334"/>
      </p:ext>
    </p:extLst>
  </p:cSld>
  <p:clrMapOvr>
    <a:masterClrMapping/>
  </p:clrMapOvr>
</p:sld>
</file>

<file path=ppt/theme/theme1.xml><?xml version="1.0" encoding="utf-8"?>
<a:theme xmlns:a="http://schemas.openxmlformats.org/drawingml/2006/main" name="UCL">
  <a:themeElements>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PPT_DarkBlueOn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PT_DarkBlueOn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DarkBlueOn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DarkBlueOn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DarkBlueOn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DarkBlueOn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DarkBlueOn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DarkBlueOn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DarkBlueOn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DarkBlueOn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DarkBlueOn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DarkBlueOn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DarkBlueOn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_DarkBlueOnWhite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UoW.potx</Template>
  <TotalTime>17533</TotalTime>
  <Words>3160</Words>
  <Application>Microsoft Macintosh PowerPoint</Application>
  <PresentationFormat>On-screen Show (4:3)</PresentationFormat>
  <Paragraphs>385</Paragraphs>
  <Slides>42</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Courier</vt:lpstr>
      <vt:lpstr>Courier New</vt:lpstr>
      <vt:lpstr>Times New Roman</vt:lpstr>
      <vt:lpstr>Trebuchet MS</vt:lpstr>
      <vt:lpstr>Wingdings</vt:lpstr>
      <vt:lpstr>UCL</vt:lpstr>
      <vt:lpstr>5COSC001W – Object Oriented Programming Week 4</vt:lpstr>
      <vt:lpstr>What we learnt so far</vt:lpstr>
      <vt:lpstr>Object Oriented Principles we saw so far</vt:lpstr>
      <vt:lpstr>Summary</vt:lpstr>
      <vt:lpstr>Java Inheritance Tree  </vt:lpstr>
      <vt:lpstr>Everything is an Object  </vt:lpstr>
      <vt:lpstr>The Object Class</vt:lpstr>
      <vt:lpstr>Some Object Class methods  </vt:lpstr>
      <vt:lpstr>toString() method</vt:lpstr>
      <vt:lpstr>Final keyword – Final Variables</vt:lpstr>
      <vt:lpstr>Final classes</vt:lpstr>
      <vt:lpstr>Final methods</vt:lpstr>
      <vt:lpstr>Why use final?  </vt:lpstr>
      <vt:lpstr>Abstract classes and interfaces</vt:lpstr>
      <vt:lpstr>Abstract Method</vt:lpstr>
      <vt:lpstr>Abstract classes</vt:lpstr>
      <vt:lpstr>Abstract classes</vt:lpstr>
      <vt:lpstr>Example</vt:lpstr>
      <vt:lpstr>Why abstract classes?</vt:lpstr>
      <vt:lpstr>A problem if we not use Abstract class</vt:lpstr>
      <vt:lpstr>Solution</vt:lpstr>
      <vt:lpstr>Interfaces</vt:lpstr>
      <vt:lpstr>Define interface</vt:lpstr>
      <vt:lpstr>Implements Interface</vt:lpstr>
      <vt:lpstr>Partially implementing an Interface</vt:lpstr>
      <vt:lpstr>What’s the difference between an interface and an abstract class? </vt:lpstr>
      <vt:lpstr>Why are they useful?</vt:lpstr>
      <vt:lpstr>What about inheritance?</vt:lpstr>
      <vt:lpstr>Example</vt:lpstr>
      <vt:lpstr>Where else can interfaces be used?</vt:lpstr>
      <vt:lpstr>Example</vt:lpstr>
      <vt:lpstr>UML Class diagrams</vt:lpstr>
      <vt:lpstr>What is Design Pattern</vt:lpstr>
      <vt:lpstr>Design Patter - Name</vt:lpstr>
      <vt:lpstr>Design Pattern - Problem</vt:lpstr>
      <vt:lpstr>Design Pattern - Solution</vt:lpstr>
      <vt:lpstr>Design Pattern - Consequences</vt:lpstr>
      <vt:lpstr>Classification of Design Pattern</vt:lpstr>
      <vt:lpstr>Template Method Pattern</vt:lpstr>
      <vt:lpstr>Template Method Pattern</vt:lpstr>
      <vt:lpstr>Example</vt:lpstr>
      <vt:lpstr>Solution using Template Method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5COSC001W – Object Oriented Programming Week 4</dc:title>
  <dc:creator>Barbara</dc:creator>
  <cp:lastModifiedBy>Barbara Villarini</cp:lastModifiedBy>
  <cp:revision>128</cp:revision>
  <dcterms:created xsi:type="dcterms:W3CDTF">2016-07-23T09:13:01Z</dcterms:created>
  <dcterms:modified xsi:type="dcterms:W3CDTF">2023-09-23T08:34:24Z</dcterms:modified>
</cp:coreProperties>
</file>