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9" r:id="rId16"/>
    <p:sldId id="277" r:id="rId17"/>
    <p:sldId id="280" r:id="rId18"/>
    <p:sldId id="275" r:id="rId19"/>
    <p:sldId id="276" r:id="rId20"/>
    <p:sldId id="281" r:id="rId21"/>
    <p:sldId id="282" r:id="rId22"/>
    <p:sldId id="283" r:id="rId23"/>
    <p:sldId id="284" r:id="rId24"/>
    <p:sldId id="289" r:id="rId25"/>
    <p:sldId id="291" r:id="rId26"/>
    <p:sldId id="315" r:id="rId27"/>
    <p:sldId id="316" r:id="rId28"/>
    <p:sldId id="317" r:id="rId29"/>
    <p:sldId id="321" r:id="rId30"/>
    <p:sldId id="326" r:id="rId31"/>
    <p:sldId id="293" r:id="rId32"/>
    <p:sldId id="333" r:id="rId33"/>
    <p:sldId id="365" r:id="rId34"/>
    <p:sldId id="366" r:id="rId35"/>
    <p:sldId id="367" r:id="rId36"/>
    <p:sldId id="368" r:id="rId37"/>
    <p:sldId id="369" r:id="rId38"/>
    <p:sldId id="377" r:id="rId39"/>
    <p:sldId id="337" r:id="rId40"/>
    <p:sldId id="338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FF19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0000" autoAdjust="0"/>
  </p:normalViewPr>
  <p:slideViewPr>
    <p:cSldViewPr snapToGrid="0" snapToObjects="1">
      <p:cViewPr varScale="1">
        <p:scale>
          <a:sx n="110" d="100"/>
          <a:sy n="110" d="100"/>
        </p:scale>
        <p:origin x="5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DDDEA-F461-C443-84D7-B2BB7878E532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DA4CD-FDC5-8D4C-9C54-6F817415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97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2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3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1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9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6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4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7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92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92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3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1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5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map contains values on the basis of key i.e. key and value pair. Each key and value pair is known as an entry. Map contains only unique keys.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 is useful if you have to search, update or delete elements on the basis of key.	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Examples: dictionary, phone book,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2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3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97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5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3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container object that holds a fixed number of values of a single type. The length of an array is established when the array is created. After creation, its length is fixed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item in an array is called an 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each element is accessed by its numerical 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shown in the preceding illustration, numbering begins with 0. The 9th element, for example, would therefore be accessed at index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7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29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www.geeksforgeeks.org</a:t>
            </a:r>
            <a:r>
              <a:rPr lang="en-US" dirty="0"/>
              <a:t>/searching-algorithms/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7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2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767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4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2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500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20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10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9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0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04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72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9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01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866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023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297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808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01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27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7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4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DA4CD-FDC5-8D4C-9C54-6F8174150D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83468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489220"/>
            <a:ext cx="8496300" cy="270582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0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6" name="Picture 5" descr="Westminster-logo-JPE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2" y="72843"/>
            <a:ext cx="8919086" cy="16790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95709"/>
            <a:ext cx="8489950" cy="43701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781C6-9514-F544-9DBB-EBC11D84F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781C6-9514-F544-9DBB-EBC11D84F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781C6-9514-F544-9DBB-EBC11D84F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100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781C6-9514-F544-9DBB-EBC11D84F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781C6-9514-F544-9DBB-EBC11D84F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781C6-9514-F544-9DBB-EBC11D84F9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65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charset="0"/>
                <a:cs typeface="+mn-cs"/>
              </a:defRPr>
            </a:lvl1pPr>
          </a:lstStyle>
          <a:p>
            <a:fld id="{F61781C6-9514-F544-9DBB-EBC11D84F94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Westminster-logo-JPEG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0" y="72844"/>
            <a:ext cx="4743977" cy="829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9C190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5COSC001W – Object Oriented Programming</a:t>
            </a:r>
            <a:br>
              <a:rPr lang="en-GB" dirty="0"/>
            </a:br>
            <a:r>
              <a:rPr lang="en-GB" dirty="0"/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Dr. Barbara </a:t>
            </a:r>
            <a:r>
              <a:rPr lang="en-US" dirty="0" err="1"/>
              <a:t>Villarini</a:t>
            </a:r>
            <a:endParaRPr lang="en-US" dirty="0"/>
          </a:p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b.villarini@westminster.ac.uk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1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array as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6295" y="2070903"/>
            <a:ext cx="6740015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doubleValues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 x) {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x.length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x[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*= 2;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417733" y="1562120"/>
            <a:ext cx="524934" cy="825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elements of an array can be object references</a:t>
            </a:r>
          </a:p>
          <a:p>
            <a:pPr marL="0" indent="0">
              <a:buNone/>
            </a:pPr>
            <a:endParaRPr lang="en-US" altLang="en-US" sz="1100" dirty="0"/>
          </a:p>
          <a:p>
            <a:r>
              <a:rPr lang="en-US" altLang="en-US" sz="2400" dirty="0"/>
              <a:t>The following declaration reserves space to store 3 references to </a:t>
            </a:r>
            <a:r>
              <a:rPr lang="en-US" altLang="en-US" sz="2400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objects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It does </a:t>
            </a:r>
            <a:r>
              <a:rPr lang="en-US" altLang="en-US" sz="2400" dirty="0">
                <a:solidFill>
                  <a:srgbClr val="C00000"/>
                </a:solidFill>
              </a:rPr>
              <a:t>NOT</a:t>
            </a:r>
            <a:r>
              <a:rPr lang="en-US" altLang="en-US" sz="2400" dirty="0"/>
              <a:t> create the </a:t>
            </a:r>
            <a:r>
              <a:rPr lang="en-US" altLang="en-US" sz="2400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objects themselves</a:t>
            </a:r>
          </a:p>
          <a:p>
            <a:pPr marL="0" indent="0">
              <a:buNone/>
            </a:pPr>
            <a:endParaRPr lang="en-US" altLang="en-US" sz="1100" dirty="0"/>
          </a:p>
          <a:p>
            <a:r>
              <a:rPr lang="en-US" altLang="en-US" sz="2400" dirty="0"/>
              <a:t>Initially an array of objects holds </a:t>
            </a:r>
            <a:r>
              <a:rPr lang="en-US" altLang="en-US" sz="2400" dirty="0">
                <a:latin typeface="Courier New" panose="02070309020205020404" pitchFamily="49" charset="0"/>
              </a:rPr>
              <a:t>null</a:t>
            </a:r>
            <a:r>
              <a:rPr lang="en-US" altLang="en-US" sz="2400" dirty="0"/>
              <a:t> references</a:t>
            </a:r>
          </a:p>
          <a:p>
            <a:pPr marL="0" indent="0">
              <a:buNone/>
            </a:pPr>
            <a:endParaRPr lang="en-US" altLang="en-US" sz="1100" dirty="0"/>
          </a:p>
          <a:p>
            <a:r>
              <a:rPr lang="en-US" altLang="en-US" sz="2400" dirty="0"/>
              <a:t>Each object stored in an array must be instantiated separately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2172669" y="3429000"/>
            <a:ext cx="4955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7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String[] words = new String[3];</a:t>
            </a:r>
          </a:p>
        </p:txBody>
      </p:sp>
    </p:spTree>
    <p:extLst>
      <p:ext uri="{BB962C8B-B14F-4D97-AF65-F5344CB8AC3E}">
        <p14:creationId xmlns:p14="http://schemas.microsoft.com/office/powerpoint/2010/main" val="171146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Arrays of Objects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26607" y="2050408"/>
            <a:ext cx="771286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Person[] p = new Person[20];</a:t>
            </a:r>
          </a:p>
          <a:p>
            <a:pPr>
              <a:buFontTx/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(p[0]); // output null</a:t>
            </a:r>
          </a:p>
          <a:p>
            <a:pPr>
              <a:buFontTx/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p[0] = new Person(”Mark”, “Smith");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p[1] = new Person(”Paul”, “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Barne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Tx/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(p[0].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// output Mark</a:t>
            </a:r>
          </a:p>
        </p:txBody>
      </p:sp>
    </p:spTree>
    <p:extLst>
      <p:ext uri="{BB962C8B-B14F-4D97-AF65-F5344CB8AC3E}">
        <p14:creationId xmlns:p14="http://schemas.microsoft.com/office/powerpoint/2010/main" val="361616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597948"/>
            <a:ext cx="8489950" cy="65407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9825" y="156212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Grade {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String name;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altLang="en-US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lowerBound</a:t>
            </a: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4400">
              <a:lnSpc>
                <a:spcPct val="80000"/>
              </a:lnSpc>
              <a:buFontTx/>
              <a:buNone/>
            </a:pPr>
            <a:endParaRPr lang="en-US" altLang="en-US" sz="1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//-----------------------------------------------------------------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//  Constructor: Sets up this Grade object with the specified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//  grade name and numeric lower bound.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//-----------------------------------------------------------------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Grade (String grade, </a:t>
            </a:r>
            <a:r>
              <a:rPr lang="en-US" altLang="en-US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cutoff)  {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 = grade;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lowerBound</a:t>
            </a: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cutoff;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914400">
              <a:lnSpc>
                <a:spcPct val="80000"/>
              </a:lnSpc>
              <a:buFontTx/>
              <a:buNone/>
            </a:pPr>
            <a:endParaRPr lang="en-US" altLang="en-US" sz="1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//-----------------------------------------------------------------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//  Returns a string representation of this grade.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//-----------------------------------------------------------------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US" altLang="en-US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  {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name + "\t" + </a:t>
            </a:r>
            <a:r>
              <a:rPr lang="en-US" altLang="en-US" sz="1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lowerBound</a:t>
            </a: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en-US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971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8658" y="762000"/>
            <a:ext cx="906534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Grade[] grades =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new Grade("A", 95), new Grade("A-", 90),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new Grade("B+", 87), new Grade("B", 85), new Grade("B-", 80),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new Grade("C+", 77), new Grade("C", 75), new Grade("C-", 70),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new Grade("D+", 67), new Grade("D", 65), new Grade("D-", 60),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new Grade("F", 0)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</a:p>
          <a:p>
            <a:pPr defTabSz="914400">
              <a:buFontTx/>
              <a:buNone/>
            </a:pPr>
            <a:endParaRPr lang="en-US" altLang="en-US" sz="1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   Grade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currentGrade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grades.length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currentGrade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grades[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currentGrade</a:t>
            </a: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   }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914400">
              <a:buFontTx/>
              <a:buNone/>
            </a:pPr>
            <a:endParaRPr lang="en-US" alt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10665"/>
            <a:ext cx="9065342" cy="343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>
              <a:buFontTx/>
              <a:buNone/>
            </a:pPr>
            <a:endParaRPr lang="en-US" alt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defTabSz="91440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alt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9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91367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45" y="1795709"/>
            <a:ext cx="8947355" cy="4370142"/>
          </a:xfrm>
        </p:spPr>
        <p:txBody>
          <a:bodyPr/>
          <a:lstStyle/>
          <a:p>
            <a:r>
              <a:rPr lang="en-US" altLang="en-US" sz="2400" b="1" dirty="0"/>
              <a:t>Collection</a:t>
            </a:r>
            <a:r>
              <a:rPr lang="en-US" altLang="en-US" sz="2400" dirty="0"/>
              <a:t> is an object that stores data </a:t>
            </a:r>
          </a:p>
          <a:p>
            <a:pPr lvl="1"/>
            <a:r>
              <a:rPr lang="en-US" altLang="en-US" sz="2000" dirty="0"/>
              <a:t>the objects stored are called </a:t>
            </a:r>
            <a:r>
              <a:rPr lang="en-US" altLang="en-US" sz="2000" b="1" dirty="0">
                <a:solidFill>
                  <a:srgbClr val="C00000"/>
                </a:solidFill>
              </a:rPr>
              <a:t>elements</a:t>
            </a:r>
            <a:endParaRPr lang="en-US" altLang="en-US" sz="20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some collections maintain an ordering; some allow duplicates</a:t>
            </a:r>
          </a:p>
          <a:p>
            <a:pPr lvl="1"/>
            <a:r>
              <a:rPr lang="en-US" altLang="en-US" sz="2000" dirty="0"/>
              <a:t>typical operations: </a:t>
            </a:r>
            <a:r>
              <a:rPr lang="en-US" altLang="en-US" sz="2000" i="1" dirty="0"/>
              <a:t>add</a:t>
            </a:r>
            <a:r>
              <a:rPr lang="en-US" altLang="en-US" sz="2000" dirty="0"/>
              <a:t>, </a:t>
            </a:r>
            <a:r>
              <a:rPr lang="en-US" altLang="en-US" sz="2000" i="1" dirty="0"/>
              <a:t>remove</a:t>
            </a:r>
            <a:r>
              <a:rPr lang="en-US" altLang="en-US" sz="2000" dirty="0"/>
              <a:t>, </a:t>
            </a:r>
            <a:r>
              <a:rPr lang="en-US" altLang="en-US" sz="2000" i="1" dirty="0"/>
              <a:t>clear</a:t>
            </a:r>
            <a:r>
              <a:rPr lang="en-US" altLang="en-US" sz="2000" dirty="0"/>
              <a:t>, </a:t>
            </a:r>
            <a:r>
              <a:rPr lang="en-US" altLang="en-US" sz="2000" i="1" dirty="0"/>
              <a:t>contains</a:t>
            </a:r>
            <a:r>
              <a:rPr lang="en-US" altLang="en-US" sz="2000" dirty="0"/>
              <a:t> (search), </a:t>
            </a:r>
            <a:r>
              <a:rPr lang="en-US" altLang="en-US" sz="2000" i="1" dirty="0"/>
              <a:t>size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examples found in the Java class libraries:</a:t>
            </a:r>
          </a:p>
          <a:p>
            <a:pPr lvl="2"/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b="1" dirty="0"/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LinkedList</a:t>
            </a:r>
            <a:r>
              <a:rPr lang="en-US" altLang="en-US" b="1" dirty="0"/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HashMap</a:t>
            </a:r>
            <a:r>
              <a:rPr lang="en-US" altLang="en-US" b="1" dirty="0"/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TreeSet</a:t>
            </a:r>
            <a:r>
              <a:rPr lang="en-US" altLang="en-US" b="1" dirty="0"/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PriorityQueue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2"/>
            <a:endParaRPr lang="en-US" altLang="en-US" sz="18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000" dirty="0"/>
              <a:t>all collections are in the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java.util</a:t>
            </a:r>
            <a:r>
              <a:rPr lang="en-US" altLang="en-US" sz="2000" dirty="0"/>
              <a:t> package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import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800" b="1" dirty="0">
                <a:latin typeface="Courier New" panose="02070309020205020404" pitchFamily="49" charset="0"/>
              </a:rPr>
              <a:t>.*;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512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73695"/>
            <a:ext cx="8489950" cy="4370142"/>
          </a:xfrm>
        </p:spPr>
        <p:txBody>
          <a:bodyPr/>
          <a:lstStyle/>
          <a:p>
            <a:r>
              <a:rPr lang="en-US" altLang="en-US" sz="2400" dirty="0"/>
              <a:t>A collection storing an ordered sequence of elements</a:t>
            </a:r>
          </a:p>
          <a:p>
            <a:pPr lvl="1"/>
            <a:r>
              <a:rPr lang="en-US" altLang="en-US" sz="2000" dirty="0"/>
              <a:t>each element is accessible by a 0-based </a:t>
            </a:r>
            <a:r>
              <a:rPr lang="en-US" altLang="en-US" sz="2000" b="1" dirty="0"/>
              <a:t>index</a:t>
            </a:r>
          </a:p>
          <a:p>
            <a:pPr lvl="1"/>
            <a:r>
              <a:rPr lang="en-US" altLang="en-US" sz="2000" dirty="0"/>
              <a:t>a list has a </a:t>
            </a:r>
            <a:r>
              <a:rPr lang="en-US" altLang="en-US" sz="2000" b="1" dirty="0"/>
              <a:t>size</a:t>
            </a:r>
            <a:r>
              <a:rPr lang="en-US" altLang="en-US" sz="2000" dirty="0"/>
              <a:t> (number of elements that have been added)</a:t>
            </a:r>
          </a:p>
          <a:p>
            <a:pPr lvl="1"/>
            <a:r>
              <a:rPr lang="en-US" altLang="en-US" sz="2000" dirty="0"/>
              <a:t>elements can be added to the front, back, or elsewhere</a:t>
            </a:r>
          </a:p>
          <a:p>
            <a:pPr lvl="1"/>
            <a:r>
              <a:rPr lang="en-US" altLang="en-US" sz="2000" dirty="0"/>
              <a:t>in Java, a list can be represented as an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dirty="0"/>
              <a:t> object</a:t>
            </a:r>
          </a:p>
          <a:p>
            <a:endParaRPr lang="en-GB" sz="2400" dirty="0"/>
          </a:p>
        </p:txBody>
      </p:sp>
      <p:pic>
        <p:nvPicPr>
          <p:cNvPr id="4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6934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045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Lists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You don’t always know how many inputs you will have.</a:t>
            </a:r>
          </a:p>
          <a:p>
            <a:r>
              <a:rPr lang="en-GB" sz="2000" dirty="0"/>
              <a:t>An </a:t>
            </a:r>
            <a:r>
              <a:rPr lang="en-GB" sz="2000" dirty="0">
                <a:solidFill>
                  <a:srgbClr val="C00000"/>
                </a:solidFill>
              </a:rPr>
              <a:t>array list </a:t>
            </a:r>
            <a:r>
              <a:rPr lang="en-GB" sz="2000" dirty="0"/>
              <a:t>offers two significant advantages: </a:t>
            </a:r>
          </a:p>
          <a:p>
            <a:pPr marL="0" indent="0">
              <a:buNone/>
            </a:pP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Array lists can grow and shrink as needed. It changes size dynamically as new elements are added – </a:t>
            </a:r>
            <a:r>
              <a:rPr lang="en-GB" sz="2000" dirty="0">
                <a:solidFill>
                  <a:srgbClr val="C00000"/>
                </a:solidFill>
              </a:rPr>
              <a:t>Dynamic Resizing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The </a:t>
            </a:r>
            <a:r>
              <a:rPr lang="en-GB" sz="2000" dirty="0" err="1"/>
              <a:t>ArrayList</a:t>
            </a:r>
            <a:r>
              <a:rPr lang="en-GB" sz="2000" dirty="0"/>
              <a:t> class supplies methods for common tasks, such as inserting and removing elements.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In order to use array lists you need to:</a:t>
            </a:r>
          </a:p>
          <a:p>
            <a:pPr lvl="1"/>
            <a:r>
              <a:rPr lang="en-GB" sz="1800" dirty="0"/>
              <a:t>Use the statement import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2222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and using Array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630927"/>
            <a:ext cx="8489950" cy="3727451"/>
          </a:xfrm>
        </p:spPr>
        <p:txBody>
          <a:bodyPr/>
          <a:lstStyle/>
          <a:p>
            <a:r>
              <a:rPr lang="en-GB" sz="2000" dirty="0"/>
              <a:t>Any list of String: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To construct an array list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To access an element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2151" y="2190137"/>
            <a:ext cx="7331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 err="1">
                <a:solidFill>
                  <a:srgbClr val="000000"/>
                </a:solidFill>
              </a:rPr>
              <a:t>nameArrayList</a:t>
            </a:r>
            <a:r>
              <a:rPr lang="en-GB" b="1" dirty="0">
                <a:solidFill>
                  <a:srgbClr val="00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&lt;type&gt;();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55733" y="2864198"/>
            <a:ext cx="1531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Variable type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86921" y="2559469"/>
            <a:ext cx="461434" cy="304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3169430" y="2866051"/>
            <a:ext cx="16722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Variable name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99454" y="2559469"/>
            <a:ext cx="139927" cy="344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5105035" y="2878894"/>
            <a:ext cx="27494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An array list object size 0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6354217" y="2559469"/>
            <a:ext cx="125554" cy="319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86921" y="4466801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65607" y="5510742"/>
            <a:ext cx="5619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latin typeface="Courier"/>
                <a:cs typeface="Courier"/>
              </a:rPr>
              <a:t>nameArrayList</a:t>
            </a:r>
            <a:r>
              <a:rPr lang="en-GB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b="1" dirty="0">
                <a:latin typeface="Courier"/>
                <a:cs typeface="Courier"/>
              </a:rPr>
              <a:t>.get(index) </a:t>
            </a:r>
          </a:p>
          <a:p>
            <a:r>
              <a:rPr lang="en-GB" b="1" dirty="0" err="1">
                <a:solidFill>
                  <a:srgbClr val="000000"/>
                </a:solidFill>
                <a:latin typeface="Courier"/>
                <a:cs typeface="Courier"/>
              </a:rPr>
              <a:t>nameArrayList</a:t>
            </a:r>
            <a:r>
              <a:rPr lang="en-GB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GB" b="1" dirty="0">
                <a:latin typeface="Courier"/>
                <a:cs typeface="Courier"/>
              </a:rPr>
              <a:t>.set(index, value)</a:t>
            </a:r>
          </a:p>
        </p:txBody>
      </p:sp>
    </p:spTree>
    <p:extLst>
      <p:ext uri="{BB962C8B-B14F-4D97-AF65-F5344CB8AC3E}">
        <p14:creationId xmlns:p14="http://schemas.microsoft.com/office/powerpoint/2010/main" val="247432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and Data Structure 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List, Queue, Map</a:t>
            </a:r>
          </a:p>
          <a:p>
            <a:r>
              <a:rPr lang="en-US" dirty="0"/>
              <a:t>Searching and Sorting</a:t>
            </a:r>
          </a:p>
          <a:p>
            <a:r>
              <a:rPr lang="en-US" dirty="0"/>
              <a:t>Linked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5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ArrayList</a:t>
            </a:r>
            <a:r>
              <a:rPr lang="en-GB" dirty="0"/>
              <a:t> methods</a:t>
            </a:r>
          </a:p>
        </p:txBody>
      </p:sp>
      <p:graphicFrame>
        <p:nvGraphicFramePr>
          <p:cNvPr id="5" name="Group 2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20810"/>
              </p:ext>
            </p:extLst>
          </p:nvPr>
        </p:nvGraphicFramePr>
        <p:xfrm>
          <a:off x="330200" y="1686233"/>
          <a:ext cx="8382000" cy="4785360"/>
        </p:xfrm>
        <a:graphic>
          <a:graphicData uri="http://schemas.openxmlformats.org/drawingml/2006/table">
            <a:tbl>
              <a:tblPr/>
              <a:tblGrid>
                <a:gridCol w="291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appends value at end of list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inserts given value just before the given index, shifting subsequent values to the right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of the list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first index where given value is found in list (-1 if not found)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value at given index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removes/returns value at given index, shifting subsequent values to the left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set(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replaces value at given index with given value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elements in list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such as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512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581015"/>
            <a:ext cx="8489950" cy="654070"/>
          </a:xfrm>
        </p:spPr>
        <p:txBody>
          <a:bodyPr/>
          <a:lstStyle/>
          <a:p>
            <a:r>
              <a:rPr lang="en-GB" dirty="0" err="1"/>
              <a:t>ArrayList</a:t>
            </a:r>
            <a:r>
              <a:rPr lang="en-GB" dirty="0"/>
              <a:t> methods</a:t>
            </a:r>
          </a:p>
        </p:txBody>
      </p:sp>
      <p:graphicFrame>
        <p:nvGraphicFramePr>
          <p:cNvPr id="4" name="Group 1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51488"/>
              </p:ext>
            </p:extLst>
          </p:nvPr>
        </p:nvGraphicFramePr>
        <p:xfrm>
          <a:off x="87312" y="1562120"/>
          <a:ext cx="8975725" cy="4206240"/>
        </p:xfrm>
        <a:graphic>
          <a:graphicData uri="http://schemas.openxmlformats.org/drawingml/2006/table">
            <a:tbl>
              <a:tblPr/>
              <a:tblGrid>
                <a:gridCol w="26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addAll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addAll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all elements from the given list to this list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(at the end of the list, or inserts them at the given index)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true if given value is found somewhere in this list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containsAll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true if this list contains every element from given list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true if given other list contains the same elements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lastIndexOf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last index value is found in list (-1 if not found)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finds and removes the given value from this list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removeAll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any elements found in the given list from this list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retainAll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any elements 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found in given list from this list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subList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sub-portion of the list between</a:t>
                      </a:r>
                      <a:b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indexes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(inclusive) and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(exclusive)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toArray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elements in this list as an array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580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81909"/>
            <a:ext cx="8489950" cy="65407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30200" y="14478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>
              <a:lnSpc>
                <a:spcPct val="90000"/>
              </a:lnSpc>
              <a:buFontTx/>
              <a:buNone/>
            </a:pPr>
            <a:r>
              <a:rPr lang="en-US" altLang="en-US" sz="1800" b="1" kern="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&lt;String&gt; band = new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();</a:t>
            </a:r>
          </a:p>
          <a:p>
            <a:pPr defTabSz="914400">
              <a:lnSpc>
                <a:spcPct val="90000"/>
              </a:lnSpc>
              <a:buFontTx/>
              <a:buNone/>
            </a:pPr>
            <a:endParaRPr lang="en-US" altLang="en-US" sz="1800" b="1" kern="0" dirty="0">
              <a:latin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buFontTx/>
              <a:buNone/>
            </a:pPr>
            <a:r>
              <a:rPr lang="en-US" altLang="en-US" sz="1800" b="1" kern="0" dirty="0" err="1">
                <a:latin typeface="Courier New" panose="02070309020205020404" pitchFamily="49" charset="0"/>
              </a:rPr>
              <a:t>band.add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("Paul");     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band.add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("Peter");</a:t>
            </a:r>
          </a:p>
          <a:p>
            <a:pPr defTabSz="914400">
              <a:lnSpc>
                <a:spcPct val="90000"/>
              </a:lnSpc>
              <a:buFontTx/>
              <a:buNone/>
            </a:pPr>
            <a:r>
              <a:rPr lang="en-US" altLang="en-US" sz="1800" b="1" kern="0" dirty="0" err="1">
                <a:latin typeface="Courier New" panose="02070309020205020404" pitchFamily="49" charset="0"/>
              </a:rPr>
              <a:t>band.add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("John");     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band.add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("George");</a:t>
            </a:r>
          </a:p>
          <a:p>
            <a:pPr defTabSz="914400">
              <a:lnSpc>
                <a:spcPct val="90000"/>
              </a:lnSpc>
              <a:buFontTx/>
              <a:buNone/>
            </a:pPr>
            <a:endParaRPr lang="en-US" altLang="en-US" sz="1800" b="1" kern="0" dirty="0">
              <a:latin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buFontTx/>
              <a:buNone/>
            </a:pPr>
            <a:r>
              <a:rPr lang="en-US" altLang="en-US" sz="1800" b="1" kern="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(band);</a:t>
            </a:r>
          </a:p>
          <a:p>
            <a:pPr defTabSz="914400">
              <a:lnSpc>
                <a:spcPct val="90000"/>
              </a:lnSpc>
              <a:buFontTx/>
              <a:buNone/>
            </a:pPr>
            <a:endParaRPr lang="en-US" altLang="en-US" sz="1800" b="1" kern="0" dirty="0">
              <a:latin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buFontTx/>
              <a:buNone/>
            </a:pPr>
            <a:r>
              <a:rPr lang="en-US" altLang="en-US" sz="1800" b="1" kern="0" dirty="0">
                <a:latin typeface="Courier New" panose="02070309020205020404" pitchFamily="49" charset="0"/>
              </a:rPr>
              <a:t>int location =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band.indexOf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("Peter");</a:t>
            </a:r>
          </a:p>
          <a:p>
            <a:pPr defTabSz="914400">
              <a:lnSpc>
                <a:spcPct val="90000"/>
              </a:lnSpc>
              <a:buFontTx/>
              <a:buNone/>
            </a:pPr>
            <a:r>
              <a:rPr lang="en-US" altLang="en-US" sz="1800" b="1" kern="0" dirty="0" err="1">
                <a:latin typeface="Courier New" panose="02070309020205020404" pitchFamily="49" charset="0"/>
              </a:rPr>
              <a:t>band.remove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(location);</a:t>
            </a:r>
          </a:p>
          <a:p>
            <a:pPr defTabSz="914400">
              <a:lnSpc>
                <a:spcPct val="90000"/>
              </a:lnSpc>
              <a:buFontTx/>
              <a:buNone/>
            </a:pPr>
            <a:endParaRPr lang="en-US" altLang="en-US" sz="1800" b="1" kern="0" dirty="0">
              <a:latin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buFontTx/>
              <a:buNone/>
            </a:pPr>
            <a:r>
              <a:rPr lang="en-US" altLang="en-US" sz="1800" b="1" kern="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(band);</a:t>
            </a:r>
          </a:p>
          <a:p>
            <a:pPr defTabSz="914400">
              <a:lnSpc>
                <a:spcPct val="90000"/>
              </a:lnSpc>
              <a:buFontTx/>
              <a:buNone/>
            </a:pPr>
            <a:r>
              <a:rPr lang="en-US" altLang="en-US" sz="1800" b="1" kern="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("At index 1: " +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band.get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(1));</a:t>
            </a:r>
          </a:p>
          <a:p>
            <a:pPr defTabSz="914400">
              <a:lnSpc>
                <a:spcPct val="90000"/>
              </a:lnSpc>
              <a:buFontTx/>
              <a:buNone/>
            </a:pPr>
            <a:endParaRPr lang="en-US" altLang="en-US" sz="1800" b="1" kern="0" dirty="0">
              <a:latin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buFontTx/>
              <a:buNone/>
            </a:pPr>
            <a:r>
              <a:rPr lang="en-US" altLang="en-US" sz="1800" b="1" kern="0" dirty="0" err="1">
                <a:latin typeface="Courier New" panose="02070309020205020404" pitchFamily="49" charset="0"/>
              </a:rPr>
              <a:t>band.add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(2, "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Ringo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");</a:t>
            </a:r>
          </a:p>
          <a:p>
            <a:pPr defTabSz="914400">
              <a:lnSpc>
                <a:spcPct val="90000"/>
              </a:lnSpc>
              <a:buFontTx/>
              <a:buNone/>
            </a:pPr>
            <a:endParaRPr lang="en-US" altLang="en-US" sz="1800" b="1" kern="0" dirty="0">
              <a:latin typeface="Courier New" panose="02070309020205020404" pitchFamily="49" charset="0"/>
            </a:endParaRPr>
          </a:p>
          <a:p>
            <a:pPr defTabSz="914400">
              <a:lnSpc>
                <a:spcPct val="90000"/>
              </a:lnSpc>
              <a:buFontTx/>
              <a:buNone/>
            </a:pPr>
            <a:r>
              <a:rPr lang="en-US" altLang="en-US" sz="1800" b="1" kern="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(band);</a:t>
            </a:r>
          </a:p>
          <a:p>
            <a:pPr defTabSz="914400">
              <a:lnSpc>
                <a:spcPct val="90000"/>
              </a:lnSpc>
              <a:buFontTx/>
              <a:buNone/>
            </a:pPr>
            <a:r>
              <a:rPr lang="en-US" altLang="en-US" sz="1800" b="1" kern="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 ("Size : " +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band.size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());</a:t>
            </a:r>
          </a:p>
          <a:p>
            <a:pPr defTabSz="914400">
              <a:lnSpc>
                <a:spcPct val="90000"/>
              </a:lnSpc>
              <a:buFontTx/>
              <a:buNone/>
            </a:pPr>
            <a:endParaRPr lang="en-US" altLang="en-US" sz="1800" b="1" kern="0" dirty="0"/>
          </a:p>
        </p:txBody>
      </p:sp>
    </p:spTree>
    <p:extLst>
      <p:ext uri="{BB962C8B-B14F-4D97-AF65-F5344CB8AC3E}">
        <p14:creationId xmlns:p14="http://schemas.microsoft.com/office/powerpoint/2010/main" val="17524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10" y="581015"/>
            <a:ext cx="8489950" cy="654070"/>
          </a:xfrm>
        </p:spPr>
        <p:txBody>
          <a:bodyPr/>
          <a:lstStyle/>
          <a:p>
            <a:r>
              <a:rPr lang="en-GB" dirty="0" err="1"/>
              <a:t>ArrayList</a:t>
            </a:r>
            <a:r>
              <a:rPr lang="en-GB" dirty="0"/>
              <a:t> vs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87" y="1114719"/>
            <a:ext cx="8489950" cy="4370142"/>
          </a:xfrm>
        </p:spPr>
        <p:txBody>
          <a:bodyPr/>
          <a:lstStyle/>
          <a:p>
            <a:pPr marL="273050" indent="-273050">
              <a:tabLst>
                <a:tab pos="4572000" algn="l"/>
              </a:tabLst>
            </a:pPr>
            <a:r>
              <a:rPr lang="en-US" altLang="en-US" sz="1600" dirty="0"/>
              <a:t>construction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String[] list= new String[5];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z="1400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sz="1400" b="1" dirty="0">
                <a:latin typeface="Courier New" panose="02070309020205020404" pitchFamily="49" charset="0"/>
              </a:rPr>
              <a:t>&lt;String&gt; list = new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sz="1400" b="1" dirty="0">
                <a:latin typeface="Courier New" panose="02070309020205020404" pitchFamily="49" charset="0"/>
              </a:rPr>
              <a:t>&lt;String&gt;();</a:t>
            </a:r>
            <a:endParaRPr lang="en-US" altLang="en-US" sz="1600" dirty="0"/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sz="1400" dirty="0"/>
          </a:p>
          <a:p>
            <a:pPr marL="273050" indent="-273050">
              <a:tabLst>
                <a:tab pos="4572000" algn="l"/>
              </a:tabLst>
            </a:pPr>
            <a:r>
              <a:rPr lang="en-US" altLang="en-US" sz="1600" dirty="0"/>
              <a:t>storing a value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list[0] = "Jessica";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z="1400" b="1" dirty="0" err="1">
                <a:latin typeface="Courier New" panose="02070309020205020404" pitchFamily="49" charset="0"/>
              </a:rPr>
              <a:t>list.add</a:t>
            </a:r>
            <a:r>
              <a:rPr lang="en-US" altLang="en-US" sz="1400" b="1" dirty="0">
                <a:latin typeface="Courier New" panose="02070309020205020404" pitchFamily="49" charset="0"/>
              </a:rPr>
              <a:t>("Jessica");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sz="1400" b="1" dirty="0">
              <a:latin typeface="Courier New" panose="02070309020205020404" pitchFamily="49" charset="0"/>
            </a:endParaRPr>
          </a:p>
          <a:p>
            <a:pPr marL="273050" indent="-273050">
              <a:tabLst>
                <a:tab pos="4572000" algn="l"/>
              </a:tabLst>
            </a:pPr>
            <a:r>
              <a:rPr lang="en-US" altLang="en-US" sz="1600" dirty="0"/>
              <a:t>retrieving a value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String s = list[0];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z="1400" b="1" dirty="0">
                <a:latin typeface="Courier New" panose="02070309020205020404" pitchFamily="49" charset="0"/>
              </a:rPr>
              <a:t>String s 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list.get</a:t>
            </a:r>
            <a:r>
              <a:rPr lang="en-US" altLang="en-US" sz="1400" b="1" dirty="0">
                <a:latin typeface="Courier New" panose="02070309020205020404" pitchFamily="49" charset="0"/>
              </a:rPr>
              <a:t>(0);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143387" y="3868105"/>
            <a:ext cx="848995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0" algn="l"/>
              </a:tabLst>
            </a:pPr>
            <a:r>
              <a:rPr lang="en-US" altLang="en-US" sz="1600" dirty="0"/>
              <a:t>doing something to each value that starts with "B"</a:t>
            </a:r>
          </a:p>
          <a:p>
            <a:pPr marL="393700"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tabLst>
                <a:tab pos="4572000" algn="l"/>
              </a:tabLst>
            </a:pP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list.length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++) {</a:t>
            </a:r>
          </a:p>
          <a:p>
            <a:pPr marL="393700"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tabLst>
                <a:tab pos="4572000" algn="l"/>
              </a:tabLst>
            </a:pP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    if (list[</a:t>
            </a: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].</a:t>
            </a: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startsWith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("B")) { ... }</a:t>
            </a:r>
          </a:p>
          <a:p>
            <a:pPr marL="393700"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tabLst>
                <a:tab pos="4572000" algn="l"/>
              </a:tabLst>
            </a:pP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800000"/>
              </a:solidFill>
            </a:endParaRPr>
          </a:p>
          <a:p>
            <a:pPr marL="393700"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tabLst>
                <a:tab pos="4572000" algn="l"/>
              </a:tabLst>
            </a:pPr>
            <a:r>
              <a:rPr lang="en-US" altLang="en-US" sz="1400" b="1" dirty="0">
                <a:latin typeface="Courier New" panose="02070309020205020404" pitchFamily="49" charset="0"/>
              </a:rPr>
              <a:t>for 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</a:rPr>
              <a:t> = 0;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</a:rPr>
              <a:t> &lt;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list.size</a:t>
            </a:r>
            <a:r>
              <a:rPr lang="en-US" altLang="en-US" sz="1400" b="1" dirty="0">
                <a:latin typeface="Courier New" panose="02070309020205020404" pitchFamily="49" charset="0"/>
              </a:rPr>
              <a:t>();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</a:rPr>
              <a:t>++) {</a:t>
            </a:r>
          </a:p>
          <a:p>
            <a:pPr marL="393700"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tabLst>
                <a:tab pos="4572000" algn="l"/>
              </a:tabLst>
            </a:pPr>
            <a:r>
              <a:rPr lang="en-US" altLang="en-US" sz="1400" b="1" dirty="0">
                <a:latin typeface="Courier New" panose="02070309020205020404" pitchFamily="49" charset="0"/>
              </a:rPr>
              <a:t>    if 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list.get</a:t>
            </a:r>
            <a:r>
              <a:rPr lang="en-US" altLang="en-US" sz="1400" b="1" dirty="0"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latin typeface="Courier New" panose="02070309020205020404" pitchFamily="49" charset="0"/>
              </a:rPr>
              <a:t>).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startsWith</a:t>
            </a:r>
            <a:r>
              <a:rPr lang="en-US" altLang="en-US" sz="1400" b="1" dirty="0">
                <a:latin typeface="Courier New" panose="02070309020205020404" pitchFamily="49" charset="0"/>
              </a:rPr>
              <a:t>("B")) { ... }</a:t>
            </a:r>
          </a:p>
          <a:p>
            <a:pPr marL="393700"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tabLst>
                <a:tab pos="4572000" algn="l"/>
              </a:tabLst>
            </a:pPr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  <a:endParaRPr lang="en-US" altLang="en-US" sz="1600" dirty="0"/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0" algn="l"/>
              </a:tabLst>
            </a:pPr>
            <a:r>
              <a:rPr lang="en-US" altLang="en-US" sz="1600" dirty="0"/>
              <a:t>seeing whether the value "Benson" is found</a:t>
            </a:r>
          </a:p>
          <a:p>
            <a:pPr marL="393700"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tabLst>
                <a:tab pos="4572000" algn="l"/>
              </a:tabLst>
            </a:pP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list.length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++) {</a:t>
            </a:r>
          </a:p>
          <a:p>
            <a:pPr marL="393700"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tabLst>
                <a:tab pos="4572000" algn="l"/>
              </a:tabLst>
            </a:pP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    if (list[</a:t>
            </a: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].equals("Benson")) { ... }</a:t>
            </a:r>
          </a:p>
          <a:p>
            <a:pPr marL="393700"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tabLst>
                <a:tab pos="4572000" algn="l"/>
              </a:tabLst>
            </a:pP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800000"/>
              </a:solidFill>
            </a:endParaRPr>
          </a:p>
          <a:p>
            <a:pPr marL="393700"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tabLst>
                <a:tab pos="4572000" algn="l"/>
              </a:tabLst>
            </a:pPr>
            <a:r>
              <a:rPr lang="en-US" altLang="en-US" sz="1400" b="1" dirty="0">
                <a:latin typeface="Courier New" panose="02070309020205020404" pitchFamily="49" charset="0"/>
              </a:rPr>
              <a:t>if 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list.contains</a:t>
            </a:r>
            <a:r>
              <a:rPr lang="en-US" altLang="en-US" sz="1400" b="1" dirty="0">
                <a:latin typeface="Courier New" panose="02070309020205020404" pitchFamily="49" charset="0"/>
              </a:rPr>
              <a:t>("Benson")) { ... }</a:t>
            </a:r>
          </a:p>
        </p:txBody>
      </p:sp>
    </p:spTree>
    <p:extLst>
      <p:ext uri="{BB962C8B-B14F-4D97-AF65-F5344CB8AC3E}">
        <p14:creationId xmlns:p14="http://schemas.microsoft.com/office/powerpoint/2010/main" val="33940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55653"/>
            <a:ext cx="8489950" cy="654070"/>
          </a:xfrm>
        </p:spPr>
        <p:txBody>
          <a:bodyPr/>
          <a:lstStyle/>
          <a:p>
            <a:r>
              <a:rPr lang="en-GB" dirty="0"/>
              <a:t>An other collection: Set Interface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6062" y="1409723"/>
            <a:ext cx="8574088" cy="689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/>
              <a:t>A</a:t>
            </a:r>
            <a:r>
              <a:rPr lang="en-US" sz="2400" dirty="0">
                <a:latin typeface="Verdana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Verdana" charset="0"/>
              </a:rPr>
              <a:t>Set </a:t>
            </a:r>
            <a:r>
              <a:rPr lang="en-US" sz="2400" dirty="0">
                <a:latin typeface="Verdana" charset="0"/>
              </a:rPr>
              <a:t>is a collection, it </a:t>
            </a:r>
            <a:r>
              <a:rPr lang="en-US" sz="2400" dirty="0"/>
              <a:t>is an unordered list  and has no duplicates.</a:t>
            </a:r>
          </a:p>
          <a:p>
            <a:r>
              <a:rPr lang="en-US" sz="2400" dirty="0"/>
              <a:t>It is an interface so </a:t>
            </a:r>
            <a:r>
              <a:rPr lang="en-US" sz="2400" dirty="0">
                <a:solidFill>
                  <a:srgbClr val="C00000"/>
                </a:solidFill>
              </a:rPr>
              <a:t>you can</a:t>
            </a:r>
            <a:r>
              <a:rPr lang="ja-JP" altLang="en-US" sz="2400" dirty="0">
                <a:solidFill>
                  <a:srgbClr val="C00000"/>
                </a:solidFill>
              </a:rPr>
              <a:t>’</a:t>
            </a:r>
            <a:r>
              <a:rPr lang="en-US" sz="2400" dirty="0">
                <a:solidFill>
                  <a:srgbClr val="C00000"/>
                </a:solidFill>
              </a:rPr>
              <a:t>t </a:t>
            </a:r>
            <a:r>
              <a:rPr lang="en-US" sz="2400" dirty="0"/>
              <a:t>say </a:t>
            </a:r>
            <a:r>
              <a:rPr lang="en-US" sz="2400" dirty="0">
                <a:solidFill>
                  <a:srgbClr val="800000"/>
                </a:solidFill>
                <a:latin typeface="Verdana" charset="0"/>
              </a:rPr>
              <a:t>new Set( 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 are four implementations: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800000"/>
                </a:solidFill>
                <a:latin typeface="Verdana" charset="0"/>
              </a:rPr>
              <a:t>HashSet </a:t>
            </a:r>
            <a:r>
              <a:rPr lang="en-US" sz="2000" dirty="0"/>
              <a:t>is best for most purposes, backed by a hash table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800000"/>
                </a:solidFill>
                <a:latin typeface="Verdana" charset="0"/>
              </a:rPr>
              <a:t>TreeSet</a:t>
            </a:r>
            <a:r>
              <a:rPr lang="en-US" sz="2000" dirty="0">
                <a:solidFill>
                  <a:srgbClr val="800000"/>
                </a:solidFill>
                <a:latin typeface="Verdana" charset="0"/>
              </a:rPr>
              <a:t> </a:t>
            </a:r>
            <a:r>
              <a:rPr lang="en-US" sz="2000" dirty="0"/>
              <a:t>guarantees that an iterator will return elements in sorted order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800000"/>
                </a:solidFill>
                <a:latin typeface="Verdana" charset="0"/>
              </a:rPr>
              <a:t>LinkedHashSet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/>
              <a:t>guarantees that an iterator will return elements in the order they were inserted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800000"/>
                </a:solidFill>
                <a:latin typeface="Verdana" charset="0"/>
              </a:rPr>
              <a:t>AbstractSet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/>
              <a:t>is a </a:t>
            </a:r>
            <a:r>
              <a:rPr lang="ja-JP" altLang="en-US" sz="2000" dirty="0"/>
              <a:t>“</a:t>
            </a:r>
            <a:r>
              <a:rPr lang="en-US" sz="2000" dirty="0"/>
              <a:t>helper</a:t>
            </a:r>
            <a:r>
              <a:rPr lang="ja-JP" altLang="en-US" sz="2000" dirty="0"/>
              <a:t>”</a:t>
            </a:r>
            <a:r>
              <a:rPr lang="en-US" sz="2000" dirty="0"/>
              <a:t> abstract class for new implementations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2400" dirty="0">
                <a:solidFill>
                  <a:srgbClr val="800000"/>
                </a:solidFill>
                <a:latin typeface="Courier"/>
                <a:cs typeface="Courier"/>
              </a:rPr>
              <a:t>Set s = new </a:t>
            </a:r>
            <a:r>
              <a:rPr lang="en-US" sz="2400" dirty="0" err="1">
                <a:solidFill>
                  <a:srgbClr val="800000"/>
                </a:solidFill>
                <a:latin typeface="Courier"/>
                <a:cs typeface="Courier"/>
              </a:rPr>
              <a:t>HashSet</a:t>
            </a:r>
            <a:r>
              <a:rPr lang="en-US" sz="2400" dirty="0">
                <a:solidFill>
                  <a:srgbClr val="800000"/>
                </a:solidFill>
                <a:latin typeface="Courier"/>
                <a:cs typeface="Courier"/>
              </a:rPr>
              <a:t>( );</a:t>
            </a:r>
            <a:br>
              <a:rPr lang="en-US" sz="2400" dirty="0">
                <a:solidFill>
                  <a:schemeClr val="accent2"/>
                </a:solidFill>
                <a:latin typeface="Courier"/>
                <a:cs typeface="Courier"/>
              </a:rPr>
            </a:br>
            <a:r>
              <a:rPr lang="en-US" sz="2400" dirty="0" err="1">
                <a:solidFill>
                  <a:srgbClr val="800000"/>
                </a:solidFill>
                <a:latin typeface="Courier"/>
                <a:cs typeface="Courier"/>
              </a:rPr>
              <a:t>HashSet</a:t>
            </a:r>
            <a:r>
              <a:rPr lang="en-US" sz="2400" dirty="0">
                <a:solidFill>
                  <a:srgbClr val="800000"/>
                </a:solidFill>
                <a:latin typeface="Courier"/>
                <a:cs typeface="Courier"/>
              </a:rPr>
              <a:t> s = new </a:t>
            </a:r>
            <a:r>
              <a:rPr lang="en-US" sz="2400" dirty="0" err="1">
                <a:solidFill>
                  <a:srgbClr val="800000"/>
                </a:solidFill>
                <a:latin typeface="Courier"/>
                <a:cs typeface="Courier"/>
              </a:rPr>
              <a:t>HashSet</a:t>
            </a:r>
            <a:r>
              <a:rPr lang="en-US" sz="2400" dirty="0">
                <a:solidFill>
                  <a:srgbClr val="800000"/>
                </a:solidFill>
                <a:latin typeface="Courier"/>
                <a:cs typeface="Courier"/>
              </a:rPr>
              <a:t>( );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900" dirty="0">
              <a:solidFill>
                <a:srgbClr val="800000"/>
              </a:solidFill>
              <a:latin typeface="Courier"/>
              <a:cs typeface="Courier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800" dirty="0">
              <a:solidFill>
                <a:srgbClr val="80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https://</a:t>
            </a:r>
            <a:r>
              <a:rPr lang="en-US" sz="1600" dirty="0" err="1">
                <a:solidFill>
                  <a:srgbClr val="0000FF"/>
                </a:solidFill>
              </a:rPr>
              <a:t>docs.oracle.com</a:t>
            </a:r>
            <a:r>
              <a:rPr lang="en-US" sz="1600" dirty="0">
                <a:solidFill>
                  <a:srgbClr val="0000FF"/>
                </a:solidFill>
              </a:rPr>
              <a:t>/</a:t>
            </a:r>
            <a:r>
              <a:rPr lang="en-US" sz="1600" dirty="0" err="1">
                <a:solidFill>
                  <a:srgbClr val="0000FF"/>
                </a:solidFill>
              </a:rPr>
              <a:t>javase</a:t>
            </a:r>
            <a:r>
              <a:rPr lang="en-US" sz="1600" dirty="0">
                <a:solidFill>
                  <a:srgbClr val="0000FF"/>
                </a:solidFill>
              </a:rPr>
              <a:t>/8/docs/</a:t>
            </a:r>
            <a:r>
              <a:rPr lang="en-US" sz="1600" dirty="0" err="1">
                <a:solidFill>
                  <a:srgbClr val="0000FF"/>
                </a:solidFill>
              </a:rPr>
              <a:t>api</a:t>
            </a:r>
            <a:r>
              <a:rPr lang="en-US" sz="1600" dirty="0">
                <a:solidFill>
                  <a:srgbClr val="0000FF"/>
                </a:solidFill>
              </a:rPr>
              <a:t>/java/util/</a:t>
            </a:r>
            <a:r>
              <a:rPr lang="en-US" sz="1600" dirty="0" err="1">
                <a:solidFill>
                  <a:srgbClr val="0000FF"/>
                </a:solidFill>
              </a:rPr>
              <a:t>Set.html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5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53980"/>
            <a:ext cx="8489950" cy="654070"/>
          </a:xfrm>
        </p:spPr>
        <p:txBody>
          <a:bodyPr/>
          <a:lstStyle/>
          <a:p>
            <a:r>
              <a:rPr lang="en-GB" dirty="0"/>
              <a:t>Map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19975"/>
            <a:ext cx="8489950" cy="5227123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800000"/>
                </a:solidFill>
                <a:latin typeface="Verdana" charset="0"/>
              </a:rPr>
              <a:t>Map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is an object that maps keys to values: </a:t>
            </a:r>
            <a:r>
              <a:rPr lang="en-US" sz="2400" dirty="0">
                <a:latin typeface="Courier"/>
                <a:cs typeface="Courier"/>
              </a:rPr>
              <a:t>Map&lt;Key, Value&gt;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map cannot contain duplicate keys and each key can map to at most one value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800000"/>
                </a:solidFill>
                <a:latin typeface="Verdana" charset="0"/>
              </a:rPr>
              <a:t>Map </a:t>
            </a:r>
            <a:r>
              <a:rPr lang="en-US" sz="2400" dirty="0"/>
              <a:t>is an interface; you can</a:t>
            </a:r>
            <a:r>
              <a:rPr lang="ja-JP" altLang="en-US" sz="2400" dirty="0"/>
              <a:t>’</a:t>
            </a:r>
            <a:r>
              <a:rPr lang="en-US" sz="2400" dirty="0"/>
              <a:t>t say </a:t>
            </a:r>
            <a:r>
              <a:rPr lang="en-US" sz="2400" dirty="0">
                <a:solidFill>
                  <a:srgbClr val="800000"/>
                </a:solidFill>
                <a:latin typeface="Verdana" charset="0"/>
              </a:rPr>
              <a:t>new Map( )</a:t>
            </a:r>
          </a:p>
          <a:p>
            <a:r>
              <a:rPr lang="en-US" sz="2400" dirty="0"/>
              <a:t>Here are two implementations:</a:t>
            </a:r>
          </a:p>
          <a:p>
            <a:pPr lvl="1"/>
            <a:r>
              <a:rPr lang="en-US" sz="2000" dirty="0" err="1">
                <a:solidFill>
                  <a:srgbClr val="800000"/>
                </a:solidFill>
                <a:latin typeface="Verdana" charset="0"/>
              </a:rPr>
              <a:t>HashMap</a:t>
            </a:r>
            <a:r>
              <a:rPr lang="en-US" sz="2000" dirty="0">
                <a:solidFill>
                  <a:srgbClr val="800000"/>
                </a:solidFill>
                <a:latin typeface="Verdana" charset="0"/>
              </a:rPr>
              <a:t> </a:t>
            </a:r>
            <a:r>
              <a:rPr lang="en-US" sz="2000" dirty="0"/>
              <a:t>is the faster</a:t>
            </a:r>
          </a:p>
          <a:p>
            <a:pPr lvl="1"/>
            <a:r>
              <a:rPr lang="en-US" sz="2000" dirty="0" err="1">
                <a:solidFill>
                  <a:srgbClr val="800000"/>
                </a:solidFill>
                <a:latin typeface="Verdana" charset="0"/>
              </a:rPr>
              <a:t>TreeMap</a:t>
            </a:r>
            <a:r>
              <a:rPr lang="en-US" sz="2000" dirty="0">
                <a:solidFill>
                  <a:srgbClr val="800000"/>
                </a:solidFill>
                <a:latin typeface="Verdana" charset="0"/>
              </a:rPr>
              <a:t> </a:t>
            </a:r>
            <a:r>
              <a:rPr lang="en-US" sz="2000" dirty="0"/>
              <a:t>guarantees the order of iteration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1600" dirty="0">
                <a:solidFill>
                  <a:srgbClr val="800000"/>
                </a:solidFill>
                <a:latin typeface="Courier"/>
                <a:cs typeface="Courier"/>
              </a:rPr>
              <a:t>Map map&lt;</a:t>
            </a:r>
            <a:r>
              <a:rPr lang="en-US" sz="1600" dirty="0" err="1">
                <a:solidFill>
                  <a:srgbClr val="800000"/>
                </a:solidFill>
                <a:latin typeface="Courier"/>
                <a:cs typeface="Courier"/>
              </a:rPr>
              <a:t>KeyType</a:t>
            </a:r>
            <a:r>
              <a:rPr lang="en-US" sz="1600" dirty="0">
                <a:solidFill>
                  <a:srgbClr val="800000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rgbClr val="800000"/>
                </a:solidFill>
                <a:latin typeface="Courier"/>
                <a:cs typeface="Courier"/>
              </a:rPr>
              <a:t>ValueType</a:t>
            </a:r>
            <a:r>
              <a:rPr lang="en-US" sz="1600" dirty="0">
                <a:solidFill>
                  <a:srgbClr val="800000"/>
                </a:solidFill>
                <a:latin typeface="Courier"/>
                <a:cs typeface="Courier"/>
              </a:rPr>
              <a:t>&gt; = new HashMap &lt;</a:t>
            </a:r>
            <a:r>
              <a:rPr lang="en-US" sz="1600" dirty="0" err="1">
                <a:solidFill>
                  <a:srgbClr val="800000"/>
                </a:solidFill>
                <a:latin typeface="Courier"/>
                <a:cs typeface="Courier"/>
              </a:rPr>
              <a:t>KeyType,ValueType</a:t>
            </a:r>
            <a:r>
              <a:rPr lang="en-US" sz="1600" dirty="0">
                <a:solidFill>
                  <a:srgbClr val="800000"/>
                </a:solidFill>
                <a:latin typeface="Courier"/>
                <a:cs typeface="Courier"/>
              </a:rPr>
              <a:t>&gt; ( );</a:t>
            </a:r>
            <a:br>
              <a:rPr lang="en-US" dirty="0">
                <a:solidFill>
                  <a:srgbClr val="800000"/>
                </a:solidFill>
                <a:latin typeface="Courier"/>
                <a:cs typeface="Courier"/>
              </a:rPr>
            </a:br>
            <a:endParaRPr lang="en-US" dirty="0"/>
          </a:p>
          <a:p>
            <a:r>
              <a:rPr lang="en-US" sz="1600" kern="1200" dirty="0">
                <a:solidFill>
                  <a:srgbClr val="0000FF"/>
                </a:solidFill>
              </a:rPr>
              <a:t>https://</a:t>
            </a:r>
            <a:r>
              <a:rPr lang="en-US" sz="1600" kern="1200" dirty="0" err="1">
                <a:solidFill>
                  <a:srgbClr val="0000FF"/>
                </a:solidFill>
              </a:rPr>
              <a:t>docs.oracle.com</a:t>
            </a:r>
            <a:r>
              <a:rPr lang="en-US" sz="1600" kern="1200" dirty="0">
                <a:solidFill>
                  <a:srgbClr val="0000FF"/>
                </a:solidFill>
              </a:rPr>
              <a:t>/</a:t>
            </a:r>
            <a:r>
              <a:rPr lang="en-US" sz="1600" kern="1200" dirty="0" err="1">
                <a:solidFill>
                  <a:srgbClr val="0000FF"/>
                </a:solidFill>
              </a:rPr>
              <a:t>javase</a:t>
            </a:r>
            <a:r>
              <a:rPr lang="en-US" sz="1600" kern="1200" dirty="0">
                <a:solidFill>
                  <a:srgbClr val="0000FF"/>
                </a:solidFill>
              </a:rPr>
              <a:t>/8/docs/</a:t>
            </a:r>
            <a:r>
              <a:rPr lang="en-US" sz="1600" kern="1200" dirty="0" err="1">
                <a:solidFill>
                  <a:srgbClr val="0000FF"/>
                </a:solidFill>
              </a:rPr>
              <a:t>api</a:t>
            </a:r>
            <a:r>
              <a:rPr lang="en-US" sz="1600" kern="1200" dirty="0">
                <a:solidFill>
                  <a:srgbClr val="0000FF"/>
                </a:solidFill>
              </a:rPr>
              <a:t>/java/util/</a:t>
            </a:r>
            <a:r>
              <a:rPr lang="en-US" sz="1600" kern="1200" dirty="0" err="1">
                <a:solidFill>
                  <a:srgbClr val="0000FF"/>
                </a:solidFill>
              </a:rPr>
              <a:t>Map.html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5291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64563"/>
            <a:ext cx="8489950" cy="654070"/>
          </a:xfrm>
        </p:spPr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520" y="1121853"/>
            <a:ext cx="8195268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java.util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.*;</a:t>
            </a:r>
            <a:br>
              <a:rPr lang="en-US" dirty="0">
                <a:solidFill>
                  <a:srgbClr val="000000"/>
                </a:solidFill>
                <a:latin typeface="Courier"/>
                <a:cs typeface="Courier"/>
              </a:rPr>
            </a:br>
            <a:br>
              <a:rPr lang="en-US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MapExample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{</a:t>
            </a:r>
            <a:br>
              <a:rPr lang="en-US" dirty="0">
                <a:solidFill>
                  <a:srgbClr val="000000"/>
                </a:solidFill>
                <a:latin typeface="Courier"/>
                <a:cs typeface="Courier"/>
              </a:rPr>
            </a:br>
            <a:br>
              <a:rPr lang="en-US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 public static void main(String[] </a:t>
            </a:r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     Map&lt;String, String&gt; fruit = new </a:t>
            </a:r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HashMap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&lt;String, String&gt;();</a:t>
            </a:r>
            <a:br>
              <a:rPr lang="en-US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fruit.put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("Apple", "red");</a:t>
            </a:r>
            <a:br>
              <a:rPr lang="en-US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fruit.put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("Pear", "yellow");</a:t>
            </a:r>
            <a:br>
              <a:rPr lang="en-US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fruit.put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("Plum", "purple");</a:t>
            </a:r>
            <a:br>
              <a:rPr lang="en-US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fruit.put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("Cherry", "red");</a:t>
            </a:r>
            <a:br>
              <a:rPr lang="en-US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     for (String key : </a:t>
            </a:r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fruit.keySet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(key + ": " + </a:t>
            </a:r>
            <a:r>
              <a:rPr lang="en-US" dirty="0" err="1">
                <a:solidFill>
                  <a:srgbClr val="000000"/>
                </a:solidFill>
                <a:latin typeface="Courier"/>
                <a:cs typeface="Courier"/>
              </a:rPr>
              <a:t>fruit.get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(key));</a:t>
            </a:r>
            <a:br>
              <a:rPr lang="en-US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     }</a:t>
            </a:r>
            <a:br>
              <a:rPr lang="en-US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  <a:latin typeface="Courier"/>
                <a:cs typeface="Courier"/>
              </a:rPr>
              <a:t>Plum: purple</a:t>
            </a:r>
            <a:br>
              <a:rPr lang="en-US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bg2"/>
                </a:solidFill>
                <a:latin typeface="Courier"/>
                <a:cs typeface="Courier"/>
              </a:rPr>
              <a:t>Apple: red</a:t>
            </a:r>
            <a:br>
              <a:rPr lang="en-US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bg2"/>
                </a:solidFill>
                <a:latin typeface="Courier"/>
                <a:cs typeface="Courier"/>
              </a:rPr>
              <a:t>Pear: yellow</a:t>
            </a:r>
            <a:br>
              <a:rPr lang="en-US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bg2"/>
                </a:solidFill>
                <a:latin typeface="Courier"/>
                <a:cs typeface="Courier"/>
              </a:rPr>
              <a:t>Cherry: red</a:t>
            </a:r>
          </a:p>
        </p:txBody>
      </p:sp>
    </p:spTree>
    <p:extLst>
      <p:ext uri="{BB962C8B-B14F-4D97-AF65-F5344CB8AC3E}">
        <p14:creationId xmlns:p14="http://schemas.microsoft.com/office/powerpoint/2010/main" val="3111010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collection whose elements are added at one end (the </a:t>
            </a:r>
            <a:r>
              <a:rPr lang="en-US" sz="2400" b="1" i="1" dirty="0">
                <a:solidFill>
                  <a:srgbClr val="800000"/>
                </a:solidFill>
              </a:rPr>
              <a:t>rear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rgbClr val="800000"/>
                </a:solidFill>
              </a:rPr>
              <a:t>tail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of the queue) and removed from the other end (the </a:t>
            </a:r>
            <a:r>
              <a:rPr lang="en-US" sz="2400" b="1" i="1" dirty="0">
                <a:solidFill>
                  <a:srgbClr val="800000"/>
                </a:solidFill>
              </a:rPr>
              <a:t>front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rgbClr val="800000"/>
                </a:solidFill>
              </a:rPr>
              <a:t>head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of the queue)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queue is a </a:t>
            </a:r>
            <a:r>
              <a:rPr lang="en-US" sz="2400" b="1" i="1" dirty="0">
                <a:solidFill>
                  <a:srgbClr val="800000"/>
                </a:solidFill>
              </a:rPr>
              <a:t>FIFO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(first in, first out) data structure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Any waiting line is a queue: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check-out line at a grocery store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cars at a stop light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assembly line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FF"/>
                </a:solidFill>
              </a:rPr>
              <a:t>https://</a:t>
            </a:r>
            <a:r>
              <a:rPr lang="en-US" sz="1600" dirty="0" err="1">
                <a:solidFill>
                  <a:srgbClr val="0000FF"/>
                </a:solidFill>
              </a:rPr>
              <a:t>docs.oracle.com</a:t>
            </a:r>
            <a:r>
              <a:rPr lang="en-US" sz="1600" dirty="0">
                <a:solidFill>
                  <a:srgbClr val="0000FF"/>
                </a:solidFill>
              </a:rPr>
              <a:t>/</a:t>
            </a:r>
            <a:r>
              <a:rPr lang="en-US" sz="1600" dirty="0" err="1">
                <a:solidFill>
                  <a:srgbClr val="0000FF"/>
                </a:solidFill>
              </a:rPr>
              <a:t>javase</a:t>
            </a:r>
            <a:r>
              <a:rPr lang="en-US" sz="1600" dirty="0">
                <a:solidFill>
                  <a:srgbClr val="0000FF"/>
                </a:solidFill>
              </a:rPr>
              <a:t>/7/docs/</a:t>
            </a:r>
            <a:r>
              <a:rPr lang="en-US" sz="1600" dirty="0" err="1">
                <a:solidFill>
                  <a:srgbClr val="0000FF"/>
                </a:solidFill>
              </a:rPr>
              <a:t>api</a:t>
            </a:r>
            <a:r>
              <a:rPr lang="en-US" sz="1600" dirty="0">
                <a:solidFill>
                  <a:srgbClr val="0000FF"/>
                </a:solidFill>
              </a:rPr>
              <a:t>/java/util/</a:t>
            </a:r>
            <a:r>
              <a:rPr lang="en-US" sz="1600" dirty="0" err="1">
                <a:solidFill>
                  <a:srgbClr val="0000FF"/>
                </a:solidFill>
              </a:rPr>
              <a:t>Queue.html</a:t>
            </a:r>
            <a:endParaRPr lang="en-US" sz="1600" dirty="0">
              <a:solidFill>
                <a:srgbClr val="0000FF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915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view of a Queue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61037" y="2593334"/>
            <a:ext cx="2362200" cy="1143000"/>
            <a:chOff x="1447800" y="3317234"/>
            <a:chExt cx="3810000" cy="236220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676400" y="3317234"/>
              <a:ext cx="304800" cy="38100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828800" y="3698234"/>
              <a:ext cx="76200" cy="990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1600200" y="4688834"/>
              <a:ext cx="304800" cy="990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905000" y="4688834"/>
              <a:ext cx="152400" cy="990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 flipV="1">
              <a:off x="1447800" y="5603234"/>
              <a:ext cx="152400" cy="762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 flipV="1">
              <a:off x="1905000" y="5603234"/>
              <a:ext cx="152400" cy="762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600200" y="4003034"/>
              <a:ext cx="228600" cy="7620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905000" y="4003034"/>
              <a:ext cx="228600" cy="3810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2057400" y="4307834"/>
              <a:ext cx="76200" cy="4572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2514600" y="3317234"/>
              <a:ext cx="304800" cy="381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667000" y="3698234"/>
              <a:ext cx="76200" cy="990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2438400" y="4688834"/>
              <a:ext cx="304800" cy="990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743200" y="4688834"/>
              <a:ext cx="152400" cy="990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 flipV="1">
              <a:off x="2286000" y="5603234"/>
              <a:ext cx="152400" cy="76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 flipV="1">
              <a:off x="2743200" y="5603234"/>
              <a:ext cx="152400" cy="76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2438400" y="4003034"/>
              <a:ext cx="228600" cy="762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2743200" y="4003034"/>
              <a:ext cx="22860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2895600" y="4307834"/>
              <a:ext cx="76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52"/>
            <p:cNvSpPr>
              <a:spLocks noChangeArrowheads="1"/>
            </p:cNvSpPr>
            <p:nvPr/>
          </p:nvSpPr>
          <p:spPr bwMode="auto">
            <a:xfrm>
              <a:off x="3276600" y="3317234"/>
              <a:ext cx="304800" cy="38100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3429000" y="3698234"/>
              <a:ext cx="7620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4"/>
            <p:cNvSpPr>
              <a:spLocks noChangeShapeType="1"/>
            </p:cNvSpPr>
            <p:nvPr/>
          </p:nvSpPr>
          <p:spPr bwMode="auto">
            <a:xfrm flipH="1">
              <a:off x="3200400" y="4688834"/>
              <a:ext cx="30480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55"/>
            <p:cNvSpPr>
              <a:spLocks noChangeShapeType="1"/>
            </p:cNvSpPr>
            <p:nvPr/>
          </p:nvSpPr>
          <p:spPr bwMode="auto">
            <a:xfrm>
              <a:off x="3505200" y="4688834"/>
              <a:ext cx="15240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 flipH="1" flipV="1">
              <a:off x="3048000" y="5603234"/>
              <a:ext cx="152400" cy="76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7"/>
            <p:cNvSpPr>
              <a:spLocks noChangeShapeType="1"/>
            </p:cNvSpPr>
            <p:nvPr/>
          </p:nvSpPr>
          <p:spPr bwMode="auto">
            <a:xfrm flipH="1" flipV="1">
              <a:off x="3505200" y="5603234"/>
              <a:ext cx="152400" cy="76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 flipH="1">
              <a:off x="3200400" y="4003034"/>
              <a:ext cx="228600" cy="762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>
              <a:off x="3505200" y="4003034"/>
              <a:ext cx="228600" cy="381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 flipH="1">
              <a:off x="3657600" y="4307834"/>
              <a:ext cx="7620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61"/>
            <p:cNvSpPr>
              <a:spLocks noChangeArrowheads="1"/>
            </p:cNvSpPr>
            <p:nvPr/>
          </p:nvSpPr>
          <p:spPr bwMode="auto">
            <a:xfrm>
              <a:off x="4038600" y="3317234"/>
              <a:ext cx="304800" cy="381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62"/>
            <p:cNvSpPr>
              <a:spLocks noChangeShapeType="1"/>
            </p:cNvSpPr>
            <p:nvPr/>
          </p:nvSpPr>
          <p:spPr bwMode="auto">
            <a:xfrm>
              <a:off x="4191000" y="3698234"/>
              <a:ext cx="76200" cy="990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63"/>
            <p:cNvSpPr>
              <a:spLocks noChangeShapeType="1"/>
            </p:cNvSpPr>
            <p:nvPr/>
          </p:nvSpPr>
          <p:spPr bwMode="auto">
            <a:xfrm flipH="1">
              <a:off x="3962400" y="4688834"/>
              <a:ext cx="304800" cy="990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64"/>
            <p:cNvSpPr>
              <a:spLocks noChangeShapeType="1"/>
            </p:cNvSpPr>
            <p:nvPr/>
          </p:nvSpPr>
          <p:spPr bwMode="auto">
            <a:xfrm>
              <a:off x="4267200" y="4688834"/>
              <a:ext cx="152400" cy="990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65"/>
            <p:cNvSpPr>
              <a:spLocks noChangeShapeType="1"/>
            </p:cNvSpPr>
            <p:nvPr/>
          </p:nvSpPr>
          <p:spPr bwMode="auto">
            <a:xfrm flipH="1" flipV="1">
              <a:off x="3810000" y="5603234"/>
              <a:ext cx="152400" cy="76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66"/>
            <p:cNvSpPr>
              <a:spLocks noChangeShapeType="1"/>
            </p:cNvSpPr>
            <p:nvPr/>
          </p:nvSpPr>
          <p:spPr bwMode="auto">
            <a:xfrm flipH="1" flipV="1">
              <a:off x="4267200" y="5603234"/>
              <a:ext cx="152400" cy="76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67"/>
            <p:cNvSpPr>
              <a:spLocks noChangeShapeType="1"/>
            </p:cNvSpPr>
            <p:nvPr/>
          </p:nvSpPr>
          <p:spPr bwMode="auto">
            <a:xfrm flipH="1">
              <a:off x="3962400" y="4003034"/>
              <a:ext cx="228600" cy="762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68"/>
            <p:cNvSpPr>
              <a:spLocks noChangeShapeType="1"/>
            </p:cNvSpPr>
            <p:nvPr/>
          </p:nvSpPr>
          <p:spPr bwMode="auto">
            <a:xfrm>
              <a:off x="4267200" y="4003034"/>
              <a:ext cx="22860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69"/>
            <p:cNvSpPr>
              <a:spLocks noChangeShapeType="1"/>
            </p:cNvSpPr>
            <p:nvPr/>
          </p:nvSpPr>
          <p:spPr bwMode="auto">
            <a:xfrm flipH="1">
              <a:off x="4419600" y="4307834"/>
              <a:ext cx="76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70"/>
            <p:cNvSpPr>
              <a:spLocks noChangeArrowheads="1"/>
            </p:cNvSpPr>
            <p:nvPr/>
          </p:nvSpPr>
          <p:spPr bwMode="auto">
            <a:xfrm>
              <a:off x="4800600" y="3317234"/>
              <a:ext cx="304800" cy="38100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1"/>
            <p:cNvSpPr>
              <a:spLocks noChangeShapeType="1"/>
            </p:cNvSpPr>
            <p:nvPr/>
          </p:nvSpPr>
          <p:spPr bwMode="auto">
            <a:xfrm>
              <a:off x="4953000" y="3698234"/>
              <a:ext cx="7620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72"/>
            <p:cNvSpPr>
              <a:spLocks noChangeShapeType="1"/>
            </p:cNvSpPr>
            <p:nvPr/>
          </p:nvSpPr>
          <p:spPr bwMode="auto">
            <a:xfrm flipH="1">
              <a:off x="4724400" y="4688834"/>
              <a:ext cx="30480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73"/>
            <p:cNvSpPr>
              <a:spLocks noChangeShapeType="1"/>
            </p:cNvSpPr>
            <p:nvPr/>
          </p:nvSpPr>
          <p:spPr bwMode="auto">
            <a:xfrm>
              <a:off x="5029200" y="4688834"/>
              <a:ext cx="15240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74"/>
            <p:cNvSpPr>
              <a:spLocks noChangeShapeType="1"/>
            </p:cNvSpPr>
            <p:nvPr/>
          </p:nvSpPr>
          <p:spPr bwMode="auto">
            <a:xfrm flipH="1" flipV="1">
              <a:off x="4572000" y="5603234"/>
              <a:ext cx="152400" cy="76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75"/>
            <p:cNvSpPr>
              <a:spLocks noChangeShapeType="1"/>
            </p:cNvSpPr>
            <p:nvPr/>
          </p:nvSpPr>
          <p:spPr bwMode="auto">
            <a:xfrm flipH="1" flipV="1">
              <a:off x="5029200" y="5603234"/>
              <a:ext cx="152400" cy="76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76"/>
            <p:cNvSpPr>
              <a:spLocks noChangeShapeType="1"/>
            </p:cNvSpPr>
            <p:nvPr/>
          </p:nvSpPr>
          <p:spPr bwMode="auto">
            <a:xfrm flipH="1">
              <a:off x="4724400" y="4003034"/>
              <a:ext cx="228600" cy="762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77"/>
            <p:cNvSpPr>
              <a:spLocks noChangeShapeType="1"/>
            </p:cNvSpPr>
            <p:nvPr/>
          </p:nvSpPr>
          <p:spPr bwMode="auto">
            <a:xfrm>
              <a:off x="5029200" y="4003034"/>
              <a:ext cx="228600" cy="381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78"/>
            <p:cNvSpPr>
              <a:spLocks noChangeShapeType="1"/>
            </p:cNvSpPr>
            <p:nvPr/>
          </p:nvSpPr>
          <p:spPr bwMode="auto">
            <a:xfrm flipH="1">
              <a:off x="5110336" y="4325346"/>
              <a:ext cx="7620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49522" y="1629773"/>
            <a:ext cx="457200" cy="1295400"/>
            <a:chOff x="6858000" y="2250434"/>
            <a:chExt cx="685800" cy="2362200"/>
          </a:xfrm>
        </p:grpSpPr>
        <p:sp>
          <p:nvSpPr>
            <p:cNvPr id="49" name="Oval 79"/>
            <p:cNvSpPr>
              <a:spLocks noChangeArrowheads="1"/>
            </p:cNvSpPr>
            <p:nvPr/>
          </p:nvSpPr>
          <p:spPr bwMode="auto">
            <a:xfrm>
              <a:off x="7086600" y="2250434"/>
              <a:ext cx="3048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80"/>
            <p:cNvSpPr>
              <a:spLocks noChangeShapeType="1"/>
            </p:cNvSpPr>
            <p:nvPr/>
          </p:nvSpPr>
          <p:spPr bwMode="auto">
            <a:xfrm>
              <a:off x="7239000" y="2631434"/>
              <a:ext cx="7620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81"/>
            <p:cNvSpPr>
              <a:spLocks noChangeShapeType="1"/>
            </p:cNvSpPr>
            <p:nvPr/>
          </p:nvSpPr>
          <p:spPr bwMode="auto">
            <a:xfrm flipH="1">
              <a:off x="7010400" y="3622034"/>
              <a:ext cx="30480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82"/>
            <p:cNvSpPr>
              <a:spLocks noChangeShapeType="1"/>
            </p:cNvSpPr>
            <p:nvPr/>
          </p:nvSpPr>
          <p:spPr bwMode="auto">
            <a:xfrm>
              <a:off x="7315200" y="3622034"/>
              <a:ext cx="15240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83"/>
            <p:cNvSpPr>
              <a:spLocks noChangeShapeType="1"/>
            </p:cNvSpPr>
            <p:nvPr/>
          </p:nvSpPr>
          <p:spPr bwMode="auto">
            <a:xfrm flipH="1" flipV="1">
              <a:off x="6858000" y="4536434"/>
              <a:ext cx="152400" cy="76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84"/>
            <p:cNvSpPr>
              <a:spLocks noChangeShapeType="1"/>
            </p:cNvSpPr>
            <p:nvPr/>
          </p:nvSpPr>
          <p:spPr bwMode="auto">
            <a:xfrm flipH="1" flipV="1">
              <a:off x="7315200" y="4536434"/>
              <a:ext cx="152400" cy="76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85"/>
            <p:cNvSpPr>
              <a:spLocks noChangeShapeType="1"/>
            </p:cNvSpPr>
            <p:nvPr/>
          </p:nvSpPr>
          <p:spPr bwMode="auto">
            <a:xfrm flipH="1">
              <a:off x="7010400" y="2936234"/>
              <a:ext cx="228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86"/>
            <p:cNvSpPr>
              <a:spLocks noChangeShapeType="1"/>
            </p:cNvSpPr>
            <p:nvPr/>
          </p:nvSpPr>
          <p:spPr bwMode="auto">
            <a:xfrm>
              <a:off x="7315200" y="2936234"/>
              <a:ext cx="2286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87"/>
            <p:cNvSpPr>
              <a:spLocks noChangeShapeType="1"/>
            </p:cNvSpPr>
            <p:nvPr/>
          </p:nvSpPr>
          <p:spPr bwMode="auto">
            <a:xfrm flipH="1">
              <a:off x="7467600" y="3241034"/>
              <a:ext cx="76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 Box 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890" y="1562120"/>
            <a:ext cx="2057400" cy="3968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Front of queue</a:t>
            </a:r>
          </a:p>
        </p:txBody>
      </p:sp>
      <p:sp>
        <p:nvSpPr>
          <p:cNvPr id="59" name="Line 9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759" y="1958995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9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2319130"/>
            <a:ext cx="1371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9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398" y="1841890"/>
            <a:ext cx="2438400" cy="10064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New element is added to the rear of the queue</a:t>
            </a:r>
          </a:p>
        </p:txBody>
      </p:sp>
      <p:sp>
        <p:nvSpPr>
          <p:cNvPr id="63" name="Text Box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29" y="3971057"/>
            <a:ext cx="411480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800000"/>
                </a:solidFill>
              </a:rPr>
              <a:t>Removing an element</a:t>
            </a:r>
          </a:p>
        </p:txBody>
      </p:sp>
      <p:grpSp>
        <p:nvGrpSpPr>
          <p:cNvPr id="64" name="Group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60980" y="5681114"/>
            <a:ext cx="2667000" cy="1066800"/>
            <a:chOff x="3886200" y="3771920"/>
            <a:chExt cx="3733800" cy="2362200"/>
          </a:xfrm>
        </p:grpSpPr>
        <p:sp>
          <p:nvSpPr>
            <p:cNvPr id="65" name="Oval 12"/>
            <p:cNvSpPr>
              <a:spLocks noChangeArrowheads="1"/>
            </p:cNvSpPr>
            <p:nvPr/>
          </p:nvSpPr>
          <p:spPr bwMode="auto">
            <a:xfrm>
              <a:off x="4114800" y="3771920"/>
              <a:ext cx="304800" cy="381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4267200" y="4152920"/>
              <a:ext cx="76200" cy="990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4"/>
            <p:cNvSpPr>
              <a:spLocks noChangeShapeType="1"/>
            </p:cNvSpPr>
            <p:nvPr/>
          </p:nvSpPr>
          <p:spPr bwMode="auto">
            <a:xfrm flipH="1">
              <a:off x="4038600" y="5143520"/>
              <a:ext cx="304800" cy="990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>
              <a:off x="4343400" y="5143520"/>
              <a:ext cx="152400" cy="990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3886200" y="6057920"/>
              <a:ext cx="152400" cy="76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7"/>
            <p:cNvSpPr>
              <a:spLocks noChangeShapeType="1"/>
            </p:cNvSpPr>
            <p:nvPr/>
          </p:nvSpPr>
          <p:spPr bwMode="auto">
            <a:xfrm flipH="1" flipV="1">
              <a:off x="4343400" y="6057920"/>
              <a:ext cx="152400" cy="76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8"/>
            <p:cNvSpPr>
              <a:spLocks noChangeShapeType="1"/>
            </p:cNvSpPr>
            <p:nvPr/>
          </p:nvSpPr>
          <p:spPr bwMode="auto">
            <a:xfrm flipH="1">
              <a:off x="4038600" y="4457720"/>
              <a:ext cx="228600" cy="762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9"/>
            <p:cNvSpPr>
              <a:spLocks noChangeShapeType="1"/>
            </p:cNvSpPr>
            <p:nvPr/>
          </p:nvSpPr>
          <p:spPr bwMode="auto">
            <a:xfrm>
              <a:off x="4343400" y="4457720"/>
              <a:ext cx="22860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 flipH="1">
              <a:off x="4495800" y="4762520"/>
              <a:ext cx="76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21"/>
            <p:cNvSpPr>
              <a:spLocks noChangeArrowheads="1"/>
            </p:cNvSpPr>
            <p:nvPr/>
          </p:nvSpPr>
          <p:spPr bwMode="auto">
            <a:xfrm>
              <a:off x="4876800" y="3771920"/>
              <a:ext cx="304800" cy="38100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>
              <a:off x="5029200" y="4152920"/>
              <a:ext cx="7620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 flipH="1">
              <a:off x="4800600" y="5143520"/>
              <a:ext cx="30480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24"/>
            <p:cNvSpPr>
              <a:spLocks noChangeShapeType="1"/>
            </p:cNvSpPr>
            <p:nvPr/>
          </p:nvSpPr>
          <p:spPr bwMode="auto">
            <a:xfrm>
              <a:off x="5105400" y="5143520"/>
              <a:ext cx="15240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5"/>
            <p:cNvSpPr>
              <a:spLocks noChangeShapeType="1"/>
            </p:cNvSpPr>
            <p:nvPr/>
          </p:nvSpPr>
          <p:spPr bwMode="auto">
            <a:xfrm flipH="1" flipV="1">
              <a:off x="4648200" y="6057920"/>
              <a:ext cx="152400" cy="76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6"/>
            <p:cNvSpPr>
              <a:spLocks noChangeShapeType="1"/>
            </p:cNvSpPr>
            <p:nvPr/>
          </p:nvSpPr>
          <p:spPr bwMode="auto">
            <a:xfrm flipH="1" flipV="1">
              <a:off x="5105400" y="6057920"/>
              <a:ext cx="152400" cy="76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7"/>
            <p:cNvSpPr>
              <a:spLocks noChangeShapeType="1"/>
            </p:cNvSpPr>
            <p:nvPr/>
          </p:nvSpPr>
          <p:spPr bwMode="auto">
            <a:xfrm flipH="1">
              <a:off x="4800600" y="4457720"/>
              <a:ext cx="228600" cy="762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8"/>
            <p:cNvSpPr>
              <a:spLocks noChangeShapeType="1"/>
            </p:cNvSpPr>
            <p:nvPr/>
          </p:nvSpPr>
          <p:spPr bwMode="auto">
            <a:xfrm>
              <a:off x="5105400" y="4457720"/>
              <a:ext cx="228600" cy="381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9"/>
            <p:cNvSpPr>
              <a:spLocks noChangeShapeType="1"/>
            </p:cNvSpPr>
            <p:nvPr/>
          </p:nvSpPr>
          <p:spPr bwMode="auto">
            <a:xfrm flipH="1">
              <a:off x="5257800" y="4762520"/>
              <a:ext cx="7620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Oval 30"/>
            <p:cNvSpPr>
              <a:spLocks noChangeArrowheads="1"/>
            </p:cNvSpPr>
            <p:nvPr/>
          </p:nvSpPr>
          <p:spPr bwMode="auto">
            <a:xfrm>
              <a:off x="5638800" y="3771920"/>
              <a:ext cx="304800" cy="381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1"/>
            <p:cNvSpPr>
              <a:spLocks noChangeShapeType="1"/>
            </p:cNvSpPr>
            <p:nvPr/>
          </p:nvSpPr>
          <p:spPr bwMode="auto">
            <a:xfrm>
              <a:off x="5791200" y="4152920"/>
              <a:ext cx="76200" cy="990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32"/>
            <p:cNvSpPr>
              <a:spLocks noChangeShapeType="1"/>
            </p:cNvSpPr>
            <p:nvPr/>
          </p:nvSpPr>
          <p:spPr bwMode="auto">
            <a:xfrm flipH="1">
              <a:off x="5562600" y="5143520"/>
              <a:ext cx="304800" cy="990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33"/>
            <p:cNvSpPr>
              <a:spLocks noChangeShapeType="1"/>
            </p:cNvSpPr>
            <p:nvPr/>
          </p:nvSpPr>
          <p:spPr bwMode="auto">
            <a:xfrm>
              <a:off x="5867400" y="5143520"/>
              <a:ext cx="152400" cy="990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34"/>
            <p:cNvSpPr>
              <a:spLocks noChangeShapeType="1"/>
            </p:cNvSpPr>
            <p:nvPr/>
          </p:nvSpPr>
          <p:spPr bwMode="auto">
            <a:xfrm flipH="1" flipV="1">
              <a:off x="5410200" y="6057920"/>
              <a:ext cx="152400" cy="76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35"/>
            <p:cNvSpPr>
              <a:spLocks noChangeShapeType="1"/>
            </p:cNvSpPr>
            <p:nvPr/>
          </p:nvSpPr>
          <p:spPr bwMode="auto">
            <a:xfrm flipH="1" flipV="1">
              <a:off x="5867400" y="6057920"/>
              <a:ext cx="152400" cy="76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6"/>
            <p:cNvSpPr>
              <a:spLocks noChangeShapeType="1"/>
            </p:cNvSpPr>
            <p:nvPr/>
          </p:nvSpPr>
          <p:spPr bwMode="auto">
            <a:xfrm flipH="1">
              <a:off x="5562600" y="4457720"/>
              <a:ext cx="228600" cy="762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7"/>
            <p:cNvSpPr>
              <a:spLocks noChangeShapeType="1"/>
            </p:cNvSpPr>
            <p:nvPr/>
          </p:nvSpPr>
          <p:spPr bwMode="auto">
            <a:xfrm>
              <a:off x="5867400" y="4457720"/>
              <a:ext cx="22860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38"/>
            <p:cNvSpPr>
              <a:spLocks noChangeShapeType="1"/>
            </p:cNvSpPr>
            <p:nvPr/>
          </p:nvSpPr>
          <p:spPr bwMode="auto">
            <a:xfrm flipH="1">
              <a:off x="6019800" y="4762520"/>
              <a:ext cx="76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39"/>
            <p:cNvSpPr>
              <a:spLocks noChangeArrowheads="1"/>
            </p:cNvSpPr>
            <p:nvPr/>
          </p:nvSpPr>
          <p:spPr bwMode="auto">
            <a:xfrm>
              <a:off x="6400800" y="3771920"/>
              <a:ext cx="304800" cy="38100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40"/>
            <p:cNvSpPr>
              <a:spLocks noChangeShapeType="1"/>
            </p:cNvSpPr>
            <p:nvPr/>
          </p:nvSpPr>
          <p:spPr bwMode="auto">
            <a:xfrm>
              <a:off x="6553200" y="4152920"/>
              <a:ext cx="7620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41"/>
            <p:cNvSpPr>
              <a:spLocks noChangeShapeType="1"/>
            </p:cNvSpPr>
            <p:nvPr/>
          </p:nvSpPr>
          <p:spPr bwMode="auto">
            <a:xfrm flipH="1">
              <a:off x="6324600" y="5143520"/>
              <a:ext cx="30480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42"/>
            <p:cNvSpPr>
              <a:spLocks noChangeShapeType="1"/>
            </p:cNvSpPr>
            <p:nvPr/>
          </p:nvSpPr>
          <p:spPr bwMode="auto">
            <a:xfrm>
              <a:off x="6629400" y="5143520"/>
              <a:ext cx="15240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43"/>
            <p:cNvSpPr>
              <a:spLocks noChangeShapeType="1"/>
            </p:cNvSpPr>
            <p:nvPr/>
          </p:nvSpPr>
          <p:spPr bwMode="auto">
            <a:xfrm flipH="1" flipV="1">
              <a:off x="6172200" y="6057920"/>
              <a:ext cx="152400" cy="76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44"/>
            <p:cNvSpPr>
              <a:spLocks noChangeShapeType="1"/>
            </p:cNvSpPr>
            <p:nvPr/>
          </p:nvSpPr>
          <p:spPr bwMode="auto">
            <a:xfrm flipH="1" flipV="1">
              <a:off x="6629400" y="6057920"/>
              <a:ext cx="152400" cy="76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45"/>
            <p:cNvSpPr>
              <a:spLocks noChangeShapeType="1"/>
            </p:cNvSpPr>
            <p:nvPr/>
          </p:nvSpPr>
          <p:spPr bwMode="auto">
            <a:xfrm flipH="1">
              <a:off x="6324600" y="4457720"/>
              <a:ext cx="228600" cy="762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46"/>
            <p:cNvSpPr>
              <a:spLocks noChangeShapeType="1"/>
            </p:cNvSpPr>
            <p:nvPr/>
          </p:nvSpPr>
          <p:spPr bwMode="auto">
            <a:xfrm>
              <a:off x="6629400" y="4457720"/>
              <a:ext cx="228600" cy="381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 flipH="1">
              <a:off x="6781800" y="4762520"/>
              <a:ext cx="7620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48"/>
            <p:cNvSpPr>
              <a:spLocks noChangeArrowheads="1"/>
            </p:cNvSpPr>
            <p:nvPr/>
          </p:nvSpPr>
          <p:spPr bwMode="auto">
            <a:xfrm>
              <a:off x="7162800" y="3771920"/>
              <a:ext cx="3048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7315200" y="4152920"/>
              <a:ext cx="7620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50"/>
            <p:cNvSpPr>
              <a:spLocks noChangeShapeType="1"/>
            </p:cNvSpPr>
            <p:nvPr/>
          </p:nvSpPr>
          <p:spPr bwMode="auto">
            <a:xfrm flipH="1">
              <a:off x="7086600" y="5143520"/>
              <a:ext cx="30480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51"/>
            <p:cNvSpPr>
              <a:spLocks noChangeShapeType="1"/>
            </p:cNvSpPr>
            <p:nvPr/>
          </p:nvSpPr>
          <p:spPr bwMode="auto">
            <a:xfrm>
              <a:off x="7391400" y="5143520"/>
              <a:ext cx="15240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52"/>
            <p:cNvSpPr>
              <a:spLocks noChangeShapeType="1"/>
            </p:cNvSpPr>
            <p:nvPr/>
          </p:nvSpPr>
          <p:spPr bwMode="auto">
            <a:xfrm flipH="1" flipV="1">
              <a:off x="6934200" y="6057920"/>
              <a:ext cx="152400" cy="76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53"/>
            <p:cNvSpPr>
              <a:spLocks noChangeShapeType="1"/>
            </p:cNvSpPr>
            <p:nvPr/>
          </p:nvSpPr>
          <p:spPr bwMode="auto">
            <a:xfrm flipH="1" flipV="1">
              <a:off x="7391400" y="6057920"/>
              <a:ext cx="152400" cy="76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54"/>
            <p:cNvSpPr>
              <a:spLocks noChangeShapeType="1"/>
            </p:cNvSpPr>
            <p:nvPr/>
          </p:nvSpPr>
          <p:spPr bwMode="auto">
            <a:xfrm flipH="1">
              <a:off x="7086600" y="4457720"/>
              <a:ext cx="228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55"/>
            <p:cNvSpPr>
              <a:spLocks noChangeShapeType="1"/>
            </p:cNvSpPr>
            <p:nvPr/>
          </p:nvSpPr>
          <p:spPr bwMode="auto">
            <a:xfrm>
              <a:off x="7391400" y="4457720"/>
              <a:ext cx="2286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56"/>
            <p:cNvSpPr>
              <a:spLocks noChangeShapeType="1"/>
            </p:cNvSpPr>
            <p:nvPr/>
          </p:nvSpPr>
          <p:spPr bwMode="auto">
            <a:xfrm flipH="1">
              <a:off x="7543800" y="4762520"/>
              <a:ext cx="76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06810" y="4572667"/>
            <a:ext cx="474133" cy="1145795"/>
            <a:chOff x="1371600" y="2705120"/>
            <a:chExt cx="685800" cy="2362200"/>
          </a:xfrm>
        </p:grpSpPr>
        <p:sp>
          <p:nvSpPr>
            <p:cNvPr id="111" name="Oval 62"/>
            <p:cNvSpPr>
              <a:spLocks noChangeArrowheads="1"/>
            </p:cNvSpPr>
            <p:nvPr/>
          </p:nvSpPr>
          <p:spPr bwMode="auto">
            <a:xfrm>
              <a:off x="1600200" y="2705120"/>
              <a:ext cx="304800" cy="38100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63"/>
            <p:cNvSpPr>
              <a:spLocks noChangeShapeType="1"/>
            </p:cNvSpPr>
            <p:nvPr/>
          </p:nvSpPr>
          <p:spPr bwMode="auto">
            <a:xfrm>
              <a:off x="1752600" y="3086120"/>
              <a:ext cx="76200" cy="990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64"/>
            <p:cNvSpPr>
              <a:spLocks noChangeShapeType="1"/>
            </p:cNvSpPr>
            <p:nvPr/>
          </p:nvSpPr>
          <p:spPr bwMode="auto">
            <a:xfrm flipH="1">
              <a:off x="1524000" y="4076720"/>
              <a:ext cx="304800" cy="990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65"/>
            <p:cNvSpPr>
              <a:spLocks noChangeShapeType="1"/>
            </p:cNvSpPr>
            <p:nvPr/>
          </p:nvSpPr>
          <p:spPr bwMode="auto">
            <a:xfrm>
              <a:off x="1828800" y="4076720"/>
              <a:ext cx="152400" cy="990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66"/>
            <p:cNvSpPr>
              <a:spLocks noChangeShapeType="1"/>
            </p:cNvSpPr>
            <p:nvPr/>
          </p:nvSpPr>
          <p:spPr bwMode="auto">
            <a:xfrm flipH="1" flipV="1">
              <a:off x="1371600" y="4991120"/>
              <a:ext cx="152400" cy="762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67"/>
            <p:cNvSpPr>
              <a:spLocks noChangeShapeType="1"/>
            </p:cNvSpPr>
            <p:nvPr/>
          </p:nvSpPr>
          <p:spPr bwMode="auto">
            <a:xfrm flipH="1" flipV="1">
              <a:off x="1828800" y="4991120"/>
              <a:ext cx="152400" cy="762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H="1">
              <a:off x="1524000" y="3390920"/>
              <a:ext cx="228600" cy="7620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>
              <a:off x="1828800" y="3390920"/>
              <a:ext cx="228600" cy="3810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70"/>
            <p:cNvSpPr>
              <a:spLocks noChangeShapeType="1"/>
            </p:cNvSpPr>
            <p:nvPr/>
          </p:nvSpPr>
          <p:spPr bwMode="auto">
            <a:xfrm flipH="1">
              <a:off x="1981200" y="3695720"/>
              <a:ext cx="76200" cy="4572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0" name="Line 7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26441" y="5003165"/>
            <a:ext cx="13716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Text Box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79" y="5832897"/>
            <a:ext cx="2438400" cy="10064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Element is removed from the front of the queue</a:t>
            </a:r>
          </a:p>
        </p:txBody>
      </p:sp>
      <p:sp>
        <p:nvSpPr>
          <p:cNvPr id="122" name="Text Box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051" y="4659705"/>
            <a:ext cx="3810000" cy="3968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New front element of queue</a:t>
            </a:r>
          </a:p>
        </p:txBody>
      </p:sp>
      <p:sp>
        <p:nvSpPr>
          <p:cNvPr id="123" name="Line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451" y="5040705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3" grpId="0"/>
      <p:bldP spid="120" grpId="0" animBg="1"/>
      <p:bldP spid="121" grpId="0" animBg="1"/>
      <p:bldP spid="122" grpId="0" animBg="1"/>
      <p:bldP spid="1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on a Queue</a:t>
            </a:r>
          </a:p>
        </p:txBody>
      </p:sp>
      <p:graphicFrame>
        <p:nvGraphicFramePr>
          <p:cNvPr id="4" name="Group 3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504683"/>
              </p:ext>
            </p:extLst>
          </p:nvPr>
        </p:nvGraphicFramePr>
        <p:xfrm>
          <a:off x="685800" y="1636474"/>
          <a:ext cx="7772400" cy="47466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dequeue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Removes an element from the front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enqueue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Adds an element to the rear of the queue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first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Examines the element at the front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isEmpty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Determines whether the queue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Determines the number of elements in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Returns a string representation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14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02" y="1687555"/>
            <a:ext cx="8489950" cy="4370142"/>
          </a:xfrm>
        </p:spPr>
        <p:txBody>
          <a:bodyPr/>
          <a:lstStyle/>
          <a:p>
            <a:r>
              <a:rPr lang="en-GB" sz="2000" dirty="0"/>
              <a:t>Arrays are the fundamental mechanism for collecting multiple values.</a:t>
            </a:r>
          </a:p>
          <a:p>
            <a:r>
              <a:rPr lang="en-GB" sz="2000" dirty="0"/>
              <a:t>An array is an </a:t>
            </a:r>
            <a:r>
              <a:rPr lang="en-GB" sz="2000" dirty="0">
                <a:solidFill>
                  <a:srgbClr val="C00000"/>
                </a:solidFill>
              </a:rPr>
              <a:t>ordered</a:t>
            </a:r>
            <a:r>
              <a:rPr lang="en-GB" sz="2000" dirty="0"/>
              <a:t> list o values</a:t>
            </a:r>
          </a:p>
        </p:txBody>
      </p:sp>
      <p:sp>
        <p:nvSpPr>
          <p:cNvPr id="4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846" y="3350037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5" name="Group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981402" y="3873912"/>
            <a:ext cx="5380037" cy="714375"/>
            <a:chOff x="1829" y="2112"/>
            <a:chExt cx="3389" cy="450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77   88   85   41   67   78   94  82   74   97</a:t>
              </a:r>
            </a:p>
          </p:txBody>
        </p:sp>
      </p:grp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178155" y="4046155"/>
            <a:ext cx="10170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scores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92838" y="2864198"/>
            <a:ext cx="20569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The entire array</a:t>
            </a:r>
          </a:p>
          <a:p>
            <a:pPr algn="ctr"/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has a single name</a:t>
            </a:r>
          </a:p>
        </p:txBody>
      </p:sp>
      <p:cxnSp>
        <p:nvCxnSpPr>
          <p:cNvPr id="17" name="Straight Arrow Connector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flipH="1">
            <a:off x="1686695" y="3510529"/>
            <a:ext cx="34630" cy="535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00506" y="2558706"/>
            <a:ext cx="3454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Each value has a numeric </a:t>
            </a:r>
            <a:r>
              <a:rPr lang="en-US" altLang="en-US" i="1" dirty="0">
                <a:solidFill>
                  <a:srgbClr val="C00000"/>
                </a:solidFill>
                <a:latin typeface="Arial Unicode MS" panose="020B0604020202020204" pitchFamily="34" charset="-128"/>
              </a:rPr>
              <a:t>index</a:t>
            </a:r>
          </a:p>
        </p:txBody>
      </p:sp>
      <p:cxnSp>
        <p:nvCxnSpPr>
          <p:cNvPr id="19" name="Straight Arrow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2"/>
          </p:cNvCxnSpPr>
          <p:nvPr/>
        </p:nvCxnSpPr>
        <p:spPr>
          <a:xfrm flipH="1">
            <a:off x="6023900" y="2928038"/>
            <a:ext cx="704002" cy="431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3374" y="5369723"/>
            <a:ext cx="78280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Unicode MS" panose="020B0604020202020204" pitchFamily="34" charset="-128"/>
              </a:rPr>
              <a:t>An array of size N is indexed from zero to N-1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Unicode MS" panose="020B0604020202020204" pitchFamily="34" charset="-128"/>
              </a:rPr>
              <a:t>This array holds 10 values that are indexed from 0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1873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6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and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Fundamental problems in computer science and programming</a:t>
            </a:r>
          </a:p>
          <a:p>
            <a:r>
              <a:rPr lang="en-US" dirty="0">
                <a:latin typeface="Arial" charset="0"/>
              </a:rPr>
              <a:t>Sorting done to make searching easier</a:t>
            </a:r>
          </a:p>
          <a:p>
            <a:r>
              <a:rPr lang="en-US" dirty="0">
                <a:latin typeface="Arial" charset="0"/>
              </a:rPr>
              <a:t>Multiple different algorithms to solve the same problem</a:t>
            </a:r>
          </a:p>
          <a:p>
            <a:pPr lvl="1"/>
            <a:r>
              <a:rPr lang="en-US" dirty="0">
                <a:latin typeface="Arial" charset="0"/>
              </a:rPr>
              <a:t>How do we know which algorithm is "better"?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789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3980"/>
            <a:ext cx="8489950" cy="654070"/>
          </a:xfrm>
        </p:spPr>
        <p:txBody>
          <a:bodyPr/>
          <a:lstStyle/>
          <a:p>
            <a:r>
              <a:rPr lang="en-US" dirty="0"/>
              <a:t>In Java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973165"/>
            <a:ext cx="8991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/>
              <a:t>Class </a:t>
            </a:r>
            <a:r>
              <a:rPr lang="en-US" sz="2400" dirty="0">
                <a:latin typeface="Courier New" charset="0"/>
              </a:rPr>
              <a:t>Arrays</a:t>
            </a:r>
            <a:r>
              <a:rPr lang="en-US" sz="2400" dirty="0"/>
              <a:t> in </a:t>
            </a:r>
            <a:r>
              <a:rPr lang="en-US" sz="2400" dirty="0" err="1">
                <a:latin typeface="Courier New" charset="0"/>
              </a:rPr>
              <a:t>java.util</a:t>
            </a:r>
            <a:r>
              <a:rPr lang="en-US" sz="2400" dirty="0"/>
              <a:t> has many useful array methods:</a:t>
            </a:r>
          </a:p>
          <a:p>
            <a:endParaRPr lang="en-US" sz="2400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r>
              <a:rPr lang="en-US" sz="2400" dirty="0"/>
              <a:t>Syntax:	</a:t>
            </a:r>
            <a:r>
              <a:rPr lang="en-US" sz="2400" dirty="0" err="1">
                <a:latin typeface="Courier New" charset="0"/>
              </a:rPr>
              <a:t>Arrays.</a:t>
            </a:r>
            <a:r>
              <a:rPr lang="en-US" sz="2400" b="1" dirty="0" err="1"/>
              <a:t>methodName</a:t>
            </a:r>
            <a:r>
              <a:rPr lang="en-US" sz="2400" dirty="0">
                <a:latin typeface="Courier New" charset="0"/>
              </a:rPr>
              <a:t>(</a:t>
            </a:r>
            <a:r>
              <a:rPr lang="en-US" sz="2400" b="1" dirty="0"/>
              <a:t>parameters</a:t>
            </a:r>
            <a:r>
              <a:rPr lang="en-US" sz="2400" dirty="0">
                <a:latin typeface="Courier New" charset="0"/>
              </a:rPr>
              <a:t>)</a:t>
            </a:r>
            <a:endParaRPr lang="en-US" sz="2400" dirty="0"/>
          </a:p>
        </p:txBody>
      </p:sp>
      <p:graphicFrame>
        <p:nvGraphicFramePr>
          <p:cNvPr id="6" name="Group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45724"/>
              </p:ext>
            </p:extLst>
          </p:nvPr>
        </p:nvGraphicFramePr>
        <p:xfrm>
          <a:off x="56028" y="1859053"/>
          <a:ext cx="8991600" cy="405384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binarySearch(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the index of the given value in a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sorted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array (or &lt; 0 if not found)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binarySearch(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minIndex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maxIndex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index of given value in a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sorted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array between indexes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min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/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max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- 1 (&lt; 0 if not found)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copyOf(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length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a new resized copy of an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if the two arrays contain same elements in the same 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fill(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sets every element to the given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sort(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arranges the elements into sorted 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toString(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a string representing the array, such as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"[10, 30, -25, 17]"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28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useful for sorting collection.</a:t>
            </a:r>
          </a:p>
          <a:p>
            <a:r>
              <a:rPr lang="en-US" dirty="0"/>
              <a:t>We can sort an array/list of primitive types </a:t>
            </a:r>
          </a:p>
          <a:p>
            <a:r>
              <a:rPr lang="en-US" dirty="0"/>
              <a:t>We can sort array/list of custom objects.</a:t>
            </a:r>
          </a:p>
          <a:p>
            <a:r>
              <a:rPr lang="en-US" dirty="0"/>
              <a:t>Let’s see how it works through the following example</a:t>
            </a:r>
          </a:p>
        </p:txBody>
      </p:sp>
    </p:spTree>
    <p:extLst>
      <p:ext uri="{BB962C8B-B14F-4D97-AF65-F5344CB8AC3E}">
        <p14:creationId xmlns:p14="http://schemas.microsoft.com/office/powerpoint/2010/main" val="3848927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65681"/>
            <a:ext cx="8489950" cy="654070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0200" y="919751"/>
            <a:ext cx="848995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import </a:t>
            </a:r>
            <a:r>
              <a:rPr lang="en-US" dirty="0" err="1">
                <a:latin typeface="Courier"/>
                <a:cs typeface="Courier"/>
              </a:rPr>
              <a:t>java.util.ArrayList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import </a:t>
            </a:r>
            <a:r>
              <a:rPr lang="en-US" dirty="0" err="1">
                <a:latin typeface="Courier"/>
                <a:cs typeface="Courier"/>
              </a:rPr>
              <a:t>java.util.Arrays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import </a:t>
            </a:r>
            <a:r>
              <a:rPr lang="en-US" dirty="0" err="1">
                <a:latin typeface="Courier"/>
                <a:cs typeface="Courier"/>
              </a:rPr>
              <a:t>java.util.Collections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import </a:t>
            </a:r>
            <a:r>
              <a:rPr lang="en-US" dirty="0" err="1">
                <a:latin typeface="Courier"/>
                <a:cs typeface="Courier"/>
              </a:rPr>
              <a:t>java.util.List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public class Lecture5 {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public static void main(String[] </a:t>
            </a:r>
            <a:r>
              <a:rPr lang="en-US" dirty="0" err="1">
                <a:latin typeface="Courier"/>
                <a:cs typeface="Courier"/>
              </a:rPr>
              <a:t>args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  //sort primitives array like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array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[] </a:t>
            </a:r>
            <a:r>
              <a:rPr lang="en-US" dirty="0" err="1">
                <a:latin typeface="Courier"/>
                <a:cs typeface="Courier"/>
              </a:rPr>
              <a:t>intArr</a:t>
            </a:r>
            <a:r>
              <a:rPr lang="en-US" dirty="0">
                <a:latin typeface="Courier"/>
                <a:cs typeface="Courier"/>
              </a:rPr>
              <a:t> = {5,29,10,11};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Arrays.sort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intArr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Arrays.toString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intArr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</a:p>
          <a:p>
            <a:r>
              <a:rPr lang="en-US" dirty="0">
                <a:latin typeface="Courier"/>
                <a:cs typeface="Courier"/>
              </a:rPr>
              <a:t>        //sorting String array</a:t>
            </a:r>
          </a:p>
          <a:p>
            <a:r>
              <a:rPr lang="en-US" dirty="0">
                <a:latin typeface="Courier"/>
                <a:cs typeface="Courier"/>
              </a:rPr>
              <a:t>        String[] </a:t>
            </a:r>
            <a:r>
              <a:rPr lang="en-US" dirty="0" err="1">
                <a:latin typeface="Courier"/>
                <a:cs typeface="Courier"/>
              </a:rPr>
              <a:t>strArr</a:t>
            </a:r>
            <a:r>
              <a:rPr lang="en-US" dirty="0">
                <a:latin typeface="Courier"/>
                <a:cs typeface="Courier"/>
              </a:rPr>
              <a:t> = {"A", "C", "B", "Z", "F"};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Arrays.sort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strArr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Arrays.toString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strArr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1661" y="1344523"/>
            <a:ext cx="221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Importing libraries</a:t>
            </a:r>
          </a:p>
        </p:txBody>
      </p:sp>
      <p:sp>
        <p:nvSpPr>
          <p:cNvPr id="6" name="Right Brac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00800" y="919751"/>
            <a:ext cx="168079" cy="12277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22012" y="3671759"/>
            <a:ext cx="224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Sorting array of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749" y="6349135"/>
            <a:ext cx="263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Sorting array of String</a:t>
            </a:r>
          </a:p>
        </p:txBody>
      </p:sp>
      <p:cxnSp>
        <p:nvCxnSpPr>
          <p:cNvPr id="10" name="Straight Arrow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328346" y="3856425"/>
            <a:ext cx="2393666" cy="3206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157882" y="5546158"/>
            <a:ext cx="224106" cy="80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9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continues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0200" y="1723950"/>
            <a:ext cx="84899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//sorting list of objects of Wrapper classes</a:t>
            </a:r>
          </a:p>
          <a:p>
            <a:r>
              <a:rPr lang="en-US" dirty="0">
                <a:latin typeface="Courier"/>
                <a:cs typeface="Courier"/>
              </a:rPr>
              <a:t>        List&lt;String&gt; </a:t>
            </a:r>
            <a:r>
              <a:rPr lang="en-US" dirty="0" err="1">
                <a:latin typeface="Courier"/>
                <a:cs typeface="Courier"/>
              </a:rPr>
              <a:t>strList</a:t>
            </a:r>
            <a:r>
              <a:rPr lang="en-US" dirty="0">
                <a:latin typeface="Courier"/>
                <a:cs typeface="Courier"/>
              </a:rPr>
              <a:t> = new 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ourier"/>
                <a:cs typeface="Courier"/>
              </a:rPr>
              <a:t>&lt;String&gt;();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strList.add</a:t>
            </a:r>
            <a:r>
              <a:rPr lang="en-US" dirty="0">
                <a:latin typeface="Courier"/>
                <a:cs typeface="Courier"/>
              </a:rPr>
              <a:t>("A");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strList.add</a:t>
            </a:r>
            <a:r>
              <a:rPr lang="en-US" dirty="0">
                <a:latin typeface="Courier"/>
                <a:cs typeface="Courier"/>
              </a:rPr>
              <a:t>("C");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strList.add</a:t>
            </a:r>
            <a:r>
              <a:rPr lang="en-US" dirty="0">
                <a:latin typeface="Courier"/>
                <a:cs typeface="Courier"/>
              </a:rPr>
              <a:t>("B");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strList.add</a:t>
            </a:r>
            <a:r>
              <a:rPr lang="en-US" dirty="0">
                <a:latin typeface="Courier"/>
                <a:cs typeface="Courier"/>
              </a:rPr>
              <a:t>("Z");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strList.add</a:t>
            </a:r>
            <a:r>
              <a:rPr lang="en-US" dirty="0">
                <a:latin typeface="Courier"/>
                <a:cs typeface="Courier"/>
              </a:rPr>
              <a:t>("F");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Collections.sort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strList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  for(String str: </a:t>
            </a:r>
            <a:r>
              <a:rPr lang="en-US" dirty="0" err="1">
                <a:latin typeface="Courier"/>
                <a:cs typeface="Courier"/>
              </a:rPr>
              <a:t>strList</a:t>
            </a:r>
            <a:r>
              <a:rPr lang="en-US" dirty="0">
                <a:latin typeface="Courier"/>
                <a:cs typeface="Courier"/>
              </a:rPr>
              <a:t>) </a:t>
            </a:r>
          </a:p>
          <a:p>
            <a:r>
              <a:rPr lang="en-US" dirty="0">
                <a:latin typeface="Courier"/>
                <a:cs typeface="Courier"/>
              </a:rPr>
              <a:t>				</a:t>
            </a:r>
            <a:r>
              <a:rPr lang="en-US" dirty="0" err="1">
                <a:latin typeface="Courier"/>
                <a:cs typeface="Courier"/>
              </a:rPr>
              <a:t>System.out.print</a:t>
            </a:r>
            <a:r>
              <a:rPr lang="en-US" dirty="0">
                <a:latin typeface="Courier"/>
                <a:cs typeface="Courier"/>
              </a:rPr>
              <a:t>(" "+str);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1661" y="268904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have a List</a:t>
            </a:r>
          </a:p>
        </p:txBody>
      </p:sp>
      <p:cxnSp>
        <p:nvCxnSpPr>
          <p:cNvPr id="7" name="Straight Arrow Connecto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054307" y="2278219"/>
            <a:ext cx="2857355" cy="6162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1263" y="3678765"/>
            <a:ext cx="1904903" cy="37347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04760"/>
            <a:ext cx="8489950" cy="654070"/>
          </a:xfrm>
        </p:spPr>
        <p:txBody>
          <a:bodyPr/>
          <a:lstStyle/>
          <a:p>
            <a:r>
              <a:rPr lang="en-US" dirty="0"/>
              <a:t>Sorting an array of custom Objects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200" y="1399190"/>
            <a:ext cx="8489950" cy="4370142"/>
          </a:xfrm>
        </p:spPr>
        <p:txBody>
          <a:bodyPr/>
          <a:lstStyle/>
          <a:p>
            <a:r>
              <a:rPr lang="en-US" sz="2400" dirty="0"/>
              <a:t>We want to sort objects Employee based on the salary! </a:t>
            </a:r>
          </a:p>
          <a:p>
            <a:r>
              <a:rPr lang="en-US" sz="2400" dirty="0"/>
              <a:t>How can we sort objects? Employee class can implement the interface Comparable: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30200" y="2781590"/>
            <a:ext cx="8155843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public class Employee implements Comparable&lt;Employee&gt; {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private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id;</a:t>
            </a:r>
          </a:p>
          <a:p>
            <a:r>
              <a:rPr lang="en-US" dirty="0">
                <a:latin typeface="Courier"/>
                <a:cs typeface="Courier"/>
              </a:rPr>
              <a:t>    private String name;</a:t>
            </a:r>
          </a:p>
          <a:p>
            <a:r>
              <a:rPr lang="en-US" dirty="0">
                <a:latin typeface="Courier"/>
                <a:cs typeface="Courier"/>
              </a:rPr>
              <a:t>    private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age;</a:t>
            </a:r>
          </a:p>
          <a:p>
            <a:r>
              <a:rPr lang="en-US" dirty="0">
                <a:latin typeface="Courier"/>
                <a:cs typeface="Courier"/>
              </a:rPr>
              <a:t>    private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salary;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	</a:t>
            </a:r>
            <a:r>
              <a:rPr lang="de-DE" dirty="0" err="1">
                <a:latin typeface="Courier"/>
                <a:cs typeface="Courier"/>
              </a:rPr>
              <a:t>public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Employee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int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id</a:t>
            </a:r>
            <a:r>
              <a:rPr lang="de-DE" dirty="0">
                <a:latin typeface="Courier"/>
                <a:cs typeface="Courier"/>
              </a:rPr>
              <a:t>, String </a:t>
            </a:r>
            <a:r>
              <a:rPr lang="de-DE" dirty="0" err="1">
                <a:latin typeface="Courier"/>
                <a:cs typeface="Courier"/>
              </a:rPr>
              <a:t>name</a:t>
            </a:r>
            <a:r>
              <a:rPr lang="de-DE" dirty="0">
                <a:latin typeface="Courier"/>
                <a:cs typeface="Courier"/>
              </a:rPr>
              <a:t>, </a:t>
            </a:r>
            <a:r>
              <a:rPr lang="de-DE" dirty="0" err="1">
                <a:latin typeface="Courier"/>
                <a:cs typeface="Courier"/>
              </a:rPr>
              <a:t>int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age</a:t>
            </a:r>
            <a:r>
              <a:rPr lang="de-DE" dirty="0">
                <a:latin typeface="Courier"/>
                <a:cs typeface="Courier"/>
              </a:rPr>
              <a:t>, </a:t>
            </a:r>
            <a:r>
              <a:rPr lang="de-DE" dirty="0" err="1">
                <a:latin typeface="Courier"/>
                <a:cs typeface="Courier"/>
              </a:rPr>
              <a:t>int</a:t>
            </a:r>
            <a:r>
              <a:rPr lang="de-DE" dirty="0">
                <a:latin typeface="Courier"/>
                <a:cs typeface="Courier"/>
              </a:rPr>
              <a:t> 														</a:t>
            </a:r>
            <a:r>
              <a:rPr lang="de-DE" dirty="0" err="1">
                <a:latin typeface="Courier"/>
                <a:cs typeface="Courier"/>
              </a:rPr>
              <a:t>salary</a:t>
            </a:r>
            <a:r>
              <a:rPr lang="de-DE" dirty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this.id</a:t>
            </a:r>
            <a:r>
              <a:rPr lang="en-US" dirty="0">
                <a:latin typeface="Courier"/>
                <a:cs typeface="Courier"/>
              </a:rPr>
              <a:t> = id;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this.name</a:t>
            </a:r>
            <a:r>
              <a:rPr lang="en-US" dirty="0">
                <a:latin typeface="Courier"/>
                <a:cs typeface="Courier"/>
              </a:rPr>
              <a:t> = name;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this.age</a:t>
            </a:r>
            <a:r>
              <a:rPr lang="en-US" dirty="0">
                <a:latin typeface="Courier"/>
                <a:cs typeface="Courier"/>
              </a:rPr>
              <a:t> = age;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this.salary</a:t>
            </a:r>
            <a:r>
              <a:rPr lang="en-US" dirty="0">
                <a:latin typeface="Courier"/>
                <a:cs typeface="Courier"/>
              </a:rPr>
              <a:t> = salary;</a:t>
            </a:r>
          </a:p>
          <a:p>
            <a:r>
              <a:rPr lang="de-DE" dirty="0">
                <a:latin typeface="Courier"/>
                <a:cs typeface="Courier"/>
              </a:rPr>
              <a:t>    }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</a:p>
        </p:txBody>
      </p:sp>
      <p:sp>
        <p:nvSpPr>
          <p:cNvPr id="3" name="Oval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8283" y="2688220"/>
            <a:ext cx="3137487" cy="69176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69541" y="6388557"/>
            <a:ext cx="295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…c</a:t>
            </a:r>
            <a:r>
              <a:rPr lang="en-US" dirty="0" err="1"/>
              <a:t>ontinue</a:t>
            </a:r>
            <a:r>
              <a:rPr lang="en-US" dirty="0"/>
              <a:t> in the next slide </a:t>
            </a:r>
          </a:p>
        </p:txBody>
      </p:sp>
    </p:spTree>
    <p:extLst>
      <p:ext uri="{BB962C8B-B14F-4D97-AF65-F5344CB8AC3E}">
        <p14:creationId xmlns:p14="http://schemas.microsoft.com/office/powerpoint/2010/main" val="374249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524" y="388745"/>
            <a:ext cx="848995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  public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getId</a:t>
            </a:r>
            <a:r>
              <a:rPr lang="en-US" sz="1600" dirty="0">
                <a:latin typeface="Courier"/>
                <a:cs typeface="Courier"/>
              </a:rPr>
              <a:t>() {</a:t>
            </a:r>
          </a:p>
          <a:p>
            <a:r>
              <a:rPr lang="en-US" sz="1600" dirty="0">
                <a:latin typeface="Courier"/>
                <a:cs typeface="Courier"/>
              </a:rPr>
              <a:t>        return id;</a:t>
            </a:r>
            <a:r>
              <a:rPr lang="de-DE" sz="1600" dirty="0">
                <a:latin typeface="Courier"/>
                <a:cs typeface="Courier"/>
              </a:rPr>
              <a:t>}</a:t>
            </a:r>
          </a:p>
          <a:p>
            <a:endParaRPr lang="de-DE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    </a:t>
            </a:r>
            <a:r>
              <a:rPr lang="de-DE" sz="1600" dirty="0" err="1">
                <a:latin typeface="Courier"/>
                <a:cs typeface="Courier"/>
              </a:rPr>
              <a:t>public</a:t>
            </a:r>
            <a:r>
              <a:rPr lang="de-DE" sz="1600" dirty="0">
                <a:latin typeface="Courier"/>
                <a:cs typeface="Courier"/>
              </a:rPr>
              <a:t> String </a:t>
            </a:r>
            <a:r>
              <a:rPr lang="de-DE" sz="1600" dirty="0" err="1">
                <a:latin typeface="Courier"/>
                <a:cs typeface="Courier"/>
              </a:rPr>
              <a:t>getName</a:t>
            </a:r>
            <a:r>
              <a:rPr lang="de-DE" sz="1600" dirty="0">
                <a:latin typeface="Courier"/>
                <a:cs typeface="Courier"/>
              </a:rPr>
              <a:t>() {</a:t>
            </a:r>
          </a:p>
          <a:p>
            <a:r>
              <a:rPr lang="en-US" sz="1600" dirty="0">
                <a:latin typeface="Courier"/>
                <a:cs typeface="Courier"/>
              </a:rPr>
              <a:t>        return name;</a:t>
            </a:r>
            <a:r>
              <a:rPr lang="de-DE" sz="1600" dirty="0">
                <a:latin typeface="Courier"/>
                <a:cs typeface="Courier"/>
              </a:rPr>
              <a:t>}</a:t>
            </a:r>
          </a:p>
          <a:p>
            <a:endParaRPr lang="de-DE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    </a:t>
            </a:r>
            <a:r>
              <a:rPr lang="de-DE" sz="1600" dirty="0" err="1">
                <a:latin typeface="Courier"/>
                <a:cs typeface="Courier"/>
              </a:rPr>
              <a:t>public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int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getAge</a:t>
            </a:r>
            <a:r>
              <a:rPr lang="de-DE" sz="1600" dirty="0">
                <a:latin typeface="Courier"/>
                <a:cs typeface="Courier"/>
              </a:rPr>
              <a:t>() {</a:t>
            </a:r>
          </a:p>
          <a:p>
            <a:r>
              <a:rPr lang="en-US" sz="1600" dirty="0">
                <a:latin typeface="Courier"/>
                <a:cs typeface="Courier"/>
              </a:rPr>
              <a:t>        return age;</a:t>
            </a:r>
            <a:r>
              <a:rPr lang="de-DE" sz="1600" dirty="0">
                <a:latin typeface="Courier"/>
                <a:cs typeface="Courier"/>
              </a:rPr>
              <a:t>}</a:t>
            </a:r>
          </a:p>
          <a:p>
            <a:endParaRPr lang="de-DE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    </a:t>
            </a:r>
            <a:r>
              <a:rPr lang="de-DE" sz="1600" dirty="0" err="1">
                <a:latin typeface="Courier"/>
                <a:cs typeface="Courier"/>
              </a:rPr>
              <a:t>public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long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getSalary</a:t>
            </a:r>
            <a:r>
              <a:rPr lang="de-DE" sz="1600" dirty="0">
                <a:latin typeface="Courier"/>
                <a:cs typeface="Courier"/>
              </a:rPr>
              <a:t>() {</a:t>
            </a:r>
          </a:p>
          <a:p>
            <a:r>
              <a:rPr lang="de-DE" sz="1600" dirty="0">
                <a:latin typeface="Courier"/>
                <a:cs typeface="Courier"/>
              </a:rPr>
              <a:t>        </a:t>
            </a:r>
            <a:r>
              <a:rPr lang="de-DE" sz="1600" dirty="0" err="1">
                <a:latin typeface="Courier"/>
                <a:cs typeface="Courier"/>
              </a:rPr>
              <a:t>return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salary</a:t>
            </a:r>
            <a:r>
              <a:rPr lang="de-DE" sz="1600" dirty="0">
                <a:latin typeface="Courier"/>
                <a:cs typeface="Courier"/>
              </a:rPr>
              <a:t>;}</a:t>
            </a:r>
          </a:p>
          <a:p>
            <a:endParaRPr lang="de-DE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	</a:t>
            </a:r>
            <a:r>
              <a:rPr lang="de-DE" sz="1600" dirty="0" err="1">
                <a:latin typeface="Courier"/>
                <a:cs typeface="Courier"/>
              </a:rPr>
              <a:t>public</a:t>
            </a:r>
            <a:r>
              <a:rPr lang="de-DE" sz="1600" dirty="0">
                <a:latin typeface="Courier"/>
                <a:cs typeface="Courier"/>
              </a:rPr>
              <a:t> String </a:t>
            </a:r>
            <a:r>
              <a:rPr lang="de-DE" sz="1600" dirty="0" err="1">
                <a:latin typeface="Courier"/>
                <a:cs typeface="Courier"/>
              </a:rPr>
              <a:t>toString</a:t>
            </a:r>
            <a:r>
              <a:rPr lang="de-DE" sz="1600" dirty="0">
                <a:latin typeface="Courier"/>
                <a:cs typeface="Courier"/>
              </a:rPr>
              <a:t>(){</a:t>
            </a:r>
          </a:p>
          <a:p>
            <a:r>
              <a:rPr lang="de-DE" sz="1600" dirty="0">
                <a:latin typeface="Courier"/>
                <a:cs typeface="Courier"/>
              </a:rPr>
              <a:t>        </a:t>
            </a:r>
            <a:r>
              <a:rPr lang="de-DE" sz="1600" dirty="0" err="1">
                <a:latin typeface="Courier"/>
                <a:cs typeface="Courier"/>
              </a:rPr>
              <a:t>return</a:t>
            </a:r>
            <a:r>
              <a:rPr lang="de-DE" sz="1600" dirty="0">
                <a:latin typeface="Courier"/>
                <a:cs typeface="Courier"/>
              </a:rPr>
              <a:t> "</a:t>
            </a:r>
            <a:r>
              <a:rPr lang="de-DE" sz="1600" dirty="0" err="1">
                <a:latin typeface="Courier"/>
                <a:cs typeface="Courier"/>
              </a:rPr>
              <a:t>Employee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= " + 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+ ", </a:t>
            </a:r>
            <a:r>
              <a:rPr lang="de-DE" sz="1600" dirty="0" err="1">
                <a:latin typeface="Courier"/>
                <a:cs typeface="Courier"/>
              </a:rPr>
              <a:t>id</a:t>
            </a:r>
            <a:r>
              <a:rPr lang="de-DE" sz="1600" dirty="0">
                <a:latin typeface="Courier"/>
                <a:cs typeface="Courier"/>
              </a:rPr>
              <a:t> = " + </a:t>
            </a:r>
            <a:r>
              <a:rPr lang="de-DE" sz="1600" dirty="0" err="1">
                <a:latin typeface="Courier"/>
                <a:cs typeface="Courier"/>
              </a:rPr>
              <a:t>id</a:t>
            </a:r>
            <a:r>
              <a:rPr lang="de-DE" sz="1600" dirty="0">
                <a:latin typeface="Courier"/>
                <a:cs typeface="Courier"/>
              </a:rPr>
              <a:t> + 				", </a:t>
            </a:r>
            <a:r>
              <a:rPr lang="de-DE" sz="1600" dirty="0" err="1">
                <a:latin typeface="Courier"/>
                <a:cs typeface="Courier"/>
              </a:rPr>
              <a:t>age</a:t>
            </a:r>
            <a:r>
              <a:rPr lang="de-DE" sz="1600" dirty="0">
                <a:latin typeface="Courier"/>
                <a:cs typeface="Courier"/>
              </a:rPr>
              <a:t> = " + </a:t>
            </a:r>
            <a:r>
              <a:rPr lang="de-DE" sz="1600" dirty="0" err="1">
                <a:latin typeface="Courier"/>
                <a:cs typeface="Courier"/>
              </a:rPr>
              <a:t>age</a:t>
            </a:r>
            <a:r>
              <a:rPr lang="de-DE" sz="1600" dirty="0">
                <a:latin typeface="Courier"/>
                <a:cs typeface="Courier"/>
              </a:rPr>
              <a:t> + ", </a:t>
            </a:r>
            <a:r>
              <a:rPr lang="de-DE" sz="1600" dirty="0" err="1">
                <a:latin typeface="Courier"/>
                <a:cs typeface="Courier"/>
              </a:rPr>
              <a:t>salary</a:t>
            </a:r>
            <a:r>
              <a:rPr lang="de-DE" sz="1600" dirty="0">
                <a:latin typeface="Courier"/>
                <a:cs typeface="Courier"/>
              </a:rPr>
              <a:t> = " + </a:t>
            </a:r>
            <a:r>
              <a:rPr lang="de-DE" sz="1600" dirty="0" err="1">
                <a:latin typeface="Courier"/>
                <a:cs typeface="Courier"/>
              </a:rPr>
              <a:t>salary</a:t>
            </a:r>
            <a:r>
              <a:rPr lang="de-DE" sz="1600" dirty="0">
                <a:latin typeface="Courier"/>
                <a:cs typeface="Courier"/>
              </a:rPr>
              <a:t> + "\</a:t>
            </a:r>
            <a:r>
              <a:rPr lang="de-DE" sz="1600" dirty="0" err="1">
                <a:latin typeface="Courier"/>
                <a:cs typeface="Courier"/>
              </a:rPr>
              <a:t>n</a:t>
            </a:r>
            <a:r>
              <a:rPr lang="de-DE" sz="1600" dirty="0">
                <a:latin typeface="Courier"/>
                <a:cs typeface="Courier"/>
              </a:rPr>
              <a:t>";</a:t>
            </a:r>
          </a:p>
          <a:p>
            <a:r>
              <a:rPr lang="de-DE" sz="1600" dirty="0">
                <a:latin typeface="Courier"/>
                <a:cs typeface="Courier"/>
              </a:rPr>
              <a:t>    }</a:t>
            </a:r>
          </a:p>
          <a:p>
            <a:endParaRPr lang="de-DE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    </a:t>
            </a:r>
          </a:p>
          <a:p>
            <a:r>
              <a:rPr lang="de-DE" sz="1600" dirty="0">
                <a:latin typeface="Courier"/>
                <a:cs typeface="Courier"/>
              </a:rPr>
              <a:t>    @</a:t>
            </a:r>
            <a:r>
              <a:rPr lang="de-DE" sz="1600" dirty="0" err="1">
                <a:latin typeface="Courier"/>
                <a:cs typeface="Courier"/>
              </a:rPr>
              <a:t>Override</a:t>
            </a:r>
            <a:endParaRPr lang="de-DE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    </a:t>
            </a:r>
            <a:r>
              <a:rPr lang="de-DE" sz="1600" dirty="0" err="1">
                <a:latin typeface="Courier"/>
                <a:cs typeface="Courier"/>
              </a:rPr>
              <a:t>public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int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compareTo</a:t>
            </a:r>
            <a:r>
              <a:rPr lang="de-DE" sz="1600" dirty="0">
                <a:latin typeface="Courier"/>
                <a:cs typeface="Courier"/>
              </a:rPr>
              <a:t>(</a:t>
            </a:r>
            <a:r>
              <a:rPr lang="de-DE" sz="1600" dirty="0" err="1">
                <a:latin typeface="Courier"/>
                <a:cs typeface="Courier"/>
              </a:rPr>
              <a:t>Employee</a:t>
            </a:r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emp</a:t>
            </a:r>
            <a:r>
              <a:rPr lang="de-DE" sz="1600" dirty="0">
                <a:latin typeface="Courier"/>
                <a:cs typeface="Courier"/>
              </a:rPr>
              <a:t>) {</a:t>
            </a:r>
          </a:p>
          <a:p>
            <a:r>
              <a:rPr lang="de-DE" sz="1600" dirty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</a:rPr>
              <a:t>        return (</a:t>
            </a:r>
            <a:r>
              <a:rPr lang="en-US" sz="1600" dirty="0" err="1">
                <a:latin typeface="Courier"/>
                <a:cs typeface="Courier"/>
              </a:rPr>
              <a:t>this.salary</a:t>
            </a:r>
            <a:r>
              <a:rPr lang="en-US" sz="1600" dirty="0">
                <a:latin typeface="Courier"/>
                <a:cs typeface="Courier"/>
              </a:rPr>
              <a:t> – </a:t>
            </a:r>
            <a:r>
              <a:rPr lang="en-US" sz="1600" dirty="0" err="1">
                <a:latin typeface="Courier"/>
                <a:cs typeface="Courier"/>
              </a:rPr>
              <a:t>emp.salary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de-DE" sz="1600" dirty="0">
                <a:latin typeface="Courier"/>
                <a:cs typeface="Courier"/>
              </a:rPr>
              <a:t> 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TextBox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29391" y="4209087"/>
            <a:ext cx="3972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  <a:cs typeface="Courier"/>
              </a:rPr>
              <a:t>let's</a:t>
            </a:r>
            <a:r>
              <a:rPr lang="de-DE" b="1" dirty="0">
                <a:solidFill>
                  <a:srgbClr val="FF0000"/>
                </a:solidFill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cs typeface="Courier"/>
              </a:rPr>
              <a:t>sort</a:t>
            </a:r>
            <a:r>
              <a:rPr lang="de-DE" b="1" dirty="0">
                <a:solidFill>
                  <a:srgbClr val="FF0000"/>
                </a:solidFill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cs typeface="Courier"/>
              </a:rPr>
              <a:t>the</a:t>
            </a:r>
            <a:r>
              <a:rPr lang="de-DE" b="1" dirty="0">
                <a:solidFill>
                  <a:srgbClr val="FF0000"/>
                </a:solidFill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cs typeface="Courier"/>
              </a:rPr>
              <a:t>employee</a:t>
            </a:r>
            <a:r>
              <a:rPr lang="de-DE" b="1" dirty="0">
                <a:solidFill>
                  <a:srgbClr val="FF0000"/>
                </a:solidFill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cs typeface="Courier"/>
              </a:rPr>
              <a:t>based</a:t>
            </a:r>
            <a:r>
              <a:rPr lang="de-DE" b="1" dirty="0">
                <a:solidFill>
                  <a:srgbClr val="FF0000"/>
                </a:solidFill>
                <a:cs typeface="Courier"/>
              </a:rPr>
              <a:t> on </a:t>
            </a:r>
            <a:r>
              <a:rPr lang="de-DE" b="1" dirty="0" err="1">
                <a:solidFill>
                  <a:srgbClr val="FF0000"/>
                </a:solidFill>
                <a:cs typeface="Courier"/>
              </a:rPr>
              <a:t>id</a:t>
            </a:r>
            <a:r>
              <a:rPr lang="de-DE" b="1" dirty="0">
                <a:solidFill>
                  <a:srgbClr val="FF0000"/>
                </a:solidFill>
                <a:cs typeface="Courier"/>
              </a:rPr>
              <a:t> in </a:t>
            </a:r>
            <a:r>
              <a:rPr lang="de-DE" b="1" dirty="0" err="1">
                <a:solidFill>
                  <a:srgbClr val="FF0000"/>
                </a:solidFill>
                <a:cs typeface="Courier"/>
              </a:rPr>
              <a:t>ascending</a:t>
            </a:r>
            <a:r>
              <a:rPr lang="de-DE" b="1" dirty="0">
                <a:solidFill>
                  <a:srgbClr val="FF0000"/>
                </a:solidFill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cs typeface="Courier"/>
              </a:rPr>
              <a:t>order</a:t>
            </a:r>
            <a:endParaRPr lang="de-DE" b="1" dirty="0">
              <a:solidFill>
                <a:srgbClr val="FF0000"/>
              </a:solidFill>
              <a:cs typeface="Courier"/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72308" y="5656115"/>
            <a:ext cx="6799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Returns a negative integer,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zero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,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or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 a positive integer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as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this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employee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salary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 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is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less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than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,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equal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to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,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or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greater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than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the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specified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+mj-lt"/>
                <a:cs typeface="Courier"/>
              </a:rPr>
              <a:t>object</a:t>
            </a:r>
            <a:r>
              <a:rPr lang="de-DE" b="1" dirty="0">
                <a:solidFill>
                  <a:srgbClr val="FF0000"/>
                </a:solidFill>
                <a:latin typeface="+mj-lt"/>
                <a:cs typeface="Courier"/>
              </a:rPr>
              <a:t>.</a:t>
            </a:r>
          </a:p>
          <a:p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369867" y="5257751"/>
            <a:ext cx="781537" cy="3983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5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3" y="421973"/>
            <a:ext cx="8489950" cy="654070"/>
          </a:xfrm>
        </p:spPr>
        <p:txBody>
          <a:bodyPr/>
          <a:lstStyle/>
          <a:p>
            <a:r>
              <a:rPr lang="en-US" dirty="0"/>
              <a:t>Test Sort Employees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713" y="1114046"/>
            <a:ext cx="9248855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import </a:t>
            </a:r>
            <a:r>
              <a:rPr lang="en-US" dirty="0" err="1">
                <a:latin typeface="Courier"/>
                <a:cs typeface="Courier"/>
              </a:rPr>
              <a:t>java.util.Arrays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public class test {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public static void main(String[] </a:t>
            </a:r>
            <a:r>
              <a:rPr lang="en-US" dirty="0" err="1">
                <a:latin typeface="Courier"/>
                <a:cs typeface="Courier"/>
              </a:rPr>
              <a:t>args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Employee[] </a:t>
            </a:r>
            <a:r>
              <a:rPr lang="en-US" dirty="0" err="1">
                <a:latin typeface="Courier"/>
                <a:cs typeface="Courier"/>
              </a:rPr>
              <a:t>empArr</a:t>
            </a:r>
            <a:r>
              <a:rPr lang="en-US" dirty="0">
                <a:latin typeface="Courier"/>
                <a:cs typeface="Courier"/>
              </a:rPr>
              <a:t> = new Employee[4];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empArr</a:t>
            </a:r>
            <a:r>
              <a:rPr lang="en-US" dirty="0">
                <a:latin typeface="Courier"/>
                <a:cs typeface="Courier"/>
              </a:rPr>
              <a:t>[0] = new Employee(10, "</a:t>
            </a:r>
            <a:r>
              <a:rPr lang="en-US" dirty="0" err="1">
                <a:latin typeface="Courier"/>
                <a:cs typeface="Courier"/>
              </a:rPr>
              <a:t>Mikey</a:t>
            </a:r>
            <a:r>
              <a:rPr lang="en-US" dirty="0">
                <a:latin typeface="Courier"/>
                <a:cs typeface="Courier"/>
              </a:rPr>
              <a:t>", 25, 10000);</a:t>
            </a:r>
          </a:p>
          <a:p>
            <a:r>
              <a:rPr lang="en-US" dirty="0" err="1">
                <a:latin typeface="Courier"/>
                <a:cs typeface="Courier"/>
              </a:rPr>
              <a:t>empArr</a:t>
            </a:r>
            <a:r>
              <a:rPr lang="en-US" dirty="0">
                <a:latin typeface="Courier"/>
                <a:cs typeface="Courier"/>
              </a:rPr>
              <a:t>[1] = new Employee(20, "</a:t>
            </a:r>
            <a:r>
              <a:rPr lang="en-US" dirty="0" err="1">
                <a:latin typeface="Courier"/>
                <a:cs typeface="Courier"/>
              </a:rPr>
              <a:t>Arun</a:t>
            </a:r>
            <a:r>
              <a:rPr lang="en-US" dirty="0">
                <a:latin typeface="Courier"/>
                <a:cs typeface="Courier"/>
              </a:rPr>
              <a:t>", 29, 20000);</a:t>
            </a:r>
          </a:p>
          <a:p>
            <a:r>
              <a:rPr lang="en-US" dirty="0" err="1">
                <a:latin typeface="Courier"/>
                <a:cs typeface="Courier"/>
              </a:rPr>
              <a:t>empArr</a:t>
            </a:r>
            <a:r>
              <a:rPr lang="en-US" dirty="0">
                <a:latin typeface="Courier"/>
                <a:cs typeface="Courier"/>
              </a:rPr>
              <a:t>[2] = new Employee(5, "Lisa", 35, 5000);</a:t>
            </a:r>
          </a:p>
          <a:p>
            <a:r>
              <a:rPr lang="en-US" dirty="0" err="1">
                <a:latin typeface="Courier"/>
                <a:cs typeface="Courier"/>
              </a:rPr>
              <a:t>empArr</a:t>
            </a:r>
            <a:r>
              <a:rPr lang="en-US" dirty="0">
                <a:latin typeface="Courier"/>
                <a:cs typeface="Courier"/>
              </a:rPr>
              <a:t>[3] = new Employee(1, "</a:t>
            </a:r>
            <a:r>
              <a:rPr lang="en-US" dirty="0" err="1">
                <a:latin typeface="Courier"/>
                <a:cs typeface="Courier"/>
              </a:rPr>
              <a:t>Pankaj</a:t>
            </a:r>
            <a:r>
              <a:rPr lang="en-US" dirty="0">
                <a:latin typeface="Courier"/>
                <a:cs typeface="Courier"/>
              </a:rPr>
              <a:t>", 32, 50000);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//sorting employees array using Comparable interface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Arrays.sort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empArr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 err="1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("Default Sorting of Employees list:\n"+</a:t>
            </a:r>
            <a:r>
              <a:rPr lang="en-US" dirty="0" err="1">
                <a:latin typeface="Courier"/>
                <a:cs typeface="Courier"/>
              </a:rPr>
              <a:t>Arrays.toString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empArr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r>
              <a:rPr lang="en-US" dirty="0">
                <a:latin typeface="Courier"/>
                <a:cs typeface="Courier"/>
              </a:rPr>
              <a:t>}   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Oval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143010"/>
            <a:ext cx="3041468" cy="51743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581015"/>
            <a:ext cx="8489950" cy="654070"/>
          </a:xfrm>
        </p:spPr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59579"/>
            <a:ext cx="8489950" cy="4370142"/>
          </a:xfrm>
        </p:spPr>
        <p:txBody>
          <a:bodyPr/>
          <a:lstStyle/>
          <a:p>
            <a:r>
              <a:rPr lang="en-US" dirty="0"/>
              <a:t>Sorting algorithms are used to arrange random data into some order</a:t>
            </a:r>
          </a:p>
          <a:p>
            <a:pPr lvl="1"/>
            <a:r>
              <a:rPr lang="en-US" dirty="0"/>
              <a:t>can be solved in many ways:</a:t>
            </a:r>
          </a:p>
          <a:p>
            <a:pPr lvl="2"/>
            <a:r>
              <a:rPr lang="en-US" dirty="0"/>
              <a:t>there are many sorting algorithms</a:t>
            </a:r>
          </a:p>
          <a:p>
            <a:pPr lvl="2"/>
            <a:r>
              <a:rPr lang="en-US" dirty="0"/>
              <a:t>some are faster/slower than others</a:t>
            </a:r>
          </a:p>
          <a:p>
            <a:pPr lvl="2"/>
            <a:r>
              <a:rPr lang="en-US" dirty="0"/>
              <a:t>some use more/less memory than others</a:t>
            </a:r>
          </a:p>
          <a:p>
            <a:pPr lvl="2"/>
            <a:r>
              <a:rPr lang="en-US" dirty="0"/>
              <a:t>some work better with specific kinds of data</a:t>
            </a:r>
          </a:p>
          <a:p>
            <a:pPr lvl="2"/>
            <a:r>
              <a:rPr lang="en-US" dirty="0"/>
              <a:t>some can utilize multiple computers / processors, ...</a:t>
            </a:r>
          </a:p>
          <a:p>
            <a:pPr lvl="1"/>
            <a:endParaRPr lang="en-US" dirty="0"/>
          </a:p>
          <a:p>
            <a:pPr lvl="1">
              <a:buClr>
                <a:schemeClr val="tx1"/>
              </a:buClr>
            </a:pPr>
            <a:r>
              <a:rPr lang="en-US" i="1" dirty="0"/>
              <a:t>comparison-based sorting</a:t>
            </a:r>
            <a:r>
              <a:rPr lang="en-US" dirty="0"/>
              <a:t> : determining order by</a:t>
            </a:r>
            <a:br>
              <a:rPr lang="en-US" dirty="0"/>
            </a:br>
            <a:r>
              <a:rPr lang="en-US" dirty="0"/>
              <a:t>comparing pairs of elements: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latin typeface="Courier New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charset="0"/>
              </a:rPr>
              <a:t>&gt;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</a:rPr>
              <a:t>compareTo</a:t>
            </a:r>
            <a:r>
              <a:rPr lang="en-US" dirty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8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903503"/>
            <a:ext cx="8489950" cy="3262348"/>
          </a:xfrm>
        </p:spPr>
        <p:txBody>
          <a:bodyPr/>
          <a:lstStyle/>
          <a:p>
            <a:r>
              <a:rPr lang="en-US" altLang="en-US" sz="2000" dirty="0"/>
              <a:t>A particular value in an array is referenced using the array name followed by the index in brackets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That expression represents a place to store a single integer and can be used wherever an integer variable can be used</a:t>
            </a:r>
          </a:p>
          <a:p>
            <a:endParaRPr lang="en-US" altLang="en-US" sz="2000" dirty="0"/>
          </a:p>
          <a:p>
            <a:endParaRPr lang="en-GB" sz="1800" dirty="0"/>
          </a:p>
        </p:txBody>
      </p:sp>
      <p:sp>
        <p:nvSpPr>
          <p:cNvPr id="4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171" y="1024714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5" name="Group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914727" y="1548589"/>
            <a:ext cx="5380037" cy="714375"/>
            <a:chOff x="1829" y="2112"/>
            <a:chExt cx="3389" cy="450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77   88   85   41   67   78   94  82   74   97</a:t>
              </a:r>
            </a:p>
          </p:txBody>
        </p:sp>
      </p:grp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814362" y="1674002"/>
            <a:ext cx="10170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scores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1375" y="3975938"/>
            <a:ext cx="1431364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8000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scores[2]</a:t>
            </a: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586564" y="4146754"/>
            <a:ext cx="1420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4413" y="424968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Refers to the value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06704" y="391592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85</a:t>
            </a:r>
            <a:endParaRPr lang="en-GB" sz="2400" dirty="0"/>
          </a:p>
        </p:txBody>
      </p:sp>
      <p:sp>
        <p:nvSpPr>
          <p:cNvPr id="21" name="Rectangle 20"/>
          <p:cNvSpPr/>
          <p:nvPr/>
        </p:nvSpPr>
        <p:spPr>
          <a:xfrm>
            <a:off x="5480277" y="4000329"/>
            <a:ext cx="289053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80000"/>
              </a:spcBef>
              <a:buFontTx/>
              <a:buNone/>
            </a:pPr>
            <a:r>
              <a:rPr lang="en-US" altLang="en-US" dirty="0"/>
              <a:t>(the 3rd value in the array)</a:t>
            </a:r>
          </a:p>
        </p:txBody>
      </p:sp>
    </p:spTree>
    <p:extLst>
      <p:ext uri="{BB962C8B-B14F-4D97-AF65-F5344CB8AC3E}">
        <p14:creationId xmlns:p14="http://schemas.microsoft.com/office/powerpoint/2010/main" val="1297243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529885"/>
            <a:ext cx="8489950" cy="4370142"/>
          </a:xfrm>
        </p:spPr>
        <p:txBody>
          <a:bodyPr/>
          <a:lstStyle/>
          <a:p>
            <a:r>
              <a:rPr lang="en-US" sz="2200" b="1" dirty="0"/>
              <a:t>bubble sort</a:t>
            </a:r>
            <a:r>
              <a:rPr lang="en-US" sz="2200" dirty="0"/>
              <a:t>: swap adjacent pairs that are out of order</a:t>
            </a:r>
          </a:p>
          <a:p>
            <a:r>
              <a:rPr lang="en-US" sz="2200" b="1" dirty="0"/>
              <a:t>selection sort</a:t>
            </a:r>
            <a:r>
              <a:rPr lang="en-US" sz="2200" dirty="0"/>
              <a:t>: look for the smallest element, move to front</a:t>
            </a:r>
          </a:p>
          <a:p>
            <a:r>
              <a:rPr lang="en-US" sz="2200" b="1" dirty="0"/>
              <a:t>insertion sort</a:t>
            </a:r>
            <a:r>
              <a:rPr lang="en-US" sz="2200" dirty="0"/>
              <a:t>: build an increasingly large sorted front portion</a:t>
            </a:r>
          </a:p>
          <a:p>
            <a:r>
              <a:rPr lang="en-US" sz="2200" b="1" dirty="0"/>
              <a:t>merge sort</a:t>
            </a:r>
            <a:r>
              <a:rPr lang="en-US" sz="2200" dirty="0"/>
              <a:t>: recursively divide the array in half and sort it</a:t>
            </a:r>
          </a:p>
          <a:p>
            <a:r>
              <a:rPr lang="en-US" sz="2200" b="1" dirty="0"/>
              <a:t>heap sort</a:t>
            </a:r>
            <a:r>
              <a:rPr lang="en-US" sz="2200" dirty="0"/>
              <a:t>: place the values into a sorted tree structure</a:t>
            </a:r>
          </a:p>
          <a:p>
            <a:r>
              <a:rPr lang="en-US" sz="2200" b="1" dirty="0"/>
              <a:t>quick sort</a:t>
            </a:r>
            <a:r>
              <a:rPr lang="en-US" sz="2200" dirty="0"/>
              <a:t>: recursively partition array based on a middle value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Tx/>
              <a:buNone/>
            </a:pPr>
            <a:r>
              <a:rPr lang="en-US" sz="2200" dirty="0"/>
              <a:t>other specialized sorting algorithms:</a:t>
            </a:r>
          </a:p>
          <a:p>
            <a:r>
              <a:rPr lang="en-US" sz="2200" b="1" dirty="0"/>
              <a:t>bucket sort</a:t>
            </a:r>
            <a:r>
              <a:rPr lang="en-US" sz="2200" dirty="0"/>
              <a:t>: cluster elements into smaller groups, sort them</a:t>
            </a:r>
          </a:p>
          <a:p>
            <a:r>
              <a:rPr lang="en-US" sz="2200" b="1" dirty="0"/>
              <a:t>radix sort</a:t>
            </a:r>
            <a:r>
              <a:rPr lang="en-US" sz="2200" dirty="0"/>
              <a:t>: sort integers by last digit, then 2nd to last, then ...</a:t>
            </a:r>
          </a:p>
          <a:p>
            <a:r>
              <a:rPr lang="en-US" sz="2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32264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27222"/>
            <a:ext cx="8489950" cy="654070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405" y="1540043"/>
            <a:ext cx="82150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rgbClr val="800000"/>
                </a:solidFill>
              </a:rPr>
              <a:t>linked </a:t>
            </a:r>
            <a:r>
              <a:rPr lang="en-US" sz="2000" dirty="0"/>
              <a:t>data structure consists of items, called </a:t>
            </a:r>
            <a:r>
              <a:rPr lang="en-US" sz="2000" dirty="0">
                <a:solidFill>
                  <a:srgbClr val="800000"/>
                </a:solidFill>
              </a:rPr>
              <a:t>Nodes,</a:t>
            </a:r>
            <a:r>
              <a:rPr lang="en-US" sz="2000" dirty="0"/>
              <a:t> that are linked to other items</a:t>
            </a:r>
          </a:p>
          <a:p>
            <a:r>
              <a:rPr lang="en-US" sz="2000" b="1" i="1" dirty="0">
                <a:solidFill>
                  <a:srgbClr val="800000"/>
                </a:solidFill>
              </a:rPr>
              <a:t>Singly linked list</a:t>
            </a:r>
            <a:r>
              <a:rPr lang="en-US" sz="2000" b="1" i="1" dirty="0"/>
              <a:t>:  </a:t>
            </a:r>
            <a:r>
              <a:rPr lang="en-US" sz="2000" dirty="0"/>
              <a:t>each item points to the next item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298405" y="2693634"/>
            <a:ext cx="84899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A linked list is an ordered sequence of items called </a:t>
            </a:r>
            <a:r>
              <a:rPr lang="en-US" sz="2000" b="1" i="1" dirty="0">
                <a:solidFill>
                  <a:srgbClr val="800000"/>
                </a:solidFill>
              </a:rPr>
              <a:t>nodes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800000"/>
                </a:solidFill>
              </a:rPr>
              <a:t>A node is the basic unit of representation in a linked list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rgbClr val="800000"/>
                </a:solidFill>
              </a:rPr>
              <a:t>node </a:t>
            </a:r>
            <a:r>
              <a:rPr lang="en-US" sz="2000" dirty="0"/>
              <a:t>in a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rgbClr val="800000"/>
                </a:solidFill>
              </a:rPr>
              <a:t>singly linked list </a:t>
            </a:r>
            <a:r>
              <a:rPr lang="en-US" sz="2000" dirty="0"/>
              <a:t>consists of two fields: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</a:t>
            </a:r>
            <a:r>
              <a:rPr lang="en-US" sz="1800" b="1" i="1" dirty="0">
                <a:solidFill>
                  <a:srgbClr val="800000"/>
                </a:solidFill>
              </a:rPr>
              <a:t>data</a:t>
            </a:r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/>
              <a:t>portion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</a:t>
            </a:r>
            <a:r>
              <a:rPr lang="en-US" sz="1800" b="1" i="1" dirty="0">
                <a:solidFill>
                  <a:srgbClr val="800000"/>
                </a:solidFill>
              </a:rPr>
              <a:t>link (pointer)</a:t>
            </a:r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/>
              <a:t>to the </a:t>
            </a:r>
            <a:r>
              <a:rPr lang="en-US" sz="1800" b="1" i="1" dirty="0">
                <a:solidFill>
                  <a:srgbClr val="800000"/>
                </a:solidFill>
              </a:rPr>
              <a:t>next</a:t>
            </a:r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/>
              <a:t>node in the structure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first item (node) in the linked list is accessed via a </a:t>
            </a:r>
            <a:r>
              <a:rPr lang="en-US" sz="2000" b="1" i="1" dirty="0">
                <a:solidFill>
                  <a:srgbClr val="800000"/>
                </a:solidFill>
              </a:rPr>
              <a:t>front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b="1" i="1" dirty="0">
                <a:solidFill>
                  <a:srgbClr val="800000"/>
                </a:solidFill>
              </a:rPr>
              <a:t>head </a:t>
            </a:r>
            <a:r>
              <a:rPr lang="en-US" sz="2000" dirty="0"/>
              <a:t>pointer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800000"/>
                </a:solidFill>
              </a:rPr>
              <a:t>The linked list is defined by its head (this is its starting point)</a:t>
            </a:r>
          </a:p>
        </p:txBody>
      </p:sp>
    </p:spTree>
    <p:extLst>
      <p:ext uri="{BB962C8B-B14F-4D97-AF65-F5344CB8AC3E}">
        <p14:creationId xmlns:p14="http://schemas.microsoft.com/office/powerpoint/2010/main" val="995178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Linked List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1218" y="176339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The items do </a:t>
            </a:r>
            <a:r>
              <a:rPr lang="en-US" b="1" i="1" dirty="0">
                <a:solidFill>
                  <a:srgbClr val="800000"/>
                </a:solidFill>
              </a:rPr>
              <a:t>not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dirty="0"/>
              <a:t>have to be stored in consecutive memory locations: the successor can be anywhere physically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So, can insert and delete items without shifting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increase the size of the data structure easily</a:t>
            </a:r>
          </a:p>
          <a:p>
            <a:pPr>
              <a:lnSpc>
                <a:spcPct val="90000"/>
              </a:lnSpc>
            </a:pPr>
            <a:r>
              <a:rPr lang="en-US" dirty="0"/>
              <a:t>Linked lists can grow </a:t>
            </a:r>
            <a:r>
              <a:rPr lang="en-US" b="1" i="1" dirty="0">
                <a:solidFill>
                  <a:srgbClr val="800000"/>
                </a:solidFill>
              </a:rPr>
              <a:t>dynamically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(i.e. at run time) – the amount of memory space allocated can grow and shrink as needed</a:t>
            </a:r>
          </a:p>
        </p:txBody>
      </p:sp>
    </p:spTree>
    <p:extLst>
      <p:ext uri="{BB962C8B-B14F-4D97-AF65-F5344CB8AC3E}">
        <p14:creationId xmlns:p14="http://schemas.microsoft.com/office/powerpoint/2010/main" val="2483440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590801" y="4087455"/>
            <a:ext cx="5715000" cy="390525"/>
            <a:chOff x="1056" y="2011"/>
            <a:chExt cx="3600" cy="246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056" y="2011"/>
              <a:ext cx="577" cy="243"/>
              <a:chOff x="863" y="1536"/>
              <a:chExt cx="577" cy="243"/>
            </a:xfrm>
          </p:grpSpPr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063" y="2014"/>
              <a:ext cx="577" cy="243"/>
              <a:chOff x="863" y="1536"/>
              <a:chExt cx="577" cy="243"/>
            </a:xfrm>
          </p:grpSpPr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4" name="Rectangle 1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071" y="2014"/>
              <a:ext cx="577" cy="243"/>
              <a:chOff x="863" y="1536"/>
              <a:chExt cx="577" cy="243"/>
            </a:xfrm>
          </p:grpSpPr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4079" y="2014"/>
              <a:ext cx="577" cy="243"/>
              <a:chOff x="863" y="1536"/>
              <a:chExt cx="577" cy="243"/>
            </a:xfrm>
          </p:grpSpPr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0" name="Rectangle 23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590801" y="4095392"/>
            <a:ext cx="5257800" cy="384175"/>
            <a:chOff x="1056" y="2302"/>
            <a:chExt cx="3312" cy="242"/>
          </a:xfrm>
        </p:grpSpPr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1056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Verdana" charset="0"/>
                </a:rPr>
                <a:t>a</a:t>
              </a:r>
              <a:endParaRPr lang="en-US" sz="2400" dirty="0"/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2064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b</a:t>
              </a:r>
              <a:endParaRPr lang="en-US" sz="2400"/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3072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c</a:t>
              </a:r>
              <a:endParaRPr lang="en-US" sz="2400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4080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d</a:t>
              </a:r>
              <a:endParaRPr lang="en-US" sz="2400"/>
            </a:p>
          </p:txBody>
        </p:sp>
      </p:grpSp>
      <p:grpSp>
        <p:nvGrpSpPr>
          <p:cNvPr id="22" name="Group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3200401" y="4171592"/>
            <a:ext cx="4191000" cy="152400"/>
            <a:chOff x="1440" y="2064"/>
            <a:chExt cx="2640" cy="96"/>
          </a:xfrm>
        </p:grpSpPr>
        <p:grpSp>
          <p:nvGrpSpPr>
            <p:cNvPr id="23" name="Group 34"/>
            <p:cNvGrpSpPr>
              <a:grpSpLocks/>
            </p:cNvGrpSpPr>
            <p:nvPr/>
          </p:nvGrpSpPr>
          <p:grpSpPr bwMode="auto">
            <a:xfrm>
              <a:off x="1440" y="2064"/>
              <a:ext cx="624" cy="96"/>
              <a:chOff x="1008" y="2304"/>
              <a:chExt cx="624" cy="96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6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37"/>
            <p:cNvGrpSpPr>
              <a:grpSpLocks/>
            </p:cNvGrpSpPr>
            <p:nvPr/>
          </p:nvGrpSpPr>
          <p:grpSpPr bwMode="auto">
            <a:xfrm>
              <a:off x="2448" y="2064"/>
              <a:ext cx="624" cy="96"/>
              <a:chOff x="1008" y="2304"/>
              <a:chExt cx="624" cy="96"/>
            </a:xfrm>
          </p:grpSpPr>
          <p:sp>
            <p:nvSpPr>
              <p:cNvPr id="28" name="Oval 38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40"/>
            <p:cNvGrpSpPr>
              <a:grpSpLocks/>
            </p:cNvGrpSpPr>
            <p:nvPr/>
          </p:nvGrpSpPr>
          <p:grpSpPr bwMode="auto">
            <a:xfrm>
              <a:off x="3456" y="2064"/>
              <a:ext cx="624" cy="96"/>
              <a:chOff x="1008" y="2304"/>
              <a:chExt cx="624" cy="96"/>
            </a:xfrm>
          </p:grpSpPr>
          <p:sp>
            <p:nvSpPr>
              <p:cNvPr id="26" name="Oval 41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42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2" name="Oval 47"/>
          <p:cNvSpPr>
            <a:spLocks noChangeArrowheads="1"/>
          </p:cNvSpPr>
          <p:nvPr/>
        </p:nvSpPr>
        <p:spPr bwMode="auto">
          <a:xfrm>
            <a:off x="8001001" y="417476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533401" y="3336567"/>
            <a:ext cx="1981200" cy="762000"/>
            <a:chOff x="192" y="1872"/>
            <a:chExt cx="1248" cy="480"/>
          </a:xfrm>
        </p:grpSpPr>
        <p:grpSp>
          <p:nvGrpSpPr>
            <p:cNvPr id="34" name="Group 49"/>
            <p:cNvGrpSpPr>
              <a:grpSpLocks/>
            </p:cNvGrpSpPr>
            <p:nvPr/>
          </p:nvGrpSpPr>
          <p:grpSpPr bwMode="auto">
            <a:xfrm>
              <a:off x="960" y="1920"/>
              <a:ext cx="480" cy="432"/>
              <a:chOff x="432" y="2352"/>
              <a:chExt cx="480" cy="432"/>
            </a:xfrm>
          </p:grpSpPr>
          <p:grpSp>
            <p:nvGrpSpPr>
              <p:cNvPr id="36" name="Group 50"/>
              <p:cNvGrpSpPr>
                <a:grpSpLocks/>
              </p:cNvGrpSpPr>
              <p:nvPr/>
            </p:nvGrpSpPr>
            <p:grpSpPr bwMode="auto">
              <a:xfrm>
                <a:off x="432" y="2352"/>
                <a:ext cx="288" cy="240"/>
                <a:chOff x="960" y="1584"/>
                <a:chExt cx="288" cy="240"/>
              </a:xfrm>
            </p:grpSpPr>
            <p:sp>
              <p:nvSpPr>
                <p:cNvPr id="38" name="Oval 51"/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52"/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Line 53"/>
              <p:cNvSpPr>
                <a:spLocks noChangeShapeType="1"/>
              </p:cNvSpPr>
              <p:nvPr/>
            </p:nvSpPr>
            <p:spPr bwMode="auto">
              <a:xfrm>
                <a:off x="576" y="2448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54"/>
            <p:cNvSpPr txBox="1">
              <a:spLocks noChangeArrowheads="1"/>
            </p:cNvSpPr>
            <p:nvPr/>
          </p:nvSpPr>
          <p:spPr bwMode="auto">
            <a:xfrm>
              <a:off x="192" y="187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Head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990601" y="15116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i="1" dirty="0">
                <a:solidFill>
                  <a:schemeClr val="hlink"/>
                </a:solidFill>
              </a:rPr>
              <a:t>head pointer "defines" the linked list </a:t>
            </a:r>
          </a:p>
          <a:p>
            <a:r>
              <a:rPr lang="en-CA" i="1" dirty="0">
                <a:solidFill>
                  <a:schemeClr val="hlink"/>
                </a:solidFill>
              </a:rPr>
              <a:t>(note that it is not a node)</a:t>
            </a:r>
          </a:p>
        </p:txBody>
      </p:sp>
      <p:cxnSp>
        <p:nvCxnSpPr>
          <p:cNvPr id="42" name="Straight Arrow Connector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608084" y="2157988"/>
            <a:ext cx="296917" cy="1057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5791200" y="2382220"/>
            <a:ext cx="2381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chemeClr val="hlink"/>
                </a:solidFill>
              </a:rPr>
              <a:t>nodes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4" idx="1"/>
          </p:cNvCxnSpPr>
          <p:nvPr/>
        </p:nvCxnSpPr>
        <p:spPr>
          <a:xfrm flipH="1">
            <a:off x="3352801" y="2566886"/>
            <a:ext cx="2438399" cy="1337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4" idx="1"/>
          </p:cNvCxnSpPr>
          <p:nvPr/>
        </p:nvCxnSpPr>
        <p:spPr>
          <a:xfrm flipH="1">
            <a:off x="4876801" y="2566886"/>
            <a:ext cx="914399" cy="1226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4" idx="1"/>
          </p:cNvCxnSpPr>
          <p:nvPr/>
        </p:nvCxnSpPr>
        <p:spPr>
          <a:xfrm>
            <a:off x="5791200" y="2566886"/>
            <a:ext cx="455614" cy="1337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4" idx="1"/>
          </p:cNvCxnSpPr>
          <p:nvPr/>
        </p:nvCxnSpPr>
        <p:spPr>
          <a:xfrm>
            <a:off x="5791200" y="2566886"/>
            <a:ext cx="1600201" cy="1337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33402" y="4777654"/>
            <a:ext cx="8286748" cy="2036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rgbClr val="800000"/>
                </a:solidFill>
              </a:rPr>
              <a:t>Traversing the linked list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How is the first item accessed?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second?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last?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What does the last item point to?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call this the </a:t>
            </a:r>
            <a:r>
              <a:rPr lang="en-US" sz="2000" b="1" i="1" dirty="0">
                <a:solidFill>
                  <a:srgbClr val="800000"/>
                </a:solidFill>
              </a:rPr>
              <a:t>null link</a:t>
            </a:r>
            <a:endParaRPr lang="en-CA" sz="2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93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rgbClr val="800000"/>
                </a:solidFill>
              </a:rPr>
              <a:t>Add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an item to the linked list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have 3 situations: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insert a node </a:t>
            </a:r>
            <a:r>
              <a:rPr lang="en-US" sz="1800" dirty="0">
                <a:solidFill>
                  <a:srgbClr val="800000"/>
                </a:solidFill>
              </a:rPr>
              <a:t>at the front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insert a node </a:t>
            </a:r>
            <a:r>
              <a:rPr lang="en-US" sz="1800" dirty="0">
                <a:solidFill>
                  <a:srgbClr val="800000"/>
                </a:solidFill>
              </a:rPr>
              <a:t>in the middle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insert a node </a:t>
            </a:r>
            <a:r>
              <a:rPr lang="en-US" sz="1800" dirty="0">
                <a:solidFill>
                  <a:srgbClr val="800000"/>
                </a:solidFill>
              </a:rPr>
              <a:t>at the end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rgbClr val="800000"/>
                </a:solidFill>
              </a:rPr>
              <a:t>Delete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an item from the linked list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have 3 situations 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delete the node </a:t>
            </a:r>
            <a:r>
              <a:rPr lang="en-US" sz="1800" dirty="0">
                <a:solidFill>
                  <a:srgbClr val="800000"/>
                </a:solidFill>
              </a:rPr>
              <a:t>at the front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delete an </a:t>
            </a:r>
            <a:r>
              <a:rPr lang="en-US" sz="1800" dirty="0">
                <a:solidFill>
                  <a:srgbClr val="800000"/>
                </a:solidFill>
              </a:rPr>
              <a:t>interior node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delete the </a:t>
            </a:r>
            <a:r>
              <a:rPr lang="en-US" sz="1800" dirty="0">
                <a:solidFill>
                  <a:srgbClr val="800000"/>
                </a:solidFill>
              </a:rPr>
              <a:t>last node</a:t>
            </a:r>
            <a:endParaRPr lang="en-US" dirty="0">
              <a:solidFill>
                <a:srgbClr val="80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044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32421"/>
            <a:ext cx="8489950" cy="654070"/>
          </a:xfrm>
        </p:spPr>
        <p:txBody>
          <a:bodyPr/>
          <a:lstStyle/>
          <a:p>
            <a:pPr lvl="2"/>
            <a:r>
              <a:rPr lang="en-US" dirty="0">
                <a:solidFill>
                  <a:srgbClr val="9C190D"/>
                </a:solidFill>
                <a:latin typeface="+mj-lt"/>
                <a:ea typeface="+mj-ea"/>
                <a:cs typeface="+mj-cs"/>
              </a:rPr>
              <a:t>Insert a node at the front</a:t>
            </a:r>
            <a:br>
              <a:rPr lang="en-US" sz="1800" dirty="0">
                <a:solidFill>
                  <a:srgbClr val="80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86491"/>
            <a:ext cx="8489950" cy="748085"/>
          </a:xfrm>
        </p:spPr>
        <p:txBody>
          <a:bodyPr/>
          <a:lstStyle/>
          <a:p>
            <a:r>
              <a:rPr lang="en-US" sz="2000" dirty="0">
                <a:solidFill>
                  <a:srgbClr val="800000"/>
                </a:solidFill>
              </a:rPr>
              <a:t>node </a:t>
            </a:r>
            <a:r>
              <a:rPr lang="en-US" sz="2000" dirty="0"/>
              <a:t>points to the new node to be inserted,  </a:t>
            </a:r>
            <a:r>
              <a:rPr lang="en-US" sz="2000" dirty="0">
                <a:solidFill>
                  <a:srgbClr val="800000"/>
                </a:solidFill>
              </a:rPr>
              <a:t>front </a:t>
            </a:r>
            <a:r>
              <a:rPr lang="en-US" sz="2000" dirty="0"/>
              <a:t>points to the first node of the linked list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Arial" charset="0"/>
              </a:rPr>
              <a:t>1. Make the new node point to the first node (i.e. the node that </a:t>
            </a:r>
            <a:r>
              <a:rPr lang="en-US" sz="2000" dirty="0">
                <a:solidFill>
                  <a:srgbClr val="800000"/>
                </a:solidFill>
                <a:latin typeface="Arial" charset="0"/>
              </a:rPr>
              <a:t>front </a:t>
            </a:r>
            <a:r>
              <a:rPr lang="en-US" sz="2000" dirty="0">
                <a:latin typeface="Arial" charset="0"/>
              </a:rPr>
              <a:t>points to)</a:t>
            </a:r>
          </a:p>
          <a:p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/>
              <a:t>2. Make </a:t>
            </a:r>
            <a:r>
              <a:rPr lang="en-US" sz="2000" dirty="0" err="1">
                <a:solidFill>
                  <a:srgbClr val="800000"/>
                </a:solidFill>
              </a:rPr>
              <a:t>front</a:t>
            </a:r>
            <a:r>
              <a:rPr lang="en-US" sz="2000" dirty="0" err="1"/>
              <a:t>point</a:t>
            </a:r>
            <a:r>
              <a:rPr lang="en-US" sz="2000" dirty="0"/>
              <a:t> to the new node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 err="1"/>
              <a:t>i.e</a:t>
            </a:r>
            <a:r>
              <a:rPr lang="en-US" sz="2000" dirty="0"/>
              <a:t> the node that </a:t>
            </a:r>
            <a:r>
              <a:rPr lang="en-US" sz="2000" dirty="0">
                <a:solidFill>
                  <a:srgbClr val="800000"/>
                </a:solidFill>
              </a:rPr>
              <a:t>node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points to)</a:t>
            </a:r>
          </a:p>
          <a:p>
            <a:endParaRPr lang="en-US" sz="2000" dirty="0">
              <a:latin typeface="Arial" charset="0"/>
            </a:endParaRPr>
          </a:p>
          <a:p>
            <a:endParaRPr lang="en-US" sz="2000" dirty="0"/>
          </a:p>
          <a:p>
            <a:endParaRPr lang="en-US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589214" y="3100030"/>
            <a:ext cx="5715000" cy="390525"/>
            <a:chOff x="1056" y="2011"/>
            <a:chExt cx="3600" cy="246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056" y="2011"/>
              <a:ext cx="577" cy="243"/>
              <a:chOff x="863" y="1536"/>
              <a:chExt cx="577" cy="243"/>
            </a:xfrm>
          </p:grpSpPr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063" y="2014"/>
              <a:ext cx="577" cy="243"/>
              <a:chOff x="863" y="1536"/>
              <a:chExt cx="577" cy="243"/>
            </a:xfrm>
          </p:grpSpPr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4" name="Rectangle 1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071" y="2014"/>
              <a:ext cx="577" cy="243"/>
              <a:chOff x="863" y="1536"/>
              <a:chExt cx="577" cy="243"/>
            </a:xfrm>
          </p:grpSpPr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4079" y="2014"/>
              <a:ext cx="577" cy="243"/>
              <a:chOff x="863" y="1536"/>
              <a:chExt cx="577" cy="243"/>
            </a:xfrm>
          </p:grpSpPr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0" name="Rectangle 23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33"/>
          <p:cNvGrpSpPr>
            <a:grpSpLocks/>
          </p:cNvGrpSpPr>
          <p:nvPr/>
        </p:nvGrpSpPr>
        <p:grpSpPr bwMode="auto">
          <a:xfrm>
            <a:off x="2589214" y="3107967"/>
            <a:ext cx="5257800" cy="384175"/>
            <a:chOff x="1056" y="2302"/>
            <a:chExt cx="3312" cy="242"/>
          </a:xfrm>
        </p:grpSpPr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1056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a</a:t>
              </a:r>
              <a:endParaRPr lang="en-US" sz="2400"/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2064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b</a:t>
              </a:r>
              <a:endParaRPr lang="en-US" sz="2400"/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3072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c</a:t>
              </a:r>
              <a:endParaRPr lang="en-US" sz="2400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4080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Verdana" charset="0"/>
                </a:rPr>
                <a:t>d</a:t>
              </a:r>
              <a:endParaRPr lang="en-US" sz="2400" dirty="0"/>
            </a:p>
          </p:txBody>
        </p:sp>
      </p:grpSp>
      <p:grpSp>
        <p:nvGrpSpPr>
          <p:cNvPr id="22" name="Group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3198814" y="3184167"/>
            <a:ext cx="4191000" cy="152400"/>
            <a:chOff x="1440" y="2064"/>
            <a:chExt cx="2640" cy="96"/>
          </a:xfrm>
        </p:grpSpPr>
        <p:grpSp>
          <p:nvGrpSpPr>
            <p:cNvPr id="23" name="Group 34"/>
            <p:cNvGrpSpPr>
              <a:grpSpLocks/>
            </p:cNvGrpSpPr>
            <p:nvPr/>
          </p:nvGrpSpPr>
          <p:grpSpPr bwMode="auto">
            <a:xfrm>
              <a:off x="1440" y="2064"/>
              <a:ext cx="624" cy="96"/>
              <a:chOff x="1008" y="2304"/>
              <a:chExt cx="624" cy="96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6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37"/>
            <p:cNvGrpSpPr>
              <a:grpSpLocks/>
            </p:cNvGrpSpPr>
            <p:nvPr/>
          </p:nvGrpSpPr>
          <p:grpSpPr bwMode="auto">
            <a:xfrm>
              <a:off x="2448" y="2064"/>
              <a:ext cx="624" cy="96"/>
              <a:chOff x="1008" y="2304"/>
              <a:chExt cx="624" cy="96"/>
            </a:xfrm>
          </p:grpSpPr>
          <p:sp>
            <p:nvSpPr>
              <p:cNvPr id="28" name="Oval 38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40"/>
            <p:cNvGrpSpPr>
              <a:grpSpLocks/>
            </p:cNvGrpSpPr>
            <p:nvPr/>
          </p:nvGrpSpPr>
          <p:grpSpPr bwMode="auto">
            <a:xfrm>
              <a:off x="3456" y="2064"/>
              <a:ext cx="624" cy="96"/>
              <a:chOff x="1008" y="2304"/>
              <a:chExt cx="624" cy="96"/>
            </a:xfrm>
          </p:grpSpPr>
          <p:sp>
            <p:nvSpPr>
              <p:cNvPr id="26" name="Oval 41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42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2" name="Oval 47"/>
          <p:cNvSpPr>
            <a:spLocks noChangeArrowheads="1"/>
          </p:cNvSpPr>
          <p:nvPr/>
        </p:nvSpPr>
        <p:spPr bwMode="auto">
          <a:xfrm>
            <a:off x="7999414" y="3187342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455614" y="3027004"/>
            <a:ext cx="2133600" cy="457200"/>
            <a:chOff x="144" y="2299"/>
            <a:chExt cx="1344" cy="288"/>
          </a:xfrm>
        </p:grpSpPr>
        <p:grpSp>
          <p:nvGrpSpPr>
            <p:cNvPr id="34" name="Group 49"/>
            <p:cNvGrpSpPr>
              <a:grpSpLocks/>
            </p:cNvGrpSpPr>
            <p:nvPr/>
          </p:nvGrpSpPr>
          <p:grpSpPr bwMode="auto">
            <a:xfrm>
              <a:off x="912" y="2326"/>
              <a:ext cx="576" cy="240"/>
              <a:chOff x="384" y="2758"/>
              <a:chExt cx="576" cy="240"/>
            </a:xfrm>
          </p:grpSpPr>
          <p:grpSp>
            <p:nvGrpSpPr>
              <p:cNvPr id="36" name="Group 50"/>
              <p:cNvGrpSpPr>
                <a:grpSpLocks/>
              </p:cNvGrpSpPr>
              <p:nvPr/>
            </p:nvGrpSpPr>
            <p:grpSpPr bwMode="auto">
              <a:xfrm>
                <a:off x="384" y="2758"/>
                <a:ext cx="288" cy="240"/>
                <a:chOff x="912" y="1990"/>
                <a:chExt cx="288" cy="240"/>
              </a:xfrm>
            </p:grpSpPr>
            <p:sp>
              <p:nvSpPr>
                <p:cNvPr id="38" name="Oval 5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52"/>
                <p:cNvSpPr>
                  <a:spLocks noChangeArrowheads="1"/>
                </p:cNvSpPr>
                <p:nvPr/>
              </p:nvSpPr>
              <p:spPr bwMode="auto">
                <a:xfrm>
                  <a:off x="912" y="1990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Line 53"/>
              <p:cNvSpPr>
                <a:spLocks noChangeShapeType="1"/>
              </p:cNvSpPr>
              <p:nvPr/>
            </p:nvSpPr>
            <p:spPr bwMode="auto">
              <a:xfrm flipV="1">
                <a:off x="576" y="287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54"/>
            <p:cNvSpPr txBox="1">
              <a:spLocks noChangeArrowheads="1"/>
            </p:cNvSpPr>
            <p:nvPr/>
          </p:nvSpPr>
          <p:spPr bwMode="auto">
            <a:xfrm>
              <a:off x="144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front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1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590802" y="2331162"/>
            <a:ext cx="915988" cy="385763"/>
            <a:chOff x="863" y="1536"/>
            <a:chExt cx="577" cy="243"/>
          </a:xfrm>
        </p:grpSpPr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455614" y="2258137"/>
            <a:ext cx="2133600" cy="457200"/>
            <a:chOff x="144" y="2299"/>
            <a:chExt cx="1344" cy="288"/>
          </a:xfrm>
        </p:grpSpPr>
        <p:grpSp>
          <p:nvGrpSpPr>
            <p:cNvPr id="67" name="Group 49"/>
            <p:cNvGrpSpPr>
              <a:grpSpLocks/>
            </p:cNvGrpSpPr>
            <p:nvPr/>
          </p:nvGrpSpPr>
          <p:grpSpPr bwMode="auto">
            <a:xfrm>
              <a:off x="912" y="2326"/>
              <a:ext cx="576" cy="240"/>
              <a:chOff x="384" y="2758"/>
              <a:chExt cx="576" cy="240"/>
            </a:xfrm>
          </p:grpSpPr>
          <p:grpSp>
            <p:nvGrpSpPr>
              <p:cNvPr id="69" name="Group 50"/>
              <p:cNvGrpSpPr>
                <a:grpSpLocks/>
              </p:cNvGrpSpPr>
              <p:nvPr/>
            </p:nvGrpSpPr>
            <p:grpSpPr bwMode="auto">
              <a:xfrm>
                <a:off x="384" y="2758"/>
                <a:ext cx="288" cy="240"/>
                <a:chOff x="912" y="1990"/>
                <a:chExt cx="288" cy="240"/>
              </a:xfrm>
            </p:grpSpPr>
            <p:sp>
              <p:nvSpPr>
                <p:cNvPr id="71" name="Oval 5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Rectangle 52"/>
                <p:cNvSpPr>
                  <a:spLocks noChangeArrowheads="1"/>
                </p:cNvSpPr>
                <p:nvPr/>
              </p:nvSpPr>
              <p:spPr bwMode="auto">
                <a:xfrm>
                  <a:off x="912" y="1990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" name="Line 53"/>
              <p:cNvSpPr>
                <a:spLocks noChangeShapeType="1"/>
              </p:cNvSpPr>
              <p:nvPr/>
            </p:nvSpPr>
            <p:spPr bwMode="auto">
              <a:xfrm flipV="1">
                <a:off x="576" y="287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Text Box 54"/>
            <p:cNvSpPr txBox="1">
              <a:spLocks noChangeArrowheads="1"/>
            </p:cNvSpPr>
            <p:nvPr/>
          </p:nvSpPr>
          <p:spPr bwMode="auto">
            <a:xfrm>
              <a:off x="144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node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631749" y="221837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74" name="Oval 35"/>
          <p:cNvSpPr>
            <a:spLocks noChangeArrowheads="1"/>
          </p:cNvSpPr>
          <p:nvPr/>
        </p:nvSpPr>
        <p:spPr bwMode="auto">
          <a:xfrm>
            <a:off x="3198814" y="2431985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32"/>
          <p:cNvGrpSpPr>
            <a:grpSpLocks/>
          </p:cNvGrpSpPr>
          <p:nvPr/>
        </p:nvGrpSpPr>
        <p:grpSpPr bwMode="auto">
          <a:xfrm>
            <a:off x="2631749" y="5522106"/>
            <a:ext cx="5715000" cy="390525"/>
            <a:chOff x="1056" y="2011"/>
            <a:chExt cx="3600" cy="246"/>
          </a:xfrm>
        </p:grpSpPr>
        <p:grpSp>
          <p:nvGrpSpPr>
            <p:cNvPr id="76" name="Group 12"/>
            <p:cNvGrpSpPr>
              <a:grpSpLocks/>
            </p:cNvGrpSpPr>
            <p:nvPr/>
          </p:nvGrpSpPr>
          <p:grpSpPr bwMode="auto">
            <a:xfrm>
              <a:off x="1056" y="2011"/>
              <a:ext cx="577" cy="243"/>
              <a:chOff x="863" y="1536"/>
              <a:chExt cx="577" cy="243"/>
            </a:xfrm>
          </p:grpSpPr>
          <p:sp>
            <p:nvSpPr>
              <p:cNvPr id="86" name="Rectangle 13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87" name="Rectangle 14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" name="Group 15"/>
            <p:cNvGrpSpPr>
              <a:grpSpLocks/>
            </p:cNvGrpSpPr>
            <p:nvPr/>
          </p:nvGrpSpPr>
          <p:grpSpPr bwMode="auto">
            <a:xfrm>
              <a:off x="2063" y="2014"/>
              <a:ext cx="577" cy="243"/>
              <a:chOff x="863" y="1536"/>
              <a:chExt cx="577" cy="243"/>
            </a:xfrm>
          </p:grpSpPr>
          <p:sp>
            <p:nvSpPr>
              <p:cNvPr id="84" name="Rectangle 16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85" name="Rectangle 1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" name="Group 18"/>
            <p:cNvGrpSpPr>
              <a:grpSpLocks/>
            </p:cNvGrpSpPr>
            <p:nvPr/>
          </p:nvGrpSpPr>
          <p:grpSpPr bwMode="auto">
            <a:xfrm>
              <a:off x="3071" y="2014"/>
              <a:ext cx="577" cy="243"/>
              <a:chOff x="863" y="1536"/>
              <a:chExt cx="577" cy="243"/>
            </a:xfrm>
          </p:grpSpPr>
          <p:sp>
            <p:nvSpPr>
              <p:cNvPr id="82" name="Rectangle 19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83" name="Rectangle 2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21"/>
            <p:cNvGrpSpPr>
              <a:grpSpLocks/>
            </p:cNvGrpSpPr>
            <p:nvPr/>
          </p:nvGrpSpPr>
          <p:grpSpPr bwMode="auto">
            <a:xfrm>
              <a:off x="4079" y="2014"/>
              <a:ext cx="577" cy="243"/>
              <a:chOff x="863" y="1536"/>
              <a:chExt cx="577" cy="243"/>
            </a:xfrm>
          </p:grpSpPr>
          <p:sp>
            <p:nvSpPr>
              <p:cNvPr id="80" name="Rectangle 22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81" name="Rectangle 23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8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631749" y="5530043"/>
            <a:ext cx="5257800" cy="384175"/>
            <a:chOff x="1056" y="2302"/>
            <a:chExt cx="3312" cy="242"/>
          </a:xfrm>
        </p:grpSpPr>
        <p:sp>
          <p:nvSpPr>
            <p:cNvPr id="89" name="Rectangle 27"/>
            <p:cNvSpPr>
              <a:spLocks noChangeArrowheads="1"/>
            </p:cNvSpPr>
            <p:nvPr/>
          </p:nvSpPr>
          <p:spPr bwMode="auto">
            <a:xfrm>
              <a:off x="1056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a</a:t>
              </a:r>
              <a:endParaRPr lang="en-US" sz="2400"/>
            </a:p>
          </p:txBody>
        </p:sp>
        <p:sp>
          <p:nvSpPr>
            <p:cNvPr id="90" name="Rectangle 28"/>
            <p:cNvSpPr>
              <a:spLocks noChangeArrowheads="1"/>
            </p:cNvSpPr>
            <p:nvPr/>
          </p:nvSpPr>
          <p:spPr bwMode="auto">
            <a:xfrm>
              <a:off x="2064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b</a:t>
              </a:r>
              <a:endParaRPr lang="en-US" sz="2400"/>
            </a:p>
          </p:txBody>
        </p:sp>
        <p:sp>
          <p:nvSpPr>
            <p:cNvPr id="91" name="Rectangle 29"/>
            <p:cNvSpPr>
              <a:spLocks noChangeArrowheads="1"/>
            </p:cNvSpPr>
            <p:nvPr/>
          </p:nvSpPr>
          <p:spPr bwMode="auto">
            <a:xfrm>
              <a:off x="3072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c</a:t>
              </a:r>
              <a:endParaRPr lang="en-US" sz="2400"/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auto">
            <a:xfrm>
              <a:off x="4080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Verdana" charset="0"/>
                </a:rPr>
                <a:t>d</a:t>
              </a:r>
              <a:endParaRPr lang="en-US" sz="2400" dirty="0"/>
            </a:p>
          </p:txBody>
        </p:sp>
      </p:grpSp>
      <p:grpSp>
        <p:nvGrpSpPr>
          <p:cNvPr id="93" name="Group 45"/>
          <p:cNvGrpSpPr>
            <a:grpSpLocks/>
          </p:cNvGrpSpPr>
          <p:nvPr/>
        </p:nvGrpSpPr>
        <p:grpSpPr bwMode="auto">
          <a:xfrm>
            <a:off x="3241349" y="5606243"/>
            <a:ext cx="4191000" cy="152400"/>
            <a:chOff x="1440" y="2064"/>
            <a:chExt cx="2640" cy="96"/>
          </a:xfrm>
        </p:grpSpPr>
        <p:grpSp>
          <p:nvGrpSpPr>
            <p:cNvPr id="94" name="Group 34"/>
            <p:cNvGrpSpPr>
              <a:grpSpLocks/>
            </p:cNvGrpSpPr>
            <p:nvPr/>
          </p:nvGrpSpPr>
          <p:grpSpPr bwMode="auto">
            <a:xfrm>
              <a:off x="1440" y="2064"/>
              <a:ext cx="624" cy="96"/>
              <a:chOff x="1008" y="2304"/>
              <a:chExt cx="624" cy="96"/>
            </a:xfrm>
          </p:grpSpPr>
          <p:sp>
            <p:nvSpPr>
              <p:cNvPr id="101" name="Oval 35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36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" name="Group 37"/>
            <p:cNvGrpSpPr>
              <a:grpSpLocks/>
            </p:cNvGrpSpPr>
            <p:nvPr/>
          </p:nvGrpSpPr>
          <p:grpSpPr bwMode="auto">
            <a:xfrm>
              <a:off x="2448" y="2064"/>
              <a:ext cx="624" cy="96"/>
              <a:chOff x="1008" y="2304"/>
              <a:chExt cx="624" cy="96"/>
            </a:xfrm>
          </p:grpSpPr>
          <p:sp>
            <p:nvSpPr>
              <p:cNvPr id="99" name="Oval 38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39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6" name="Group 40"/>
            <p:cNvGrpSpPr>
              <a:grpSpLocks/>
            </p:cNvGrpSpPr>
            <p:nvPr/>
          </p:nvGrpSpPr>
          <p:grpSpPr bwMode="auto">
            <a:xfrm>
              <a:off x="3456" y="2064"/>
              <a:ext cx="624" cy="96"/>
              <a:chOff x="1008" y="2304"/>
              <a:chExt cx="624" cy="96"/>
            </a:xfrm>
          </p:grpSpPr>
          <p:sp>
            <p:nvSpPr>
              <p:cNvPr id="97" name="Oval 41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42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Oval 47"/>
          <p:cNvSpPr>
            <a:spLocks noChangeArrowheads="1"/>
          </p:cNvSpPr>
          <p:nvPr/>
        </p:nvSpPr>
        <p:spPr bwMode="auto">
          <a:xfrm>
            <a:off x="8041949" y="560941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498149" y="5449080"/>
            <a:ext cx="2133600" cy="457200"/>
            <a:chOff x="144" y="2299"/>
            <a:chExt cx="1344" cy="288"/>
          </a:xfrm>
        </p:grpSpPr>
        <p:grpSp>
          <p:nvGrpSpPr>
            <p:cNvPr id="105" name="Group 49"/>
            <p:cNvGrpSpPr>
              <a:grpSpLocks/>
            </p:cNvGrpSpPr>
            <p:nvPr/>
          </p:nvGrpSpPr>
          <p:grpSpPr bwMode="auto">
            <a:xfrm>
              <a:off x="912" y="2326"/>
              <a:ext cx="576" cy="240"/>
              <a:chOff x="384" y="2758"/>
              <a:chExt cx="576" cy="240"/>
            </a:xfrm>
          </p:grpSpPr>
          <p:grpSp>
            <p:nvGrpSpPr>
              <p:cNvPr id="107" name="Group 50"/>
              <p:cNvGrpSpPr>
                <a:grpSpLocks/>
              </p:cNvGrpSpPr>
              <p:nvPr/>
            </p:nvGrpSpPr>
            <p:grpSpPr bwMode="auto">
              <a:xfrm>
                <a:off x="384" y="2758"/>
                <a:ext cx="288" cy="240"/>
                <a:chOff x="912" y="1990"/>
                <a:chExt cx="288" cy="240"/>
              </a:xfrm>
            </p:grpSpPr>
            <p:sp>
              <p:nvSpPr>
                <p:cNvPr id="109" name="Oval 5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Rectangle 52"/>
                <p:cNvSpPr>
                  <a:spLocks noChangeArrowheads="1"/>
                </p:cNvSpPr>
                <p:nvPr/>
              </p:nvSpPr>
              <p:spPr bwMode="auto">
                <a:xfrm>
                  <a:off x="912" y="1990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8" name="Line 53"/>
              <p:cNvSpPr>
                <a:spLocks noChangeShapeType="1"/>
              </p:cNvSpPr>
              <p:nvPr/>
            </p:nvSpPr>
            <p:spPr bwMode="auto">
              <a:xfrm flipV="1">
                <a:off x="576" y="287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6" name="Text Box 54"/>
            <p:cNvSpPr txBox="1">
              <a:spLocks noChangeArrowheads="1"/>
            </p:cNvSpPr>
            <p:nvPr/>
          </p:nvSpPr>
          <p:spPr bwMode="auto">
            <a:xfrm>
              <a:off x="144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front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11" name="Group 12"/>
          <p:cNvGrpSpPr>
            <a:grpSpLocks/>
          </p:cNvGrpSpPr>
          <p:nvPr/>
        </p:nvGrpSpPr>
        <p:grpSpPr bwMode="auto">
          <a:xfrm>
            <a:off x="2633337" y="4753238"/>
            <a:ext cx="915988" cy="385763"/>
            <a:chOff x="863" y="1536"/>
            <a:chExt cx="577" cy="243"/>
          </a:xfrm>
        </p:grpSpPr>
        <p:sp>
          <p:nvSpPr>
            <p:cNvPr id="112" name="Rectangle 13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498149" y="4680213"/>
            <a:ext cx="2133600" cy="457200"/>
            <a:chOff x="144" y="2299"/>
            <a:chExt cx="1344" cy="288"/>
          </a:xfrm>
        </p:grpSpPr>
        <p:grpSp>
          <p:nvGrpSpPr>
            <p:cNvPr id="115" name="Group 49"/>
            <p:cNvGrpSpPr>
              <a:grpSpLocks/>
            </p:cNvGrpSpPr>
            <p:nvPr/>
          </p:nvGrpSpPr>
          <p:grpSpPr bwMode="auto">
            <a:xfrm>
              <a:off x="912" y="2326"/>
              <a:ext cx="576" cy="240"/>
              <a:chOff x="384" y="2758"/>
              <a:chExt cx="576" cy="240"/>
            </a:xfrm>
          </p:grpSpPr>
          <p:grpSp>
            <p:nvGrpSpPr>
              <p:cNvPr id="117" name="Group 50"/>
              <p:cNvGrpSpPr>
                <a:grpSpLocks/>
              </p:cNvGrpSpPr>
              <p:nvPr/>
            </p:nvGrpSpPr>
            <p:grpSpPr bwMode="auto">
              <a:xfrm>
                <a:off x="384" y="2758"/>
                <a:ext cx="288" cy="240"/>
                <a:chOff x="912" y="1990"/>
                <a:chExt cx="288" cy="240"/>
              </a:xfrm>
            </p:grpSpPr>
            <p:sp>
              <p:nvSpPr>
                <p:cNvPr id="119" name="Oval 5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Rectangle 52"/>
                <p:cNvSpPr>
                  <a:spLocks noChangeArrowheads="1"/>
                </p:cNvSpPr>
                <p:nvPr/>
              </p:nvSpPr>
              <p:spPr bwMode="auto">
                <a:xfrm>
                  <a:off x="912" y="1990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8" name="Line 53"/>
              <p:cNvSpPr>
                <a:spLocks noChangeShapeType="1"/>
              </p:cNvSpPr>
              <p:nvPr/>
            </p:nvSpPr>
            <p:spPr bwMode="auto">
              <a:xfrm flipV="1">
                <a:off x="576" y="287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144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node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sp>
        <p:nvSpPr>
          <p:cNvPr id="121" name="TextBox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74284" y="4640453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122" name="Oval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349" y="4854061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" name="Straight Arrow Connector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2" idx="4"/>
            <a:endCxn id="87" idx="0"/>
          </p:cNvCxnSpPr>
          <p:nvPr/>
        </p:nvCxnSpPr>
        <p:spPr>
          <a:xfrm>
            <a:off x="3317549" y="5006461"/>
            <a:ext cx="1588" cy="515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9" idx="5"/>
            <a:endCxn id="112" idx="1"/>
          </p:cNvCxnSpPr>
          <p:nvPr/>
        </p:nvCxnSpPr>
        <p:spPr>
          <a:xfrm flipV="1">
            <a:off x="1999831" y="4946914"/>
            <a:ext cx="633506" cy="7925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1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91890"/>
            <a:ext cx="8489950" cy="654070"/>
          </a:xfrm>
        </p:spPr>
        <p:txBody>
          <a:bodyPr/>
          <a:lstStyle/>
          <a:p>
            <a:r>
              <a:rPr lang="en-US" dirty="0"/>
              <a:t>Insert a node in the middle</a:t>
            </a:r>
            <a:endParaRPr lang="en-US" b="0" dirty="0"/>
          </a:p>
        </p:txBody>
      </p:sp>
      <p:sp>
        <p:nvSpPr>
          <p:cNvPr id="4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251391"/>
            <a:ext cx="8489950" cy="74808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/>
              <a:t>Let's insert the new node after the </a:t>
            </a:r>
            <a:r>
              <a:rPr lang="en-US" sz="2000" i="1" dirty="0"/>
              <a:t>second </a:t>
            </a:r>
            <a:r>
              <a:rPr lang="en-US" sz="2000" dirty="0"/>
              <a:t>node in the linked list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Arial" charset="0"/>
              </a:rPr>
              <a:t>1. </a:t>
            </a:r>
            <a:r>
              <a:rPr lang="en-US" sz="2000" dirty="0"/>
              <a:t>Locate the node </a:t>
            </a:r>
            <a:r>
              <a:rPr lang="en-US" sz="2000" i="1" dirty="0">
                <a:solidFill>
                  <a:srgbClr val="800000"/>
                </a:solidFill>
              </a:rPr>
              <a:t>preceding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i="1" dirty="0">
                <a:solidFill>
                  <a:srgbClr val="800000"/>
                </a:solidFill>
              </a:rPr>
              <a:t>the insertion point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/>
              <a:t>, since it will have to be modified (make </a:t>
            </a:r>
            <a:r>
              <a:rPr lang="en-US" sz="2000" dirty="0">
                <a:solidFill>
                  <a:srgbClr val="800000"/>
                </a:solidFill>
              </a:rPr>
              <a:t>current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point to it)</a:t>
            </a:r>
          </a:p>
          <a:p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/>
              <a:t>2. Make the new node point to the node after the insertion point (i.e. the node pointed to by the node that </a:t>
            </a:r>
            <a:r>
              <a:rPr lang="en-US" sz="2000" dirty="0">
                <a:solidFill>
                  <a:srgbClr val="800000"/>
                </a:solidFill>
              </a:rPr>
              <a:t>current </a:t>
            </a:r>
            <a:r>
              <a:rPr lang="en-US" sz="2000" dirty="0"/>
              <a:t>points to)</a:t>
            </a:r>
          </a:p>
          <a:p>
            <a:endParaRPr lang="en-US" sz="2000" dirty="0">
              <a:latin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</a:endParaRPr>
          </a:p>
          <a:p>
            <a:endParaRPr lang="en-US" sz="2000" dirty="0"/>
          </a:p>
          <a:p>
            <a:endParaRPr lang="en-US" dirty="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589214" y="2559630"/>
            <a:ext cx="5715000" cy="390525"/>
            <a:chOff x="1056" y="2011"/>
            <a:chExt cx="3600" cy="246"/>
          </a:xfrm>
        </p:grpSpPr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056" y="2011"/>
              <a:ext cx="577" cy="243"/>
              <a:chOff x="863" y="1536"/>
              <a:chExt cx="577" cy="243"/>
            </a:xfrm>
          </p:grpSpPr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2063" y="2014"/>
              <a:ext cx="577" cy="243"/>
              <a:chOff x="863" y="1536"/>
              <a:chExt cx="577" cy="243"/>
            </a:xfrm>
          </p:grpSpPr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3071" y="2014"/>
              <a:ext cx="577" cy="243"/>
              <a:chOff x="863" y="1536"/>
              <a:chExt cx="577" cy="243"/>
            </a:xfrm>
          </p:grpSpPr>
          <p:sp>
            <p:nvSpPr>
              <p:cNvPr id="12" name="Rectangle 19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3" name="Rectangle 2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4079" y="2014"/>
              <a:ext cx="577" cy="243"/>
              <a:chOff x="863" y="1536"/>
              <a:chExt cx="577" cy="243"/>
            </a:xfrm>
          </p:grpSpPr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589214" y="2567567"/>
            <a:ext cx="5257800" cy="384175"/>
            <a:chOff x="1056" y="2302"/>
            <a:chExt cx="3312" cy="242"/>
          </a:xfrm>
        </p:grpSpPr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1056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a</a:t>
              </a:r>
              <a:endParaRPr lang="en-US" sz="240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2064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b</a:t>
              </a:r>
              <a:endParaRPr lang="en-US" sz="2400"/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3072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c</a:t>
              </a:r>
              <a:endParaRPr lang="en-US" sz="2400"/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4080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Verdana" charset="0"/>
                </a:rPr>
                <a:t>d</a:t>
              </a:r>
              <a:endParaRPr lang="en-US" sz="2400" dirty="0"/>
            </a:p>
          </p:txBody>
        </p:sp>
      </p:grpSp>
      <p:grpSp>
        <p:nvGrpSpPr>
          <p:cNvPr id="23" name="Group 45"/>
          <p:cNvGrpSpPr>
            <a:grpSpLocks/>
          </p:cNvGrpSpPr>
          <p:nvPr/>
        </p:nvGrpSpPr>
        <p:grpSpPr bwMode="auto">
          <a:xfrm>
            <a:off x="3198814" y="2643767"/>
            <a:ext cx="4191000" cy="152400"/>
            <a:chOff x="1440" y="2064"/>
            <a:chExt cx="2640" cy="96"/>
          </a:xfrm>
        </p:grpSpPr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1440" y="2064"/>
              <a:ext cx="624" cy="96"/>
              <a:chOff x="1008" y="2304"/>
              <a:chExt cx="624" cy="96"/>
            </a:xfrm>
          </p:grpSpPr>
          <p:sp>
            <p:nvSpPr>
              <p:cNvPr id="31" name="Oval 35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36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2448" y="2064"/>
              <a:ext cx="624" cy="96"/>
              <a:chOff x="1008" y="2304"/>
              <a:chExt cx="624" cy="96"/>
            </a:xfrm>
          </p:grpSpPr>
          <p:sp>
            <p:nvSpPr>
              <p:cNvPr id="29" name="Oval 38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39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40"/>
            <p:cNvGrpSpPr>
              <a:grpSpLocks/>
            </p:cNvGrpSpPr>
            <p:nvPr/>
          </p:nvGrpSpPr>
          <p:grpSpPr bwMode="auto">
            <a:xfrm>
              <a:off x="3456" y="2064"/>
              <a:ext cx="624" cy="96"/>
              <a:chOff x="1008" y="2304"/>
              <a:chExt cx="624" cy="96"/>
            </a:xfrm>
          </p:grpSpPr>
          <p:sp>
            <p:nvSpPr>
              <p:cNvPr id="27" name="Oval 41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42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Oval 47"/>
          <p:cNvSpPr>
            <a:spLocks noChangeArrowheads="1"/>
          </p:cNvSpPr>
          <p:nvPr/>
        </p:nvSpPr>
        <p:spPr bwMode="auto">
          <a:xfrm>
            <a:off x="7999414" y="2646942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455614" y="2486604"/>
            <a:ext cx="2133600" cy="457200"/>
            <a:chOff x="144" y="2299"/>
            <a:chExt cx="1344" cy="288"/>
          </a:xfrm>
        </p:grpSpPr>
        <p:grpSp>
          <p:nvGrpSpPr>
            <p:cNvPr id="35" name="Group 49"/>
            <p:cNvGrpSpPr>
              <a:grpSpLocks/>
            </p:cNvGrpSpPr>
            <p:nvPr/>
          </p:nvGrpSpPr>
          <p:grpSpPr bwMode="auto">
            <a:xfrm>
              <a:off x="912" y="2326"/>
              <a:ext cx="576" cy="240"/>
              <a:chOff x="384" y="2758"/>
              <a:chExt cx="576" cy="240"/>
            </a:xfrm>
          </p:grpSpPr>
          <p:grpSp>
            <p:nvGrpSpPr>
              <p:cNvPr id="37" name="Group 50"/>
              <p:cNvGrpSpPr>
                <a:grpSpLocks/>
              </p:cNvGrpSpPr>
              <p:nvPr/>
            </p:nvGrpSpPr>
            <p:grpSpPr bwMode="auto">
              <a:xfrm>
                <a:off x="384" y="2758"/>
                <a:ext cx="288" cy="240"/>
                <a:chOff x="912" y="1990"/>
                <a:chExt cx="288" cy="240"/>
              </a:xfrm>
            </p:grpSpPr>
            <p:sp>
              <p:nvSpPr>
                <p:cNvPr id="39" name="Oval 5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52"/>
                <p:cNvSpPr>
                  <a:spLocks noChangeArrowheads="1"/>
                </p:cNvSpPr>
                <p:nvPr/>
              </p:nvSpPr>
              <p:spPr bwMode="auto">
                <a:xfrm>
                  <a:off x="912" y="1990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8" name="Line 53"/>
              <p:cNvSpPr>
                <a:spLocks noChangeShapeType="1"/>
              </p:cNvSpPr>
              <p:nvPr/>
            </p:nvSpPr>
            <p:spPr bwMode="auto">
              <a:xfrm flipV="1">
                <a:off x="576" y="287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4"/>
            <p:cNvSpPr txBox="1">
              <a:spLocks noChangeArrowheads="1"/>
            </p:cNvSpPr>
            <p:nvPr/>
          </p:nvSpPr>
          <p:spPr bwMode="auto">
            <a:xfrm>
              <a:off x="144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front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1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590802" y="1790762"/>
            <a:ext cx="915988" cy="385763"/>
            <a:chOff x="863" y="1536"/>
            <a:chExt cx="577" cy="24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455614" y="1717737"/>
            <a:ext cx="2133600" cy="457200"/>
            <a:chOff x="144" y="2299"/>
            <a:chExt cx="1344" cy="288"/>
          </a:xfrm>
        </p:grpSpPr>
        <p:grpSp>
          <p:nvGrpSpPr>
            <p:cNvPr id="45" name="Group 49"/>
            <p:cNvGrpSpPr>
              <a:grpSpLocks/>
            </p:cNvGrpSpPr>
            <p:nvPr/>
          </p:nvGrpSpPr>
          <p:grpSpPr bwMode="auto">
            <a:xfrm>
              <a:off x="912" y="2326"/>
              <a:ext cx="576" cy="240"/>
              <a:chOff x="384" y="2758"/>
              <a:chExt cx="576" cy="240"/>
            </a:xfrm>
          </p:grpSpPr>
          <p:grpSp>
            <p:nvGrpSpPr>
              <p:cNvPr id="47" name="Group 50"/>
              <p:cNvGrpSpPr>
                <a:grpSpLocks/>
              </p:cNvGrpSpPr>
              <p:nvPr/>
            </p:nvGrpSpPr>
            <p:grpSpPr bwMode="auto">
              <a:xfrm>
                <a:off x="384" y="2758"/>
                <a:ext cx="288" cy="240"/>
                <a:chOff x="912" y="1990"/>
                <a:chExt cx="288" cy="240"/>
              </a:xfrm>
            </p:grpSpPr>
            <p:sp>
              <p:nvSpPr>
                <p:cNvPr id="49" name="Oval 5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Rectangle 52"/>
                <p:cNvSpPr>
                  <a:spLocks noChangeArrowheads="1"/>
                </p:cNvSpPr>
                <p:nvPr/>
              </p:nvSpPr>
              <p:spPr bwMode="auto">
                <a:xfrm>
                  <a:off x="912" y="1990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Line 53"/>
              <p:cNvSpPr>
                <a:spLocks noChangeShapeType="1"/>
              </p:cNvSpPr>
              <p:nvPr/>
            </p:nvSpPr>
            <p:spPr bwMode="auto">
              <a:xfrm flipV="1">
                <a:off x="576" y="287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Text Box 54"/>
            <p:cNvSpPr txBox="1">
              <a:spLocks noChangeArrowheads="1"/>
            </p:cNvSpPr>
            <p:nvPr/>
          </p:nvSpPr>
          <p:spPr bwMode="auto">
            <a:xfrm>
              <a:off x="144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node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sp>
        <p:nvSpPr>
          <p:cNvPr id="51" name="TextBox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31749" y="167797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3198814" y="1891585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32"/>
          <p:cNvGrpSpPr>
            <a:grpSpLocks/>
          </p:cNvGrpSpPr>
          <p:nvPr/>
        </p:nvGrpSpPr>
        <p:grpSpPr bwMode="auto">
          <a:xfrm>
            <a:off x="2631749" y="4636461"/>
            <a:ext cx="5715000" cy="390525"/>
            <a:chOff x="1056" y="2011"/>
            <a:chExt cx="3600" cy="246"/>
          </a:xfrm>
        </p:grpSpPr>
        <p:grpSp>
          <p:nvGrpSpPr>
            <p:cNvPr id="54" name="Group 12"/>
            <p:cNvGrpSpPr>
              <a:grpSpLocks/>
            </p:cNvGrpSpPr>
            <p:nvPr/>
          </p:nvGrpSpPr>
          <p:grpSpPr bwMode="auto">
            <a:xfrm>
              <a:off x="1056" y="2011"/>
              <a:ext cx="577" cy="243"/>
              <a:chOff x="863" y="1536"/>
              <a:chExt cx="577" cy="243"/>
            </a:xfrm>
          </p:grpSpPr>
          <p:sp>
            <p:nvSpPr>
              <p:cNvPr id="64" name="Rectangle 13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15"/>
            <p:cNvGrpSpPr>
              <a:grpSpLocks/>
            </p:cNvGrpSpPr>
            <p:nvPr/>
          </p:nvGrpSpPr>
          <p:grpSpPr bwMode="auto">
            <a:xfrm>
              <a:off x="2063" y="2014"/>
              <a:ext cx="577" cy="243"/>
              <a:chOff x="863" y="1536"/>
              <a:chExt cx="577" cy="243"/>
            </a:xfrm>
          </p:grpSpPr>
          <p:sp>
            <p:nvSpPr>
              <p:cNvPr id="62" name="Rectangle 16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63" name="Rectangle 1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" name="Group 18"/>
            <p:cNvGrpSpPr>
              <a:grpSpLocks/>
            </p:cNvGrpSpPr>
            <p:nvPr/>
          </p:nvGrpSpPr>
          <p:grpSpPr bwMode="auto">
            <a:xfrm>
              <a:off x="3071" y="2014"/>
              <a:ext cx="577" cy="243"/>
              <a:chOff x="863" y="1536"/>
              <a:chExt cx="577" cy="243"/>
            </a:xfrm>
          </p:grpSpPr>
          <p:sp>
            <p:nvSpPr>
              <p:cNvPr id="60" name="Rectangle 19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61" name="Rectangle 2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" name="Group 21"/>
            <p:cNvGrpSpPr>
              <a:grpSpLocks/>
            </p:cNvGrpSpPr>
            <p:nvPr/>
          </p:nvGrpSpPr>
          <p:grpSpPr bwMode="auto">
            <a:xfrm>
              <a:off x="4079" y="2014"/>
              <a:ext cx="577" cy="243"/>
              <a:chOff x="863" y="1536"/>
              <a:chExt cx="577" cy="243"/>
            </a:xfrm>
          </p:grpSpPr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6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631749" y="4644398"/>
            <a:ext cx="5257800" cy="384175"/>
            <a:chOff x="1056" y="2302"/>
            <a:chExt cx="3312" cy="242"/>
          </a:xfrm>
        </p:grpSpPr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056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a</a:t>
              </a:r>
              <a:endParaRPr lang="en-US" sz="2400"/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2064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b</a:t>
              </a:r>
              <a:endParaRPr lang="en-US" sz="2400"/>
            </a:p>
          </p:txBody>
        </p:sp>
        <p:sp>
          <p:nvSpPr>
            <p:cNvPr id="69" name="Rectangle 29"/>
            <p:cNvSpPr>
              <a:spLocks noChangeArrowheads="1"/>
            </p:cNvSpPr>
            <p:nvPr/>
          </p:nvSpPr>
          <p:spPr bwMode="auto">
            <a:xfrm>
              <a:off x="3072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c</a:t>
              </a:r>
              <a:endParaRPr lang="en-US" sz="2400"/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4080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Verdana" charset="0"/>
                </a:rPr>
                <a:t>d</a:t>
              </a:r>
              <a:endParaRPr lang="en-US" sz="2400" dirty="0"/>
            </a:p>
          </p:txBody>
        </p:sp>
      </p:grpSp>
      <p:grpSp>
        <p:nvGrpSpPr>
          <p:cNvPr id="71" name="Group 45"/>
          <p:cNvGrpSpPr>
            <a:grpSpLocks/>
          </p:cNvGrpSpPr>
          <p:nvPr/>
        </p:nvGrpSpPr>
        <p:grpSpPr bwMode="auto">
          <a:xfrm>
            <a:off x="3241349" y="4720598"/>
            <a:ext cx="4191000" cy="152400"/>
            <a:chOff x="1440" y="2064"/>
            <a:chExt cx="2640" cy="96"/>
          </a:xfrm>
        </p:grpSpPr>
        <p:grpSp>
          <p:nvGrpSpPr>
            <p:cNvPr id="72" name="Group 34"/>
            <p:cNvGrpSpPr>
              <a:grpSpLocks/>
            </p:cNvGrpSpPr>
            <p:nvPr/>
          </p:nvGrpSpPr>
          <p:grpSpPr bwMode="auto">
            <a:xfrm>
              <a:off x="1440" y="2064"/>
              <a:ext cx="624" cy="96"/>
              <a:chOff x="1008" y="2304"/>
              <a:chExt cx="624" cy="96"/>
            </a:xfrm>
          </p:grpSpPr>
          <p:sp>
            <p:nvSpPr>
              <p:cNvPr id="79" name="Oval 35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36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37"/>
            <p:cNvGrpSpPr>
              <a:grpSpLocks/>
            </p:cNvGrpSpPr>
            <p:nvPr/>
          </p:nvGrpSpPr>
          <p:grpSpPr bwMode="auto">
            <a:xfrm>
              <a:off x="2448" y="2064"/>
              <a:ext cx="624" cy="96"/>
              <a:chOff x="1008" y="2304"/>
              <a:chExt cx="624" cy="96"/>
            </a:xfrm>
          </p:grpSpPr>
          <p:sp>
            <p:nvSpPr>
              <p:cNvPr id="77" name="Oval 38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39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40"/>
            <p:cNvGrpSpPr>
              <a:grpSpLocks/>
            </p:cNvGrpSpPr>
            <p:nvPr/>
          </p:nvGrpSpPr>
          <p:grpSpPr bwMode="auto">
            <a:xfrm>
              <a:off x="3456" y="2064"/>
              <a:ext cx="624" cy="96"/>
              <a:chOff x="1008" y="2304"/>
              <a:chExt cx="624" cy="96"/>
            </a:xfrm>
          </p:grpSpPr>
          <p:sp>
            <p:nvSpPr>
              <p:cNvPr id="75" name="Oval 41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42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1" name="Oval 47"/>
          <p:cNvSpPr>
            <a:spLocks noChangeArrowheads="1"/>
          </p:cNvSpPr>
          <p:nvPr/>
        </p:nvSpPr>
        <p:spPr bwMode="auto">
          <a:xfrm>
            <a:off x="8041949" y="472377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498149" y="4563435"/>
            <a:ext cx="2133600" cy="457200"/>
            <a:chOff x="144" y="2299"/>
            <a:chExt cx="1344" cy="288"/>
          </a:xfrm>
        </p:grpSpPr>
        <p:grpSp>
          <p:nvGrpSpPr>
            <p:cNvPr id="83" name="Group 49"/>
            <p:cNvGrpSpPr>
              <a:grpSpLocks/>
            </p:cNvGrpSpPr>
            <p:nvPr/>
          </p:nvGrpSpPr>
          <p:grpSpPr bwMode="auto">
            <a:xfrm>
              <a:off x="912" y="2326"/>
              <a:ext cx="576" cy="240"/>
              <a:chOff x="384" y="2758"/>
              <a:chExt cx="576" cy="240"/>
            </a:xfrm>
          </p:grpSpPr>
          <p:grpSp>
            <p:nvGrpSpPr>
              <p:cNvPr id="85" name="Group 50"/>
              <p:cNvGrpSpPr>
                <a:grpSpLocks/>
              </p:cNvGrpSpPr>
              <p:nvPr/>
            </p:nvGrpSpPr>
            <p:grpSpPr bwMode="auto">
              <a:xfrm>
                <a:off x="384" y="2758"/>
                <a:ext cx="288" cy="240"/>
                <a:chOff x="912" y="1990"/>
                <a:chExt cx="288" cy="240"/>
              </a:xfrm>
            </p:grpSpPr>
            <p:sp>
              <p:nvSpPr>
                <p:cNvPr id="87" name="Oval 5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Rectangle 52"/>
                <p:cNvSpPr>
                  <a:spLocks noChangeArrowheads="1"/>
                </p:cNvSpPr>
                <p:nvPr/>
              </p:nvSpPr>
              <p:spPr bwMode="auto">
                <a:xfrm>
                  <a:off x="912" y="1990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Line 53"/>
              <p:cNvSpPr>
                <a:spLocks noChangeShapeType="1"/>
              </p:cNvSpPr>
              <p:nvPr/>
            </p:nvSpPr>
            <p:spPr bwMode="auto">
              <a:xfrm flipV="1">
                <a:off x="576" y="287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" name="Text Box 54"/>
            <p:cNvSpPr txBox="1">
              <a:spLocks noChangeArrowheads="1"/>
            </p:cNvSpPr>
            <p:nvPr/>
          </p:nvSpPr>
          <p:spPr bwMode="auto">
            <a:xfrm>
              <a:off x="144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front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89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633337" y="3867593"/>
            <a:ext cx="915988" cy="385763"/>
            <a:chOff x="863" y="1536"/>
            <a:chExt cx="577" cy="243"/>
          </a:xfrm>
        </p:grpSpPr>
        <p:sp>
          <p:nvSpPr>
            <p:cNvPr id="90" name="Rectangle 13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91" name="Rectangle 14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498149" y="3794568"/>
            <a:ext cx="2133600" cy="457200"/>
            <a:chOff x="144" y="2299"/>
            <a:chExt cx="1344" cy="288"/>
          </a:xfrm>
        </p:grpSpPr>
        <p:grpSp>
          <p:nvGrpSpPr>
            <p:cNvPr id="93" name="Group 49"/>
            <p:cNvGrpSpPr>
              <a:grpSpLocks/>
            </p:cNvGrpSpPr>
            <p:nvPr/>
          </p:nvGrpSpPr>
          <p:grpSpPr bwMode="auto">
            <a:xfrm>
              <a:off x="912" y="2326"/>
              <a:ext cx="576" cy="240"/>
              <a:chOff x="384" y="2758"/>
              <a:chExt cx="576" cy="240"/>
            </a:xfrm>
          </p:grpSpPr>
          <p:grpSp>
            <p:nvGrpSpPr>
              <p:cNvPr id="95" name="Group 50"/>
              <p:cNvGrpSpPr>
                <a:grpSpLocks/>
              </p:cNvGrpSpPr>
              <p:nvPr/>
            </p:nvGrpSpPr>
            <p:grpSpPr bwMode="auto">
              <a:xfrm>
                <a:off x="384" y="2758"/>
                <a:ext cx="288" cy="240"/>
                <a:chOff x="912" y="1990"/>
                <a:chExt cx="288" cy="240"/>
              </a:xfrm>
            </p:grpSpPr>
            <p:sp>
              <p:nvSpPr>
                <p:cNvPr id="97" name="Oval 5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52"/>
                <p:cNvSpPr>
                  <a:spLocks noChangeArrowheads="1"/>
                </p:cNvSpPr>
                <p:nvPr/>
              </p:nvSpPr>
              <p:spPr bwMode="auto">
                <a:xfrm>
                  <a:off x="912" y="1990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6" name="Line 53"/>
              <p:cNvSpPr>
                <a:spLocks noChangeShapeType="1"/>
              </p:cNvSpPr>
              <p:nvPr/>
            </p:nvSpPr>
            <p:spPr bwMode="auto">
              <a:xfrm flipV="1">
                <a:off x="576" y="287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" name="Text Box 54"/>
            <p:cNvSpPr txBox="1">
              <a:spLocks noChangeArrowheads="1"/>
            </p:cNvSpPr>
            <p:nvPr/>
          </p:nvSpPr>
          <p:spPr bwMode="auto">
            <a:xfrm>
              <a:off x="144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node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674284" y="3754808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100" name="Oval 35"/>
          <p:cNvSpPr>
            <a:spLocks noChangeArrowheads="1"/>
          </p:cNvSpPr>
          <p:nvPr/>
        </p:nvSpPr>
        <p:spPr bwMode="auto">
          <a:xfrm>
            <a:off x="3241349" y="396841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42"/>
          <p:cNvSpPr txBox="1">
            <a:spLocks noChangeArrowheads="1"/>
          </p:cNvSpPr>
          <p:nvPr/>
        </p:nvSpPr>
        <p:spPr bwMode="auto">
          <a:xfrm>
            <a:off x="4670760" y="2006662"/>
            <a:ext cx="194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insertion point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445190" y="2343212"/>
            <a:ext cx="0" cy="303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3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426388" y="5274650"/>
            <a:ext cx="1790703" cy="457200"/>
            <a:chOff x="72" y="2299"/>
            <a:chExt cx="1128" cy="288"/>
          </a:xfrm>
        </p:grpSpPr>
        <p:grpSp>
          <p:nvGrpSpPr>
            <p:cNvPr id="116" name="Group 50"/>
            <p:cNvGrpSpPr>
              <a:grpSpLocks/>
            </p:cNvGrpSpPr>
            <p:nvPr/>
          </p:nvGrpSpPr>
          <p:grpSpPr bwMode="auto">
            <a:xfrm>
              <a:off x="912" y="2326"/>
              <a:ext cx="288" cy="240"/>
              <a:chOff x="912" y="1990"/>
              <a:chExt cx="288" cy="240"/>
            </a:xfrm>
          </p:grpSpPr>
          <p:sp>
            <p:nvSpPr>
              <p:cNvPr id="118" name="Oval 51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Rectangle 52"/>
              <p:cNvSpPr>
                <a:spLocks noChangeArrowheads="1"/>
              </p:cNvSpPr>
              <p:nvPr/>
            </p:nvSpPr>
            <p:spPr bwMode="auto">
              <a:xfrm>
                <a:off x="912" y="1990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" name="Text Box 54"/>
            <p:cNvSpPr txBox="1">
              <a:spLocks noChangeArrowheads="1"/>
            </p:cNvSpPr>
            <p:nvPr/>
          </p:nvSpPr>
          <p:spPr bwMode="auto">
            <a:xfrm>
              <a:off x="72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current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cxnSp>
        <p:nvCxnSpPr>
          <p:cNvPr id="126" name="Straight Arrow Connector 1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9" idx="3"/>
          </p:cNvCxnSpPr>
          <p:nvPr/>
        </p:nvCxnSpPr>
        <p:spPr>
          <a:xfrm flipV="1">
            <a:off x="2217091" y="4876173"/>
            <a:ext cx="2014858" cy="6318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78" idx="1"/>
          </p:cNvCxnSpPr>
          <p:nvPr/>
        </p:nvCxnSpPr>
        <p:spPr>
          <a:xfrm>
            <a:off x="3351214" y="4036808"/>
            <a:ext cx="2480935" cy="7599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node in the middle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/>
              <a:t>3. Make the node pointed to by </a:t>
            </a:r>
            <a:r>
              <a:rPr lang="en-US" sz="2000" dirty="0">
                <a:solidFill>
                  <a:srgbClr val="800000"/>
                </a:solidFill>
              </a:rPr>
              <a:t>current </a:t>
            </a:r>
            <a:r>
              <a:rPr lang="en-US" sz="2000" dirty="0"/>
              <a:t>point to the new node</a:t>
            </a:r>
          </a:p>
          <a:p>
            <a:endParaRPr lang="en-US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737731" y="3713185"/>
            <a:ext cx="5715000" cy="390525"/>
            <a:chOff x="1056" y="2011"/>
            <a:chExt cx="3600" cy="246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056" y="2011"/>
              <a:ext cx="577" cy="243"/>
              <a:chOff x="863" y="1536"/>
              <a:chExt cx="577" cy="243"/>
            </a:xfrm>
          </p:grpSpPr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063" y="2014"/>
              <a:ext cx="577" cy="243"/>
              <a:chOff x="863" y="1536"/>
              <a:chExt cx="577" cy="243"/>
            </a:xfrm>
          </p:grpSpPr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4" name="Rectangle 1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071" y="2014"/>
              <a:ext cx="577" cy="243"/>
              <a:chOff x="863" y="1536"/>
              <a:chExt cx="577" cy="243"/>
            </a:xfrm>
          </p:grpSpPr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4079" y="2014"/>
              <a:ext cx="577" cy="243"/>
              <a:chOff x="863" y="1536"/>
              <a:chExt cx="577" cy="243"/>
            </a:xfrm>
          </p:grpSpPr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0" name="Rectangle 23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737731" y="3721122"/>
            <a:ext cx="5257800" cy="384175"/>
            <a:chOff x="1056" y="2302"/>
            <a:chExt cx="3312" cy="242"/>
          </a:xfrm>
        </p:grpSpPr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1056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a</a:t>
              </a:r>
              <a:endParaRPr lang="en-US" sz="2400"/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2064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b</a:t>
              </a:r>
              <a:endParaRPr lang="en-US" sz="2400"/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3072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c</a:t>
              </a:r>
              <a:endParaRPr lang="en-US" sz="2400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4080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Verdana" charset="0"/>
                </a:rPr>
                <a:t>d</a:t>
              </a:r>
              <a:endParaRPr lang="en-US" sz="2400" dirty="0"/>
            </a:p>
          </p:txBody>
        </p:sp>
      </p:grpSp>
      <p:grpSp>
        <p:nvGrpSpPr>
          <p:cNvPr id="22" name="Group 45"/>
          <p:cNvGrpSpPr>
            <a:grpSpLocks/>
          </p:cNvGrpSpPr>
          <p:nvPr/>
        </p:nvGrpSpPr>
        <p:grpSpPr bwMode="auto">
          <a:xfrm>
            <a:off x="3347331" y="3797322"/>
            <a:ext cx="4191000" cy="152400"/>
            <a:chOff x="1440" y="2064"/>
            <a:chExt cx="2640" cy="96"/>
          </a:xfrm>
        </p:grpSpPr>
        <p:grpSp>
          <p:nvGrpSpPr>
            <p:cNvPr id="23" name="Group 34"/>
            <p:cNvGrpSpPr>
              <a:grpSpLocks/>
            </p:cNvGrpSpPr>
            <p:nvPr/>
          </p:nvGrpSpPr>
          <p:grpSpPr bwMode="auto">
            <a:xfrm>
              <a:off x="1440" y="2064"/>
              <a:ext cx="624" cy="96"/>
              <a:chOff x="1008" y="2304"/>
              <a:chExt cx="624" cy="96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6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37"/>
            <p:cNvGrpSpPr>
              <a:grpSpLocks/>
            </p:cNvGrpSpPr>
            <p:nvPr/>
          </p:nvGrpSpPr>
          <p:grpSpPr bwMode="auto">
            <a:xfrm>
              <a:off x="2448" y="2064"/>
              <a:ext cx="624" cy="96"/>
              <a:chOff x="1008" y="2304"/>
              <a:chExt cx="624" cy="96"/>
            </a:xfrm>
          </p:grpSpPr>
          <p:sp>
            <p:nvSpPr>
              <p:cNvPr id="28" name="Oval 38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40"/>
            <p:cNvGrpSpPr>
              <a:grpSpLocks/>
            </p:cNvGrpSpPr>
            <p:nvPr/>
          </p:nvGrpSpPr>
          <p:grpSpPr bwMode="auto">
            <a:xfrm>
              <a:off x="3456" y="2064"/>
              <a:ext cx="624" cy="96"/>
              <a:chOff x="1008" y="2304"/>
              <a:chExt cx="624" cy="96"/>
            </a:xfrm>
          </p:grpSpPr>
          <p:sp>
            <p:nvSpPr>
              <p:cNvPr id="26" name="Oval 41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42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2" name="Oval 47"/>
          <p:cNvSpPr>
            <a:spLocks noChangeArrowheads="1"/>
          </p:cNvSpPr>
          <p:nvPr/>
        </p:nvSpPr>
        <p:spPr bwMode="auto">
          <a:xfrm>
            <a:off x="8147931" y="380049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604131" y="3640159"/>
            <a:ext cx="2133600" cy="457200"/>
            <a:chOff x="144" y="2299"/>
            <a:chExt cx="1344" cy="288"/>
          </a:xfrm>
        </p:grpSpPr>
        <p:grpSp>
          <p:nvGrpSpPr>
            <p:cNvPr id="34" name="Group 49"/>
            <p:cNvGrpSpPr>
              <a:grpSpLocks/>
            </p:cNvGrpSpPr>
            <p:nvPr/>
          </p:nvGrpSpPr>
          <p:grpSpPr bwMode="auto">
            <a:xfrm>
              <a:off x="912" y="2326"/>
              <a:ext cx="576" cy="240"/>
              <a:chOff x="384" y="2758"/>
              <a:chExt cx="576" cy="240"/>
            </a:xfrm>
          </p:grpSpPr>
          <p:grpSp>
            <p:nvGrpSpPr>
              <p:cNvPr id="36" name="Group 50"/>
              <p:cNvGrpSpPr>
                <a:grpSpLocks/>
              </p:cNvGrpSpPr>
              <p:nvPr/>
            </p:nvGrpSpPr>
            <p:grpSpPr bwMode="auto">
              <a:xfrm>
                <a:off x="384" y="2758"/>
                <a:ext cx="288" cy="240"/>
                <a:chOff x="912" y="1990"/>
                <a:chExt cx="288" cy="240"/>
              </a:xfrm>
            </p:grpSpPr>
            <p:sp>
              <p:nvSpPr>
                <p:cNvPr id="38" name="Oval 5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52"/>
                <p:cNvSpPr>
                  <a:spLocks noChangeArrowheads="1"/>
                </p:cNvSpPr>
                <p:nvPr/>
              </p:nvSpPr>
              <p:spPr bwMode="auto">
                <a:xfrm>
                  <a:off x="912" y="1990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Line 53"/>
              <p:cNvSpPr>
                <a:spLocks noChangeShapeType="1"/>
              </p:cNvSpPr>
              <p:nvPr/>
            </p:nvSpPr>
            <p:spPr bwMode="auto">
              <a:xfrm flipV="1">
                <a:off x="576" y="287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54"/>
            <p:cNvSpPr txBox="1">
              <a:spLocks noChangeArrowheads="1"/>
            </p:cNvSpPr>
            <p:nvPr/>
          </p:nvSpPr>
          <p:spPr bwMode="auto">
            <a:xfrm>
              <a:off x="144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front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0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739319" y="2944317"/>
            <a:ext cx="915988" cy="385763"/>
            <a:chOff x="863" y="1536"/>
            <a:chExt cx="577" cy="243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863" y="1537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1152" y="1536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604131" y="2871292"/>
            <a:ext cx="2133600" cy="457200"/>
            <a:chOff x="144" y="2299"/>
            <a:chExt cx="1344" cy="288"/>
          </a:xfrm>
        </p:grpSpPr>
        <p:grpSp>
          <p:nvGrpSpPr>
            <p:cNvPr id="44" name="Group 49"/>
            <p:cNvGrpSpPr>
              <a:grpSpLocks/>
            </p:cNvGrpSpPr>
            <p:nvPr/>
          </p:nvGrpSpPr>
          <p:grpSpPr bwMode="auto">
            <a:xfrm>
              <a:off x="912" y="2326"/>
              <a:ext cx="576" cy="240"/>
              <a:chOff x="384" y="2758"/>
              <a:chExt cx="576" cy="240"/>
            </a:xfrm>
          </p:grpSpPr>
          <p:grpSp>
            <p:nvGrpSpPr>
              <p:cNvPr id="46" name="Group 50"/>
              <p:cNvGrpSpPr>
                <a:grpSpLocks/>
              </p:cNvGrpSpPr>
              <p:nvPr/>
            </p:nvGrpSpPr>
            <p:grpSpPr bwMode="auto">
              <a:xfrm>
                <a:off x="384" y="2758"/>
                <a:ext cx="288" cy="240"/>
                <a:chOff x="912" y="1990"/>
                <a:chExt cx="288" cy="240"/>
              </a:xfrm>
            </p:grpSpPr>
            <p:sp>
              <p:nvSpPr>
                <p:cNvPr id="48" name="Oval 5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Rectangle 52"/>
                <p:cNvSpPr>
                  <a:spLocks noChangeArrowheads="1"/>
                </p:cNvSpPr>
                <p:nvPr/>
              </p:nvSpPr>
              <p:spPr bwMode="auto">
                <a:xfrm>
                  <a:off x="912" y="1990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 flipV="1">
                <a:off x="576" y="287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" name="Text Box 54"/>
            <p:cNvSpPr txBox="1">
              <a:spLocks noChangeArrowheads="1"/>
            </p:cNvSpPr>
            <p:nvPr/>
          </p:nvSpPr>
          <p:spPr bwMode="auto">
            <a:xfrm>
              <a:off x="144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node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780266" y="2831532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3347331" y="304514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532370" y="4351374"/>
            <a:ext cx="1790703" cy="457200"/>
            <a:chOff x="72" y="2299"/>
            <a:chExt cx="1128" cy="288"/>
          </a:xfrm>
        </p:grpSpPr>
        <p:grpSp>
          <p:nvGrpSpPr>
            <p:cNvPr id="53" name="Group 50"/>
            <p:cNvGrpSpPr>
              <a:grpSpLocks/>
            </p:cNvGrpSpPr>
            <p:nvPr/>
          </p:nvGrpSpPr>
          <p:grpSpPr bwMode="auto">
            <a:xfrm>
              <a:off x="912" y="2326"/>
              <a:ext cx="288" cy="240"/>
              <a:chOff x="912" y="1990"/>
              <a:chExt cx="288" cy="240"/>
            </a:xfrm>
          </p:grpSpPr>
          <p:sp>
            <p:nvSpPr>
              <p:cNvPr id="55" name="Oval 51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912" y="1990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72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current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6" idx="3"/>
          </p:cNvCxnSpPr>
          <p:nvPr/>
        </p:nvCxnSpPr>
        <p:spPr>
          <a:xfrm flipV="1">
            <a:off x="2323073" y="3952897"/>
            <a:ext cx="2014858" cy="6318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9" idx="1"/>
          </p:cNvCxnSpPr>
          <p:nvPr/>
        </p:nvCxnSpPr>
        <p:spPr>
          <a:xfrm>
            <a:off x="3457196" y="3113532"/>
            <a:ext cx="2480935" cy="7599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96079" y="369469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61" name="Straight Arrow Connector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2918513" y="3354752"/>
            <a:ext cx="2105218" cy="518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1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05400"/>
            <a:ext cx="8489950" cy="654070"/>
          </a:xfrm>
        </p:spPr>
        <p:txBody>
          <a:bodyPr/>
          <a:lstStyle/>
          <a:p>
            <a:r>
              <a:rPr lang="en-US" dirty="0"/>
              <a:t>Delete the node at the front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71863"/>
            <a:ext cx="8489950" cy="4370142"/>
          </a:xfrm>
        </p:spPr>
        <p:txBody>
          <a:bodyPr/>
          <a:lstStyle/>
          <a:p>
            <a:r>
              <a:rPr lang="en-US" sz="2000" dirty="0">
                <a:solidFill>
                  <a:srgbClr val="800000"/>
                </a:solidFill>
              </a:rPr>
              <a:t>front </a:t>
            </a:r>
            <a:r>
              <a:rPr lang="en-US" sz="2000" dirty="0"/>
              <a:t>points to the first node in the linked list, which points to the second node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1. Make </a:t>
            </a:r>
            <a:r>
              <a:rPr lang="en-US" sz="2000" dirty="0">
                <a:solidFill>
                  <a:srgbClr val="800000"/>
                </a:solidFill>
              </a:rPr>
              <a:t>front </a:t>
            </a:r>
            <a:r>
              <a:rPr lang="en-US" sz="2000" dirty="0"/>
              <a:t>point to the second node (i.e. the node pointed to by the first node)</a:t>
            </a:r>
          </a:p>
          <a:p>
            <a:endParaRPr lang="en-US" sz="2000" dirty="0"/>
          </a:p>
          <a:p>
            <a:endParaRPr lang="en-US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589214" y="2235390"/>
            <a:ext cx="5715000" cy="390525"/>
            <a:chOff x="1056" y="2011"/>
            <a:chExt cx="3600" cy="246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056" y="2011"/>
              <a:ext cx="577" cy="243"/>
              <a:chOff x="863" y="1536"/>
              <a:chExt cx="577" cy="243"/>
            </a:xfrm>
          </p:grpSpPr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063" y="2014"/>
              <a:ext cx="577" cy="243"/>
              <a:chOff x="863" y="1536"/>
              <a:chExt cx="577" cy="243"/>
            </a:xfrm>
          </p:grpSpPr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4" name="Rectangle 1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071" y="2014"/>
              <a:ext cx="577" cy="243"/>
              <a:chOff x="863" y="1536"/>
              <a:chExt cx="577" cy="243"/>
            </a:xfrm>
          </p:grpSpPr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4079" y="2014"/>
              <a:ext cx="577" cy="243"/>
              <a:chOff x="863" y="1536"/>
              <a:chExt cx="577" cy="243"/>
            </a:xfrm>
          </p:grpSpPr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0" name="Rectangle 23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589214" y="2243327"/>
            <a:ext cx="5257800" cy="384175"/>
            <a:chOff x="1056" y="2302"/>
            <a:chExt cx="3312" cy="242"/>
          </a:xfrm>
        </p:grpSpPr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1056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a</a:t>
              </a:r>
              <a:endParaRPr lang="en-US" sz="2400"/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2064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b</a:t>
              </a:r>
              <a:endParaRPr lang="en-US" sz="2400"/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3072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c</a:t>
              </a:r>
              <a:endParaRPr lang="en-US" sz="2400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4080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Verdana" charset="0"/>
                </a:rPr>
                <a:t>d</a:t>
              </a:r>
              <a:endParaRPr lang="en-US" sz="2400" dirty="0"/>
            </a:p>
          </p:txBody>
        </p:sp>
      </p:grpSp>
      <p:grpSp>
        <p:nvGrpSpPr>
          <p:cNvPr id="22" name="Group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3198814" y="2319527"/>
            <a:ext cx="4191000" cy="152400"/>
            <a:chOff x="1440" y="2064"/>
            <a:chExt cx="2640" cy="96"/>
          </a:xfrm>
        </p:grpSpPr>
        <p:grpSp>
          <p:nvGrpSpPr>
            <p:cNvPr id="23" name="Group 34"/>
            <p:cNvGrpSpPr>
              <a:grpSpLocks/>
            </p:cNvGrpSpPr>
            <p:nvPr/>
          </p:nvGrpSpPr>
          <p:grpSpPr bwMode="auto">
            <a:xfrm>
              <a:off x="1440" y="2064"/>
              <a:ext cx="624" cy="96"/>
              <a:chOff x="1008" y="2304"/>
              <a:chExt cx="624" cy="96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6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37"/>
            <p:cNvGrpSpPr>
              <a:grpSpLocks/>
            </p:cNvGrpSpPr>
            <p:nvPr/>
          </p:nvGrpSpPr>
          <p:grpSpPr bwMode="auto">
            <a:xfrm>
              <a:off x="2448" y="2064"/>
              <a:ext cx="624" cy="96"/>
              <a:chOff x="1008" y="2304"/>
              <a:chExt cx="624" cy="96"/>
            </a:xfrm>
          </p:grpSpPr>
          <p:sp>
            <p:nvSpPr>
              <p:cNvPr id="28" name="Oval 38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40"/>
            <p:cNvGrpSpPr>
              <a:grpSpLocks/>
            </p:cNvGrpSpPr>
            <p:nvPr/>
          </p:nvGrpSpPr>
          <p:grpSpPr bwMode="auto">
            <a:xfrm>
              <a:off x="3456" y="2064"/>
              <a:ext cx="624" cy="96"/>
              <a:chOff x="1008" y="2304"/>
              <a:chExt cx="624" cy="96"/>
            </a:xfrm>
          </p:grpSpPr>
          <p:sp>
            <p:nvSpPr>
              <p:cNvPr id="26" name="Oval 41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42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2" name="Oval 47"/>
          <p:cNvSpPr>
            <a:spLocks noChangeArrowheads="1"/>
          </p:cNvSpPr>
          <p:nvPr/>
        </p:nvSpPr>
        <p:spPr bwMode="auto">
          <a:xfrm>
            <a:off x="7999414" y="2322702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455614" y="2162364"/>
            <a:ext cx="2133600" cy="457200"/>
            <a:chOff x="144" y="2299"/>
            <a:chExt cx="1344" cy="288"/>
          </a:xfrm>
        </p:grpSpPr>
        <p:grpSp>
          <p:nvGrpSpPr>
            <p:cNvPr id="34" name="Group 49"/>
            <p:cNvGrpSpPr>
              <a:grpSpLocks/>
            </p:cNvGrpSpPr>
            <p:nvPr/>
          </p:nvGrpSpPr>
          <p:grpSpPr bwMode="auto">
            <a:xfrm>
              <a:off x="912" y="2326"/>
              <a:ext cx="576" cy="240"/>
              <a:chOff x="384" y="2758"/>
              <a:chExt cx="576" cy="240"/>
            </a:xfrm>
          </p:grpSpPr>
          <p:grpSp>
            <p:nvGrpSpPr>
              <p:cNvPr id="36" name="Group 50"/>
              <p:cNvGrpSpPr>
                <a:grpSpLocks/>
              </p:cNvGrpSpPr>
              <p:nvPr/>
            </p:nvGrpSpPr>
            <p:grpSpPr bwMode="auto">
              <a:xfrm>
                <a:off x="384" y="2758"/>
                <a:ext cx="288" cy="240"/>
                <a:chOff x="912" y="1990"/>
                <a:chExt cx="288" cy="240"/>
              </a:xfrm>
            </p:grpSpPr>
            <p:sp>
              <p:nvSpPr>
                <p:cNvPr id="38" name="Oval 5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52"/>
                <p:cNvSpPr>
                  <a:spLocks noChangeArrowheads="1"/>
                </p:cNvSpPr>
                <p:nvPr/>
              </p:nvSpPr>
              <p:spPr bwMode="auto">
                <a:xfrm>
                  <a:off x="912" y="1990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Line 53"/>
              <p:cNvSpPr>
                <a:spLocks noChangeShapeType="1"/>
              </p:cNvSpPr>
              <p:nvPr/>
            </p:nvSpPr>
            <p:spPr bwMode="auto">
              <a:xfrm flipV="1">
                <a:off x="576" y="287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54"/>
            <p:cNvSpPr txBox="1">
              <a:spLocks noChangeArrowheads="1"/>
            </p:cNvSpPr>
            <p:nvPr/>
          </p:nvSpPr>
          <p:spPr bwMode="auto">
            <a:xfrm>
              <a:off x="144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front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1" name="Group 32"/>
          <p:cNvGrpSpPr>
            <a:grpSpLocks/>
          </p:cNvGrpSpPr>
          <p:nvPr/>
        </p:nvGrpSpPr>
        <p:grpSpPr bwMode="auto">
          <a:xfrm>
            <a:off x="2589215" y="3644218"/>
            <a:ext cx="5715000" cy="390525"/>
            <a:chOff x="1056" y="2011"/>
            <a:chExt cx="3600" cy="246"/>
          </a:xfrm>
        </p:grpSpPr>
        <p:grpSp>
          <p:nvGrpSpPr>
            <p:cNvPr id="42" name="Group 12"/>
            <p:cNvGrpSpPr>
              <a:grpSpLocks/>
            </p:cNvGrpSpPr>
            <p:nvPr/>
          </p:nvGrpSpPr>
          <p:grpSpPr bwMode="auto">
            <a:xfrm>
              <a:off x="1056" y="2011"/>
              <a:ext cx="577" cy="243"/>
              <a:chOff x="863" y="1536"/>
              <a:chExt cx="577" cy="243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" name="Group 15"/>
            <p:cNvGrpSpPr>
              <a:grpSpLocks/>
            </p:cNvGrpSpPr>
            <p:nvPr/>
          </p:nvGrpSpPr>
          <p:grpSpPr bwMode="auto">
            <a:xfrm>
              <a:off x="2063" y="2014"/>
              <a:ext cx="577" cy="243"/>
              <a:chOff x="863" y="1536"/>
              <a:chExt cx="577" cy="243"/>
            </a:xfrm>
          </p:grpSpPr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" name="Group 18"/>
            <p:cNvGrpSpPr>
              <a:grpSpLocks/>
            </p:cNvGrpSpPr>
            <p:nvPr/>
          </p:nvGrpSpPr>
          <p:grpSpPr bwMode="auto">
            <a:xfrm>
              <a:off x="3071" y="2014"/>
              <a:ext cx="577" cy="243"/>
              <a:chOff x="863" y="1536"/>
              <a:chExt cx="577" cy="243"/>
            </a:xfrm>
          </p:grpSpPr>
          <p:sp>
            <p:nvSpPr>
              <p:cNvPr id="48" name="Rectangle 19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" name="Group 21"/>
            <p:cNvGrpSpPr>
              <a:grpSpLocks/>
            </p:cNvGrpSpPr>
            <p:nvPr/>
          </p:nvGrpSpPr>
          <p:grpSpPr bwMode="auto">
            <a:xfrm>
              <a:off x="4079" y="2014"/>
              <a:ext cx="577" cy="243"/>
              <a:chOff x="863" y="1536"/>
              <a:chExt cx="577" cy="243"/>
            </a:xfrm>
          </p:grpSpPr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589215" y="3652155"/>
            <a:ext cx="5257800" cy="384175"/>
            <a:chOff x="1056" y="2302"/>
            <a:chExt cx="3312" cy="242"/>
          </a:xfrm>
        </p:grpSpPr>
        <p:sp>
          <p:nvSpPr>
            <p:cNvPr id="55" name="Rectangle 27"/>
            <p:cNvSpPr>
              <a:spLocks noChangeArrowheads="1"/>
            </p:cNvSpPr>
            <p:nvPr/>
          </p:nvSpPr>
          <p:spPr bwMode="auto">
            <a:xfrm>
              <a:off x="1056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a</a:t>
              </a:r>
              <a:endParaRPr lang="en-US" sz="2400"/>
            </a:p>
          </p:txBody>
        </p:sp>
        <p:sp>
          <p:nvSpPr>
            <p:cNvPr id="56" name="Rectangle 28"/>
            <p:cNvSpPr>
              <a:spLocks noChangeArrowheads="1"/>
            </p:cNvSpPr>
            <p:nvPr/>
          </p:nvSpPr>
          <p:spPr bwMode="auto">
            <a:xfrm>
              <a:off x="2064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b</a:t>
              </a:r>
              <a:endParaRPr lang="en-US" sz="2400"/>
            </a:p>
          </p:txBody>
        </p:sp>
        <p:sp>
          <p:nvSpPr>
            <p:cNvPr id="57" name="Rectangle 29"/>
            <p:cNvSpPr>
              <a:spLocks noChangeArrowheads="1"/>
            </p:cNvSpPr>
            <p:nvPr/>
          </p:nvSpPr>
          <p:spPr bwMode="auto">
            <a:xfrm>
              <a:off x="3072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c</a:t>
              </a:r>
              <a:endParaRPr lang="en-US" sz="2400"/>
            </a:p>
          </p:txBody>
        </p:sp>
        <p:sp>
          <p:nvSpPr>
            <p:cNvPr id="58" name="Rectangle 30"/>
            <p:cNvSpPr>
              <a:spLocks noChangeArrowheads="1"/>
            </p:cNvSpPr>
            <p:nvPr/>
          </p:nvSpPr>
          <p:spPr bwMode="auto">
            <a:xfrm>
              <a:off x="4080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Verdana" charset="0"/>
                </a:rPr>
                <a:t>d</a:t>
              </a:r>
              <a:endParaRPr lang="en-US" sz="2400" dirty="0"/>
            </a:p>
          </p:txBody>
        </p:sp>
      </p:grpSp>
      <p:grpSp>
        <p:nvGrpSpPr>
          <p:cNvPr id="59" name="Group 45"/>
          <p:cNvGrpSpPr>
            <a:grpSpLocks/>
          </p:cNvGrpSpPr>
          <p:nvPr/>
        </p:nvGrpSpPr>
        <p:grpSpPr bwMode="auto">
          <a:xfrm>
            <a:off x="3198815" y="3728355"/>
            <a:ext cx="4191000" cy="152400"/>
            <a:chOff x="1440" y="2064"/>
            <a:chExt cx="2640" cy="96"/>
          </a:xfrm>
        </p:grpSpPr>
        <p:grpSp>
          <p:nvGrpSpPr>
            <p:cNvPr id="60" name="Group 34"/>
            <p:cNvGrpSpPr>
              <a:grpSpLocks/>
            </p:cNvGrpSpPr>
            <p:nvPr/>
          </p:nvGrpSpPr>
          <p:grpSpPr bwMode="auto">
            <a:xfrm>
              <a:off x="1440" y="2064"/>
              <a:ext cx="624" cy="96"/>
              <a:chOff x="1008" y="2304"/>
              <a:chExt cx="624" cy="96"/>
            </a:xfrm>
          </p:grpSpPr>
          <p:sp>
            <p:nvSpPr>
              <p:cNvPr id="67" name="Oval 35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36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37"/>
            <p:cNvGrpSpPr>
              <a:grpSpLocks/>
            </p:cNvGrpSpPr>
            <p:nvPr/>
          </p:nvGrpSpPr>
          <p:grpSpPr bwMode="auto">
            <a:xfrm>
              <a:off x="2448" y="2064"/>
              <a:ext cx="624" cy="96"/>
              <a:chOff x="1008" y="2304"/>
              <a:chExt cx="624" cy="96"/>
            </a:xfrm>
          </p:grpSpPr>
          <p:sp>
            <p:nvSpPr>
              <p:cNvPr id="65" name="Oval 38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39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" name="Group 40"/>
            <p:cNvGrpSpPr>
              <a:grpSpLocks/>
            </p:cNvGrpSpPr>
            <p:nvPr/>
          </p:nvGrpSpPr>
          <p:grpSpPr bwMode="auto">
            <a:xfrm>
              <a:off x="3456" y="2064"/>
              <a:ext cx="624" cy="96"/>
              <a:chOff x="1008" y="2304"/>
              <a:chExt cx="624" cy="96"/>
            </a:xfrm>
          </p:grpSpPr>
          <p:sp>
            <p:nvSpPr>
              <p:cNvPr id="63" name="Oval 41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42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Oval 47"/>
          <p:cNvSpPr>
            <a:spLocks noChangeArrowheads="1"/>
          </p:cNvSpPr>
          <p:nvPr/>
        </p:nvSpPr>
        <p:spPr bwMode="auto">
          <a:xfrm>
            <a:off x="7999415" y="373153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455615" y="3571192"/>
            <a:ext cx="2133600" cy="457200"/>
            <a:chOff x="144" y="2299"/>
            <a:chExt cx="1344" cy="288"/>
          </a:xfrm>
        </p:grpSpPr>
        <p:grpSp>
          <p:nvGrpSpPr>
            <p:cNvPr id="71" name="Group 49"/>
            <p:cNvGrpSpPr>
              <a:grpSpLocks/>
            </p:cNvGrpSpPr>
            <p:nvPr/>
          </p:nvGrpSpPr>
          <p:grpSpPr bwMode="auto">
            <a:xfrm>
              <a:off x="912" y="2326"/>
              <a:ext cx="576" cy="240"/>
              <a:chOff x="384" y="2758"/>
              <a:chExt cx="576" cy="240"/>
            </a:xfrm>
          </p:grpSpPr>
          <p:grpSp>
            <p:nvGrpSpPr>
              <p:cNvPr id="73" name="Group 50"/>
              <p:cNvGrpSpPr>
                <a:grpSpLocks/>
              </p:cNvGrpSpPr>
              <p:nvPr/>
            </p:nvGrpSpPr>
            <p:grpSpPr bwMode="auto">
              <a:xfrm>
                <a:off x="384" y="2758"/>
                <a:ext cx="288" cy="240"/>
                <a:chOff x="912" y="1990"/>
                <a:chExt cx="288" cy="240"/>
              </a:xfrm>
            </p:grpSpPr>
            <p:sp>
              <p:nvSpPr>
                <p:cNvPr id="75" name="Oval 5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Rectangle 52"/>
                <p:cNvSpPr>
                  <a:spLocks noChangeArrowheads="1"/>
                </p:cNvSpPr>
                <p:nvPr/>
              </p:nvSpPr>
              <p:spPr bwMode="auto">
                <a:xfrm>
                  <a:off x="912" y="1990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4" name="Line 53"/>
              <p:cNvSpPr>
                <a:spLocks noChangeShapeType="1"/>
              </p:cNvSpPr>
              <p:nvPr/>
            </p:nvSpPr>
            <p:spPr bwMode="auto">
              <a:xfrm flipV="1">
                <a:off x="576" y="287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" name="Text Box 54"/>
            <p:cNvSpPr txBox="1">
              <a:spLocks noChangeArrowheads="1"/>
            </p:cNvSpPr>
            <p:nvPr/>
          </p:nvSpPr>
          <p:spPr bwMode="auto">
            <a:xfrm>
              <a:off x="144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front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cxnSp>
        <p:nvCxnSpPr>
          <p:cNvPr id="78" name="Curved Connector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6200000" flipH="1">
            <a:off x="3100463" y="2664730"/>
            <a:ext cx="174718" cy="2568482"/>
          </a:xfrm>
          <a:prstGeom prst="curvedConnector3">
            <a:avLst>
              <a:gd name="adj1" fmla="val 23083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80223" y="361363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120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72950"/>
            <a:ext cx="8489950" cy="654070"/>
          </a:xfrm>
        </p:spPr>
        <p:txBody>
          <a:bodyPr/>
          <a:lstStyle/>
          <a:p>
            <a:r>
              <a:rPr lang="en-US" dirty="0"/>
              <a:t>Delete an interior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20866"/>
            <a:ext cx="8489950" cy="822558"/>
          </a:xfrm>
        </p:spPr>
        <p:txBody>
          <a:bodyPr/>
          <a:lstStyle/>
          <a:p>
            <a:r>
              <a:rPr lang="en-US" sz="2000" dirty="0"/>
              <a:t>1. Traverse the linked list so that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current </a:t>
            </a:r>
            <a:r>
              <a:rPr lang="en-US" sz="2000" dirty="0"/>
              <a:t>points to the node to be deleted and </a:t>
            </a:r>
            <a:r>
              <a:rPr lang="en-US" sz="2000" dirty="0">
                <a:solidFill>
                  <a:srgbClr val="800000"/>
                </a:solidFill>
              </a:rPr>
              <a:t>previous </a:t>
            </a:r>
            <a:r>
              <a:rPr lang="en-US" sz="2000" dirty="0"/>
              <a:t>points to the node prior to the one to be deleted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2. We need to get at </a:t>
            </a:r>
            <a:r>
              <a:rPr lang="en-US" sz="2000" dirty="0">
                <a:solidFill>
                  <a:srgbClr val="008000"/>
                </a:solidFill>
              </a:rPr>
              <a:t>the node </a:t>
            </a:r>
            <a:r>
              <a:rPr lang="en-US" sz="2000" i="1" dirty="0">
                <a:solidFill>
                  <a:srgbClr val="008000"/>
                </a:solidFill>
              </a:rPr>
              <a:t>following the one to be deleted </a:t>
            </a:r>
            <a:r>
              <a:rPr lang="en-US" sz="2000" dirty="0"/>
              <a:t>(i.e.</a:t>
            </a:r>
            <a:r>
              <a:rPr lang="en-US" sz="2000" i="1" dirty="0">
                <a:solidFill>
                  <a:schemeClr val="tx2"/>
                </a:solidFill>
              </a:rPr>
              <a:t> </a:t>
            </a:r>
            <a:r>
              <a:rPr lang="en-US" sz="2000" dirty="0"/>
              <a:t>the node pointed to by the node that </a:t>
            </a:r>
            <a:r>
              <a:rPr lang="en-US" sz="2000" dirty="0">
                <a:solidFill>
                  <a:srgbClr val="800000"/>
                </a:solidFill>
              </a:rPr>
              <a:t>current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points to)</a:t>
            </a:r>
          </a:p>
          <a:p>
            <a:endParaRPr lang="en-US" sz="2000" dirty="0"/>
          </a:p>
          <a:p>
            <a:r>
              <a:rPr lang="en-US" sz="2000" dirty="0"/>
              <a:t>3. Make the node that </a:t>
            </a:r>
            <a:r>
              <a:rPr lang="en-US" sz="2000" dirty="0">
                <a:solidFill>
                  <a:srgbClr val="800000"/>
                </a:solidFill>
              </a:rPr>
              <a:t>previous </a:t>
            </a:r>
            <a:r>
              <a:rPr lang="en-US" sz="2000" dirty="0"/>
              <a:t>points to, point to the node following the one to be deleted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grpSp>
        <p:nvGrpSpPr>
          <p:cNvPr id="4" name="Group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589214" y="2559630"/>
            <a:ext cx="5715000" cy="390525"/>
            <a:chOff x="1056" y="2011"/>
            <a:chExt cx="3600" cy="246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056" y="2011"/>
              <a:ext cx="577" cy="243"/>
              <a:chOff x="863" y="1536"/>
              <a:chExt cx="577" cy="243"/>
            </a:xfrm>
          </p:grpSpPr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063" y="2014"/>
              <a:ext cx="577" cy="243"/>
              <a:chOff x="863" y="1536"/>
              <a:chExt cx="577" cy="243"/>
            </a:xfrm>
          </p:grpSpPr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4" name="Rectangle 1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071" y="2014"/>
              <a:ext cx="577" cy="243"/>
              <a:chOff x="863" y="1536"/>
              <a:chExt cx="577" cy="243"/>
            </a:xfrm>
          </p:grpSpPr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4079" y="2014"/>
              <a:ext cx="577" cy="243"/>
              <a:chOff x="863" y="1536"/>
              <a:chExt cx="577" cy="243"/>
            </a:xfrm>
          </p:grpSpPr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/>
              </a:p>
            </p:txBody>
          </p:sp>
          <p:sp>
            <p:nvSpPr>
              <p:cNvPr id="10" name="Rectangle 23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589214" y="2567567"/>
            <a:ext cx="5257800" cy="384175"/>
            <a:chOff x="1056" y="2302"/>
            <a:chExt cx="3312" cy="242"/>
          </a:xfrm>
        </p:grpSpPr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1056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a</a:t>
              </a:r>
              <a:endParaRPr lang="en-US" sz="2400"/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2064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b</a:t>
              </a:r>
              <a:endParaRPr lang="en-US" sz="2400"/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3072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Verdana" charset="0"/>
                </a:rPr>
                <a:t>c</a:t>
              </a:r>
              <a:endParaRPr lang="en-US" sz="2400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4080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dirty="0">
                  <a:latin typeface="Verdana" charset="0"/>
                </a:rPr>
                <a:t>d</a:t>
              </a:r>
              <a:endParaRPr lang="en-US" sz="2400" dirty="0"/>
            </a:p>
          </p:txBody>
        </p:sp>
      </p:grpSp>
      <p:grpSp>
        <p:nvGrpSpPr>
          <p:cNvPr id="22" name="Group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3198814" y="2643767"/>
            <a:ext cx="4191000" cy="152400"/>
            <a:chOff x="1440" y="2064"/>
            <a:chExt cx="2640" cy="96"/>
          </a:xfrm>
        </p:grpSpPr>
        <p:grpSp>
          <p:nvGrpSpPr>
            <p:cNvPr id="23" name="Group 34"/>
            <p:cNvGrpSpPr>
              <a:grpSpLocks/>
            </p:cNvGrpSpPr>
            <p:nvPr/>
          </p:nvGrpSpPr>
          <p:grpSpPr bwMode="auto">
            <a:xfrm>
              <a:off x="1440" y="2064"/>
              <a:ext cx="624" cy="96"/>
              <a:chOff x="1008" y="2304"/>
              <a:chExt cx="624" cy="96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6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37"/>
            <p:cNvGrpSpPr>
              <a:grpSpLocks/>
            </p:cNvGrpSpPr>
            <p:nvPr/>
          </p:nvGrpSpPr>
          <p:grpSpPr bwMode="auto">
            <a:xfrm>
              <a:off x="2448" y="2064"/>
              <a:ext cx="624" cy="96"/>
              <a:chOff x="1008" y="2304"/>
              <a:chExt cx="624" cy="96"/>
            </a:xfrm>
          </p:grpSpPr>
          <p:sp>
            <p:nvSpPr>
              <p:cNvPr id="28" name="Oval 38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40"/>
            <p:cNvGrpSpPr>
              <a:grpSpLocks/>
            </p:cNvGrpSpPr>
            <p:nvPr/>
          </p:nvGrpSpPr>
          <p:grpSpPr bwMode="auto">
            <a:xfrm>
              <a:off x="3456" y="2064"/>
              <a:ext cx="624" cy="96"/>
              <a:chOff x="1008" y="2304"/>
              <a:chExt cx="624" cy="96"/>
            </a:xfrm>
          </p:grpSpPr>
          <p:sp>
            <p:nvSpPr>
              <p:cNvPr id="26" name="Oval 41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42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2" name="Oval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4" y="2646942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455614" y="2486604"/>
            <a:ext cx="2133600" cy="457200"/>
            <a:chOff x="144" y="2299"/>
            <a:chExt cx="1344" cy="288"/>
          </a:xfrm>
        </p:grpSpPr>
        <p:grpSp>
          <p:nvGrpSpPr>
            <p:cNvPr id="34" name="Group 49"/>
            <p:cNvGrpSpPr>
              <a:grpSpLocks/>
            </p:cNvGrpSpPr>
            <p:nvPr/>
          </p:nvGrpSpPr>
          <p:grpSpPr bwMode="auto">
            <a:xfrm>
              <a:off x="912" y="2326"/>
              <a:ext cx="576" cy="240"/>
              <a:chOff x="384" y="2758"/>
              <a:chExt cx="576" cy="240"/>
            </a:xfrm>
          </p:grpSpPr>
          <p:grpSp>
            <p:nvGrpSpPr>
              <p:cNvPr id="36" name="Group 50"/>
              <p:cNvGrpSpPr>
                <a:grpSpLocks/>
              </p:cNvGrpSpPr>
              <p:nvPr/>
            </p:nvGrpSpPr>
            <p:grpSpPr bwMode="auto">
              <a:xfrm>
                <a:off x="384" y="2758"/>
                <a:ext cx="288" cy="240"/>
                <a:chOff x="912" y="1990"/>
                <a:chExt cx="288" cy="240"/>
              </a:xfrm>
            </p:grpSpPr>
            <p:sp>
              <p:nvSpPr>
                <p:cNvPr id="38" name="Oval 51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52"/>
                <p:cNvSpPr>
                  <a:spLocks noChangeArrowheads="1"/>
                </p:cNvSpPr>
                <p:nvPr/>
              </p:nvSpPr>
              <p:spPr bwMode="auto">
                <a:xfrm>
                  <a:off x="912" y="1990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Line 53"/>
              <p:cNvSpPr>
                <a:spLocks noChangeShapeType="1"/>
              </p:cNvSpPr>
              <p:nvPr/>
            </p:nvSpPr>
            <p:spPr bwMode="auto">
              <a:xfrm flipV="1">
                <a:off x="576" y="287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54"/>
            <p:cNvSpPr txBox="1">
              <a:spLocks noChangeArrowheads="1"/>
            </p:cNvSpPr>
            <p:nvPr/>
          </p:nvSpPr>
          <p:spPr bwMode="auto">
            <a:xfrm>
              <a:off x="144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front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0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5115805" y="3238792"/>
            <a:ext cx="1790703" cy="457200"/>
            <a:chOff x="72" y="2299"/>
            <a:chExt cx="1128" cy="288"/>
          </a:xfrm>
        </p:grpSpPr>
        <p:grpSp>
          <p:nvGrpSpPr>
            <p:cNvPr id="41" name="Group 50"/>
            <p:cNvGrpSpPr>
              <a:grpSpLocks/>
            </p:cNvGrpSpPr>
            <p:nvPr/>
          </p:nvGrpSpPr>
          <p:grpSpPr bwMode="auto">
            <a:xfrm>
              <a:off x="912" y="2326"/>
              <a:ext cx="288" cy="240"/>
              <a:chOff x="912" y="1990"/>
              <a:chExt cx="288" cy="240"/>
            </a:xfrm>
          </p:grpSpPr>
          <p:sp>
            <p:nvSpPr>
              <p:cNvPr id="43" name="Oval 51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52"/>
              <p:cNvSpPr>
                <a:spLocks noChangeArrowheads="1"/>
              </p:cNvSpPr>
              <p:nvPr/>
            </p:nvSpPr>
            <p:spPr bwMode="auto">
              <a:xfrm>
                <a:off x="912" y="1990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Text Box 54"/>
            <p:cNvSpPr txBox="1">
              <a:spLocks noChangeArrowheads="1"/>
            </p:cNvSpPr>
            <p:nvPr/>
          </p:nvSpPr>
          <p:spPr bwMode="auto">
            <a:xfrm>
              <a:off x="72" y="229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current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5" name="Group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459036" y="3205459"/>
            <a:ext cx="2187579" cy="461963"/>
            <a:chOff x="-178" y="2299"/>
            <a:chExt cx="1378" cy="291"/>
          </a:xfrm>
        </p:grpSpPr>
        <p:grpSp>
          <p:nvGrpSpPr>
            <p:cNvPr id="46" name="Group 50"/>
            <p:cNvGrpSpPr>
              <a:grpSpLocks/>
            </p:cNvGrpSpPr>
            <p:nvPr/>
          </p:nvGrpSpPr>
          <p:grpSpPr bwMode="auto">
            <a:xfrm>
              <a:off x="912" y="2326"/>
              <a:ext cx="288" cy="240"/>
              <a:chOff x="912" y="1990"/>
              <a:chExt cx="288" cy="240"/>
            </a:xfrm>
          </p:grpSpPr>
          <p:sp>
            <p:nvSpPr>
              <p:cNvPr id="48" name="Oval 51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52"/>
              <p:cNvSpPr>
                <a:spLocks noChangeArrowheads="1"/>
              </p:cNvSpPr>
              <p:nvPr/>
            </p:nvSpPr>
            <p:spPr bwMode="auto">
              <a:xfrm>
                <a:off x="912" y="1990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-178" y="2299"/>
              <a:ext cx="10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rgbClr val="800000"/>
                  </a:solidFill>
                  <a:latin typeface="Verdana" charset="0"/>
                </a:rPr>
                <a:t>previous</a:t>
              </a:r>
              <a:endParaRPr lang="en-US" sz="2400" dirty="0">
                <a:solidFill>
                  <a:srgbClr val="800000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3" idx="0"/>
            <a:endCxn id="11" idx="2"/>
          </p:cNvCxnSpPr>
          <p:nvPr/>
        </p:nvCxnSpPr>
        <p:spPr>
          <a:xfrm flipH="1" flipV="1">
            <a:off x="6016627" y="2950156"/>
            <a:ext cx="661280" cy="448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8" idx="0"/>
            <a:endCxn id="13" idx="2"/>
          </p:cNvCxnSpPr>
          <p:nvPr/>
        </p:nvCxnSpPr>
        <p:spPr>
          <a:xfrm flipH="1" flipV="1">
            <a:off x="4416427" y="2950156"/>
            <a:ext cx="1587" cy="4156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847015" y="2951742"/>
            <a:ext cx="0" cy="56645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reeform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91212" y="2146628"/>
            <a:ext cx="2702328" cy="568877"/>
          </a:xfrm>
          <a:custGeom>
            <a:avLst/>
            <a:gdLst>
              <a:gd name="connsiteX0" fmla="*/ 0 w 2702328"/>
              <a:gd name="connsiteY0" fmla="*/ 568877 h 568877"/>
              <a:gd name="connsiteX1" fmla="*/ 1499792 w 2702328"/>
              <a:gd name="connsiteY1" fmla="*/ 1458 h 568877"/>
              <a:gd name="connsiteX2" fmla="*/ 2702328 w 2702328"/>
              <a:gd name="connsiteY2" fmla="*/ 393247 h 568877"/>
              <a:gd name="connsiteX3" fmla="*/ 2702328 w 2702328"/>
              <a:gd name="connsiteY3" fmla="*/ 393247 h 56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2328" h="568877">
                <a:moveTo>
                  <a:pt x="0" y="568877"/>
                </a:moveTo>
                <a:cubicBezTo>
                  <a:pt x="524702" y="299803"/>
                  <a:pt x="1049404" y="30730"/>
                  <a:pt x="1499792" y="1458"/>
                </a:cubicBezTo>
                <a:cubicBezTo>
                  <a:pt x="1950180" y="-27814"/>
                  <a:pt x="2702328" y="393247"/>
                  <a:pt x="2702328" y="393247"/>
                </a:cubicBezTo>
                <a:lnTo>
                  <a:pt x="2702328" y="393247"/>
                </a:ln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47365" y="25191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7617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values held in an array are called </a:t>
            </a:r>
            <a:r>
              <a:rPr lang="en-US" altLang="en-US" sz="2400" i="1" dirty="0">
                <a:solidFill>
                  <a:srgbClr val="C00000"/>
                </a:solidFill>
              </a:rPr>
              <a:t>array elements</a:t>
            </a:r>
          </a:p>
          <a:p>
            <a:endParaRPr lang="en-US" altLang="en-US" sz="1000" i="1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An array stores multiple values of the same type – the </a:t>
            </a:r>
            <a:r>
              <a:rPr lang="en-US" altLang="en-US" sz="2400" i="1" dirty="0">
                <a:solidFill>
                  <a:srgbClr val="C00000"/>
                </a:solidFill>
              </a:rPr>
              <a:t>element type</a:t>
            </a:r>
          </a:p>
          <a:p>
            <a:endParaRPr lang="en-US" altLang="en-US" sz="1000" i="1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The element type can be a primitive type or an object </a:t>
            </a:r>
          </a:p>
          <a:p>
            <a:endParaRPr lang="en-US" altLang="en-US" sz="1000" dirty="0"/>
          </a:p>
          <a:p>
            <a:r>
              <a:rPr lang="en-US" altLang="en-US" sz="2400" dirty="0"/>
              <a:t>We can create an array of integers, an array of characters, an array of </a:t>
            </a:r>
            <a:r>
              <a:rPr lang="en-US" altLang="en-US" sz="2400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objects, an array of </a:t>
            </a:r>
            <a:r>
              <a:rPr lang="en-US" altLang="en-US" sz="2400" dirty="0">
                <a:latin typeface="Courier New" panose="02070309020205020404" pitchFamily="49" charset="0"/>
              </a:rPr>
              <a:t>Coin</a:t>
            </a:r>
            <a:r>
              <a:rPr lang="en-US" altLang="en-US" sz="2400" dirty="0"/>
              <a:t> objects, etc.</a:t>
            </a:r>
          </a:p>
          <a:p>
            <a:pPr marL="0" indent="0">
              <a:buNone/>
            </a:pPr>
            <a:endParaRPr lang="en-US" altLang="en-US" sz="1000" dirty="0"/>
          </a:p>
          <a:p>
            <a:r>
              <a:rPr lang="en-US" altLang="en-US" sz="2400" dirty="0">
                <a:solidFill>
                  <a:srgbClr val="C00000"/>
                </a:solidFill>
              </a:rPr>
              <a:t>In Java, the array itself is an object that must be instantiated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i="1" dirty="0">
              <a:solidFill>
                <a:srgbClr val="C00000"/>
              </a:solidFill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69147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200" y="1350452"/>
            <a:ext cx="8128084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latin typeface="Courier"/>
                <a:cs typeface="Courier"/>
              </a:rPr>
              <a:t>class Node&lt;T&gt; {</a:t>
            </a:r>
          </a:p>
          <a:p>
            <a:r>
              <a:rPr lang="en-US" dirty="0">
                <a:latin typeface="Courier"/>
                <a:cs typeface="Courier"/>
              </a:rPr>
              <a:t>     </a:t>
            </a:r>
          </a:p>
          <a:p>
            <a:r>
              <a:rPr lang="en-US" dirty="0">
                <a:latin typeface="Courier"/>
                <a:cs typeface="Courier"/>
              </a:rPr>
              <a:t>    private T element;</a:t>
            </a:r>
          </a:p>
          <a:p>
            <a:r>
              <a:rPr lang="en-US" dirty="0">
                <a:latin typeface="Courier"/>
                <a:cs typeface="Courier"/>
              </a:rPr>
              <a:t>    private Node&lt;T&gt; next;</a:t>
            </a:r>
          </a:p>
          <a:p>
            <a:r>
              <a:rPr lang="en-US" dirty="0">
                <a:latin typeface="Courier"/>
                <a:cs typeface="Courier"/>
              </a:rPr>
              <a:t>     </a:t>
            </a:r>
          </a:p>
          <a:p>
            <a:r>
              <a:rPr lang="en-US" dirty="0">
                <a:latin typeface="Courier"/>
                <a:cs typeface="Courier"/>
              </a:rPr>
              <a:t>    public T </a:t>
            </a:r>
            <a:r>
              <a:rPr lang="en-US" dirty="0" err="1">
                <a:latin typeface="Courier"/>
                <a:cs typeface="Courier"/>
              </a:rPr>
              <a:t>getValue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r>
              <a:rPr lang="en-US" dirty="0">
                <a:latin typeface="Courier"/>
                <a:cs typeface="Courier"/>
              </a:rPr>
              <a:t>        return element;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  public void </a:t>
            </a:r>
            <a:r>
              <a:rPr lang="en-US" dirty="0" err="1">
                <a:latin typeface="Courier"/>
                <a:cs typeface="Courier"/>
              </a:rPr>
              <a:t>setValue</a:t>
            </a:r>
            <a:r>
              <a:rPr lang="en-US" dirty="0">
                <a:latin typeface="Courier"/>
                <a:cs typeface="Courier"/>
              </a:rPr>
              <a:t>(T value) 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this.element</a:t>
            </a:r>
            <a:r>
              <a:rPr lang="en-US" dirty="0">
                <a:latin typeface="Courier"/>
                <a:cs typeface="Courier"/>
              </a:rPr>
              <a:t> = value;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  public Node&lt;T&gt; </a:t>
            </a:r>
            <a:r>
              <a:rPr lang="en-US" dirty="0" err="1">
                <a:latin typeface="Courier"/>
                <a:cs typeface="Courier"/>
              </a:rPr>
              <a:t>getNextRef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r>
              <a:rPr lang="en-US" dirty="0">
                <a:latin typeface="Courier"/>
                <a:cs typeface="Courier"/>
              </a:rPr>
              <a:t>        return next;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  public void </a:t>
            </a:r>
            <a:r>
              <a:rPr lang="en-US" dirty="0" err="1">
                <a:latin typeface="Courier"/>
                <a:cs typeface="Courier"/>
              </a:rPr>
              <a:t>setNextRef</a:t>
            </a:r>
            <a:r>
              <a:rPr lang="en-US" dirty="0">
                <a:latin typeface="Courier"/>
                <a:cs typeface="Courier"/>
              </a:rPr>
              <a:t>(Node&lt;T&gt; ref) 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this.next</a:t>
            </a:r>
            <a:r>
              <a:rPr lang="en-US" dirty="0">
                <a:latin typeface="Courier"/>
                <a:cs typeface="Courier"/>
              </a:rPr>
              <a:t> = ref;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988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85114"/>
            <a:ext cx="8489950" cy="654070"/>
          </a:xfrm>
        </p:spPr>
        <p:txBody>
          <a:bodyPr/>
          <a:lstStyle/>
          <a:p>
            <a:r>
              <a:rPr lang="en-US" dirty="0"/>
              <a:t>Linked List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200" y="1380979"/>
            <a:ext cx="8357782" cy="542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public class </a:t>
            </a:r>
            <a:r>
              <a:rPr lang="en-US" b="1" dirty="0" err="1">
                <a:latin typeface="Courier"/>
                <a:cs typeface="Courier"/>
              </a:rPr>
              <a:t>SinglyLinkedList</a:t>
            </a:r>
            <a:r>
              <a:rPr lang="en-US" b="1" dirty="0">
                <a:latin typeface="Courier"/>
                <a:cs typeface="Courier"/>
              </a:rPr>
              <a:t>&lt;T&gt; {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private Node&lt;T&gt; front;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private Node&lt;T&gt; end;</a:t>
            </a:r>
          </a:p>
          <a:p>
            <a:pPr>
              <a:lnSpc>
                <a:spcPct val="60000"/>
              </a:lnSpc>
            </a:pPr>
            <a:endParaRPr lang="en-US" b="1" dirty="0">
              <a:latin typeface="Courier"/>
              <a:cs typeface="Courier"/>
            </a:endParaRP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 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public void add(T </a:t>
            </a:r>
            <a:r>
              <a:rPr lang="en-US" b="1" dirty="0" err="1">
                <a:latin typeface="Courier"/>
                <a:cs typeface="Courier"/>
              </a:rPr>
              <a:t>newElement</a:t>
            </a:r>
            <a:r>
              <a:rPr lang="en-US" b="1" dirty="0">
                <a:latin typeface="Courier"/>
                <a:cs typeface="Courier"/>
              </a:rPr>
              <a:t>){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     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  // ..code here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}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 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public void </a:t>
            </a:r>
            <a:r>
              <a:rPr lang="en-US" b="1" dirty="0" err="1">
                <a:latin typeface="Courier"/>
                <a:cs typeface="Courier"/>
              </a:rPr>
              <a:t>addAfter</a:t>
            </a:r>
            <a:r>
              <a:rPr lang="en-US" b="1" dirty="0">
                <a:latin typeface="Courier"/>
                <a:cs typeface="Courier"/>
              </a:rPr>
              <a:t>(T </a:t>
            </a:r>
            <a:r>
              <a:rPr lang="en-US" b="1" dirty="0" err="1">
                <a:latin typeface="Courier"/>
                <a:cs typeface="Courier"/>
              </a:rPr>
              <a:t>newElement</a:t>
            </a:r>
            <a:r>
              <a:rPr lang="en-US" b="1" dirty="0">
                <a:latin typeface="Courier"/>
                <a:cs typeface="Courier"/>
              </a:rPr>
              <a:t>, T after){</a:t>
            </a:r>
          </a:p>
          <a:p>
            <a:pPr>
              <a:lnSpc>
                <a:spcPct val="60000"/>
              </a:lnSpc>
            </a:pPr>
            <a:endParaRPr lang="en-US" b="1" dirty="0">
              <a:latin typeface="Courier"/>
              <a:cs typeface="Courier"/>
            </a:endParaRP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	   // .. code here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     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	}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 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public void </a:t>
            </a:r>
            <a:r>
              <a:rPr lang="en-US" b="1" dirty="0" err="1">
                <a:latin typeface="Courier"/>
                <a:cs typeface="Courier"/>
              </a:rPr>
              <a:t>deleteFront</a:t>
            </a:r>
            <a:r>
              <a:rPr lang="en-US" b="1" dirty="0">
                <a:latin typeface="Courier"/>
                <a:cs typeface="Courier"/>
              </a:rPr>
              <a:t>(){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     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  // .. code here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}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 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public void </a:t>
            </a:r>
            <a:r>
              <a:rPr lang="en-US" b="1" dirty="0" err="1">
                <a:latin typeface="Courier"/>
                <a:cs typeface="Courier"/>
              </a:rPr>
              <a:t>deleteAfter</a:t>
            </a:r>
            <a:r>
              <a:rPr lang="en-US" b="1" dirty="0">
                <a:latin typeface="Courier"/>
                <a:cs typeface="Courier"/>
              </a:rPr>
              <a:t>(T after){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	  // .. code here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     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	}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 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   public void traverse(){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	  // .. code here</a:t>
            </a:r>
          </a:p>
          <a:p>
            <a:pPr>
              <a:lnSpc>
                <a:spcPct val="60000"/>
              </a:lnSpc>
            </a:pPr>
            <a:r>
              <a:rPr lang="en-US" b="1" dirty="0">
                <a:latin typeface="Courier"/>
                <a:cs typeface="Courier"/>
              </a:rPr>
              <a:t>	}}</a:t>
            </a:r>
          </a:p>
        </p:txBody>
      </p:sp>
    </p:spTree>
    <p:extLst>
      <p:ext uri="{BB962C8B-B14F-4D97-AF65-F5344CB8AC3E}">
        <p14:creationId xmlns:p14="http://schemas.microsoft.com/office/powerpoint/2010/main" val="237303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31743"/>
            <a:ext cx="8489950" cy="654070"/>
          </a:xfrm>
        </p:spPr>
        <p:txBody>
          <a:bodyPr/>
          <a:lstStyle/>
          <a:p>
            <a:r>
              <a:rPr lang="en-GB" dirty="0"/>
              <a:t>Declaring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70077"/>
            <a:ext cx="8489950" cy="4370142"/>
          </a:xfrm>
        </p:spPr>
        <p:txBody>
          <a:bodyPr/>
          <a:lstStyle/>
          <a:p>
            <a:r>
              <a:rPr lang="en-GB" sz="2400" dirty="0"/>
              <a:t>To declare an array you will use this general form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US" altLang="en-US" sz="2400" dirty="0"/>
              <a:t>The type of the variable </a:t>
            </a:r>
            <a:r>
              <a:rPr lang="en-US" altLang="en-US" sz="2400" dirty="0">
                <a:latin typeface="Courier New" panose="02070309020205020404" pitchFamily="49" charset="0"/>
              </a:rPr>
              <a:t>scores</a:t>
            </a:r>
            <a:r>
              <a:rPr lang="en-US" altLang="en-US" sz="2400" dirty="0"/>
              <a:t> is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[]</a:t>
            </a:r>
            <a:r>
              <a:rPr lang="en-US" altLang="en-US" sz="2400" dirty="0"/>
              <a:t> (an array of integers)</a:t>
            </a:r>
          </a:p>
          <a:p>
            <a:r>
              <a:rPr lang="en-US" altLang="en-US" sz="2400" dirty="0"/>
              <a:t>The reference variable </a:t>
            </a:r>
            <a:r>
              <a:rPr lang="en-US" altLang="en-US" sz="2400" dirty="0">
                <a:latin typeface="Courier New" panose="02070309020205020404" pitchFamily="49" charset="0"/>
              </a:rPr>
              <a:t>scores</a:t>
            </a:r>
            <a:r>
              <a:rPr lang="en-US" altLang="en-US" sz="2400" dirty="0"/>
              <a:t> is set to a new array object that can hold 10 integers</a:t>
            </a:r>
          </a:p>
          <a:p>
            <a:r>
              <a:rPr lang="en-GB" sz="2400" dirty="0"/>
              <a:t>When you declare an array, you can specify the initial values and in this case you don’t use the new operator:</a:t>
            </a:r>
            <a:endParaRPr lang="en-US" altLang="en-US" sz="2400" dirty="0"/>
          </a:p>
          <a:p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2558721" y="2579797"/>
            <a:ext cx="4478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700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[] scores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[10]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6998" y="2159682"/>
            <a:ext cx="470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70000"/>
              </a:spcBef>
              <a:buFontTx/>
              <a:buNone/>
            </a:pPr>
            <a:r>
              <a:rPr lang="en-US" altLang="en-US" sz="2000" i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[]</a:t>
            </a:r>
            <a:r>
              <a:rPr lang="en-US" altLang="en-US" sz="2000" i="1" dirty="0"/>
              <a:t> array-name</a:t>
            </a:r>
            <a:r>
              <a:rPr lang="en-US" altLang="en-US" sz="2000" dirty="0">
                <a:latin typeface="Courier New" panose="02070309020205020404" pitchFamily="49" charset="0"/>
              </a:rPr>
              <a:t>= new </a:t>
            </a:r>
            <a:r>
              <a:rPr lang="en-US" altLang="en-US" sz="2000" i="1" dirty="0">
                <a:latin typeface="+mj-lt"/>
              </a:rPr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[</a:t>
            </a:r>
            <a:r>
              <a:rPr lang="en-US" altLang="en-US" sz="2000" i="1" dirty="0">
                <a:latin typeface="+mj-lt"/>
              </a:rPr>
              <a:t>size</a:t>
            </a:r>
            <a:r>
              <a:rPr lang="en-US" altLang="en-US" sz="2000" dirty="0"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288" y="5881881"/>
            <a:ext cx="8794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7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[] scores = {77, 88, 85, 50, 67, 78, 94, 82, 74, 97}</a:t>
            </a:r>
          </a:p>
        </p:txBody>
      </p:sp>
    </p:spTree>
    <p:extLst>
      <p:ext uri="{BB962C8B-B14F-4D97-AF65-F5344CB8AC3E}">
        <p14:creationId xmlns:p14="http://schemas.microsoft.com/office/powerpoint/2010/main" val="9410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2" y="272970"/>
            <a:ext cx="8489950" cy="654070"/>
          </a:xfrm>
        </p:spPr>
        <p:txBody>
          <a:bodyPr/>
          <a:lstStyle/>
          <a:p>
            <a:r>
              <a:rPr lang="en-GB" dirty="0"/>
              <a:t>Bound Checking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47" y="2234608"/>
            <a:ext cx="9005376" cy="4370142"/>
          </a:xfrm>
        </p:spPr>
        <p:txBody>
          <a:bodyPr/>
          <a:lstStyle/>
          <a:p>
            <a:r>
              <a:rPr lang="en-US" altLang="en-US" sz="2000" dirty="0"/>
              <a:t>If the array </a:t>
            </a:r>
            <a:r>
              <a:rPr lang="en-US" altLang="en-US" sz="2000" dirty="0">
                <a:latin typeface="Courier New" panose="02070309020205020404" pitchFamily="49" charset="0"/>
              </a:rPr>
              <a:t>scores </a:t>
            </a:r>
            <a:r>
              <a:rPr lang="en-US" altLang="en-US" sz="2000" dirty="0"/>
              <a:t>can hold 10 values, it can be indexed using only the numbers 0 to 9</a:t>
            </a:r>
          </a:p>
          <a:p>
            <a:pPr>
              <a:spcBef>
                <a:spcPct val="75000"/>
              </a:spcBef>
            </a:pPr>
            <a:r>
              <a:rPr lang="en-US" altLang="en-US" sz="2000" dirty="0"/>
              <a:t>If the value of </a:t>
            </a:r>
            <a:r>
              <a:rPr lang="en-US" altLang="en-US" sz="2000" dirty="0">
                <a:latin typeface="Courier New" panose="02070309020205020404" pitchFamily="49" charset="0"/>
              </a:rPr>
              <a:t>count</a:t>
            </a:r>
            <a:r>
              <a:rPr lang="en-US" altLang="en-US" sz="2000" dirty="0"/>
              <a:t> is 10, then the following reference will cause an exception to be thrown:</a:t>
            </a:r>
          </a:p>
          <a:p>
            <a:pPr algn="ctr">
              <a:spcBef>
                <a:spcPct val="7500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(scores[count]);</a:t>
            </a:r>
          </a:p>
          <a:p>
            <a:pPr>
              <a:spcBef>
                <a:spcPct val="75000"/>
              </a:spcBef>
            </a:pPr>
            <a:r>
              <a:rPr lang="en-US" altLang="en-US" sz="2000" dirty="0"/>
              <a:t>It’s common to introduce </a:t>
            </a:r>
            <a:r>
              <a:rPr lang="en-US" altLang="en-US" sz="2000" i="1" dirty="0"/>
              <a:t>off-by-one errors</a:t>
            </a:r>
            <a:r>
              <a:rPr lang="en-US" altLang="en-US" sz="2000" dirty="0"/>
              <a:t> when using arrays</a:t>
            </a:r>
          </a:p>
          <a:p>
            <a:pPr marL="0" indent="0">
              <a:spcBef>
                <a:spcPct val="75000"/>
              </a:spcBef>
              <a:buNone/>
            </a:pPr>
            <a:endParaRPr lang="en-US" altLang="en-US" sz="2000" dirty="0"/>
          </a:p>
          <a:p>
            <a:pPr marL="0" indent="0">
              <a:spcBef>
                <a:spcPct val="75000"/>
              </a:spcBef>
              <a:buNone/>
            </a:pPr>
            <a:endParaRPr lang="en-US" altLang="en-US" sz="1200" dirty="0"/>
          </a:p>
          <a:p>
            <a:pPr>
              <a:spcBef>
                <a:spcPct val="75000"/>
              </a:spcBef>
            </a:pPr>
            <a:r>
              <a:rPr lang="en-US" altLang="en-US" sz="2000" dirty="0"/>
              <a:t>The Java interpreter throws an </a:t>
            </a:r>
            <a:r>
              <a:rPr lang="en-US" altLang="en-US" sz="2000" dirty="0" err="1">
                <a:latin typeface="Courier New" panose="02070309020205020404" pitchFamily="49" charset="0"/>
              </a:rPr>
              <a:t>ArrayIndexOutOfBoundsException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if an array index is out of bounds </a:t>
            </a:r>
          </a:p>
          <a:p>
            <a:pPr>
              <a:spcBef>
                <a:spcPct val="75000"/>
              </a:spcBef>
            </a:pPr>
            <a:endParaRPr lang="en-US" altLang="en-US" sz="2000" dirty="0"/>
          </a:p>
          <a:p>
            <a:pPr>
              <a:spcBef>
                <a:spcPct val="75000"/>
              </a:spcBef>
            </a:pPr>
            <a:endParaRPr lang="en-US" altLang="en-US" sz="2000" dirty="0"/>
          </a:p>
          <a:p>
            <a:pPr marL="0" indent="0">
              <a:spcBef>
                <a:spcPct val="75000"/>
              </a:spcBef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endParaRPr lang="en-US" altLang="en-US" sz="2000" dirty="0"/>
          </a:p>
          <a:p>
            <a:endParaRPr lang="en-GB" sz="2000" dirty="0"/>
          </a:p>
        </p:txBody>
      </p:sp>
      <p:sp>
        <p:nvSpPr>
          <p:cNvPr id="4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171" y="837589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5" name="Group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914727" y="1361464"/>
            <a:ext cx="5380037" cy="714375"/>
            <a:chOff x="1829" y="2112"/>
            <a:chExt cx="3389" cy="450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77   88   85   41   67   78   94  82   74   97</a:t>
              </a:r>
            </a:p>
          </p:txBody>
        </p:sp>
      </p:grp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814362" y="1486877"/>
            <a:ext cx="1098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scores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0807" y="5096870"/>
            <a:ext cx="6228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index=0; index &lt;= 10; index++)</a:t>
            </a:r>
          </a:p>
          <a:p>
            <a:pPr algn="ctr"/>
            <a:r>
              <a:rPr lang="en-US" altLang="en-US" b="1" dirty="0" err="1">
                <a:latin typeface="Courier New" panose="02070309020205020404" pitchFamily="49" charset="0"/>
              </a:rPr>
              <a:t>scorse</a:t>
            </a:r>
            <a:r>
              <a:rPr lang="en-US" altLang="en-US" b="1" dirty="0">
                <a:latin typeface="Courier New" panose="02070309020205020404" pitchFamily="49" charset="0"/>
              </a:rPr>
              <a:t>[index] = index*5 + epsilon;</a:t>
            </a:r>
          </a:p>
        </p:txBody>
      </p:sp>
      <p:sp>
        <p:nvSpPr>
          <p:cNvPr id="16" name="Oval 15"/>
          <p:cNvSpPr/>
          <p:nvPr/>
        </p:nvSpPr>
        <p:spPr>
          <a:xfrm>
            <a:off x="5163394" y="5037847"/>
            <a:ext cx="865239" cy="46497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125822" y="47300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43111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Each array object has a public constant called 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that stores the size of the array</a:t>
            </a:r>
          </a:p>
          <a:p>
            <a:pPr>
              <a:spcBef>
                <a:spcPct val="70000"/>
              </a:spcBef>
            </a:pPr>
            <a:r>
              <a:rPr lang="en-US" altLang="en-US" sz="2400" dirty="0"/>
              <a:t>It is referenced using the array name: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scores.length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algn="ctr">
              <a:spcBef>
                <a:spcPct val="7000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r>
              <a:rPr lang="en-US" altLang="en-US" sz="2400" dirty="0"/>
              <a:t>Note that </a:t>
            </a:r>
            <a:r>
              <a:rPr lang="en-US" altLang="en-US" sz="2400" dirty="0">
                <a:latin typeface="Courier New" panose="02070309020205020404" pitchFamily="49" charset="0"/>
              </a:rPr>
              <a:t>length</a:t>
            </a:r>
            <a:r>
              <a:rPr lang="en-US" altLang="en-US" sz="2400" dirty="0"/>
              <a:t> holds the number of elements, not the largest index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3135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An entire array can be passed as a parameter to a method</a:t>
            </a:r>
          </a:p>
          <a:p>
            <a:endParaRPr lang="en-US" altLang="en-US" sz="1050" dirty="0"/>
          </a:p>
          <a:p>
            <a:r>
              <a:rPr lang="en-US" altLang="en-US" sz="2400" dirty="0"/>
              <a:t>Like any other object, the reference to the array is passed, making the formal and actual parameters aliases of each other</a:t>
            </a:r>
          </a:p>
          <a:p>
            <a:endParaRPr lang="en-US" altLang="en-US" sz="1050" dirty="0"/>
          </a:p>
          <a:p>
            <a:r>
              <a:rPr lang="en-US" altLang="en-US" sz="2400" dirty="0"/>
              <a:t>Therefore, changing an array element within the method changes the original</a:t>
            </a:r>
          </a:p>
          <a:p>
            <a:endParaRPr lang="en-US" altLang="en-US" sz="1050" dirty="0"/>
          </a:p>
          <a:p>
            <a:r>
              <a:rPr lang="en-US" altLang="en-US" sz="2400" dirty="0"/>
              <a:t>An individual array element can be passed to a method as well, in which case the type of the formal parameter is the same as the element type</a:t>
            </a:r>
          </a:p>
          <a:p>
            <a:endParaRPr lang="en-US" altLang="en-US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48673479"/>
      </p:ext>
    </p:extLst>
  </p:cSld>
  <p:clrMapOvr>
    <a:masterClrMapping/>
  </p:clrMapOvr>
</p:sld>
</file>

<file path=ppt/theme/theme1.xml><?xml version="1.0" encoding="utf-8"?>
<a:theme xmlns:a="http://schemas.openxmlformats.org/drawingml/2006/main" name="UCL">
  <a:themeElements>
    <a:clrScheme name="PPT_DarkBlueOnWhite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PPT_DarkBlueOnWhi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PT_DarkBlueOn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59CBD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UoW.potx</Template>
  <TotalTime>16518</TotalTime>
  <Words>4608</Words>
  <Application>Microsoft Macintosh PowerPoint</Application>
  <PresentationFormat>On-screen Show (4:3)</PresentationFormat>
  <Paragraphs>777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 Unicode MS</vt:lpstr>
      <vt:lpstr>Arial</vt:lpstr>
      <vt:lpstr>Calibri</vt:lpstr>
      <vt:lpstr>Courier</vt:lpstr>
      <vt:lpstr>Courier New</vt:lpstr>
      <vt:lpstr>Tahoma</vt:lpstr>
      <vt:lpstr>Times New Roman</vt:lpstr>
      <vt:lpstr>Verdana</vt:lpstr>
      <vt:lpstr>Wingdings</vt:lpstr>
      <vt:lpstr>UCL</vt:lpstr>
      <vt:lpstr>5COSC001W – Object Oriented Programming Week 5</vt:lpstr>
      <vt:lpstr>Summary</vt:lpstr>
      <vt:lpstr>Recap on Arrays</vt:lpstr>
      <vt:lpstr>Arrays</vt:lpstr>
      <vt:lpstr>Arrays</vt:lpstr>
      <vt:lpstr>Declaring arrays</vt:lpstr>
      <vt:lpstr>Bound Checking </vt:lpstr>
      <vt:lpstr>Length</vt:lpstr>
      <vt:lpstr>Arrays as Parameters</vt:lpstr>
      <vt:lpstr>Example – array as Parameters</vt:lpstr>
      <vt:lpstr>Arrays of Objects</vt:lpstr>
      <vt:lpstr>Example – Arrays of Objects</vt:lpstr>
      <vt:lpstr>Example</vt:lpstr>
      <vt:lpstr>PowerPoint Presentation</vt:lpstr>
      <vt:lpstr>Collections</vt:lpstr>
      <vt:lpstr>Collections</vt:lpstr>
      <vt:lpstr>List</vt:lpstr>
      <vt:lpstr>Array Lists in Java</vt:lpstr>
      <vt:lpstr>Declaring and using Array Lists</vt:lpstr>
      <vt:lpstr>ArrayList methods</vt:lpstr>
      <vt:lpstr>ArrayList methods</vt:lpstr>
      <vt:lpstr>Example</vt:lpstr>
      <vt:lpstr>ArrayList vs Array</vt:lpstr>
      <vt:lpstr>An other collection: Set Interface</vt:lpstr>
      <vt:lpstr>Map interface</vt:lpstr>
      <vt:lpstr>Map example</vt:lpstr>
      <vt:lpstr>Queue</vt:lpstr>
      <vt:lpstr>Conceptual view of a Queue</vt:lpstr>
      <vt:lpstr>Operation on a Queue</vt:lpstr>
      <vt:lpstr>Searching and sorting</vt:lpstr>
      <vt:lpstr>Searching and sorting</vt:lpstr>
      <vt:lpstr>In Java</vt:lpstr>
      <vt:lpstr>Comparable in Java</vt:lpstr>
      <vt:lpstr>Sorting</vt:lpstr>
      <vt:lpstr>The program continues…</vt:lpstr>
      <vt:lpstr>Sorting an array of custom Objects </vt:lpstr>
      <vt:lpstr>PowerPoint Presentation</vt:lpstr>
      <vt:lpstr>Test Sort Employees</vt:lpstr>
      <vt:lpstr>Sorting algorithms</vt:lpstr>
      <vt:lpstr>Sorting algorithms</vt:lpstr>
      <vt:lpstr>Linked List</vt:lpstr>
      <vt:lpstr>Advantages of Linked List</vt:lpstr>
      <vt:lpstr>Singly Linked List </vt:lpstr>
      <vt:lpstr>Some operations</vt:lpstr>
      <vt:lpstr>Insert a node at the front </vt:lpstr>
      <vt:lpstr>Insert a node in the middle</vt:lpstr>
      <vt:lpstr>Insert a node in the middle</vt:lpstr>
      <vt:lpstr>Delete the node at the front</vt:lpstr>
      <vt:lpstr>Delete an interior node</vt:lpstr>
      <vt:lpstr>Node implementation</vt:lpstr>
      <vt:lpstr>Linked List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5COSC001W – Object Oriented Programming Week 4</dc:title>
  <dc:creator>Barbara</dc:creator>
  <cp:lastModifiedBy>Barbara Villarini</cp:lastModifiedBy>
  <cp:revision>244</cp:revision>
  <dcterms:created xsi:type="dcterms:W3CDTF">2016-07-23T09:13:01Z</dcterms:created>
  <dcterms:modified xsi:type="dcterms:W3CDTF">2022-10-23T21:38:06Z</dcterms:modified>
</cp:coreProperties>
</file>