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304" r:id="rId4"/>
    <p:sldId id="300" r:id="rId5"/>
    <p:sldId id="305" r:id="rId6"/>
    <p:sldId id="306" r:id="rId7"/>
    <p:sldId id="258" r:id="rId8"/>
    <p:sldId id="259" r:id="rId9"/>
    <p:sldId id="263" r:id="rId10"/>
    <p:sldId id="260" r:id="rId11"/>
    <p:sldId id="261" r:id="rId12"/>
    <p:sldId id="262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5" r:id="rId25"/>
    <p:sldId id="277" r:id="rId26"/>
    <p:sldId id="278" r:id="rId27"/>
    <p:sldId id="279" r:id="rId28"/>
    <p:sldId id="28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E2"/>
    <a:srgbClr val="44FF19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8" autoAdjust="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DDDEA-F461-C443-84D7-B2BB7878E532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DA4CD-FDC5-8D4C-9C54-6F817415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1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26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57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37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6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3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8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12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6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3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3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5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07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89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98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32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59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12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79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91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22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38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9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79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27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979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6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38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746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355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894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967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419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21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083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45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630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88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11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55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690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755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987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5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14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75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85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4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834689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489220"/>
            <a:ext cx="8496300" cy="270582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charset="0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6" name="Picture 5" descr="Westminster-logo-JPE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2" y="72843"/>
            <a:ext cx="8919086" cy="16790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795709"/>
            <a:ext cx="8489950" cy="43701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781C6-9514-F544-9DBB-EBC11D84F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781C6-9514-F544-9DBB-EBC11D84F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781C6-9514-F544-9DBB-EBC11D84F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100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781C6-9514-F544-9DBB-EBC11D84F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781C6-9514-F544-9DBB-EBC11D84F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781C6-9514-F544-9DBB-EBC11D84F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65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charset="0"/>
                <a:cs typeface="+mn-cs"/>
              </a:defRPr>
            </a:lvl1pPr>
          </a:lstStyle>
          <a:p>
            <a:fld id="{F61781C6-9514-F544-9DBB-EBC11D84F94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Westminster-logo-JPEG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90" y="72844"/>
            <a:ext cx="4743977" cy="8295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9C190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5COSC019W – Object Oriented Programming</a:t>
            </a:r>
            <a:br>
              <a:rPr lang="en-GB" dirty="0"/>
            </a:br>
            <a:r>
              <a:rPr lang="en-GB" dirty="0"/>
              <a:t>Week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Dr. Barbara </a:t>
            </a:r>
            <a:r>
              <a:rPr lang="en-US" dirty="0" err="1"/>
              <a:t>Villarini</a:t>
            </a:r>
            <a:endParaRPr lang="en-US" dirty="0"/>
          </a:p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b.villarini@westminster.ac.uk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1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20240"/>
            <a:ext cx="8489950" cy="654070"/>
          </a:xfrm>
        </p:spPr>
        <p:txBody>
          <a:bodyPr/>
          <a:lstStyle/>
          <a:p>
            <a:r>
              <a:rPr lang="en-US" dirty="0"/>
              <a:t>Part (1)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83" y="1131300"/>
            <a:ext cx="5371700" cy="5586999"/>
          </a:xfrm>
          <a:prstGeom prst="rect">
            <a:avLst/>
          </a:prstGeom>
        </p:spPr>
      </p:pic>
      <p:sp>
        <p:nvSpPr>
          <p:cNvPr id="3" name="TextBox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592304" y="1859683"/>
            <a:ext cx="234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Import Swing Packages</a:t>
            </a:r>
          </a:p>
        </p:txBody>
      </p:sp>
      <p:sp>
        <p:nvSpPr>
          <p:cNvPr id="5" name="Right Brac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08381" y="1314373"/>
            <a:ext cx="280559" cy="140298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77335" y="2780033"/>
            <a:ext cx="3910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We define our class that extends </a:t>
            </a:r>
            <a:r>
              <a:rPr lang="en-US" sz="1600" dirty="0" err="1">
                <a:solidFill>
                  <a:srgbClr val="FF0000"/>
                </a:solidFill>
              </a:rPr>
              <a:t>JFrame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651366" y="2983185"/>
            <a:ext cx="32485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617374" y="4350184"/>
            <a:ext cx="35266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Constructor and we define the layout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adding the components</a:t>
            </a:r>
          </a:p>
        </p:txBody>
      </p:sp>
    </p:spTree>
    <p:extLst>
      <p:ext uri="{BB962C8B-B14F-4D97-AF65-F5344CB8AC3E}">
        <p14:creationId xmlns:p14="http://schemas.microsoft.com/office/powerpoint/2010/main" val="288603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40102"/>
            <a:ext cx="8489950" cy="654070"/>
          </a:xfrm>
        </p:spPr>
        <p:txBody>
          <a:bodyPr/>
          <a:lstStyle/>
          <a:p>
            <a:r>
              <a:rPr lang="en-US" dirty="0"/>
              <a:t>Part (2)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6" y="882780"/>
            <a:ext cx="7635612" cy="5507836"/>
          </a:xfrm>
          <a:prstGeom prst="rect">
            <a:avLst/>
          </a:prstGeom>
        </p:spPr>
      </p:pic>
      <p:sp>
        <p:nvSpPr>
          <p:cNvPr id="5" name="TextBox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591" y="1170295"/>
            <a:ext cx="2876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textField3 will not be editable!</a:t>
            </a:r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00778" y="3146395"/>
            <a:ext cx="40626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Register event handler to our components: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addActionListener</a:t>
            </a:r>
            <a:r>
              <a:rPr lang="en-US" sz="1600" i="1" dirty="0">
                <a:solidFill>
                  <a:srgbClr val="FF0000"/>
                </a:solidFill>
              </a:rPr>
              <a:t>(handler)</a:t>
            </a:r>
          </a:p>
        </p:txBody>
      </p:sp>
      <p:sp>
        <p:nvSpPr>
          <p:cNvPr id="3" name="Oval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04276" y="4194178"/>
            <a:ext cx="2510263" cy="590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24387" y="4277077"/>
            <a:ext cx="2424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Class for event handling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1904" y="4673710"/>
            <a:ext cx="436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Override </a:t>
            </a:r>
            <a:r>
              <a:rPr lang="en-US" sz="1600" dirty="0" err="1">
                <a:solidFill>
                  <a:srgbClr val="FF0000"/>
                </a:solidFill>
              </a:rPr>
              <a:t>actionPerformed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ActionEvent</a:t>
            </a:r>
            <a:r>
              <a:rPr lang="en-US" sz="1600" dirty="0">
                <a:solidFill>
                  <a:srgbClr val="FF0000"/>
                </a:solidFill>
              </a:rPr>
              <a:t> event)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57374" y="5249487"/>
            <a:ext cx="3614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getSource</a:t>
            </a:r>
            <a:r>
              <a:rPr lang="en-US" sz="1600" dirty="0">
                <a:solidFill>
                  <a:srgbClr val="FF0000"/>
                </a:solidFill>
              </a:rPr>
              <a:t>() is specified by the </a:t>
            </a:r>
            <a:r>
              <a:rPr lang="en-US" sz="1600" dirty="0" err="1">
                <a:solidFill>
                  <a:srgbClr val="FF0000"/>
                </a:solidFill>
              </a:rPr>
              <a:t>EventObject</a:t>
            </a:r>
            <a:r>
              <a:rPr lang="en-US" sz="1600" dirty="0">
                <a:solidFill>
                  <a:srgbClr val="FF0000"/>
                </a:solidFill>
              </a:rPr>
              <a:t> class that </a:t>
            </a:r>
            <a:r>
              <a:rPr lang="en-US" sz="1600" dirty="0" err="1">
                <a:solidFill>
                  <a:srgbClr val="FF0000"/>
                </a:solidFill>
              </a:rPr>
              <a:t>ActionEvent</a:t>
            </a:r>
            <a:r>
              <a:rPr lang="en-US" sz="1600" dirty="0">
                <a:solidFill>
                  <a:srgbClr val="FF0000"/>
                </a:solidFill>
              </a:rPr>
              <a:t> is a child of (via </a:t>
            </a:r>
            <a:r>
              <a:rPr lang="en-US" sz="1600" dirty="0" err="1">
                <a:solidFill>
                  <a:srgbClr val="FF0000"/>
                </a:solidFill>
              </a:rPr>
              <a:t>java.awt.AWTEvent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2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938484" y="5611930"/>
            <a:ext cx="2618890" cy="2805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484" y="6390616"/>
            <a:ext cx="7895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</a:rPr>
              <a:t>getActionCommand</a:t>
            </a:r>
            <a:r>
              <a:rPr lang="en-US" sz="1600" b="1" dirty="0">
                <a:solidFill>
                  <a:srgbClr val="FF0000"/>
                </a:solidFill>
              </a:rPr>
              <a:t>()</a:t>
            </a:r>
            <a:r>
              <a:rPr lang="en-US" sz="1600" dirty="0">
                <a:solidFill>
                  <a:srgbClr val="FF0000"/>
                </a:solidFill>
              </a:rPr>
              <a:t> gives you a String representing the action command</a:t>
            </a:r>
          </a:p>
        </p:txBody>
      </p:sp>
      <p:cxnSp>
        <p:nvCxnSpPr>
          <p:cNvPr id="14" name="Straight Arrow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2776055" y="6246965"/>
            <a:ext cx="2781319" cy="265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8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 animBg="1"/>
      <p:bldP spid="7" grpId="0"/>
      <p:bldP spid="8" grpId="0"/>
      <p:bldP spid="10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53980"/>
            <a:ext cx="8489950" cy="654070"/>
          </a:xfrm>
        </p:spPr>
        <p:txBody>
          <a:bodyPr/>
          <a:lstStyle/>
          <a:p>
            <a:r>
              <a:rPr lang="en-US" dirty="0"/>
              <a:t>Part (3)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7618"/>
            <a:ext cx="9144000" cy="5482581"/>
          </a:xfrm>
          <a:prstGeom prst="rect">
            <a:avLst/>
          </a:prstGeom>
        </p:spPr>
      </p:pic>
      <p:sp>
        <p:nvSpPr>
          <p:cNvPr id="5" name="TextBox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2802" y="3932811"/>
            <a:ext cx="2846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Show the string in dialog box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82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required to set up and event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Several coding steps are required for an application to respond to events</a:t>
            </a:r>
          </a:p>
          <a:p>
            <a:pPr lvl="1"/>
            <a:r>
              <a:rPr lang="en-US" dirty="0">
                <a:latin typeface="+mj-lt"/>
              </a:rPr>
              <a:t>Create a class for the event handler</a:t>
            </a:r>
          </a:p>
          <a:p>
            <a:pPr lvl="1"/>
            <a:r>
              <a:rPr lang="en-US" dirty="0">
                <a:latin typeface="+mj-lt"/>
              </a:rPr>
              <a:t>Implement an appropriate event-listener interface</a:t>
            </a:r>
          </a:p>
          <a:p>
            <a:pPr lvl="1"/>
            <a:r>
              <a:rPr lang="en-US" dirty="0">
                <a:latin typeface="+mj-lt"/>
              </a:rPr>
              <a:t>Register the event handler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325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</a:rPr>
              <a:t>Using a Nested Class to Implement an Event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135378"/>
            <a:ext cx="8489950" cy="4370142"/>
          </a:xfrm>
        </p:spPr>
        <p:txBody>
          <a:bodyPr/>
          <a:lstStyle/>
          <a:p>
            <a:r>
              <a:rPr lang="en-US" dirty="0">
                <a:latin typeface="+mj-lt"/>
              </a:rPr>
              <a:t>Top-level classes</a:t>
            </a:r>
          </a:p>
          <a:p>
            <a:pPr lvl="1"/>
            <a:r>
              <a:rPr lang="en-US" dirty="0">
                <a:latin typeface="+mj-lt"/>
              </a:rPr>
              <a:t>Not declared within another class</a:t>
            </a:r>
          </a:p>
          <a:p>
            <a:r>
              <a:rPr lang="en-US" dirty="0">
                <a:latin typeface="+mj-lt"/>
              </a:rPr>
              <a:t>Nested classes</a:t>
            </a:r>
          </a:p>
          <a:p>
            <a:pPr lvl="1"/>
            <a:r>
              <a:rPr lang="en-US" dirty="0"/>
              <a:t>Declared within another class</a:t>
            </a:r>
          </a:p>
          <a:p>
            <a:pPr lvl="1"/>
            <a:r>
              <a:rPr lang="en-US" dirty="0"/>
              <a:t>Non-static nested classes are called inner classes</a:t>
            </a:r>
          </a:p>
          <a:p>
            <a:pPr lvl="2"/>
            <a:r>
              <a:rPr lang="en-US" dirty="0"/>
              <a:t>Frequently used for event handling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Note: </a:t>
            </a:r>
            <a:r>
              <a:rPr lang="en-US" dirty="0">
                <a:latin typeface="+mj-lt"/>
                <a:ea typeface="Times New Roman" charset="0"/>
                <a:cs typeface="Helvetica" charset="0"/>
              </a:rPr>
              <a:t>An inner class is allowed to directly access its top-level class’s variables and methods, even if they are </a:t>
            </a:r>
            <a:r>
              <a:rPr lang="en-US" sz="2400" dirty="0">
                <a:latin typeface="+mj-lt"/>
                <a:ea typeface="LucidaSansTypewriter" charset="0"/>
                <a:cs typeface="Lucida Console" charset="0"/>
              </a:rPr>
              <a:t>private</a:t>
            </a:r>
            <a:r>
              <a:rPr lang="en-US" dirty="0">
                <a:latin typeface="+mj-lt"/>
                <a:cs typeface="Times New Roman" charset="0"/>
              </a:rPr>
              <a:t>.</a:t>
            </a:r>
            <a:r>
              <a:rPr lang="en-US" dirty="0">
                <a:latin typeface="+mj-lt"/>
              </a:rPr>
              <a:t>   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452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581015"/>
            <a:ext cx="8489950" cy="654070"/>
          </a:xfrm>
        </p:spPr>
        <p:txBody>
          <a:bodyPr/>
          <a:lstStyle/>
          <a:p>
            <a:r>
              <a:rPr lang="en-US" dirty="0"/>
              <a:t>Types of Event</a:t>
            </a:r>
          </a:p>
        </p:txBody>
      </p:sp>
      <p:graphicFrame>
        <p:nvGraphicFramePr>
          <p:cNvPr id="4" name="Group 1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79047441"/>
              </p:ext>
            </p:extLst>
          </p:nvPr>
        </p:nvGraphicFramePr>
        <p:xfrm>
          <a:off x="699951" y="1235085"/>
          <a:ext cx="6934200" cy="2921933"/>
        </p:xfrm>
        <a:graphic>
          <a:graphicData uri="http://schemas.openxmlformats.org/drawingml/2006/table">
            <a:tbl>
              <a:tblPr/>
              <a:tblGrid>
                <a:gridCol w="381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5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4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ITC Stone Sans Std Semibold" charset="0"/>
                          <a:ea typeface="ＭＳ Ｐゴシック" charset="0"/>
                          <a:cs typeface="ＭＳ Ｐゴシック" charset="0"/>
                        </a:rPr>
                        <a:t>Act causing Event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ITC Stone Sans Std Semibold" charset="0"/>
                          <a:ea typeface="ＭＳ Ｐゴシック" charset="0"/>
                          <a:cs typeface="ＭＳ Ｐゴシック" charset="0"/>
                        </a:rPr>
                        <a:t>Listener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charset="0"/>
                          <a:ea typeface="ＭＳ Ｐゴシック" charset="0"/>
                          <a:cs typeface="ＭＳ Ｐゴシック" charset="0"/>
                        </a:rPr>
                        <a:t>User clicks a button, presses Enter, typing in text field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charset="0"/>
                          <a:ea typeface="ＭＳ Ｐゴシック" charset="0"/>
                          <a:cs typeface="ＭＳ Ｐゴシック" charset="0"/>
                        </a:rPr>
                        <a:t>ActionListener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charset="0"/>
                          <a:ea typeface="ＭＳ Ｐゴシック" charset="0"/>
                          <a:cs typeface="ＭＳ Ｐゴシック" charset="0"/>
                        </a:rPr>
                        <a:t>User closes a frame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charset="0"/>
                          <a:ea typeface="ＭＳ Ｐゴシック" charset="0"/>
                          <a:cs typeface="ＭＳ Ｐゴシック" charset="0"/>
                        </a:rPr>
                        <a:t>WindowListener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charset="0"/>
                          <a:ea typeface="ＭＳ Ｐゴシック" charset="0"/>
                          <a:cs typeface="ＭＳ Ｐゴシック" charset="0"/>
                        </a:rPr>
                        <a:t>Clicking a mouse button, while the cursor is over a component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charset="0"/>
                          <a:ea typeface="ＭＳ Ｐゴシック" charset="0"/>
                          <a:cs typeface="ＭＳ Ｐゴシック" charset="0"/>
                        </a:rPr>
                        <a:t>MouseListener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4336"/>
              </p:ext>
            </p:extLst>
          </p:nvPr>
        </p:nvGraphicFramePr>
        <p:xfrm>
          <a:off x="699951" y="4162469"/>
          <a:ext cx="6919434" cy="2409396"/>
        </p:xfrm>
        <a:graphic>
          <a:graphicData uri="http://schemas.openxmlformats.org/drawingml/2006/table">
            <a:tbl>
              <a:tblPr/>
              <a:tblGrid>
                <a:gridCol w="383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7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charset="0"/>
                          <a:ea typeface="ＭＳ Ｐゴシック" charset="0"/>
                          <a:cs typeface="ＭＳ Ｐゴシック" charset="0"/>
                        </a:rPr>
                        <a:t>User moving the mouse over a component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charset="0"/>
                          <a:ea typeface="ＭＳ Ｐゴシック" charset="0"/>
                          <a:cs typeface="ＭＳ Ｐゴシック" charset="0"/>
                        </a:rPr>
                        <a:t>MouseMotionListener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charset="0"/>
                          <a:ea typeface="ＭＳ Ｐゴシック" charset="0"/>
                          <a:cs typeface="ＭＳ Ｐゴシック" charset="0"/>
                        </a:rPr>
                        <a:t>Component becomes visible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charset="0"/>
                          <a:ea typeface="ＭＳ Ｐゴシック" charset="0"/>
                          <a:cs typeface="ＭＳ Ｐゴシック" charset="0"/>
                        </a:rPr>
                        <a:t>ComponentListener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9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charset="0"/>
                          <a:ea typeface="ＭＳ Ｐゴシック" charset="0"/>
                          <a:cs typeface="ＭＳ Ｐゴシック" charset="0"/>
                        </a:rPr>
                        <a:t>Table or list selection changes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charset="0"/>
                          <a:ea typeface="ＭＳ Ｐゴシック" charset="0"/>
                          <a:cs typeface="ＭＳ Ｐゴシック" charset="0"/>
                        </a:rPr>
                        <a:t>ListSelectionListener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0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98592"/>
            <a:ext cx="8489950" cy="654070"/>
          </a:xfrm>
        </p:spPr>
        <p:txBody>
          <a:bodyPr/>
          <a:lstStyle/>
          <a:p>
            <a:r>
              <a:rPr lang="en-US" dirty="0"/>
              <a:t>How Event Handler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2662"/>
            <a:ext cx="8820150" cy="4370142"/>
          </a:xfrm>
        </p:spPr>
        <p:txBody>
          <a:bodyPr/>
          <a:lstStyle/>
          <a:p>
            <a:pPr lvl="1">
              <a:buFont typeface="Arial"/>
              <a:buChar char="•"/>
            </a:pPr>
            <a:r>
              <a:rPr lang="en-US" sz="2000" dirty="0">
                <a:latin typeface="+mj-lt"/>
              </a:rPr>
              <a:t>How did the event handler get registered?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+mj-lt"/>
              </a:rPr>
              <a:t>How does the GUI component know to call </a:t>
            </a:r>
            <a:r>
              <a:rPr lang="en-US" sz="2000" dirty="0" err="1">
                <a:solidFill>
                  <a:srgbClr val="800000"/>
                </a:solidFill>
                <a:latin typeface="+mj-lt"/>
              </a:rPr>
              <a:t>actionPerformed</a:t>
            </a:r>
            <a:r>
              <a:rPr lang="en-US" sz="20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rather than some other event-handling method?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+mj-lt"/>
              </a:rPr>
              <a:t>Every </a:t>
            </a:r>
            <a:r>
              <a:rPr lang="en-US" sz="2000" dirty="0" err="1">
                <a:latin typeface="+mj-lt"/>
              </a:rPr>
              <a:t>JComponent</a:t>
            </a:r>
            <a:r>
              <a:rPr lang="en-US" sz="2000" dirty="0">
                <a:latin typeface="+mj-lt"/>
              </a:rPr>
              <a:t> has instance variable </a:t>
            </a:r>
            <a:r>
              <a:rPr lang="en-US" sz="2000" dirty="0" err="1">
                <a:solidFill>
                  <a:srgbClr val="800000"/>
                </a:solidFill>
                <a:latin typeface="+mj-lt"/>
              </a:rPr>
              <a:t>listenerList</a:t>
            </a:r>
            <a:endParaRPr lang="en-US" sz="2000" dirty="0">
              <a:solidFill>
                <a:srgbClr val="800000"/>
              </a:solidFill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Object of type </a:t>
            </a:r>
            <a:r>
              <a:rPr lang="en-US" sz="2000" dirty="0" err="1">
                <a:solidFill>
                  <a:srgbClr val="800000"/>
                </a:solidFill>
                <a:latin typeface="+mj-lt"/>
              </a:rPr>
              <a:t>EventListenerList</a:t>
            </a:r>
            <a:endParaRPr lang="en-US" sz="2000" dirty="0">
              <a:solidFill>
                <a:srgbClr val="800000"/>
              </a:solidFill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Maintains references to all its registered listeners</a:t>
            </a:r>
          </a:p>
          <a:p>
            <a:pPr lvl="1"/>
            <a:endParaRPr lang="en-US" sz="2000" dirty="0">
              <a:latin typeface="Times New Roman" charset="0"/>
            </a:endParaRPr>
          </a:p>
          <a:p>
            <a:pPr>
              <a:buFont typeface="Arial"/>
              <a:buChar char="•"/>
            </a:pPr>
            <a:endParaRPr lang="en-US" sz="2400" dirty="0">
              <a:latin typeface="+mj-lt"/>
            </a:endParaRPr>
          </a:p>
        </p:txBody>
      </p:sp>
      <p:pic>
        <p:nvPicPr>
          <p:cNvPr id="4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732" y="3598390"/>
            <a:ext cx="5698512" cy="312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15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</a:rPr>
              <a:t>Mouse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/>
              <a:buChar char="•"/>
            </a:pPr>
            <a:r>
              <a:rPr lang="en-US" dirty="0">
                <a:latin typeface="+mj-lt"/>
              </a:rPr>
              <a:t>Every time an action is performed using a mouse a </a:t>
            </a:r>
            <a:r>
              <a:rPr lang="en-US" dirty="0" err="1">
                <a:solidFill>
                  <a:srgbClr val="800000"/>
                </a:solidFill>
                <a:latin typeface="+mj-lt"/>
              </a:rPr>
              <a:t>MouseEvent</a:t>
            </a:r>
            <a:r>
              <a:rPr lang="en-US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object is created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lvl="1">
              <a:buFont typeface="Arial"/>
              <a:buChar char="•"/>
            </a:pPr>
            <a:r>
              <a:rPr lang="en-US" dirty="0">
                <a:latin typeface="+mj-lt"/>
              </a:rPr>
              <a:t>Handled by </a:t>
            </a:r>
            <a:r>
              <a:rPr lang="en-US" dirty="0" err="1">
                <a:solidFill>
                  <a:srgbClr val="800000"/>
                </a:solidFill>
                <a:latin typeface="+mj-lt"/>
              </a:rPr>
              <a:t>MouseListeners</a:t>
            </a:r>
            <a:r>
              <a:rPr lang="en-US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dirty="0" err="1">
                <a:solidFill>
                  <a:srgbClr val="800000"/>
                </a:solidFill>
                <a:latin typeface="+mj-lt"/>
              </a:rPr>
              <a:t>MouseMotionListeners</a:t>
            </a:r>
            <a:endParaRPr lang="en-US" dirty="0">
              <a:solidFill>
                <a:srgbClr val="800000"/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800000"/>
                </a:solidFill>
                <a:latin typeface="+mj-lt"/>
              </a:rPr>
              <a:t> </a:t>
            </a:r>
          </a:p>
          <a:p>
            <a:pPr lvl="1">
              <a:buFont typeface="Arial"/>
              <a:buChar char="•"/>
            </a:pPr>
            <a:r>
              <a:rPr lang="en-US" dirty="0" err="1">
                <a:solidFill>
                  <a:srgbClr val="800000"/>
                </a:solidFill>
                <a:latin typeface="+mj-lt"/>
              </a:rPr>
              <a:t>MouseInputListener</a:t>
            </a:r>
            <a:r>
              <a:rPr lang="en-US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combines the two interfaces</a:t>
            </a:r>
          </a:p>
          <a:p>
            <a:pPr lvl="1">
              <a:buFont typeface="Arial"/>
              <a:buChar char="•"/>
            </a:pPr>
            <a:endParaRPr lang="en-US" dirty="0">
              <a:latin typeface="+mj-lt"/>
            </a:endParaRPr>
          </a:p>
          <a:p>
            <a:pPr lvl="1">
              <a:buFont typeface="Arial"/>
              <a:buChar char="•"/>
            </a:pPr>
            <a:r>
              <a:rPr lang="en-US" dirty="0">
                <a:latin typeface="+mj-lt"/>
              </a:rPr>
              <a:t>Interface </a:t>
            </a:r>
            <a:r>
              <a:rPr lang="en-US" dirty="0" err="1">
                <a:solidFill>
                  <a:srgbClr val="800000"/>
                </a:solidFill>
                <a:latin typeface="+mj-lt"/>
              </a:rPr>
              <a:t>MouseWheelListener</a:t>
            </a:r>
            <a:r>
              <a:rPr lang="en-US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declares method </a:t>
            </a:r>
            <a:r>
              <a:rPr lang="en-US" dirty="0" err="1">
                <a:solidFill>
                  <a:srgbClr val="800000"/>
                </a:solidFill>
                <a:latin typeface="+mj-lt"/>
              </a:rPr>
              <a:t>mouseWheelMoved</a:t>
            </a:r>
            <a:r>
              <a:rPr lang="en-US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to handle </a:t>
            </a:r>
            <a:r>
              <a:rPr lang="en-US" dirty="0" err="1">
                <a:solidFill>
                  <a:srgbClr val="800000"/>
                </a:solidFill>
                <a:latin typeface="+mj-lt"/>
              </a:rPr>
              <a:t>MouseWheelEvents</a:t>
            </a:r>
            <a:endParaRPr lang="en-US" dirty="0">
              <a:solidFill>
                <a:srgbClr val="800000"/>
              </a:solidFill>
              <a:latin typeface="+mj-lt"/>
            </a:endParaRPr>
          </a:p>
          <a:p>
            <a:pPr>
              <a:buFont typeface="Arial"/>
              <a:buChar char="•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4437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37" y="253980"/>
            <a:ext cx="8489950" cy="654070"/>
          </a:xfrm>
        </p:spPr>
        <p:txBody>
          <a:bodyPr/>
          <a:lstStyle/>
          <a:p>
            <a:r>
              <a:rPr lang="en-US" dirty="0"/>
              <a:t>Mouse Events</a:t>
            </a:r>
          </a:p>
        </p:txBody>
      </p:sp>
      <p:graphicFrame>
        <p:nvGraphicFramePr>
          <p:cNvPr id="5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763939"/>
              </p:ext>
            </p:extLst>
          </p:nvPr>
        </p:nvGraphicFramePr>
        <p:xfrm>
          <a:off x="1718959" y="3821753"/>
          <a:ext cx="5711381" cy="3048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8016" imgH="3778570" progId="Word.Document.8">
                  <p:embed/>
                </p:oleObj>
              </mc:Choice>
              <mc:Fallback>
                <p:oleObj name="Document" r:id="rId3" imgW="7078016" imgH="3778570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959" y="3821753"/>
                        <a:ext cx="5711381" cy="3048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Content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334581"/>
              </p:ext>
            </p:extLst>
          </p:nvPr>
        </p:nvGraphicFramePr>
        <p:xfrm>
          <a:off x="1718959" y="947164"/>
          <a:ext cx="5711381" cy="3335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080509" imgH="4136202" progId="Word.Document.8">
                  <p:embed/>
                </p:oleObj>
              </mc:Choice>
              <mc:Fallback>
                <p:oleObj name="Document" r:id="rId5" imgW="7080509" imgH="4136202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959" y="947164"/>
                        <a:ext cx="5711381" cy="3335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27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75936"/>
            <a:ext cx="8489950" cy="654070"/>
          </a:xfrm>
        </p:spPr>
        <p:txBody>
          <a:bodyPr/>
          <a:lstStyle/>
          <a:p>
            <a:r>
              <a:rPr lang="en-US" dirty="0"/>
              <a:t>Example – Part(1)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896576"/>
            <a:ext cx="7298911" cy="5593124"/>
          </a:xfrm>
          <a:prstGeom prst="rect">
            <a:avLst/>
          </a:prstGeom>
        </p:spPr>
      </p:pic>
      <p:sp>
        <p:nvSpPr>
          <p:cNvPr id="3" name="TextBox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927599" y="5343125"/>
            <a:ext cx="28083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Create a panel and a label in 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MouseTrackerFrame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33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  <a:p>
            <a:r>
              <a:rPr lang="en-US" dirty="0"/>
              <a:t>Implementing Event Handler</a:t>
            </a:r>
          </a:p>
          <a:p>
            <a:r>
              <a:rPr lang="en-US" dirty="0"/>
              <a:t>File and Stream </a:t>
            </a:r>
          </a:p>
          <a:p>
            <a:r>
              <a:rPr lang="en-US" dirty="0"/>
              <a:t>File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93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61168"/>
            <a:ext cx="8489950" cy="654070"/>
          </a:xfrm>
        </p:spPr>
        <p:txBody>
          <a:bodyPr/>
          <a:lstStyle/>
          <a:p>
            <a:r>
              <a:rPr lang="en-US" dirty="0"/>
              <a:t>Part (2)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70" y="895938"/>
            <a:ext cx="6699088" cy="5822362"/>
          </a:xfrm>
          <a:prstGeom prst="rect">
            <a:avLst/>
          </a:prstGeom>
        </p:spPr>
      </p:pic>
      <p:sp>
        <p:nvSpPr>
          <p:cNvPr id="5" name="TextBox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50405" y="1193250"/>
            <a:ext cx="279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Register listeners for mouse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and mouse motion</a:t>
            </a:r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661809" y="1961199"/>
            <a:ext cx="3537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Definition of our class </a:t>
            </a:r>
            <a:r>
              <a:rPr lang="en-US" sz="1600" dirty="0" err="1">
                <a:solidFill>
                  <a:srgbClr val="FF0000"/>
                </a:solidFill>
              </a:rPr>
              <a:t>MouseHandler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75485" y="1884382"/>
            <a:ext cx="1482959" cy="578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18934" y="2053292"/>
            <a:ext cx="2092070" cy="578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73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53980"/>
            <a:ext cx="8489950" cy="654070"/>
          </a:xfrm>
        </p:spPr>
        <p:txBody>
          <a:bodyPr/>
          <a:lstStyle/>
          <a:p>
            <a:r>
              <a:rPr lang="en-US" dirty="0"/>
              <a:t>Part (3)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4" r="2411"/>
          <a:stretch/>
        </p:blipFill>
        <p:spPr>
          <a:xfrm>
            <a:off x="132896" y="1410600"/>
            <a:ext cx="8687254" cy="47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70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04" y="275936"/>
            <a:ext cx="8489950" cy="654070"/>
          </a:xfrm>
        </p:spPr>
        <p:txBody>
          <a:bodyPr/>
          <a:lstStyle/>
          <a:p>
            <a:r>
              <a:rPr lang="en-US" dirty="0"/>
              <a:t>Part (4)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485575"/>
            <a:ext cx="8013700" cy="2781300"/>
          </a:xfrm>
          <a:prstGeom prst="rect">
            <a:avLst/>
          </a:prstGeom>
        </p:spPr>
      </p:pic>
      <p:pic>
        <p:nvPicPr>
          <p:cNvPr id="3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93" y="3710964"/>
            <a:ext cx="4141309" cy="2875670"/>
          </a:xfrm>
          <a:prstGeom prst="rect">
            <a:avLst/>
          </a:prstGeom>
        </p:spPr>
      </p:pic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678" y="3710964"/>
            <a:ext cx="4114002" cy="283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1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Suppose your class directly implements </a:t>
            </a:r>
            <a:r>
              <a:rPr lang="en-US" b="1" dirty="0" err="1">
                <a:solidFill>
                  <a:srgbClr val="800000"/>
                </a:solidFill>
                <a:latin typeface="Courier New" charset="0"/>
              </a:rPr>
              <a:t>MouseListener</a:t>
            </a:r>
            <a:r>
              <a:rPr lang="en-US" dirty="0">
                <a:latin typeface="Arial" charset="0"/>
              </a:rPr>
              <a:t>, </a:t>
            </a:r>
          </a:p>
          <a:p>
            <a:pPr lvl="1"/>
            <a:r>
              <a:rPr lang="en-US" dirty="0">
                <a:latin typeface="Arial" charset="0"/>
              </a:rPr>
              <a:t>Then you must implement all five </a:t>
            </a:r>
            <a:r>
              <a:rPr lang="en-US" b="1" dirty="0" err="1">
                <a:solidFill>
                  <a:srgbClr val="800000"/>
                </a:solidFill>
                <a:latin typeface="Courier New" charset="0"/>
              </a:rPr>
              <a:t>MouseListener</a:t>
            </a:r>
            <a:r>
              <a:rPr lang="en-US" b="1" dirty="0">
                <a:solidFill>
                  <a:srgbClr val="800000"/>
                </a:solidFill>
                <a:latin typeface="Courier New" charset="0"/>
              </a:rPr>
              <a:t> </a:t>
            </a:r>
            <a:r>
              <a:rPr lang="en-US" dirty="0">
                <a:latin typeface="Arial" charset="0"/>
              </a:rPr>
              <a:t>methods. </a:t>
            </a:r>
          </a:p>
          <a:p>
            <a:pPr lvl="1"/>
            <a:r>
              <a:rPr lang="en-US" dirty="0">
                <a:latin typeface="Arial" charset="0"/>
              </a:rPr>
              <a:t>Even if you care only about mouse clicks </a:t>
            </a:r>
          </a:p>
          <a:p>
            <a:r>
              <a:rPr lang="en-US" dirty="0">
                <a:latin typeface="Arial" charset="0"/>
              </a:rPr>
              <a:t>Methods for those events you don't care about can have empty bodies. </a:t>
            </a:r>
          </a:p>
          <a:p>
            <a:pPr lvl="1"/>
            <a:r>
              <a:rPr lang="en-US" dirty="0">
                <a:latin typeface="Arial" charset="0"/>
              </a:rPr>
              <a:t>Resulting collection of empty method bodies can make code harder to read and maintain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63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Solution is to use adapter classes</a:t>
            </a:r>
          </a:p>
          <a:p>
            <a:r>
              <a:rPr lang="en-US" dirty="0">
                <a:latin typeface="Arial" charset="0"/>
              </a:rPr>
              <a:t>For example, the </a:t>
            </a:r>
            <a:r>
              <a:rPr lang="en-US" b="1" dirty="0" err="1">
                <a:solidFill>
                  <a:srgbClr val="800000"/>
                </a:solidFill>
                <a:latin typeface="Courier New" charset="0"/>
              </a:rPr>
              <a:t>MouseAdapter</a:t>
            </a:r>
            <a:r>
              <a:rPr lang="en-US" b="1" dirty="0">
                <a:solidFill>
                  <a:srgbClr val="800000"/>
                </a:solidFill>
                <a:latin typeface="Courier New" charset="0"/>
              </a:rPr>
              <a:t> </a:t>
            </a:r>
            <a:r>
              <a:rPr lang="en-US" dirty="0">
                <a:latin typeface="Arial" charset="0"/>
              </a:rPr>
              <a:t>class implements the </a:t>
            </a:r>
            <a:r>
              <a:rPr lang="en-US" b="1" dirty="0" err="1">
                <a:solidFill>
                  <a:srgbClr val="800000"/>
                </a:solidFill>
                <a:latin typeface="Courier New" charset="0"/>
              </a:rPr>
              <a:t>MouseListener</a:t>
            </a:r>
            <a:r>
              <a:rPr lang="en-US" b="1" dirty="0">
                <a:solidFill>
                  <a:srgbClr val="800000"/>
                </a:solidFill>
                <a:latin typeface="Courier New" charset="0"/>
              </a:rPr>
              <a:t> </a:t>
            </a:r>
            <a:r>
              <a:rPr lang="en-US" dirty="0">
                <a:latin typeface="Arial" charset="0"/>
              </a:rPr>
              <a:t>interface. </a:t>
            </a:r>
          </a:p>
          <a:p>
            <a:r>
              <a:rPr lang="en-US" dirty="0">
                <a:latin typeface="Arial" charset="0"/>
              </a:rPr>
              <a:t>An adapter class implements empty versions of all its interface's methods. </a:t>
            </a:r>
          </a:p>
          <a:p>
            <a:r>
              <a:rPr lang="en-US" dirty="0">
                <a:latin typeface="Arial" charset="0"/>
              </a:rPr>
              <a:t>To use an adapter</a:t>
            </a:r>
          </a:p>
          <a:p>
            <a:pPr lvl="1"/>
            <a:r>
              <a:rPr lang="en-US" dirty="0">
                <a:latin typeface="Arial" charset="0"/>
              </a:rPr>
              <a:t>Create a subclass of it, instead of directly implementing a listener interface. </a:t>
            </a:r>
          </a:p>
          <a:p>
            <a:pPr lvl="1"/>
            <a:r>
              <a:rPr lang="en-US" dirty="0">
                <a:latin typeface="Arial" charset="0"/>
              </a:rPr>
              <a:t>By extending </a:t>
            </a:r>
            <a:r>
              <a:rPr lang="en-US" b="1" dirty="0" err="1">
                <a:solidFill>
                  <a:srgbClr val="800000"/>
                </a:solidFill>
                <a:latin typeface="Courier New" charset="0"/>
              </a:rPr>
              <a:t>MouseAdapter</a:t>
            </a:r>
            <a:r>
              <a:rPr lang="en-US" dirty="0">
                <a:latin typeface="Arial" charset="0"/>
              </a:rPr>
              <a:t>, your class inherits empty definitions of all five of the methods that </a:t>
            </a:r>
            <a:r>
              <a:rPr lang="en-US" b="1" dirty="0" err="1">
                <a:solidFill>
                  <a:srgbClr val="800000"/>
                </a:solidFill>
                <a:latin typeface="Courier New" charset="0"/>
              </a:rPr>
              <a:t>MouseListener</a:t>
            </a:r>
            <a:r>
              <a:rPr lang="en-US" b="1" dirty="0">
                <a:solidFill>
                  <a:srgbClr val="800000"/>
                </a:solidFill>
                <a:latin typeface="Courier New" charset="0"/>
              </a:rPr>
              <a:t> </a:t>
            </a:r>
            <a:r>
              <a:rPr lang="en-US" dirty="0">
                <a:latin typeface="Arial" charset="0"/>
              </a:rPr>
              <a:t>contains.</a:t>
            </a:r>
          </a:p>
          <a:p>
            <a:endParaRPr lang="en-US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84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17481"/>
            <a:ext cx="8489950" cy="4370142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Characteristics of an adapter class</a:t>
            </a:r>
          </a:p>
          <a:p>
            <a:pPr lvl="1"/>
            <a:r>
              <a:rPr lang="en-US" dirty="0">
                <a:latin typeface="Arial" charset="0"/>
              </a:rPr>
              <a:t>Implements interface</a:t>
            </a:r>
          </a:p>
          <a:p>
            <a:pPr lvl="1"/>
            <a:r>
              <a:rPr lang="en-US" dirty="0">
                <a:latin typeface="Arial" charset="0"/>
              </a:rPr>
              <a:t>Provides default implementation of each interface method</a:t>
            </a:r>
          </a:p>
          <a:p>
            <a:pPr lvl="1"/>
            <a:r>
              <a:rPr lang="en-US" dirty="0">
                <a:latin typeface="Arial" charset="0"/>
              </a:rPr>
              <a:t>Used when all methods in interface is not needed</a:t>
            </a:r>
          </a:p>
          <a:p>
            <a:endParaRPr lang="en-US" dirty="0"/>
          </a:p>
        </p:txBody>
      </p:sp>
      <p:graphicFrame>
        <p:nvGraphicFramePr>
          <p:cNvPr id="4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1930"/>
              </p:ext>
            </p:extLst>
          </p:nvPr>
        </p:nvGraphicFramePr>
        <p:xfrm>
          <a:off x="914400" y="4190430"/>
          <a:ext cx="7543800" cy="235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1213" imgH="2209964" progId="Word.Document.8">
                  <p:embed/>
                </p:oleObj>
              </mc:Choice>
              <mc:Fallback>
                <p:oleObj name="Document" r:id="rId3" imgW="7071213" imgH="22099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0430"/>
                        <a:ext cx="7543800" cy="235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196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61168"/>
            <a:ext cx="8489950" cy="654070"/>
          </a:xfrm>
        </p:spPr>
        <p:txBody>
          <a:bodyPr/>
          <a:lstStyle/>
          <a:p>
            <a:r>
              <a:rPr lang="en-US" dirty="0"/>
              <a:t>Example - Part (1)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092200"/>
            <a:ext cx="8610600" cy="4673600"/>
          </a:xfrm>
          <a:prstGeom prst="rect">
            <a:avLst/>
          </a:prstGeom>
        </p:spPr>
      </p:pic>
      <p:sp>
        <p:nvSpPr>
          <p:cNvPr id="3" name="Oval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3169" y="5198420"/>
            <a:ext cx="4695668" cy="3839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72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70" y="253980"/>
            <a:ext cx="8489950" cy="654070"/>
          </a:xfrm>
        </p:spPr>
        <p:txBody>
          <a:bodyPr/>
          <a:lstStyle/>
          <a:p>
            <a:r>
              <a:rPr lang="en-US" dirty="0"/>
              <a:t>Part (2)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85" y="984576"/>
            <a:ext cx="7416990" cy="5177899"/>
          </a:xfrm>
          <a:prstGeom prst="rect">
            <a:avLst/>
          </a:prstGeom>
        </p:spPr>
      </p:pic>
      <p:sp>
        <p:nvSpPr>
          <p:cNvPr id="3" name="Oval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7447" y="1233147"/>
            <a:ext cx="2953250" cy="4282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20697" y="1233147"/>
            <a:ext cx="1860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You don’t need to implement all the others methods!</a:t>
            </a:r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83453" y="3957208"/>
            <a:ext cx="1860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Check if the event is right, left or center clicked</a:t>
            </a:r>
          </a:p>
        </p:txBody>
      </p:sp>
    </p:spTree>
    <p:extLst>
      <p:ext uri="{BB962C8B-B14F-4D97-AF65-F5344CB8AC3E}">
        <p14:creationId xmlns:p14="http://schemas.microsoft.com/office/powerpoint/2010/main" val="1431081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(3)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2"/>
          <a:stretch/>
        </p:blipFill>
        <p:spPr>
          <a:xfrm>
            <a:off x="141067" y="1562120"/>
            <a:ext cx="8884803" cy="2554133"/>
          </a:xfrm>
          <a:prstGeom prst="rect">
            <a:avLst/>
          </a:prstGeom>
        </p:spPr>
      </p:pic>
      <p:pic>
        <p:nvPicPr>
          <p:cNvPr id="3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599211"/>
            <a:ext cx="59436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58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232114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618" y="402590"/>
            <a:ext cx="8489950" cy="654070"/>
          </a:xfrm>
        </p:spPr>
        <p:txBody>
          <a:bodyPr/>
          <a:lstStyle/>
          <a:p>
            <a:r>
              <a:rPr lang="en-US" dirty="0"/>
              <a:t>What is an Event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5618" y="1560111"/>
            <a:ext cx="8489950" cy="4370142"/>
          </a:xfrm>
        </p:spPr>
        <p:txBody>
          <a:bodyPr/>
          <a:lstStyle/>
          <a:p>
            <a:r>
              <a:rPr lang="en-US" sz="2000" dirty="0"/>
              <a:t>GUI components communicate with the rest of the applications through </a:t>
            </a:r>
            <a:r>
              <a:rPr lang="en-US" sz="2000" dirty="0">
                <a:solidFill>
                  <a:srgbClr val="800000"/>
                </a:solidFill>
              </a:rPr>
              <a:t>events</a:t>
            </a:r>
            <a:r>
              <a:rPr lang="en-US" sz="2000" dirty="0"/>
              <a:t>.</a:t>
            </a:r>
          </a:p>
          <a:p>
            <a:r>
              <a:rPr lang="en-US" sz="2000" dirty="0"/>
              <a:t>An </a:t>
            </a:r>
            <a:r>
              <a:rPr lang="en-US" sz="2000" dirty="0">
                <a:solidFill>
                  <a:srgbClr val="C00000"/>
                </a:solidFill>
              </a:rPr>
              <a:t>event is an object </a:t>
            </a:r>
            <a:r>
              <a:rPr lang="en-US" sz="2000" dirty="0"/>
              <a:t>that describes a state changes in a source</a:t>
            </a:r>
          </a:p>
          <a:p>
            <a:r>
              <a:rPr lang="en-US" sz="2000" dirty="0">
                <a:latin typeface="Arial" charset="0"/>
              </a:rPr>
              <a:t>An event occurs every time the user</a:t>
            </a:r>
          </a:p>
          <a:p>
            <a:pPr lvl="1"/>
            <a:r>
              <a:rPr lang="en-US" sz="1800" dirty="0">
                <a:latin typeface="Arial" charset="0"/>
              </a:rPr>
              <a:t>Types a character or </a:t>
            </a:r>
          </a:p>
          <a:p>
            <a:pPr lvl="1"/>
            <a:r>
              <a:rPr lang="en-US" sz="1800" dirty="0">
                <a:latin typeface="Arial" charset="0"/>
              </a:rPr>
              <a:t>Pushes a mouse button</a:t>
            </a:r>
            <a:endParaRPr lang="en-US" sz="1800" dirty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800000"/>
                </a:solidFill>
              </a:rPr>
              <a:t>source</a:t>
            </a:r>
            <a:r>
              <a:rPr lang="en-US" sz="2000" dirty="0"/>
              <a:t> of an event is the component that causes that event to occur.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800000"/>
                </a:solidFill>
              </a:rPr>
              <a:t>listener</a:t>
            </a:r>
            <a:r>
              <a:rPr lang="en-US" sz="2000" dirty="0"/>
              <a:t> of an event is an object that receives the event and processes it appropriately.</a:t>
            </a:r>
          </a:p>
          <a:p>
            <a:r>
              <a:rPr lang="en-US" sz="2000" dirty="0">
                <a:latin typeface="Arial" charset="0"/>
              </a:rPr>
              <a:t>That object must:</a:t>
            </a:r>
          </a:p>
          <a:p>
            <a:pPr lvl="1"/>
            <a:r>
              <a:rPr lang="en-US" sz="1800" dirty="0">
                <a:latin typeface="Arial" charset="0"/>
              </a:rPr>
              <a:t>Implement the appropriate interface </a:t>
            </a:r>
          </a:p>
          <a:p>
            <a:pPr lvl="1"/>
            <a:r>
              <a:rPr lang="en-US" sz="1800" dirty="0">
                <a:latin typeface="Arial" charset="0"/>
              </a:rPr>
              <a:t>Be registered as an </a:t>
            </a:r>
            <a:r>
              <a:rPr lang="en-US" sz="1800" i="1" dirty="0">
                <a:solidFill>
                  <a:srgbClr val="800000"/>
                </a:solidFill>
                <a:latin typeface="Arial" charset="0"/>
              </a:rPr>
              <a:t>event listener</a:t>
            </a:r>
            <a:r>
              <a:rPr lang="en-US" sz="18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on the appropriate </a:t>
            </a:r>
            <a:r>
              <a:rPr lang="en-US" sz="1800" i="1" dirty="0">
                <a:solidFill>
                  <a:srgbClr val="800000"/>
                </a:solidFill>
                <a:latin typeface="Arial" charset="0"/>
              </a:rPr>
              <a:t>event source</a:t>
            </a:r>
            <a:r>
              <a:rPr lang="en-US" sz="1800" dirty="0">
                <a:latin typeface="Arial" charset="0"/>
              </a:rPr>
              <a:t>.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813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03166"/>
            <a:ext cx="8489950" cy="654070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200596"/>
            <a:ext cx="8489950" cy="437014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Storage of data in variables and arrays is temporary</a:t>
            </a:r>
          </a:p>
          <a:p>
            <a:pPr lvl="1"/>
            <a:r>
              <a:rPr lang="en-US" dirty="0"/>
              <a:t>when the program is done running or when computer is turned off The data is gone!</a:t>
            </a:r>
          </a:p>
          <a:p>
            <a:pPr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Files used for long-term retention of large amounts of data, even after the programs that created the data terminate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Persistent data – exists beyond the duration of program execution</a:t>
            </a:r>
          </a:p>
          <a:p>
            <a:pPr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Files stored on secondary storage devices (hard disks, CD-ROMs, etc.)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900" dirty="0"/>
          </a:p>
          <a:p>
            <a:r>
              <a:rPr lang="en-US" altLang="en-US" sz="2400" dirty="0"/>
              <a:t>Requirements information stored in  secondary memory</a:t>
            </a:r>
          </a:p>
          <a:p>
            <a:pPr lvl="1"/>
            <a:r>
              <a:rPr lang="en-US" altLang="en-US" sz="2000" dirty="0"/>
              <a:t>can be retrieved in the future</a:t>
            </a:r>
          </a:p>
          <a:p>
            <a:pPr lvl="1"/>
            <a:r>
              <a:rPr lang="en-US" altLang="en-US" sz="2000" dirty="0"/>
              <a:t>kept separate from other documents, programs, etc.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42355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 Example: Stock 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Problem: large amounts of stock prices/indices are recorded and processed</a:t>
            </a:r>
          </a:p>
          <a:p>
            <a:pPr lvl="1"/>
            <a:r>
              <a:rPr lang="en-US" altLang="en-US" dirty="0"/>
              <a:t>taken every day</a:t>
            </a:r>
          </a:p>
          <a:p>
            <a:pPr lvl="1"/>
            <a:r>
              <a:rPr lang="en-US" altLang="en-US" dirty="0"/>
              <a:t>stored in a text file  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dataStockMarcket.dat</a:t>
            </a:r>
            <a:endParaRPr lang="en-US" altLang="en-US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altLang="en-US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/>
              <a:t>Analyzing this data means find minimum, maximum, and average  of the data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</a:rPr>
              <a:t>Data must be read from file, statistics calculated, results written to a text output file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76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Java's I/O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All input and output in Java is accomplished by classes called </a:t>
            </a:r>
            <a:r>
              <a:rPr lang="en-US" altLang="en-US" sz="2400" dirty="0">
                <a:solidFill>
                  <a:srgbClr val="C00000"/>
                </a:solidFill>
              </a:rPr>
              <a:t>streams</a:t>
            </a:r>
          </a:p>
          <a:p>
            <a:r>
              <a:rPr lang="en-US" altLang="en-US" sz="2400" dirty="0"/>
              <a:t>The purpose of the stream abstraction is to keep program code independent from physical devices.</a:t>
            </a:r>
          </a:p>
          <a:p>
            <a:endParaRPr lang="en-GB" sz="2400" dirty="0"/>
          </a:p>
        </p:txBody>
      </p:sp>
      <p:pic>
        <p:nvPicPr>
          <p:cNvPr id="4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84750"/>
            <a:ext cx="1600200" cy="809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832350"/>
            <a:ext cx="1042988" cy="1177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740275"/>
            <a:ext cx="1662113" cy="1543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97535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>
                <a:latin typeface="+mj-lt"/>
              </a:rPr>
              <a:t>Executing Program</a:t>
            </a:r>
          </a:p>
        </p:txBody>
      </p:sp>
      <p:grpSp>
        <p:nvGrpSpPr>
          <p:cNvPr id="8" name="Group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4756150"/>
            <a:ext cx="1600200" cy="1219200"/>
            <a:chOff x="3360" y="3168"/>
            <a:chExt cx="1008" cy="768"/>
          </a:xfrm>
        </p:grpSpPr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3360" y="3168"/>
              <a:ext cx="816" cy="768"/>
            </a:xfrm>
            <a:prstGeom prst="rightArrow">
              <a:avLst>
                <a:gd name="adj1" fmla="val 50000"/>
                <a:gd name="adj2" fmla="val 2656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+mj-lt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456" y="3340"/>
              <a:ext cx="9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>
                  <a:latin typeface="+mj-lt"/>
                </a:rPr>
                <a:t>Output </a:t>
              </a:r>
              <a:br>
                <a:rPr lang="en-US" altLang="en-US" sz="1800">
                  <a:latin typeface="+mj-lt"/>
                </a:rPr>
              </a:br>
              <a:r>
                <a:rPr lang="en-US" altLang="en-US" sz="1800">
                  <a:latin typeface="+mj-lt"/>
                </a:rPr>
                <a:t>Stream</a:t>
              </a:r>
            </a:p>
          </p:txBody>
        </p:sp>
      </p:grpSp>
      <p:grpSp>
        <p:nvGrpSpPr>
          <p:cNvPr id="11" name="Group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756150"/>
            <a:ext cx="1524000" cy="1219200"/>
            <a:chOff x="1728" y="3024"/>
            <a:chExt cx="960" cy="768"/>
          </a:xfrm>
        </p:grpSpPr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728" y="3024"/>
              <a:ext cx="816" cy="768"/>
            </a:xfrm>
            <a:prstGeom prst="rightArrow">
              <a:avLst>
                <a:gd name="adj1" fmla="val 50000"/>
                <a:gd name="adj2" fmla="val 2656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+mj-lt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776" y="3216"/>
              <a:ext cx="9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>
                  <a:latin typeface="+mj-lt"/>
                </a:rPr>
                <a:t>Input </a:t>
              </a:r>
              <a:br>
                <a:rPr lang="en-US" altLang="en-US" sz="1800">
                  <a:latin typeface="+mj-lt"/>
                </a:rPr>
              </a:br>
              <a:r>
                <a:rPr lang="en-US" altLang="en-US" sz="1800">
                  <a:latin typeface="+mj-lt"/>
                </a:rPr>
                <a:t>Stream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06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46940"/>
            <a:ext cx="8489950" cy="654070"/>
          </a:xfrm>
        </p:spPr>
        <p:txBody>
          <a:bodyPr/>
          <a:lstStyle/>
          <a:p>
            <a:r>
              <a:rPr lang="en-GB" dirty="0"/>
              <a:t>Type of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63395"/>
            <a:ext cx="8489950" cy="4370142"/>
          </a:xfrm>
        </p:spPr>
        <p:txBody>
          <a:bodyPr/>
          <a:lstStyle/>
          <a:p>
            <a:r>
              <a:rPr lang="en-US" altLang="en-US" sz="2000" dirty="0"/>
              <a:t>There are 2 kinds of streams</a:t>
            </a:r>
          </a:p>
          <a:p>
            <a:pPr lvl="1"/>
            <a:r>
              <a:rPr lang="en-US" altLang="en-US" sz="1800" dirty="0"/>
              <a:t>byte streams: stores data in binary format</a:t>
            </a:r>
          </a:p>
          <a:p>
            <a:pPr lvl="1"/>
            <a:r>
              <a:rPr lang="en-US" altLang="en-US" sz="1800" dirty="0"/>
              <a:t>character streams: stores data as a sequence of characters</a:t>
            </a:r>
          </a:p>
          <a:p>
            <a:r>
              <a:rPr lang="en-US" altLang="en-US" sz="2000" dirty="0"/>
              <a:t>Java opens file by creating an object and associating a stream with it</a:t>
            </a:r>
          </a:p>
          <a:p>
            <a:r>
              <a:rPr lang="en-GB" sz="2000" dirty="0"/>
              <a:t>Java libraries define a number of stream classes (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java.io</a:t>
            </a:r>
            <a:r>
              <a:rPr lang="en-GB" sz="2000" dirty="0"/>
              <a:t> classes):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– </a:t>
            </a:r>
            <a:r>
              <a:rPr lang="en-GB" sz="2000" dirty="0">
                <a:solidFill>
                  <a:srgbClr val="C00000"/>
                </a:solidFill>
              </a:rPr>
              <a:t>Reader </a:t>
            </a:r>
            <a:r>
              <a:rPr lang="en-GB" sz="2000" dirty="0"/>
              <a:t>and </a:t>
            </a:r>
            <a:r>
              <a:rPr lang="en-GB" sz="2000" dirty="0">
                <a:solidFill>
                  <a:srgbClr val="C00000"/>
                </a:solidFill>
              </a:rPr>
              <a:t>Writer</a:t>
            </a:r>
            <a:r>
              <a:rPr lang="en-GB" sz="2000" dirty="0"/>
              <a:t> for dealing with character formatted data (e.g., </a:t>
            </a:r>
            <a:r>
              <a:rPr lang="en-GB" sz="2000" dirty="0" err="1"/>
              <a:t>unicode</a:t>
            </a:r>
            <a:r>
              <a:rPr lang="en-GB" sz="2000" dirty="0"/>
              <a:t> characters).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– </a:t>
            </a:r>
            <a:r>
              <a:rPr lang="en-GB" sz="2000" dirty="0" err="1">
                <a:solidFill>
                  <a:srgbClr val="C00000"/>
                </a:solidFill>
              </a:rPr>
              <a:t>InputStream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r>
              <a:rPr lang="en-GB" sz="2000" dirty="0"/>
              <a:t>and </a:t>
            </a:r>
            <a:r>
              <a:rPr lang="en-GB" sz="2000" dirty="0" err="1">
                <a:solidFill>
                  <a:srgbClr val="C00000"/>
                </a:solidFill>
              </a:rPr>
              <a:t>OutputStream</a:t>
            </a:r>
            <a:r>
              <a:rPr lang="en-GB" sz="2000" dirty="0"/>
              <a:t> for dealing with unformatted data (bytes)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US" altLang="en-US" sz="2000" dirty="0"/>
              <a:t>Note that the classes </a:t>
            </a:r>
            <a:r>
              <a:rPr lang="en-US" altLang="en-US" sz="2000" b="1" dirty="0" err="1"/>
              <a:t>InputStream</a:t>
            </a:r>
            <a:r>
              <a:rPr lang="en-US" altLang="en-US" sz="2000" dirty="0"/>
              <a:t>, </a:t>
            </a:r>
            <a:r>
              <a:rPr lang="en-US" altLang="en-US" sz="2000" b="1" dirty="0" err="1"/>
              <a:t>OutputStream</a:t>
            </a:r>
            <a:r>
              <a:rPr lang="en-US" altLang="en-US" sz="2000" dirty="0"/>
              <a:t>, </a:t>
            </a:r>
            <a:r>
              <a:rPr lang="en-US" altLang="en-US" sz="2000" b="1" dirty="0"/>
              <a:t>Reader</a:t>
            </a:r>
            <a:r>
              <a:rPr lang="en-US" altLang="en-US" sz="2000" dirty="0"/>
              <a:t>, and </a:t>
            </a:r>
            <a:r>
              <a:rPr lang="en-US" altLang="en-US" sz="2000" b="1" dirty="0"/>
              <a:t>Writer</a:t>
            </a:r>
            <a:r>
              <a:rPr lang="en-US" altLang="en-US" sz="2000" dirty="0"/>
              <a:t> are </a:t>
            </a:r>
            <a:r>
              <a:rPr lang="en-US" altLang="en-US" sz="2000" i="1" dirty="0"/>
              <a:t>abstract</a:t>
            </a:r>
            <a:r>
              <a:rPr lang="en-US" altLang="en-US" sz="2000" dirty="0"/>
              <a:t> classes.</a:t>
            </a:r>
          </a:p>
          <a:p>
            <a:pPr marL="0" indent="0">
              <a:buNone/>
            </a:pPr>
            <a:endParaRPr lang="en-GB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 marL="457200" lvl="1" indent="0">
              <a:buNone/>
            </a:pPr>
            <a:endParaRPr lang="en-US" altLang="en-US" sz="18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19878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Three stream objects are automatically created for every application: </a:t>
            </a:r>
            <a:r>
              <a:rPr lang="en-US" altLang="en-US" sz="1800" b="1" dirty="0">
                <a:latin typeface="Courier New" panose="02070309020205020404" pitchFamily="49" charset="0"/>
              </a:rPr>
              <a:t>System.in</a:t>
            </a:r>
            <a:r>
              <a:rPr lang="en-US" altLang="en-US" sz="2400" dirty="0"/>
              <a:t>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System.out</a:t>
            </a:r>
            <a:r>
              <a:rPr lang="en-US" altLang="en-US" sz="2400" dirty="0"/>
              <a:t>, and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System.err</a:t>
            </a:r>
            <a:r>
              <a:rPr lang="en-US" altLang="en-US" sz="2400" dirty="0"/>
              <a:t>.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System.in</a:t>
            </a:r>
          </a:p>
          <a:p>
            <a:pPr lvl="1"/>
            <a:r>
              <a:rPr lang="en-US" altLang="en-US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InputStream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object, usually for the keyboard</a:t>
            </a:r>
          </a:p>
          <a:p>
            <a:r>
              <a:rPr lang="en-US" altLang="en-US" sz="2400" dirty="0" err="1"/>
              <a:t>System.out</a:t>
            </a:r>
            <a:endParaRPr lang="en-US" altLang="en-US" sz="2400" dirty="0"/>
          </a:p>
          <a:p>
            <a:pPr lvl="1"/>
            <a:r>
              <a:rPr lang="en-US" altLang="en-US" sz="2000" dirty="0"/>
              <a:t>a buffered </a:t>
            </a:r>
            <a:r>
              <a:rPr lang="en-US" altLang="en-US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PrintStream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object, usually the screen or an active window</a:t>
            </a:r>
          </a:p>
          <a:p>
            <a:r>
              <a:rPr lang="en-US" altLang="en-US" sz="2400" dirty="0" err="1"/>
              <a:t>System.err</a:t>
            </a:r>
            <a:endParaRPr lang="en-US" altLang="en-US" sz="2400" dirty="0"/>
          </a:p>
          <a:p>
            <a:pPr lvl="1"/>
            <a:r>
              <a:rPr lang="en-US" altLang="en-US" sz="2000" dirty="0"/>
              <a:t>an unbuffered </a:t>
            </a:r>
            <a:r>
              <a:rPr lang="en-US" altLang="en-US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PrintStream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object usually associated with the screen or console window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4296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"/>
                <a:cs typeface="Courier"/>
              </a:rPr>
              <a:t>File</a:t>
            </a:r>
            <a:r>
              <a:rPr lang="en-GB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Useful for retrieving information about files and directories from disk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GB" sz="2400" dirty="0"/>
              <a:t>Object of class File doesn’t open the actual files/directories.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It provides methods to operate on the files/directories named.</a:t>
            </a:r>
          </a:p>
          <a:p>
            <a:pPr marL="0" indent="0">
              <a:buNone/>
            </a:pP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03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</a:t>
            </a:r>
            <a:r>
              <a:rPr lang="en-GB" dirty="0">
                <a:latin typeface="Courier"/>
                <a:cs typeface="Courier"/>
              </a:rPr>
              <a:t>File</a:t>
            </a:r>
            <a:r>
              <a:rPr lang="en-GB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Creating a File object specifies name/path only: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myDirectory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File("/Desktop/directory”);</a:t>
            </a:r>
          </a:p>
          <a:p>
            <a:pPr marL="0" indent="0">
              <a:buNone/>
            </a:pP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File(“/Desktop/directorydataset.txt");</a:t>
            </a:r>
          </a:p>
          <a:p>
            <a:pPr marL="0" indent="0">
              <a:buNone/>
            </a:pP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File("/Desktop/directory”, “dataset.txt");</a:t>
            </a:r>
          </a:p>
          <a:p>
            <a:pPr marL="0" indent="0">
              <a:buNone/>
            </a:pP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File(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myDirectory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“dataset.txt");</a:t>
            </a:r>
          </a:p>
          <a:p>
            <a:pPr marL="0" indent="0">
              <a:buNone/>
            </a:pP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16655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to manipulate Files and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275656"/>
            <a:ext cx="4168775" cy="3457575"/>
          </a:xfrm>
        </p:spPr>
        <p:txBody>
          <a:bodyPr/>
          <a:lstStyle/>
          <a:p>
            <a:r>
              <a:rPr lang="en-US" altLang="en-US" sz="2000" b="1" dirty="0">
                <a:latin typeface="Courier New" panose="02070309020205020404" pitchFamily="49" charset="0"/>
              </a:rPr>
              <a:t>exists()</a:t>
            </a:r>
          </a:p>
          <a:p>
            <a:r>
              <a:rPr lang="en-US" altLang="en-US" sz="2000" b="1" dirty="0" err="1">
                <a:latin typeface="Courier New" panose="02070309020205020404" pitchFamily="49" charset="0"/>
              </a:rPr>
              <a:t>isDirectory</a:t>
            </a:r>
            <a:r>
              <a:rPr lang="en-US" altLang="en-US" sz="2000" b="1" dirty="0">
                <a:latin typeface="Courier New" panose="02070309020205020404" pitchFamily="49" charset="0"/>
              </a:rPr>
              <a:t>()</a:t>
            </a:r>
          </a:p>
          <a:p>
            <a:r>
              <a:rPr lang="en-US" altLang="en-US" sz="2000" b="1" dirty="0" err="1">
                <a:latin typeface="Courier New" panose="02070309020205020404" pitchFamily="49" charset="0"/>
              </a:rPr>
              <a:t>isFile</a:t>
            </a:r>
            <a:r>
              <a:rPr lang="en-US" altLang="en-US" sz="2000" b="1" dirty="0">
                <a:latin typeface="Courier New" panose="02070309020205020404" pitchFamily="49" charset="0"/>
              </a:rPr>
              <a:t>()</a:t>
            </a:r>
          </a:p>
          <a:p>
            <a:r>
              <a:rPr lang="en-US" altLang="en-US" sz="2000" b="1" dirty="0" err="1">
                <a:latin typeface="Courier New" panose="02070309020205020404" pitchFamily="49" charset="0"/>
              </a:rPr>
              <a:t>canRead</a:t>
            </a:r>
            <a:r>
              <a:rPr lang="en-US" altLang="en-US" sz="2000" b="1" dirty="0">
                <a:latin typeface="Courier New" panose="02070309020205020404" pitchFamily="49" charset="0"/>
              </a:rPr>
              <a:t>()</a:t>
            </a:r>
          </a:p>
          <a:p>
            <a:r>
              <a:rPr lang="en-US" altLang="en-US" sz="2000" b="1" dirty="0" err="1">
                <a:latin typeface="Courier New" panose="02070309020205020404" pitchFamily="49" charset="0"/>
              </a:rPr>
              <a:t>canWrite</a:t>
            </a:r>
            <a:r>
              <a:rPr lang="en-US" altLang="en-US" sz="2000" b="1" dirty="0">
                <a:latin typeface="Courier New" panose="02070309020205020404" pitchFamily="49" charset="0"/>
              </a:rPr>
              <a:t>()</a:t>
            </a:r>
          </a:p>
          <a:p>
            <a:r>
              <a:rPr lang="en-US" altLang="en-US" sz="2000" b="1" dirty="0" err="1">
                <a:latin typeface="Courier New" panose="02070309020205020404" pitchFamily="49" charset="0"/>
              </a:rPr>
              <a:t>isHidden</a:t>
            </a:r>
            <a:r>
              <a:rPr lang="en-US" altLang="en-US" sz="2000" b="1" dirty="0">
                <a:latin typeface="Courier New" panose="02070309020205020404" pitchFamily="49" charset="0"/>
              </a:rPr>
              <a:t>()</a:t>
            </a:r>
          </a:p>
          <a:p>
            <a:r>
              <a:rPr lang="en-US" altLang="en-US" sz="2000" b="1" dirty="0" err="1">
                <a:latin typeface="Courier New" panose="02070309020205020404" pitchFamily="49" charset="0"/>
              </a:rPr>
              <a:t>getName</a:t>
            </a:r>
            <a:r>
              <a:rPr lang="en-US" altLang="en-US" sz="2000" b="1" dirty="0">
                <a:latin typeface="Courier New" panose="02070309020205020404" pitchFamily="49" charset="0"/>
              </a:rPr>
              <a:t>()</a:t>
            </a:r>
          </a:p>
          <a:p>
            <a:r>
              <a:rPr lang="en-US" altLang="en-US" sz="2000" b="1" dirty="0" err="1">
                <a:latin typeface="Courier New" panose="02070309020205020404" pitchFamily="49" charset="0"/>
              </a:rPr>
              <a:t>getPath</a:t>
            </a:r>
            <a:r>
              <a:rPr lang="en-US" altLang="en-US" sz="2000" b="1" dirty="0">
                <a:latin typeface="Courier New" panose="02070309020205020404" pitchFamily="49" charset="0"/>
              </a:rPr>
              <a:t>()</a:t>
            </a:r>
          </a:p>
          <a:p>
            <a:endParaRPr lang="en-GB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275655"/>
            <a:ext cx="4168775" cy="3457575"/>
          </a:xfrm>
        </p:spPr>
        <p:txBody>
          <a:bodyPr/>
          <a:lstStyle/>
          <a:p>
            <a:r>
              <a:rPr lang="en-US" altLang="en-US" sz="2000" b="1" dirty="0" err="1">
                <a:latin typeface="Courier New" panose="02070309020205020404" pitchFamily="49" charset="0"/>
              </a:rPr>
              <a:t>getAbsolutePath</a:t>
            </a:r>
            <a:r>
              <a:rPr lang="en-US" altLang="en-US" sz="2000" b="1" dirty="0">
                <a:latin typeface="Courier New" panose="02070309020205020404" pitchFamily="49" charset="0"/>
              </a:rPr>
              <a:t>()</a:t>
            </a:r>
          </a:p>
          <a:p>
            <a:r>
              <a:rPr lang="en-US" altLang="en-US" sz="2000" b="1" dirty="0" err="1">
                <a:latin typeface="Courier New" panose="02070309020205020404" pitchFamily="49" charset="0"/>
              </a:rPr>
              <a:t>getParent</a:t>
            </a:r>
            <a:r>
              <a:rPr lang="en-US" altLang="en-US" sz="2000" b="1" dirty="0">
                <a:latin typeface="Courier New" panose="02070309020205020404" pitchFamily="49" charset="0"/>
              </a:rPr>
              <a:t>()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list()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length()</a:t>
            </a:r>
          </a:p>
          <a:p>
            <a:r>
              <a:rPr lang="en-US" altLang="en-US" sz="2000" b="1" dirty="0" err="1">
                <a:latin typeface="Courier New" panose="02070309020205020404" pitchFamily="49" charset="0"/>
              </a:rPr>
              <a:t>renameTo</a:t>
            </a:r>
            <a:r>
              <a:rPr lang="en-US" altLang="en-US" sz="2000" b="1" dirty="0">
                <a:latin typeface="Courier New" panose="02070309020205020404" pitchFamily="49" charset="0"/>
              </a:rPr>
              <a:t>(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newPath</a:t>
            </a:r>
            <a:r>
              <a:rPr lang="en-US" altLang="en-US" sz="2000" b="1" dirty="0">
                <a:latin typeface="Courier New" panose="02070309020205020404" pitchFamily="49" charset="0"/>
              </a:rPr>
              <a:t> 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delete()</a:t>
            </a:r>
          </a:p>
          <a:p>
            <a:r>
              <a:rPr lang="en-US" altLang="en-US" sz="2000" b="1" dirty="0" err="1">
                <a:latin typeface="Courier New" panose="02070309020205020404" pitchFamily="49" charset="0"/>
              </a:rPr>
              <a:t>mkdir</a:t>
            </a:r>
            <a:r>
              <a:rPr lang="en-US" altLang="en-US" sz="2000" b="1" dirty="0">
                <a:latin typeface="Courier New" panose="02070309020205020404" pitchFamily="49" charset="0"/>
              </a:rPr>
              <a:t>()</a:t>
            </a:r>
          </a:p>
          <a:p>
            <a:r>
              <a:rPr lang="en-US" altLang="en-US" sz="2000" b="1" dirty="0" err="1">
                <a:latin typeface="Courier New" panose="02070309020205020404" pitchFamily="49" charset="0"/>
              </a:rPr>
              <a:t>createNewFile</a:t>
            </a:r>
            <a:r>
              <a:rPr lang="en-US" altLang="en-US" sz="2000" b="1" dirty="0">
                <a:latin typeface="Courier New" panose="02070309020205020404" pitchFamily="49" charset="0"/>
              </a:rPr>
              <a:t>()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81901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ListFile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File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currentDirectory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File(".");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String[] contents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currentDirectory.list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contents.length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(contents[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 }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698511" y="2230423"/>
            <a:ext cx="3121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It is considering the current directory, but you could pass any path </a:t>
            </a:r>
          </a:p>
        </p:txBody>
      </p:sp>
      <p:cxnSp>
        <p:nvCxnSpPr>
          <p:cNvPr id="6" name="Straight Arrow Connecto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698511" y="3153753"/>
            <a:ext cx="984661" cy="44438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900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FileReader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• </a:t>
            </a:r>
            <a:r>
              <a:rPr lang="en-GB" sz="2400" dirty="0" err="1"/>
              <a:t>FileReader</a:t>
            </a:r>
            <a:r>
              <a:rPr lang="en-GB" sz="2400" dirty="0"/>
              <a:t> opens file for reading and throws exception if open fails.</a:t>
            </a:r>
          </a:p>
          <a:p>
            <a:pPr marL="0" indent="0">
              <a:buNone/>
            </a:pPr>
            <a:r>
              <a:rPr lang="en-GB" sz="2400" dirty="0"/>
              <a:t>Constructors: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reader = new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("filename");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reader = new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fileObject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/>
              <a:t>• Provides basic set of methods for reading:</a:t>
            </a:r>
          </a:p>
          <a:p>
            <a:pPr marL="0" indent="0">
              <a:buNone/>
            </a:pPr>
            <a:r>
              <a:rPr lang="en-GB" sz="2400" dirty="0"/>
              <a:t>	– read character (mapped to character set).</a:t>
            </a:r>
          </a:p>
          <a:p>
            <a:pPr marL="0" indent="0">
              <a:buNone/>
            </a:pPr>
            <a:r>
              <a:rPr lang="en-GB" sz="2400" dirty="0"/>
              <a:t>	– read array of characters.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• Also provides method to close stream.</a:t>
            </a:r>
          </a:p>
        </p:txBody>
      </p:sp>
    </p:spTree>
    <p:extLst>
      <p:ext uri="{BB962C8B-B14F-4D97-AF65-F5344CB8AC3E}">
        <p14:creationId xmlns:p14="http://schemas.microsoft.com/office/powerpoint/2010/main" val="366739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Delegation Event Handling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Three parts</a:t>
            </a:r>
          </a:p>
          <a:p>
            <a:pPr lvl="1"/>
            <a:r>
              <a:rPr lang="en-US" dirty="0">
                <a:solidFill>
                  <a:srgbClr val="800000"/>
                </a:solidFill>
                <a:latin typeface="Arial" charset="0"/>
              </a:rPr>
              <a:t>Event source</a:t>
            </a:r>
          </a:p>
          <a:p>
            <a:pPr lvl="2"/>
            <a:r>
              <a:rPr lang="en-US" dirty="0">
                <a:latin typeface="Arial" charset="0"/>
              </a:rPr>
              <a:t>GUI component which user interacts with</a:t>
            </a:r>
          </a:p>
          <a:p>
            <a:pPr lvl="1"/>
            <a:r>
              <a:rPr lang="en-US" dirty="0">
                <a:solidFill>
                  <a:srgbClr val="800000"/>
                </a:solidFill>
                <a:latin typeface="Arial" charset="0"/>
              </a:rPr>
              <a:t>Event object</a:t>
            </a:r>
          </a:p>
          <a:p>
            <a:pPr lvl="2"/>
            <a:r>
              <a:rPr lang="en-US" dirty="0">
                <a:latin typeface="Arial" charset="0"/>
              </a:rPr>
              <a:t>Encapsulates information about event that occurred</a:t>
            </a:r>
          </a:p>
          <a:p>
            <a:pPr lvl="1"/>
            <a:r>
              <a:rPr lang="en-US" dirty="0">
                <a:solidFill>
                  <a:srgbClr val="800000"/>
                </a:solidFill>
                <a:latin typeface="Arial" charset="0"/>
              </a:rPr>
              <a:t>Event listener</a:t>
            </a:r>
          </a:p>
          <a:p>
            <a:pPr lvl="2"/>
            <a:r>
              <a:rPr lang="en-US" dirty="0">
                <a:latin typeface="Arial" charset="0"/>
              </a:rPr>
              <a:t>Receives event object when notified, then responds</a:t>
            </a:r>
          </a:p>
          <a:p>
            <a:r>
              <a:rPr lang="en-US" dirty="0">
                <a:latin typeface="Arial" charset="0"/>
              </a:rPr>
              <a:t>Programmer must perform two tasks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  <a:latin typeface="Arial" charset="0"/>
              </a:rPr>
              <a:t>Register event listener for event 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  <a:latin typeface="Arial" charset="0"/>
              </a:rPr>
              <a:t>Implement event-handling method (event handler)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20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FileWriter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562120"/>
            <a:ext cx="8489950" cy="4370142"/>
          </a:xfrm>
        </p:spPr>
        <p:txBody>
          <a:bodyPr/>
          <a:lstStyle/>
          <a:p>
            <a:r>
              <a:rPr lang="en-GB" sz="2400" dirty="0" err="1"/>
              <a:t>FileWriter</a:t>
            </a:r>
            <a:r>
              <a:rPr lang="en-GB" sz="2400" dirty="0"/>
              <a:t> opens file for writing and throws exception if open fails</a:t>
            </a:r>
          </a:p>
          <a:p>
            <a:r>
              <a:rPr lang="en-GB" sz="2400" dirty="0"/>
              <a:t>Constructors: 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writer = new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("filename");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writer = new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fileObject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/>
              <a:t>• Provides basic set of write methods:</a:t>
            </a:r>
          </a:p>
          <a:p>
            <a:pPr marL="0" indent="0">
              <a:buNone/>
            </a:pPr>
            <a:r>
              <a:rPr lang="en-GB" sz="2400" dirty="0"/>
              <a:t>	– write character.</a:t>
            </a:r>
          </a:p>
          <a:p>
            <a:pPr marL="0" indent="0">
              <a:buNone/>
            </a:pPr>
            <a:r>
              <a:rPr lang="en-GB" sz="2400" dirty="0"/>
              <a:t>	– write array of characters.</a:t>
            </a:r>
          </a:p>
          <a:p>
            <a:pPr marL="0" indent="0">
              <a:buNone/>
            </a:pPr>
            <a:r>
              <a:rPr lang="en-GB" sz="2400" dirty="0"/>
              <a:t>	– write String.</a:t>
            </a:r>
          </a:p>
          <a:p>
            <a:pPr marL="0" indent="0">
              <a:buNone/>
            </a:pPr>
            <a:r>
              <a:rPr lang="en-GB" sz="2400" dirty="0"/>
              <a:t>• Also provides method to close stream.</a:t>
            </a:r>
          </a:p>
          <a:p>
            <a:r>
              <a:rPr lang="en-GB" sz="2400" dirty="0"/>
              <a:t>If you don’t close the file some data may not be written to file.</a:t>
            </a:r>
          </a:p>
        </p:txBody>
      </p:sp>
    </p:spTree>
    <p:extLst>
      <p:ext uri="{BB962C8B-B14F-4D97-AF65-F5344CB8AC3E}">
        <p14:creationId xmlns:p14="http://schemas.microsoft.com/office/powerpoint/2010/main" val="3340686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All </a:t>
            </a:r>
            <a:r>
              <a:rPr lang="en-GB" sz="2400" dirty="0" err="1"/>
              <a:t>FileReader</a:t>
            </a:r>
            <a:r>
              <a:rPr lang="en-GB" sz="2400" dirty="0"/>
              <a:t>/Writer methods throw exceptions. You should use try/catch blocks or write methods with a throws declaration.</a:t>
            </a:r>
          </a:p>
          <a:p>
            <a:endParaRPr lang="en-GB" sz="2400" dirty="0"/>
          </a:p>
          <a:p>
            <a:r>
              <a:rPr lang="en-GB" sz="2400" dirty="0"/>
              <a:t>If you open an existing file for writing, you </a:t>
            </a:r>
            <a:r>
              <a:rPr lang="en-GB" sz="2400" i="1" dirty="0">
                <a:solidFill>
                  <a:srgbClr val="C00000"/>
                </a:solidFill>
              </a:rPr>
              <a:t>delete</a:t>
            </a:r>
            <a:r>
              <a:rPr lang="en-GB" sz="2400" i="1" dirty="0"/>
              <a:t> </a:t>
            </a:r>
            <a:r>
              <a:rPr lang="en-GB" sz="2400" dirty="0"/>
              <a:t>existing contents, unless </a:t>
            </a:r>
            <a:r>
              <a:rPr lang="en-GB" sz="2400" dirty="0">
                <a:solidFill>
                  <a:srgbClr val="800000"/>
                </a:solidFill>
              </a:rPr>
              <a:t>append mode </a:t>
            </a:r>
            <a:r>
              <a:rPr lang="en-GB" sz="2400" dirty="0"/>
              <a:t>is selected: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writer = new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fileObject,true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065300" y="5760040"/>
            <a:ext cx="258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boolean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append_to_file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6" name="Straight Arrow Connecto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" idx="0"/>
          </p:cNvCxnSpPr>
          <p:nvPr/>
        </p:nvCxnSpPr>
        <p:spPr>
          <a:xfrm flipV="1">
            <a:off x="6357781" y="5049484"/>
            <a:ext cx="1489653" cy="71055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620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Copying a text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200" y="1736229"/>
            <a:ext cx="798789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 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CopyTextFile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File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File(“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text.txt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File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outputFile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File(“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text_copy.txt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= new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 = new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outputFile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((c =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!= -1) 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 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9090" y="4329244"/>
            <a:ext cx="228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+mj-lt"/>
              </a:rPr>
              <a:t>Copy one character at a</a:t>
            </a:r>
          </a:p>
          <a:p>
            <a:r>
              <a:rPr lang="en-GB" sz="1400" dirty="0">
                <a:solidFill>
                  <a:srgbClr val="0000FF"/>
                </a:solidFill>
                <a:latin typeface="+mj-lt"/>
              </a:rPr>
              <a:t>time. read() returns -1</a:t>
            </a:r>
          </a:p>
          <a:p>
            <a:r>
              <a:rPr lang="en-GB" sz="1400" dirty="0">
                <a:solidFill>
                  <a:srgbClr val="0000FF"/>
                </a:solidFill>
                <a:latin typeface="+mj-lt"/>
              </a:rPr>
              <a:t>when no more data.</a:t>
            </a:r>
            <a:endParaRPr lang="en-GB" sz="4000" dirty="0">
              <a:solidFill>
                <a:srgbClr val="0000FF"/>
              </a:solidFill>
              <a:latin typeface="+mj-lt"/>
            </a:endParaRPr>
          </a:p>
        </p:txBody>
      </p:sp>
      <p:cxnSp>
        <p:nvCxnSpPr>
          <p:cNvPr id="12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055807" y="4680521"/>
            <a:ext cx="68334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77668" y="5067908"/>
            <a:ext cx="109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Reading</a:t>
            </a:r>
          </a:p>
        </p:txBody>
      </p:sp>
      <p:sp>
        <p:nvSpPr>
          <p:cNvPr id="9" name="TextBox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55633" y="5461289"/>
            <a:ext cx="97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Writing</a:t>
            </a:r>
          </a:p>
        </p:txBody>
      </p:sp>
      <p:cxnSp>
        <p:nvCxnSpPr>
          <p:cNvPr id="8" name="Straight Arrow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145021" y="4883182"/>
            <a:ext cx="378007" cy="245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477626" y="5314641"/>
            <a:ext cx="378007" cy="245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111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Reading/writing files using Byte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Java methods to read and write bytes from and to a file:</a:t>
            </a:r>
          </a:p>
          <a:p>
            <a:pPr lvl="1"/>
            <a:r>
              <a:rPr lang="en-GB" sz="2000" dirty="0" err="1">
                <a:solidFill>
                  <a:srgbClr val="C00000"/>
                </a:solidFill>
              </a:rPr>
              <a:t>FileInputStream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GB" sz="2000" dirty="0" err="1">
                <a:solidFill>
                  <a:srgbClr val="C00000"/>
                </a:solidFill>
              </a:rPr>
              <a:t>FileOutputStream</a:t>
            </a:r>
            <a:endParaRPr lang="en-GB" sz="20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dirty="0"/>
              <a:t>Create an object of one of these classes to open a file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Specify the name of the file as argument to the constructor. 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Once the file is open you can read/write it</a:t>
            </a:r>
          </a:p>
          <a:p>
            <a:pPr lvl="1"/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22210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copy a file as bytes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199" y="1648550"/>
            <a:ext cx="786007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CopyBytesFile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File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File(“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Text.txt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File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outputFile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File(“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Text_copy.txt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= new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 = new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outputFile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while ((c =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!= -1) {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 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47188" y="4218483"/>
            <a:ext cx="207952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ArialMT"/>
              </a:rPr>
              <a:t>Copy one byte at a time.</a:t>
            </a:r>
          </a:p>
        </p:txBody>
      </p:sp>
      <p:sp>
        <p:nvSpPr>
          <p:cNvPr id="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1729" y="3741430"/>
            <a:ext cx="9193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ArialMT"/>
              </a:rPr>
              <a:t>Type </a:t>
            </a:r>
            <a:r>
              <a:rPr lang="en-GB" sz="1400" dirty="0" err="1">
                <a:solidFill>
                  <a:srgbClr val="0000FF"/>
                </a:solidFill>
                <a:latin typeface="ArialMT"/>
              </a:rPr>
              <a:t>int</a:t>
            </a:r>
            <a:r>
              <a:rPr lang="en-GB" sz="1400" dirty="0">
                <a:solidFill>
                  <a:srgbClr val="0000FF"/>
                </a:solidFill>
                <a:latin typeface="ArialMT"/>
              </a:rPr>
              <a:t> used to store</a:t>
            </a:r>
          </a:p>
          <a:p>
            <a:r>
              <a:rPr lang="en-GB" sz="1400" dirty="0">
                <a:solidFill>
                  <a:srgbClr val="0000FF"/>
                </a:solidFill>
                <a:latin typeface="ArialMT"/>
              </a:rPr>
              <a:t>byte.</a:t>
            </a:r>
            <a:endParaRPr lang="en-GB" sz="4000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75071" y="4139381"/>
            <a:ext cx="422787" cy="24617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200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BufferedReader</a:t>
            </a:r>
            <a:r>
              <a:rPr lang="en-GB" dirty="0"/>
              <a:t> and </a:t>
            </a:r>
            <a:r>
              <a:rPr lang="en-GB" dirty="0" err="1"/>
              <a:t>BufferedWriter</a:t>
            </a:r>
            <a:r>
              <a:rPr lang="en-GB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99" y="1795709"/>
            <a:ext cx="8695813" cy="4370142"/>
          </a:xfrm>
        </p:spPr>
        <p:txBody>
          <a:bodyPr/>
          <a:lstStyle/>
          <a:p>
            <a:r>
              <a:rPr lang="en-GB" sz="2400" dirty="0"/>
              <a:t>An object of these classes reads/writes an entire line of text into a buffer </a:t>
            </a:r>
          </a:p>
          <a:p>
            <a:r>
              <a:rPr lang="en-GB" sz="2400" dirty="0"/>
              <a:t>The constructor take as parameter an object of type Reader</a:t>
            </a:r>
          </a:p>
          <a:p>
            <a:r>
              <a:rPr lang="en-GB" sz="2400" dirty="0"/>
              <a:t>It provides a 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method to read complete line into a String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= new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("data.txt"));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• String can then be converted to other types (</a:t>
            </a:r>
            <a:r>
              <a:rPr lang="en-GB" sz="2400" dirty="0" err="1"/>
              <a:t>int</a:t>
            </a:r>
            <a:r>
              <a:rPr lang="en-GB" sz="2400" dirty="0"/>
              <a:t>, double, etc.)</a:t>
            </a:r>
          </a:p>
        </p:txBody>
      </p:sp>
    </p:spTree>
    <p:extLst>
      <p:ext uri="{BB962C8B-B14F-4D97-AF65-F5344CB8AC3E}">
        <p14:creationId xmlns:p14="http://schemas.microsoft.com/office/powerpoint/2010/main" val="2555454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29822"/>
            <a:ext cx="8489950" cy="654070"/>
          </a:xfrm>
        </p:spPr>
        <p:txBody>
          <a:bodyPr/>
          <a:lstStyle/>
          <a:p>
            <a:r>
              <a:rPr lang="en-GB" dirty="0"/>
              <a:t>Example – Copying a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085" y="1648550"/>
            <a:ext cx="8685982" cy="5262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ReadString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= new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("File1.txt");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(in);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 = new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("File2.txt", true);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(out);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line =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br.readLine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while(line != null){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bw.write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bw.newLine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br.readLine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br.close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bw.close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73330" y="4480093"/>
            <a:ext cx="20795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ArialMT"/>
              </a:rPr>
              <a:t>Use </a:t>
            </a:r>
            <a:r>
              <a:rPr lang="en-GB" sz="1400" b="1" dirty="0" err="1">
                <a:solidFill>
                  <a:srgbClr val="0000FF"/>
                </a:solidFill>
                <a:latin typeface="ArialMT"/>
              </a:rPr>
              <a:t>readLine</a:t>
            </a:r>
            <a:r>
              <a:rPr lang="en-GB" sz="1400" b="1" dirty="0">
                <a:solidFill>
                  <a:srgbClr val="0000FF"/>
                </a:solidFill>
                <a:latin typeface="ArialMT"/>
              </a:rPr>
              <a:t>() from </a:t>
            </a:r>
            <a:r>
              <a:rPr lang="en-GB" sz="1400" b="1" dirty="0" err="1">
                <a:solidFill>
                  <a:srgbClr val="0000FF"/>
                </a:solidFill>
                <a:latin typeface="ArialMT"/>
              </a:rPr>
              <a:t>BufferReader</a:t>
            </a:r>
            <a:r>
              <a:rPr lang="en-GB" sz="1400" b="1" dirty="0">
                <a:solidFill>
                  <a:srgbClr val="0000FF"/>
                </a:solidFill>
                <a:latin typeface="ArialMT"/>
              </a:rPr>
              <a:t> to read a line of text</a:t>
            </a:r>
          </a:p>
        </p:txBody>
      </p:sp>
      <p:cxnSp>
        <p:nvCxnSpPr>
          <p:cNvPr id="6" name="Straight Arrow Connecto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060724" y="4251756"/>
            <a:ext cx="1312606" cy="53315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72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Reader/Writers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StringReader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StringWriter</a:t>
            </a:r>
            <a:r>
              <a:rPr lang="en-GB" sz="2400" dirty="0"/>
              <a:t>: read/write to/from strings rather than files or writers.</a:t>
            </a:r>
          </a:p>
          <a:p>
            <a:r>
              <a:rPr lang="en-GB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GB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2400" dirty="0"/>
              <a:t>Convert from stream to reader.</a:t>
            </a:r>
          </a:p>
          <a:p>
            <a:r>
              <a:rPr lang="en-GB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OutputStreamWriter</a:t>
            </a:r>
            <a:r>
              <a:rPr lang="en-GB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2400" dirty="0"/>
              <a:t>Convert from writer to stream.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Plus a family of </a:t>
            </a:r>
            <a:r>
              <a:rPr lang="en-GB" sz="2400" dirty="0" err="1"/>
              <a:t>InputStream</a:t>
            </a:r>
            <a:r>
              <a:rPr lang="en-GB" sz="2400" dirty="0"/>
              <a:t> and </a:t>
            </a:r>
            <a:r>
              <a:rPr lang="en-GB" sz="2400" dirty="0" err="1"/>
              <a:t>OutputStream</a:t>
            </a:r>
            <a:r>
              <a:rPr lang="en-GB" sz="2400" dirty="0"/>
              <a:t> classes.</a:t>
            </a:r>
          </a:p>
        </p:txBody>
      </p:sp>
    </p:spTree>
    <p:extLst>
      <p:ext uri="{BB962C8B-B14F-4D97-AF65-F5344CB8AC3E}">
        <p14:creationId xmlns:p14="http://schemas.microsoft.com/office/powerpoint/2010/main" val="2580133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saw file handling in Java</a:t>
            </a:r>
          </a:p>
          <a:p>
            <a:r>
              <a:rPr lang="en-US" dirty="0"/>
              <a:t>Remember that it is important to save data in files and permanent storage.</a:t>
            </a:r>
          </a:p>
          <a:p>
            <a:r>
              <a:rPr lang="en-US" dirty="0"/>
              <a:t>Reading and writing data from and to a file is a must for a good developer!</a:t>
            </a:r>
          </a:p>
        </p:txBody>
      </p:sp>
    </p:spTree>
    <p:extLst>
      <p:ext uri="{BB962C8B-B14F-4D97-AF65-F5344CB8AC3E}">
        <p14:creationId xmlns:p14="http://schemas.microsoft.com/office/powerpoint/2010/main" val="167599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What is an Event Listener?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 event listener is an </a:t>
            </a:r>
            <a:r>
              <a:rPr lang="en-US" dirty="0">
                <a:solidFill>
                  <a:srgbClr val="800000"/>
                </a:solidFill>
                <a:latin typeface="Arial" charset="0"/>
              </a:rPr>
              <a:t>object </a:t>
            </a:r>
          </a:p>
          <a:p>
            <a:pPr lvl="1"/>
            <a:r>
              <a:rPr lang="en-US" dirty="0">
                <a:latin typeface="Arial" charset="0"/>
              </a:rPr>
              <a:t>It "listens" for events from a specific GUI component (itself an object) </a:t>
            </a:r>
          </a:p>
          <a:p>
            <a:pPr marL="457200" lvl="1" indent="0">
              <a:buNone/>
            </a:pP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When an event is generated by the GUI component a method in the listener object is invoked to respond to the event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9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the Event Handling process</a:t>
            </a:r>
          </a:p>
        </p:txBody>
      </p:sp>
      <p:sp>
        <p:nvSpPr>
          <p:cNvPr id="3" name="TextBox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33409" y="2031442"/>
            <a:ext cx="1823862" cy="954107"/>
          </a:xfrm>
          <a:prstGeom prst="rect">
            <a:avLst/>
          </a:prstGeom>
          <a:solidFill>
            <a:srgbClr val="FFCC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2000" b="1" dirty="0"/>
              <a:t>Event Source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33409" y="4473108"/>
            <a:ext cx="1954381" cy="954107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2000" b="1" dirty="0"/>
              <a:t>Event Listener</a:t>
            </a:r>
          </a:p>
          <a:p>
            <a:endParaRPr lang="en-US" dirty="0"/>
          </a:p>
        </p:txBody>
      </p:sp>
      <p:sp>
        <p:nvSpPr>
          <p:cNvPr id="10" name="Freeform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08791" y="2383346"/>
            <a:ext cx="1536441" cy="2618545"/>
          </a:xfrm>
          <a:custGeom>
            <a:avLst/>
            <a:gdLst>
              <a:gd name="connsiteX0" fmla="*/ 0 w 1536441"/>
              <a:gd name="connsiteY0" fmla="*/ 0 h 2618545"/>
              <a:gd name="connsiteX1" fmla="*/ 1536411 w 1536441"/>
              <a:gd name="connsiteY1" fmla="*/ 1270073 h 2618545"/>
              <a:gd name="connsiteX2" fmla="*/ 47033 w 1536441"/>
              <a:gd name="connsiteY2" fmla="*/ 2618545 h 261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6441" h="2618545">
                <a:moveTo>
                  <a:pt x="0" y="0"/>
                </a:moveTo>
                <a:cubicBezTo>
                  <a:pt x="764286" y="416824"/>
                  <a:pt x="1528572" y="833649"/>
                  <a:pt x="1536411" y="1270073"/>
                </a:cubicBezTo>
                <a:cubicBezTo>
                  <a:pt x="1544250" y="1706497"/>
                  <a:pt x="47033" y="2618545"/>
                  <a:pt x="47033" y="2618545"/>
                </a:cubicBezTo>
              </a:path>
            </a:pathLst>
          </a:cu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84619" y="2336306"/>
            <a:ext cx="470330" cy="517437"/>
            <a:chOff x="6584619" y="2336306"/>
            <a:chExt cx="470330" cy="517437"/>
          </a:xfrm>
        </p:grpSpPr>
        <p:sp>
          <p:nvSpPr>
            <p:cNvPr id="12" name="Oval 11"/>
            <p:cNvSpPr/>
            <p:nvPr/>
          </p:nvSpPr>
          <p:spPr>
            <a:xfrm>
              <a:off x="6584619" y="2336306"/>
              <a:ext cx="470330" cy="517437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544" y="239553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14" name="TextBox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27406" y="2523884"/>
            <a:ext cx="1069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registers</a:t>
            </a:r>
          </a:p>
          <a:p>
            <a:r>
              <a:rPr lang="en-US" dirty="0"/>
              <a:t>Listener</a:t>
            </a:r>
          </a:p>
        </p:txBody>
      </p:sp>
      <p:cxnSp>
        <p:nvCxnSpPr>
          <p:cNvPr id="16" name="Straight Arrow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58392" y="3183021"/>
            <a:ext cx="0" cy="112895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85808" y="3183021"/>
            <a:ext cx="470330" cy="517437"/>
            <a:chOff x="6584619" y="2336306"/>
            <a:chExt cx="470330" cy="517437"/>
          </a:xfrm>
        </p:grpSpPr>
        <p:sp>
          <p:nvSpPr>
            <p:cNvPr id="18" name="Oval 17"/>
            <p:cNvSpPr/>
            <p:nvPr/>
          </p:nvSpPr>
          <p:spPr>
            <a:xfrm>
              <a:off x="6584619" y="2336306"/>
              <a:ext cx="470330" cy="517437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63544" y="239553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0" name="TextBox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542148" y="3223296"/>
            <a:ext cx="1506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Fires an </a:t>
            </a:r>
          </a:p>
          <a:p>
            <a:r>
              <a:rPr lang="en-US" dirty="0"/>
              <a:t>Event Object</a:t>
            </a:r>
          </a:p>
        </p:txBody>
      </p: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54016" y="5546288"/>
            <a:ext cx="0" cy="112895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92758" y="5828526"/>
            <a:ext cx="470330" cy="517437"/>
            <a:chOff x="6584619" y="2336306"/>
            <a:chExt cx="470330" cy="517437"/>
          </a:xfrm>
        </p:grpSpPr>
        <p:sp>
          <p:nvSpPr>
            <p:cNvPr id="23" name="Oval 22"/>
            <p:cNvSpPr/>
            <p:nvPr/>
          </p:nvSpPr>
          <p:spPr>
            <a:xfrm>
              <a:off x="6584619" y="2336306"/>
              <a:ext cx="470330" cy="517437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63544" y="2395533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sp>
        <p:nvSpPr>
          <p:cNvPr id="25" name="TextBox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34688" y="5699632"/>
            <a:ext cx="1544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Reacts to the </a:t>
            </a:r>
          </a:p>
          <a:p>
            <a:r>
              <a:rPr lang="en-US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7254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20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an Event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718063"/>
            <a:ext cx="8489950" cy="4370142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None/>
            </a:pPr>
            <a:r>
              <a:rPr lang="en-US" sz="2000" dirty="0">
                <a:latin typeface="Arial" charset="0"/>
              </a:rPr>
              <a:t>Every event handler requires three bits of code:</a:t>
            </a:r>
            <a:r>
              <a:rPr lang="en-US" sz="1600" dirty="0">
                <a:latin typeface="Arial" charset="0"/>
              </a:rPr>
              <a:t> </a:t>
            </a:r>
          </a:p>
          <a:p>
            <a:pPr marL="457200" indent="-457200">
              <a:lnSpc>
                <a:spcPct val="80000"/>
              </a:lnSpc>
              <a:buNone/>
            </a:pPr>
            <a:endParaRPr lang="en-US" sz="1400" dirty="0">
              <a:latin typeface="Arial" charset="0"/>
            </a:endParaRPr>
          </a:p>
          <a:p>
            <a:pPr marL="457200" indent="-457200">
              <a:lnSpc>
                <a:spcPct val="80000"/>
              </a:lnSpc>
              <a:buClr>
                <a:schemeClr val="tx1"/>
              </a:buClr>
              <a:buFont typeface="Wingdings" charset="0"/>
              <a:buAutoNum type="arabicPeriod"/>
            </a:pPr>
            <a:r>
              <a:rPr lang="en-US" sz="2000" dirty="0">
                <a:latin typeface="Arial" charset="0"/>
              </a:rPr>
              <a:t>Code that specifies that the class either</a:t>
            </a:r>
            <a:r>
              <a:rPr lang="en-US" sz="1800" dirty="0">
                <a:latin typeface="Arial" charset="0"/>
              </a:rPr>
              <a:t> </a:t>
            </a:r>
          </a:p>
          <a:p>
            <a:pPr marL="838200" lvl="1" indent="-381000">
              <a:lnSpc>
                <a:spcPct val="80000"/>
              </a:lnSpc>
              <a:buClr>
                <a:schemeClr val="tx1"/>
              </a:buClr>
              <a:buFont typeface="Wingdings" charset="0"/>
              <a:buAutoNum type="arabicPeriod"/>
            </a:pPr>
            <a:r>
              <a:rPr lang="en-US" sz="1800" dirty="0">
                <a:latin typeface="Arial" charset="0"/>
              </a:rPr>
              <a:t>Implements a listener interface or </a:t>
            </a:r>
          </a:p>
          <a:p>
            <a:pPr marL="838200" lvl="1" indent="-381000">
              <a:lnSpc>
                <a:spcPct val="80000"/>
              </a:lnSpc>
              <a:buClr>
                <a:schemeClr val="tx1"/>
              </a:buClr>
              <a:buFont typeface="Wingdings" charset="0"/>
              <a:buAutoNum type="arabicPeriod"/>
            </a:pPr>
            <a:r>
              <a:rPr lang="en-US" sz="1800" dirty="0">
                <a:latin typeface="Arial" charset="0"/>
              </a:rPr>
              <a:t>Extends a class that implements a listener interface. </a:t>
            </a:r>
          </a:p>
          <a:p>
            <a:pPr marL="457200" indent="-457200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sz="1800" dirty="0">
                <a:latin typeface="Arial" charset="0"/>
              </a:rPr>
              <a:t>    </a:t>
            </a:r>
            <a:r>
              <a:rPr lang="en-US" sz="18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urier New" charset="0"/>
              </a:rPr>
              <a:t>public class </a:t>
            </a:r>
            <a:r>
              <a:rPr lang="en-US" sz="1800" b="1" dirty="0" err="1">
                <a:solidFill>
                  <a:srgbClr val="800000"/>
                </a:solidFill>
                <a:latin typeface="Courier New" charset="0"/>
              </a:rPr>
              <a:t>MyClass</a:t>
            </a:r>
            <a:r>
              <a:rPr lang="en-US" sz="1800" b="1" dirty="0">
                <a:solidFill>
                  <a:srgbClr val="800000"/>
                </a:solidFill>
                <a:latin typeface="Courier New" charset="0"/>
              </a:rPr>
              <a:t> implements ActionListener {…</a:t>
            </a:r>
            <a:r>
              <a:rPr lang="en-US" sz="2400" b="1" dirty="0">
                <a:solidFill>
                  <a:srgbClr val="800000"/>
                </a:solidFill>
                <a:latin typeface="Courier New" charset="0"/>
              </a:rPr>
              <a:t> </a:t>
            </a:r>
          </a:p>
          <a:p>
            <a:pPr marL="0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000" dirty="0">
              <a:latin typeface="Arial" charset="0"/>
            </a:endParaRPr>
          </a:p>
          <a:p>
            <a:pPr marL="457200" indent="-457200">
              <a:lnSpc>
                <a:spcPct val="80000"/>
              </a:lnSpc>
              <a:buClr>
                <a:schemeClr val="tx1"/>
              </a:buClr>
              <a:buFont typeface="Wingdings" charset="0"/>
              <a:buAutoNum type="arabicPeriod" startAt="2"/>
            </a:pPr>
            <a:r>
              <a:rPr lang="en-US" sz="2000" dirty="0">
                <a:latin typeface="Arial" charset="0"/>
              </a:rPr>
              <a:t>Code that implements the methods in the listener   interface.</a:t>
            </a:r>
            <a:r>
              <a:rPr lang="en-US" sz="1800" dirty="0">
                <a:latin typeface="Arial" charset="0"/>
              </a:rPr>
              <a:t> </a:t>
            </a:r>
            <a:br>
              <a:rPr lang="en-US" sz="2000" dirty="0">
                <a:latin typeface="Arial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urier New" charset="0"/>
              </a:rPr>
              <a:t>public void </a:t>
            </a:r>
            <a:r>
              <a:rPr lang="en-US" sz="2000" b="1" dirty="0" err="1">
                <a:solidFill>
                  <a:srgbClr val="800000"/>
                </a:solidFill>
                <a:latin typeface="Courier New" charset="0"/>
              </a:rPr>
              <a:t>actionPerformed</a:t>
            </a:r>
            <a:r>
              <a:rPr lang="en-US" sz="2000" b="1" dirty="0">
                <a:solidFill>
                  <a:srgbClr val="800000"/>
                </a:solidFill>
                <a:latin typeface="Courier New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Courier New" charset="0"/>
              </a:rPr>
              <a:t>ActionEvent</a:t>
            </a:r>
            <a:r>
              <a:rPr lang="en-US" sz="2000" b="1" dirty="0">
                <a:solidFill>
                  <a:srgbClr val="800000"/>
                </a:solidFill>
                <a:latin typeface="Courier New" charset="0"/>
              </a:rPr>
              <a:t> e) </a:t>
            </a:r>
            <a:br>
              <a:rPr lang="en-US" sz="2000" b="1" dirty="0">
                <a:solidFill>
                  <a:srgbClr val="800000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urier New" charset="0"/>
              </a:rPr>
              <a:t>{ ...//code that reacts to the action... }</a:t>
            </a:r>
            <a:endParaRPr lang="en-US" sz="2400" b="1" dirty="0">
              <a:solidFill>
                <a:srgbClr val="800000"/>
              </a:solidFill>
              <a:latin typeface="Courier New" charset="0"/>
            </a:endParaRPr>
          </a:p>
          <a:p>
            <a:pPr marL="457200" indent="-457200">
              <a:lnSpc>
                <a:spcPct val="80000"/>
              </a:lnSpc>
              <a:buClr>
                <a:schemeClr val="tx1"/>
              </a:buClr>
              <a:buFont typeface="Wingdings" charset="0"/>
              <a:buAutoNum type="arabicPeriod" startAt="2"/>
            </a:pPr>
            <a:endParaRPr lang="en-US" sz="2000" dirty="0">
              <a:latin typeface="Arial" charset="0"/>
            </a:endParaRPr>
          </a:p>
          <a:p>
            <a:pPr marL="457200" indent="-457200">
              <a:lnSpc>
                <a:spcPct val="80000"/>
              </a:lnSpc>
              <a:buClr>
                <a:schemeClr val="tx1"/>
              </a:buClr>
              <a:buFont typeface="Wingdings" charset="0"/>
              <a:buAutoNum type="arabicPeriod" startAt="2"/>
            </a:pPr>
            <a:r>
              <a:rPr lang="en-US" sz="2000" dirty="0">
                <a:latin typeface="Arial" charset="0"/>
              </a:rPr>
              <a:t>Code that registers an instance of the event handler class as a listener upon one or more components.</a:t>
            </a:r>
            <a:br>
              <a:rPr lang="en-US" sz="2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 charset="0"/>
              </a:rPr>
              <a:t>someComponent.addActionListener</a:t>
            </a:r>
            <a:r>
              <a:rPr lang="en-US" sz="1800" b="1" dirty="0">
                <a:solidFill>
                  <a:srgbClr val="800000"/>
                </a:solidFill>
                <a:latin typeface="Courier New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Courier New" charset="0"/>
              </a:rPr>
              <a:t>instanceOfMyClass</a:t>
            </a:r>
            <a:r>
              <a:rPr lang="en-US" sz="1800" b="1" dirty="0">
                <a:solidFill>
                  <a:srgbClr val="800000"/>
                </a:solidFill>
                <a:latin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sz="1600" dirty="0">
                <a:solidFill>
                  <a:srgbClr val="800000"/>
                </a:solidFill>
                <a:latin typeface="Arial" charset="0"/>
              </a:rPr>
              <a:t> </a:t>
            </a:r>
          </a:p>
          <a:p>
            <a:pPr marL="0" indent="0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sz="2000" dirty="0">
                <a:latin typeface="Arial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414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 err="1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800000"/>
                </a:solidFill>
                <a:latin typeface="Courier New" charset="0"/>
              </a:rPr>
              <a:t>JTextField</a:t>
            </a:r>
            <a:endParaRPr lang="en-US" dirty="0">
              <a:solidFill>
                <a:srgbClr val="800000"/>
              </a:solidFill>
              <a:latin typeface="Courier New" charset="0"/>
            </a:endParaRPr>
          </a:p>
          <a:p>
            <a:pPr lvl="1"/>
            <a:r>
              <a:rPr lang="en-US" dirty="0">
                <a:latin typeface="Arial" charset="0"/>
              </a:rPr>
              <a:t>Single-line area in which user can enter text</a:t>
            </a:r>
          </a:p>
          <a:p>
            <a:r>
              <a:rPr lang="en-US" b="1" dirty="0" err="1">
                <a:solidFill>
                  <a:srgbClr val="800000"/>
                </a:solidFill>
                <a:latin typeface="Courier New" charset="0"/>
              </a:rPr>
              <a:t>JPasswordField</a:t>
            </a:r>
            <a:endParaRPr lang="en-US" dirty="0">
              <a:solidFill>
                <a:srgbClr val="800000"/>
              </a:solidFill>
              <a:latin typeface="Courier New" charset="0"/>
            </a:endParaRPr>
          </a:p>
          <a:p>
            <a:pPr lvl="1"/>
            <a:r>
              <a:rPr lang="en-US" dirty="0">
                <a:latin typeface="Arial" charset="0"/>
              </a:rPr>
              <a:t>Extends </a:t>
            </a:r>
            <a:r>
              <a:rPr lang="en-US" b="1" dirty="0" err="1">
                <a:solidFill>
                  <a:srgbClr val="800000"/>
                </a:solidFill>
                <a:latin typeface="Courier New" charset="0"/>
              </a:rPr>
              <a:t>JTextField</a:t>
            </a:r>
            <a:endParaRPr lang="en-US" dirty="0">
              <a:solidFill>
                <a:srgbClr val="800000"/>
              </a:solidFill>
              <a:latin typeface="Courier New" charset="0"/>
            </a:endParaRPr>
          </a:p>
          <a:p>
            <a:pPr lvl="1"/>
            <a:r>
              <a:rPr lang="en-US" dirty="0">
                <a:latin typeface="Arial" charset="0"/>
              </a:rPr>
              <a:t>Hides characters that user enters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6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53980"/>
            <a:ext cx="8489950" cy="654070"/>
          </a:xfrm>
        </p:spPr>
        <p:txBody>
          <a:bodyPr/>
          <a:lstStyle/>
          <a:p>
            <a:r>
              <a:rPr lang="en-US" dirty="0"/>
              <a:t>What we </a:t>
            </a:r>
            <a:r>
              <a:rPr lang="en-US" dirty="0" err="1"/>
              <a:t>visualise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81" y="1619703"/>
            <a:ext cx="4152900" cy="1378249"/>
          </a:xfrm>
          <a:prstGeom prst="rect">
            <a:avLst/>
          </a:prstGeom>
        </p:spPr>
      </p:pic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143" y="1312067"/>
            <a:ext cx="2597439" cy="1685885"/>
          </a:xfrm>
          <a:prstGeom prst="rect">
            <a:avLst/>
          </a:prstGeom>
        </p:spPr>
      </p:pic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81" y="3460638"/>
            <a:ext cx="4191000" cy="1295400"/>
          </a:xfrm>
          <a:prstGeom prst="rect">
            <a:avLst/>
          </a:prstGeom>
        </p:spPr>
      </p:pic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143" y="3250286"/>
            <a:ext cx="2752152" cy="1682971"/>
          </a:xfrm>
          <a:prstGeom prst="rect">
            <a:avLst/>
          </a:prstGeom>
        </p:spPr>
      </p:pic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081" y="5262364"/>
            <a:ext cx="4152900" cy="1295400"/>
          </a:xfrm>
          <a:prstGeom prst="rect">
            <a:avLst/>
          </a:prstGeom>
        </p:spPr>
      </p:pic>
      <p:pic>
        <p:nvPicPr>
          <p:cNvPr id="3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4143" y="5110473"/>
            <a:ext cx="2752152" cy="15238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0200" y="3081009"/>
            <a:ext cx="5362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you enter “Here it is!” in the text field 2 and press enter: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0200" y="4879506"/>
            <a:ext cx="5830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you enter “Something” in the text Password and press enter: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200" y="1142790"/>
            <a:ext cx="5020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you enter “Hello!” in the text field 1 and press enter:</a:t>
            </a:r>
          </a:p>
        </p:txBody>
      </p:sp>
    </p:spTree>
    <p:extLst>
      <p:ext uri="{BB962C8B-B14F-4D97-AF65-F5344CB8AC3E}">
        <p14:creationId xmlns:p14="http://schemas.microsoft.com/office/powerpoint/2010/main" val="381929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CL">
  <a:themeElements>
    <a:clrScheme name="PPT_DarkBlueOnWhite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59CBD"/>
      </a:hlink>
      <a:folHlink>
        <a:srgbClr val="B25D86"/>
      </a:folHlink>
    </a:clrScheme>
    <a:fontScheme name="PPT_DarkBlueOnWhi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PT_DarkBlueOn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59CBD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UoW.potx</Template>
  <TotalTime>10990</TotalTime>
  <Words>2451</Words>
  <Application>Microsoft Macintosh PowerPoint</Application>
  <PresentationFormat>On-screen Show (4:3)</PresentationFormat>
  <Paragraphs>447</Paragraphs>
  <Slides>48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ArialMT</vt:lpstr>
      <vt:lpstr>Calibri</vt:lpstr>
      <vt:lpstr>Courier</vt:lpstr>
      <vt:lpstr>Courier New</vt:lpstr>
      <vt:lpstr>ITC Stone Sans Std Semibold</vt:lpstr>
      <vt:lpstr>Times New Roman</vt:lpstr>
      <vt:lpstr>Wingdings</vt:lpstr>
      <vt:lpstr>UCL</vt:lpstr>
      <vt:lpstr>Document</vt:lpstr>
      <vt:lpstr>5COSC019W – Object Oriented Programming Week 8</vt:lpstr>
      <vt:lpstr>Summary</vt:lpstr>
      <vt:lpstr>What is an Event</vt:lpstr>
      <vt:lpstr>Delegation Event Handling Model</vt:lpstr>
      <vt:lpstr>What is an Event Listener?</vt:lpstr>
      <vt:lpstr>Recap the Event Handling process</vt:lpstr>
      <vt:lpstr>Implement an Event Handler</vt:lpstr>
      <vt:lpstr>Example using JTextField</vt:lpstr>
      <vt:lpstr>What we visualise:</vt:lpstr>
      <vt:lpstr>Part (1)</vt:lpstr>
      <vt:lpstr>Part (2)</vt:lpstr>
      <vt:lpstr>Part (3)</vt:lpstr>
      <vt:lpstr>Steps required to set up and event handler</vt:lpstr>
      <vt:lpstr>Using a Nested Class to Implement an Event Handler</vt:lpstr>
      <vt:lpstr>Types of Event</vt:lpstr>
      <vt:lpstr>How Event Handler works</vt:lpstr>
      <vt:lpstr>Mouse Event Handling</vt:lpstr>
      <vt:lpstr>Mouse Events</vt:lpstr>
      <vt:lpstr>Example – Part(1)</vt:lpstr>
      <vt:lpstr>Part (2)</vt:lpstr>
      <vt:lpstr>Part (3)</vt:lpstr>
      <vt:lpstr>Part (4)</vt:lpstr>
      <vt:lpstr>Listener Interface</vt:lpstr>
      <vt:lpstr>Adapter Class</vt:lpstr>
      <vt:lpstr>Adapter Classes</vt:lpstr>
      <vt:lpstr>Example - Part (1)</vt:lpstr>
      <vt:lpstr>Part (2)</vt:lpstr>
      <vt:lpstr>Part (3)</vt:lpstr>
      <vt:lpstr>File Handling</vt:lpstr>
      <vt:lpstr>Introduction</vt:lpstr>
      <vt:lpstr>Intro Example: Stock Market Analysis</vt:lpstr>
      <vt:lpstr>Java's I/O System</vt:lpstr>
      <vt:lpstr>Type of Stream</vt:lpstr>
      <vt:lpstr>Predefined Stream</vt:lpstr>
      <vt:lpstr>File Class</vt:lpstr>
      <vt:lpstr>Create a File object</vt:lpstr>
      <vt:lpstr>Methods to manipulate Files and Directory</vt:lpstr>
      <vt:lpstr>Listing files</vt:lpstr>
      <vt:lpstr>FileReader</vt:lpstr>
      <vt:lpstr>FileWriter</vt:lpstr>
      <vt:lpstr>Remember</vt:lpstr>
      <vt:lpstr>Example – Copying a text file</vt:lpstr>
      <vt:lpstr>Reading/writing files using Byte Streams</vt:lpstr>
      <vt:lpstr>Example – copy a file as bytes</vt:lpstr>
      <vt:lpstr>BufferedReader and BufferedWriter Class</vt:lpstr>
      <vt:lpstr>Example – Copying a file</vt:lpstr>
      <vt:lpstr>Other Reader/Writers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5COSC001W – Object Oriented Programming Week 4</dc:title>
  <dc:creator>Barbara</dc:creator>
  <cp:lastModifiedBy>Barbara Villarini</cp:lastModifiedBy>
  <cp:revision>227</cp:revision>
  <dcterms:created xsi:type="dcterms:W3CDTF">2016-07-23T09:13:01Z</dcterms:created>
  <dcterms:modified xsi:type="dcterms:W3CDTF">2022-11-12T20:54:20Z</dcterms:modified>
</cp:coreProperties>
</file>