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56" r:id="rId2"/>
    <p:sldId id="257" r:id="rId3"/>
    <p:sldId id="258" r:id="rId4"/>
    <p:sldId id="261" r:id="rId5"/>
    <p:sldId id="259" r:id="rId6"/>
    <p:sldId id="260" r:id="rId7"/>
    <p:sldId id="263" r:id="rId8"/>
    <p:sldId id="299" r:id="rId9"/>
    <p:sldId id="262" r:id="rId10"/>
    <p:sldId id="264" r:id="rId11"/>
    <p:sldId id="266" r:id="rId12"/>
    <p:sldId id="267" r:id="rId13"/>
    <p:sldId id="273" r:id="rId14"/>
    <p:sldId id="265" r:id="rId15"/>
    <p:sldId id="312" r:id="rId16"/>
    <p:sldId id="268" r:id="rId17"/>
    <p:sldId id="269" r:id="rId18"/>
    <p:sldId id="270" r:id="rId19"/>
    <p:sldId id="301" r:id="rId20"/>
    <p:sldId id="302" r:id="rId21"/>
    <p:sldId id="271" r:id="rId22"/>
    <p:sldId id="275" r:id="rId23"/>
    <p:sldId id="272" r:id="rId24"/>
    <p:sldId id="277" r:id="rId25"/>
    <p:sldId id="278" r:id="rId26"/>
    <p:sldId id="279" r:id="rId27"/>
    <p:sldId id="280" r:id="rId28"/>
    <p:sldId id="281" r:id="rId29"/>
    <p:sldId id="283" r:id="rId30"/>
    <p:sldId id="284" r:id="rId31"/>
    <p:sldId id="285" r:id="rId32"/>
    <p:sldId id="286" r:id="rId33"/>
    <p:sldId id="313" r:id="rId34"/>
    <p:sldId id="314" r:id="rId35"/>
    <p:sldId id="315" r:id="rId36"/>
    <p:sldId id="311" r:id="rId37"/>
    <p:sldId id="292" r:id="rId38"/>
    <p:sldId id="293" r:id="rId39"/>
    <p:sldId id="294" r:id="rId40"/>
    <p:sldId id="296" r:id="rId41"/>
    <p:sldId id="297" r:id="rId42"/>
    <p:sldId id="316" r:id="rId43"/>
    <p:sldId id="317" r:id="rId44"/>
    <p:sldId id="318" r:id="rId45"/>
    <p:sldId id="319" r:id="rId46"/>
    <p:sldId id="320" r:id="rId47"/>
    <p:sldId id="321" r:id="rId48"/>
    <p:sldId id="322" r:id="rId49"/>
    <p:sldId id="29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E2"/>
    <a:srgbClr val="44FF19"/>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6" autoAdjust="0"/>
    <p:restoredTop sz="84225" autoAdjust="0"/>
  </p:normalViewPr>
  <p:slideViewPr>
    <p:cSldViewPr snapToGrid="0" snapToObjects="1">
      <p:cViewPr varScale="1">
        <p:scale>
          <a:sx n="103" d="100"/>
          <a:sy n="103" d="100"/>
        </p:scale>
        <p:origin x="7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DDDEA-F461-C443-84D7-B2BB7878E532}" type="datetimeFigureOut">
              <a:rPr lang="en-US" smtClean="0"/>
              <a:t>11/21/22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DA4CD-FDC5-8D4C-9C54-6F8174150D08}" type="slidenum">
              <a:rPr lang="en-US" smtClean="0"/>
              <a:t>‹#›</a:t>
            </a:fld>
            <a:endParaRPr lang="en-US"/>
          </a:p>
        </p:txBody>
      </p:sp>
    </p:spTree>
    <p:extLst>
      <p:ext uri="{BB962C8B-B14F-4D97-AF65-F5344CB8AC3E}">
        <p14:creationId xmlns:p14="http://schemas.microsoft.com/office/powerpoint/2010/main" val="21881181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a:t>
            </a:fld>
            <a:endParaRPr lang="en-US"/>
          </a:p>
        </p:txBody>
      </p:sp>
    </p:spTree>
    <p:extLst>
      <p:ext uri="{BB962C8B-B14F-4D97-AF65-F5344CB8AC3E}">
        <p14:creationId xmlns:p14="http://schemas.microsoft.com/office/powerpoint/2010/main" val="3628352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10</a:t>
            </a:fld>
            <a:endParaRPr lang="en-US"/>
          </a:p>
        </p:txBody>
      </p:sp>
    </p:spTree>
    <p:extLst>
      <p:ext uri="{BB962C8B-B14F-4D97-AF65-F5344CB8AC3E}">
        <p14:creationId xmlns:p14="http://schemas.microsoft.com/office/powerpoint/2010/main" val="3954967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11</a:t>
            </a:fld>
            <a:endParaRPr lang="en-US"/>
          </a:p>
        </p:txBody>
      </p:sp>
    </p:spTree>
    <p:extLst>
      <p:ext uri="{BB962C8B-B14F-4D97-AF65-F5344CB8AC3E}">
        <p14:creationId xmlns:p14="http://schemas.microsoft.com/office/powerpoint/2010/main" val="3091763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12</a:t>
            </a:fld>
            <a:endParaRPr lang="en-US"/>
          </a:p>
        </p:txBody>
      </p:sp>
    </p:spTree>
    <p:extLst>
      <p:ext uri="{BB962C8B-B14F-4D97-AF65-F5344CB8AC3E}">
        <p14:creationId xmlns:p14="http://schemas.microsoft.com/office/powerpoint/2010/main" val="422633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block in java can be used to put "cleanup" code such as closing a file, closing connection etc.</a:t>
            </a:r>
          </a:p>
        </p:txBody>
      </p:sp>
      <p:sp>
        <p:nvSpPr>
          <p:cNvPr id="4" name="Slide Number Placeholder 3"/>
          <p:cNvSpPr>
            <a:spLocks noGrp="1"/>
          </p:cNvSpPr>
          <p:nvPr>
            <p:ph type="sldNum" sz="quarter" idx="10"/>
          </p:nvPr>
        </p:nvSpPr>
        <p:spPr/>
        <p:txBody>
          <a:bodyPr/>
          <a:lstStyle/>
          <a:p>
            <a:fld id="{5C8DA4CD-FDC5-8D4C-9C54-6F8174150D08}" type="slidenum">
              <a:rPr lang="en-US" smtClean="0"/>
              <a:t>13</a:t>
            </a:fld>
            <a:endParaRPr lang="en-US"/>
          </a:p>
        </p:txBody>
      </p:sp>
    </p:spTree>
    <p:extLst>
      <p:ext uri="{BB962C8B-B14F-4D97-AF65-F5344CB8AC3E}">
        <p14:creationId xmlns:p14="http://schemas.microsoft.com/office/powerpoint/2010/main" val="3787752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All the exceptions which derive from </a:t>
            </a:r>
            <a:r>
              <a:rPr lang="en-US" sz="1200" kern="1200" dirty="0" err="1">
                <a:solidFill>
                  <a:schemeClr val="tx1"/>
                </a:solidFill>
                <a:latin typeface="+mn-lt"/>
                <a:ea typeface="+mn-ea"/>
                <a:cs typeface="+mn-cs"/>
              </a:rPr>
              <a:t>RuntimeException</a:t>
            </a:r>
            <a:r>
              <a:rPr lang="en-US" sz="1200" kern="1200" dirty="0">
                <a:solidFill>
                  <a:schemeClr val="tx1"/>
                </a:solidFill>
                <a:latin typeface="+mn-lt"/>
                <a:ea typeface="+mn-ea"/>
                <a:cs typeface="+mn-cs"/>
              </a:rPr>
              <a:t> are referred to as </a:t>
            </a:r>
            <a:r>
              <a:rPr lang="en-US" sz="1200" b="1" i="1" kern="1200" dirty="0">
                <a:solidFill>
                  <a:schemeClr val="tx1"/>
                </a:solidFill>
                <a:latin typeface="+mn-lt"/>
                <a:ea typeface="+mn-ea"/>
                <a:cs typeface="+mn-cs"/>
              </a:rPr>
              <a:t>unchecked</a:t>
            </a:r>
            <a:r>
              <a:rPr lang="en-US" sz="1200" b="0" i="0" kern="1200" dirty="0">
                <a:solidFill>
                  <a:schemeClr val="tx1"/>
                </a:solidFill>
                <a:latin typeface="+mn-lt"/>
                <a:ea typeface="+mn-ea"/>
                <a:cs typeface="+mn-cs"/>
              </a:rPr>
              <a:t> exceptions. And all the other exceptions are </a:t>
            </a:r>
            <a:r>
              <a:rPr lang="en-US" sz="1200" b="1" i="1" kern="1200" dirty="0">
                <a:solidFill>
                  <a:schemeClr val="tx1"/>
                </a:solidFill>
                <a:latin typeface="+mn-lt"/>
                <a:ea typeface="+mn-ea"/>
                <a:cs typeface="+mn-cs"/>
              </a:rPr>
              <a:t>checked</a:t>
            </a:r>
            <a:r>
              <a:rPr lang="en-US" sz="1200" b="0" i="0" kern="1200" dirty="0">
                <a:solidFill>
                  <a:schemeClr val="tx1"/>
                </a:solidFill>
                <a:latin typeface="+mn-lt"/>
                <a:ea typeface="+mn-ea"/>
                <a:cs typeface="+mn-cs"/>
              </a:rPr>
              <a:t> exceptions. A checked exception must be caught somewhere in your code, otherwise, it will not compile. That is why they are called checked exceptions. On the other hand, with unchecked exceptions, the calling method is under no obligation to handle or declare it.</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14</a:t>
            </a:fld>
            <a:endParaRPr lang="en-US"/>
          </a:p>
        </p:txBody>
      </p:sp>
    </p:spTree>
    <p:extLst>
      <p:ext uri="{BB962C8B-B14F-4D97-AF65-F5344CB8AC3E}">
        <p14:creationId xmlns:p14="http://schemas.microsoft.com/office/powerpoint/2010/main" val="4082142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15</a:t>
            </a:fld>
            <a:endParaRPr lang="en-US"/>
          </a:p>
        </p:txBody>
      </p:sp>
    </p:spTree>
    <p:extLst>
      <p:ext uri="{BB962C8B-B14F-4D97-AF65-F5344CB8AC3E}">
        <p14:creationId xmlns:p14="http://schemas.microsoft.com/office/powerpoint/2010/main" val="1393233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16</a:t>
            </a:fld>
            <a:endParaRPr lang="en-US"/>
          </a:p>
        </p:txBody>
      </p:sp>
    </p:spTree>
    <p:extLst>
      <p:ext uri="{BB962C8B-B14F-4D97-AF65-F5344CB8AC3E}">
        <p14:creationId xmlns:p14="http://schemas.microsoft.com/office/powerpoint/2010/main" val="2308860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17</a:t>
            </a:fld>
            <a:endParaRPr lang="en-US"/>
          </a:p>
        </p:txBody>
      </p:sp>
    </p:spTree>
    <p:extLst>
      <p:ext uri="{BB962C8B-B14F-4D97-AF65-F5344CB8AC3E}">
        <p14:creationId xmlns:p14="http://schemas.microsoft.com/office/powerpoint/2010/main" val="2889431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18</a:t>
            </a:fld>
            <a:endParaRPr lang="en-US"/>
          </a:p>
        </p:txBody>
      </p:sp>
    </p:spTree>
    <p:extLst>
      <p:ext uri="{BB962C8B-B14F-4D97-AF65-F5344CB8AC3E}">
        <p14:creationId xmlns:p14="http://schemas.microsoft.com/office/powerpoint/2010/main" val="3479933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printStackTrace</a:t>
            </a:r>
            <a:r>
              <a:rPr lang="en-US" dirty="0"/>
              <a:t>() helps the programmer to understand where the actual problem occurred. </a:t>
            </a:r>
            <a:r>
              <a:rPr lang="en-US" dirty="0" err="1"/>
              <a:t>printStacktrace</a:t>
            </a:r>
            <a:r>
              <a:rPr lang="en-US" dirty="0"/>
              <a:t>() is a method of the class </a:t>
            </a:r>
            <a:r>
              <a:rPr lang="en-US" dirty="0" err="1"/>
              <a:t>Throwable</a:t>
            </a:r>
            <a:r>
              <a:rPr lang="en-US" dirty="0"/>
              <a:t> of </a:t>
            </a:r>
            <a:r>
              <a:rPr lang="en-US" dirty="0" err="1"/>
              <a:t>java.lang</a:t>
            </a:r>
            <a:r>
              <a:rPr lang="en-US" dirty="0"/>
              <a:t> package. It prints several lines in the output console. The first line consists of several strings. It contains the name of the </a:t>
            </a:r>
            <a:r>
              <a:rPr lang="en-US" dirty="0" err="1"/>
              <a:t>Throwable</a:t>
            </a:r>
            <a:r>
              <a:rPr lang="en-US" dirty="0"/>
              <a:t> sub-class &amp; the package information. From second line onwards, it describes the error position/line number beginning with at.</a:t>
            </a:r>
          </a:p>
        </p:txBody>
      </p:sp>
      <p:sp>
        <p:nvSpPr>
          <p:cNvPr id="4" name="Slide Number Placeholder 3"/>
          <p:cNvSpPr>
            <a:spLocks noGrp="1"/>
          </p:cNvSpPr>
          <p:nvPr>
            <p:ph type="sldNum" sz="quarter" idx="10"/>
          </p:nvPr>
        </p:nvSpPr>
        <p:spPr/>
        <p:txBody>
          <a:bodyPr/>
          <a:lstStyle/>
          <a:p>
            <a:fld id="{5C8DA4CD-FDC5-8D4C-9C54-6F8174150D08}" type="slidenum">
              <a:rPr lang="en-US" smtClean="0"/>
              <a:t>19</a:t>
            </a:fld>
            <a:endParaRPr lang="en-US"/>
          </a:p>
        </p:txBody>
      </p:sp>
    </p:spTree>
    <p:extLst>
      <p:ext uri="{BB962C8B-B14F-4D97-AF65-F5344CB8AC3E}">
        <p14:creationId xmlns:p14="http://schemas.microsoft.com/office/powerpoint/2010/main" val="217406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a:t>
            </a:fld>
            <a:endParaRPr lang="en-US"/>
          </a:p>
        </p:txBody>
      </p:sp>
    </p:spTree>
    <p:extLst>
      <p:ext uri="{BB962C8B-B14F-4D97-AF65-F5344CB8AC3E}">
        <p14:creationId xmlns:p14="http://schemas.microsoft.com/office/powerpoint/2010/main" val="2297404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20</a:t>
            </a:fld>
            <a:endParaRPr lang="en-US"/>
          </a:p>
        </p:txBody>
      </p:sp>
    </p:spTree>
    <p:extLst>
      <p:ext uri="{BB962C8B-B14F-4D97-AF65-F5344CB8AC3E}">
        <p14:creationId xmlns:p14="http://schemas.microsoft.com/office/powerpoint/2010/main" val="3314499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RuntimeException</a:t>
            </a:r>
            <a:r>
              <a:rPr lang="en-US" sz="1200" kern="1200" dirty="0">
                <a:solidFill>
                  <a:schemeClr val="tx1"/>
                </a:solidFill>
                <a:latin typeface="+mn-lt"/>
                <a:ea typeface="+mn-ea"/>
                <a:cs typeface="+mn-cs"/>
              </a:rPr>
              <a:t> is the superclass of those exceptions that can be thrown during the normal operation of the Java Virtual Machine.</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21</a:t>
            </a:fld>
            <a:endParaRPr lang="en-US"/>
          </a:p>
        </p:txBody>
      </p:sp>
    </p:spTree>
    <p:extLst>
      <p:ext uri="{BB962C8B-B14F-4D97-AF65-F5344CB8AC3E}">
        <p14:creationId xmlns:p14="http://schemas.microsoft.com/office/powerpoint/2010/main" val="3975137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22</a:t>
            </a:fld>
            <a:endParaRPr lang="en-US"/>
          </a:p>
        </p:txBody>
      </p:sp>
    </p:spTree>
    <p:extLst>
      <p:ext uri="{BB962C8B-B14F-4D97-AF65-F5344CB8AC3E}">
        <p14:creationId xmlns:p14="http://schemas.microsoft.com/office/powerpoint/2010/main" val="3169656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23</a:t>
            </a:fld>
            <a:endParaRPr lang="en-US"/>
          </a:p>
        </p:txBody>
      </p:sp>
    </p:spTree>
    <p:extLst>
      <p:ext uri="{BB962C8B-B14F-4D97-AF65-F5344CB8AC3E}">
        <p14:creationId xmlns:p14="http://schemas.microsoft.com/office/powerpoint/2010/main" val="216755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24</a:t>
            </a:fld>
            <a:endParaRPr lang="en-US"/>
          </a:p>
        </p:txBody>
      </p:sp>
    </p:spTree>
    <p:extLst>
      <p:ext uri="{BB962C8B-B14F-4D97-AF65-F5344CB8AC3E}">
        <p14:creationId xmlns:p14="http://schemas.microsoft.com/office/powerpoint/2010/main" val="3501507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25</a:t>
            </a:fld>
            <a:endParaRPr lang="en-US"/>
          </a:p>
        </p:txBody>
      </p:sp>
    </p:spTree>
    <p:extLst>
      <p:ext uri="{BB962C8B-B14F-4D97-AF65-F5344CB8AC3E}">
        <p14:creationId xmlns:p14="http://schemas.microsoft.com/office/powerpoint/2010/main" val="2848426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26</a:t>
            </a:fld>
            <a:endParaRPr lang="en-US"/>
          </a:p>
        </p:txBody>
      </p:sp>
    </p:spTree>
    <p:extLst>
      <p:ext uri="{BB962C8B-B14F-4D97-AF65-F5344CB8AC3E}">
        <p14:creationId xmlns:p14="http://schemas.microsoft.com/office/powerpoint/2010/main" val="84565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27</a:t>
            </a:fld>
            <a:endParaRPr lang="en-US"/>
          </a:p>
        </p:txBody>
      </p:sp>
    </p:spTree>
    <p:extLst>
      <p:ext uri="{BB962C8B-B14F-4D97-AF65-F5344CB8AC3E}">
        <p14:creationId xmlns:p14="http://schemas.microsoft.com/office/powerpoint/2010/main" val="26705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28</a:t>
            </a:fld>
            <a:endParaRPr lang="en-US"/>
          </a:p>
        </p:txBody>
      </p:sp>
    </p:spTree>
    <p:extLst>
      <p:ext uri="{BB962C8B-B14F-4D97-AF65-F5344CB8AC3E}">
        <p14:creationId xmlns:p14="http://schemas.microsoft.com/office/powerpoint/2010/main" val="3341642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29</a:t>
            </a:fld>
            <a:endParaRPr lang="en-US"/>
          </a:p>
        </p:txBody>
      </p:sp>
    </p:spTree>
    <p:extLst>
      <p:ext uri="{BB962C8B-B14F-4D97-AF65-F5344CB8AC3E}">
        <p14:creationId xmlns:p14="http://schemas.microsoft.com/office/powerpoint/2010/main" val="219848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a:t>
            </a:fld>
            <a:endParaRPr lang="en-US"/>
          </a:p>
        </p:txBody>
      </p:sp>
    </p:spTree>
    <p:extLst>
      <p:ext uri="{BB962C8B-B14F-4D97-AF65-F5344CB8AC3E}">
        <p14:creationId xmlns:p14="http://schemas.microsoft.com/office/powerpoint/2010/main" val="3087898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30</a:t>
            </a:fld>
            <a:endParaRPr lang="en-US"/>
          </a:p>
        </p:txBody>
      </p:sp>
    </p:spTree>
    <p:extLst>
      <p:ext uri="{BB962C8B-B14F-4D97-AF65-F5344CB8AC3E}">
        <p14:creationId xmlns:p14="http://schemas.microsoft.com/office/powerpoint/2010/main" val="2675994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31</a:t>
            </a:fld>
            <a:endParaRPr lang="en-US"/>
          </a:p>
        </p:txBody>
      </p:sp>
    </p:spTree>
    <p:extLst>
      <p:ext uri="{BB962C8B-B14F-4D97-AF65-F5344CB8AC3E}">
        <p14:creationId xmlns:p14="http://schemas.microsoft.com/office/powerpoint/2010/main" val="1272130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32</a:t>
            </a:fld>
            <a:endParaRPr lang="en-US"/>
          </a:p>
        </p:txBody>
      </p:sp>
    </p:spTree>
    <p:extLst>
      <p:ext uri="{BB962C8B-B14F-4D97-AF65-F5344CB8AC3E}">
        <p14:creationId xmlns:p14="http://schemas.microsoft.com/office/powerpoint/2010/main" val="657015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36</a:t>
            </a:fld>
            <a:endParaRPr lang="en-US"/>
          </a:p>
        </p:txBody>
      </p:sp>
    </p:spTree>
    <p:extLst>
      <p:ext uri="{BB962C8B-B14F-4D97-AF65-F5344CB8AC3E}">
        <p14:creationId xmlns:p14="http://schemas.microsoft.com/office/powerpoint/2010/main" val="3405811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37</a:t>
            </a:fld>
            <a:endParaRPr lang="en-US"/>
          </a:p>
        </p:txBody>
      </p:sp>
    </p:spTree>
    <p:extLst>
      <p:ext uri="{BB962C8B-B14F-4D97-AF65-F5344CB8AC3E}">
        <p14:creationId xmlns:p14="http://schemas.microsoft.com/office/powerpoint/2010/main" val="2697046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38</a:t>
            </a:fld>
            <a:endParaRPr lang="en-US"/>
          </a:p>
        </p:txBody>
      </p:sp>
    </p:spTree>
    <p:extLst>
      <p:ext uri="{BB962C8B-B14F-4D97-AF65-F5344CB8AC3E}">
        <p14:creationId xmlns:p14="http://schemas.microsoft.com/office/powerpoint/2010/main" val="1997309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39</a:t>
            </a:fld>
            <a:endParaRPr lang="en-US"/>
          </a:p>
        </p:txBody>
      </p:sp>
    </p:spTree>
    <p:extLst>
      <p:ext uri="{BB962C8B-B14F-4D97-AF65-F5344CB8AC3E}">
        <p14:creationId xmlns:p14="http://schemas.microsoft.com/office/powerpoint/2010/main" val="794312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40</a:t>
            </a:fld>
            <a:endParaRPr lang="en-US"/>
          </a:p>
        </p:txBody>
      </p:sp>
    </p:spTree>
    <p:extLst>
      <p:ext uri="{BB962C8B-B14F-4D97-AF65-F5344CB8AC3E}">
        <p14:creationId xmlns:p14="http://schemas.microsoft.com/office/powerpoint/2010/main" val="2004121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41</a:t>
            </a:fld>
            <a:endParaRPr lang="en-US"/>
          </a:p>
        </p:txBody>
      </p:sp>
    </p:spTree>
    <p:extLst>
      <p:ext uri="{BB962C8B-B14F-4D97-AF65-F5344CB8AC3E}">
        <p14:creationId xmlns:p14="http://schemas.microsoft.com/office/powerpoint/2010/main" val="28979088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use an assert method, provided by </a:t>
            </a:r>
            <a:r>
              <a:rPr lang="en-US" dirty="0" err="1"/>
              <a:t>JUnit</a:t>
            </a:r>
            <a:r>
              <a:rPr lang="en-US" dirty="0"/>
              <a:t> or another assert framework, to check an expected result versus the actual result. These method calls are typically called asserts or assert statements.</a:t>
            </a:r>
          </a:p>
        </p:txBody>
      </p:sp>
      <p:sp>
        <p:nvSpPr>
          <p:cNvPr id="4" name="Slide Number Placeholder 3"/>
          <p:cNvSpPr>
            <a:spLocks noGrp="1"/>
          </p:cNvSpPr>
          <p:nvPr>
            <p:ph type="sldNum" sz="quarter" idx="10"/>
          </p:nvPr>
        </p:nvSpPr>
        <p:spPr/>
        <p:txBody>
          <a:bodyPr/>
          <a:lstStyle/>
          <a:p>
            <a:fld id="{5C8DA4CD-FDC5-8D4C-9C54-6F8174150D08}" type="slidenum">
              <a:rPr lang="en-US" smtClean="0"/>
              <a:t>45</a:t>
            </a:fld>
            <a:endParaRPr lang="en-US"/>
          </a:p>
        </p:txBody>
      </p:sp>
    </p:spTree>
    <p:extLst>
      <p:ext uri="{BB962C8B-B14F-4D97-AF65-F5344CB8AC3E}">
        <p14:creationId xmlns:p14="http://schemas.microsoft.com/office/powerpoint/2010/main" val="4191713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4</a:t>
            </a:fld>
            <a:endParaRPr lang="en-US"/>
          </a:p>
        </p:txBody>
      </p:sp>
    </p:spTree>
    <p:extLst>
      <p:ext uri="{BB962C8B-B14F-4D97-AF65-F5344CB8AC3E}">
        <p14:creationId xmlns:p14="http://schemas.microsoft.com/office/powerpoint/2010/main" val="875981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49</a:t>
            </a:fld>
            <a:endParaRPr lang="en-US"/>
          </a:p>
        </p:txBody>
      </p:sp>
    </p:spTree>
    <p:extLst>
      <p:ext uri="{BB962C8B-B14F-4D97-AF65-F5344CB8AC3E}">
        <p14:creationId xmlns:p14="http://schemas.microsoft.com/office/powerpoint/2010/main" val="83140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5</a:t>
            </a:fld>
            <a:endParaRPr lang="en-US"/>
          </a:p>
        </p:txBody>
      </p:sp>
    </p:spTree>
    <p:extLst>
      <p:ext uri="{BB962C8B-B14F-4D97-AF65-F5344CB8AC3E}">
        <p14:creationId xmlns:p14="http://schemas.microsoft.com/office/powerpoint/2010/main" val="392889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6</a:t>
            </a:fld>
            <a:endParaRPr lang="en-US"/>
          </a:p>
        </p:txBody>
      </p:sp>
    </p:spTree>
    <p:extLst>
      <p:ext uri="{BB962C8B-B14F-4D97-AF65-F5344CB8AC3E}">
        <p14:creationId xmlns:p14="http://schemas.microsoft.com/office/powerpoint/2010/main" val="2944579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7</a:t>
            </a:fld>
            <a:endParaRPr lang="en-US"/>
          </a:p>
        </p:txBody>
      </p:sp>
    </p:spTree>
    <p:extLst>
      <p:ext uri="{BB962C8B-B14F-4D97-AF65-F5344CB8AC3E}">
        <p14:creationId xmlns:p14="http://schemas.microsoft.com/office/powerpoint/2010/main" val="488577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8</a:t>
            </a:fld>
            <a:endParaRPr lang="en-US"/>
          </a:p>
        </p:txBody>
      </p:sp>
    </p:spTree>
    <p:extLst>
      <p:ext uri="{BB962C8B-B14F-4D97-AF65-F5344CB8AC3E}">
        <p14:creationId xmlns:p14="http://schemas.microsoft.com/office/powerpoint/2010/main" val="88259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If an exception is thrown while the previous block is executed the following occurs:</a:t>
            </a:r>
          </a:p>
          <a:p>
            <a:pPr marL="457200" indent="-457200">
              <a:buFont typeface="+mj-lt"/>
              <a:buAutoNum type="arabicPeriod"/>
            </a:pPr>
            <a:r>
              <a:rPr lang="en-GB" sz="1200" dirty="0"/>
              <a:t>The execution of the </a:t>
            </a:r>
            <a:r>
              <a:rPr lang="en-GB" sz="1200" dirty="0">
                <a:latin typeface="Courier New" panose="02070309020205020404" pitchFamily="49" charset="0"/>
                <a:cs typeface="Courier New" panose="02070309020205020404" pitchFamily="49" charset="0"/>
              </a:rPr>
              <a:t>try</a:t>
            </a:r>
            <a:r>
              <a:rPr lang="en-GB" sz="1200" dirty="0"/>
              <a:t> block is terminated.</a:t>
            </a:r>
          </a:p>
          <a:p>
            <a:pPr marL="457200" indent="-457200">
              <a:buFont typeface="+mj-lt"/>
              <a:buAutoNum type="arabicPeriod"/>
            </a:pPr>
            <a:r>
              <a:rPr lang="en-GB" sz="1200" dirty="0"/>
              <a:t>The </a:t>
            </a:r>
            <a:r>
              <a:rPr lang="en-GB" sz="1200" dirty="0">
                <a:latin typeface="Courier New" panose="02070309020205020404" pitchFamily="49" charset="0"/>
                <a:cs typeface="Courier New" panose="02070309020205020404" pitchFamily="49" charset="0"/>
              </a:rPr>
              <a:t>catch</a:t>
            </a:r>
            <a:r>
              <a:rPr lang="en-GB" sz="1200" dirty="0"/>
              <a:t> clauses are checked to determine whether  the appropriate </a:t>
            </a:r>
            <a:r>
              <a:rPr lang="en-GB" sz="1200" dirty="0">
                <a:latin typeface="Courier New" panose="02070309020205020404" pitchFamily="49" charset="0"/>
                <a:cs typeface="Courier New" panose="02070309020205020404" pitchFamily="49" charset="0"/>
              </a:rPr>
              <a:t>catch</a:t>
            </a:r>
            <a:r>
              <a:rPr lang="en-GB" sz="1200" dirty="0"/>
              <a:t> block for the offending exception was included.</a:t>
            </a:r>
          </a:p>
          <a:p>
            <a:pPr marL="457200" indent="-457200">
              <a:buFont typeface="+mj-lt"/>
              <a:buAutoNum type="arabicPeriod"/>
            </a:pPr>
            <a:r>
              <a:rPr lang="en-GB" sz="1200" dirty="0"/>
              <a:t>If none of the </a:t>
            </a:r>
            <a:r>
              <a:rPr lang="en-GB" sz="1200" dirty="0">
                <a:latin typeface="Courier New" panose="02070309020205020404" pitchFamily="49" charset="0"/>
                <a:cs typeface="Courier New" panose="02070309020205020404" pitchFamily="49" charset="0"/>
              </a:rPr>
              <a:t>catch</a:t>
            </a:r>
            <a:r>
              <a:rPr lang="en-GB" sz="1200" dirty="0"/>
              <a:t> clauses handles the offending exception, it is passed to the next level </a:t>
            </a:r>
            <a:r>
              <a:rPr lang="en-GB" sz="1200" dirty="0">
                <a:latin typeface="Courier New" panose="02070309020205020404" pitchFamily="49" charset="0"/>
                <a:cs typeface="Courier New" panose="02070309020205020404" pitchFamily="49" charset="0"/>
              </a:rPr>
              <a:t>try</a:t>
            </a:r>
            <a:r>
              <a:rPr lang="en-GB" sz="1200" dirty="0"/>
              <a:t> block. (If the exception was not handled the program can crash or give unexpected results)</a:t>
            </a:r>
          </a:p>
          <a:p>
            <a:pPr marL="457200" indent="-457200">
              <a:buFont typeface="+mj-lt"/>
              <a:buAutoNum type="arabicPeriod"/>
            </a:pPr>
            <a:r>
              <a:rPr lang="en-GB" sz="1200" dirty="0"/>
              <a:t>If the </a:t>
            </a:r>
            <a:r>
              <a:rPr lang="en-GB" sz="1200" dirty="0">
                <a:latin typeface="Courier New" panose="02070309020205020404" pitchFamily="49" charset="0"/>
                <a:cs typeface="Courier New" panose="02070309020205020404" pitchFamily="49" charset="0"/>
              </a:rPr>
              <a:t>catch</a:t>
            </a:r>
            <a:r>
              <a:rPr lang="en-GB" sz="1200" dirty="0"/>
              <a:t> clause is matched the statement in the </a:t>
            </a:r>
            <a:r>
              <a:rPr lang="en-GB" sz="1200" dirty="0">
                <a:latin typeface="Courier New" panose="02070309020205020404" pitchFamily="49" charset="0"/>
                <a:cs typeface="Courier New" panose="02070309020205020404" pitchFamily="49" charset="0"/>
              </a:rPr>
              <a:t>catch</a:t>
            </a:r>
            <a:r>
              <a:rPr lang="en-GB" sz="1200" dirty="0"/>
              <a:t> is executed</a:t>
            </a:r>
          </a:p>
          <a:p>
            <a:pPr marL="457200" indent="-457200">
              <a:buFont typeface="+mj-lt"/>
              <a:buAutoNum type="arabicPeriod"/>
            </a:pPr>
            <a:r>
              <a:rPr lang="en-GB" sz="1200" dirty="0"/>
              <a:t>Execution then resumes with the statement following the </a:t>
            </a:r>
            <a:r>
              <a:rPr lang="en-GB" sz="1200" dirty="0">
                <a:latin typeface="Courier New" panose="02070309020205020404" pitchFamily="49" charset="0"/>
                <a:cs typeface="Courier New" panose="02070309020205020404" pitchFamily="49" charset="0"/>
              </a:rPr>
              <a:t>try</a:t>
            </a:r>
            <a:r>
              <a:rPr lang="en-GB" sz="1200" dirty="0"/>
              <a:t> block</a:t>
            </a:r>
          </a:p>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9</a:t>
            </a:fld>
            <a:endParaRPr lang="en-US"/>
          </a:p>
        </p:txBody>
      </p:sp>
    </p:spTree>
    <p:extLst>
      <p:ext uri="{BB962C8B-B14F-4D97-AF65-F5344CB8AC3E}">
        <p14:creationId xmlns:p14="http://schemas.microsoft.com/office/powerpoint/2010/main" val="1139672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834689"/>
            <a:ext cx="8496300" cy="1368425"/>
          </a:xfrm>
        </p:spPr>
        <p:txBody>
          <a:bodyPr/>
          <a:lstStyle>
            <a:lvl1pPr>
              <a:defRPr/>
            </a:lvl1pPr>
          </a:lstStyle>
          <a:p>
            <a:pPr lvl="0"/>
            <a:r>
              <a:rPr lang="en-GB" noProof="0"/>
              <a:t>Click to edit Master title style</a:t>
            </a:r>
            <a:endParaRPr lang="en-US" noProof="0" dirty="0"/>
          </a:p>
        </p:txBody>
      </p:sp>
      <p:sp>
        <p:nvSpPr>
          <p:cNvPr id="4099" name="Rectangle 3"/>
          <p:cNvSpPr>
            <a:spLocks noGrp="1" noChangeArrowheads="1"/>
          </p:cNvSpPr>
          <p:nvPr>
            <p:ph type="subTitle" idx="1"/>
          </p:nvPr>
        </p:nvSpPr>
        <p:spPr>
          <a:xfrm>
            <a:off x="323850" y="3489220"/>
            <a:ext cx="8496300" cy="2705827"/>
          </a:xfrm>
        </p:spPr>
        <p:txBody>
          <a:bodyPr/>
          <a:lstStyle>
            <a:lvl1pPr marL="0" indent="0">
              <a:buFontTx/>
              <a:buNone/>
              <a:defRPr/>
            </a:lvl1pPr>
          </a:lstStyle>
          <a:p>
            <a:pPr lvl="0"/>
            <a:r>
              <a:rPr lang="en-GB" noProof="0"/>
              <a:t>Click to edit Master subtitle style</a:t>
            </a:r>
            <a:endParaRPr lang="en-US" noProof="0" dirty="0"/>
          </a:p>
        </p:txBody>
      </p:sp>
      <p:sp>
        <p:nvSpPr>
          <p:cNvPr id="5" name="Rectangle 9"/>
          <p:cNvSpPr>
            <a:spLocks noGrp="1" noChangeArrowheads="1"/>
          </p:cNvSpPr>
          <p:nvPr>
            <p:ph type="ftr" sz="quarter" idx="10"/>
          </p:nvPr>
        </p:nvSpPr>
        <p:spPr bwMode="auto">
          <a:xfrm>
            <a:off x="323850" y="6245225"/>
            <a:ext cx="8496300" cy="476250"/>
          </a:xfrm>
          <a:prstGeom prst="rect">
            <a:avLst/>
          </a:prstGeom>
        </p:spPr>
        <p:txBody>
          <a:bodyPr vert="horz" wrap="square" lIns="91440" tIns="45720" rIns="91440" bIns="45720" numCol="1" anchor="ctr" anchorCtr="0" compatLnSpc="1">
            <a:prstTxWarp prst="textNoShape">
              <a:avLst/>
            </a:prstTxWarp>
          </a:bodyPr>
          <a:lstStyle>
            <a:lvl1pPr algn="ctr">
              <a:defRPr sz="1400">
                <a:ea typeface="ＭＳ Ｐゴシック" charset="0"/>
                <a:cs typeface="+mn-cs"/>
              </a:defRPr>
            </a:lvl1pPr>
          </a:lstStyle>
          <a:p>
            <a:endParaRPr lang="en-US"/>
          </a:p>
        </p:txBody>
      </p:sp>
      <p:pic>
        <p:nvPicPr>
          <p:cNvPr id="6" name="Picture 5" descr="Westminster-logo-JPE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82" y="72843"/>
            <a:ext cx="8919086" cy="167906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330200" y="1795709"/>
            <a:ext cx="8489950" cy="43701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1009"/>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200" y="908050"/>
            <a:ext cx="8489950" cy="6540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title style</a:t>
            </a:r>
            <a:endParaRPr lang="en-US" dirty="0"/>
          </a:p>
        </p:txBody>
      </p:sp>
      <p:sp>
        <p:nvSpPr>
          <p:cNvPr id="1027"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ea typeface="ＭＳ Ｐゴシック" charset="0"/>
                <a:cs typeface="+mn-cs"/>
              </a:defRPr>
            </a:lvl1pPr>
          </a:lstStyle>
          <a:p>
            <a:fld id="{F61781C6-9514-F544-9DBB-EBC11D84F947}" type="slidenum">
              <a:rPr lang="en-US" smtClean="0"/>
              <a:t>‹#›</a:t>
            </a:fld>
            <a:endParaRPr lang="en-US"/>
          </a:p>
        </p:txBody>
      </p:sp>
      <p:pic>
        <p:nvPicPr>
          <p:cNvPr id="6" name="Picture 5" descr="Westminster-logo-JPEG.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5690" y="72844"/>
            <a:ext cx="4743977" cy="82956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fontAlgn="base" hangingPunct="1">
        <a:spcBef>
          <a:spcPct val="0"/>
        </a:spcBef>
        <a:spcAft>
          <a:spcPct val="0"/>
        </a:spcAft>
        <a:defRPr sz="3000" b="1">
          <a:solidFill>
            <a:srgbClr val="9C190D"/>
          </a:solidFill>
          <a:latin typeface="+mj-lt"/>
          <a:ea typeface="+mj-ea"/>
          <a:cs typeface="+mj-cs"/>
        </a:defRPr>
      </a:lvl1pPr>
      <a:lvl2pPr algn="l" rtl="0" eaLnBrk="1" fontAlgn="base" hangingPunct="1">
        <a:spcBef>
          <a:spcPct val="0"/>
        </a:spcBef>
        <a:spcAft>
          <a:spcPct val="0"/>
        </a:spcAft>
        <a:defRPr sz="3000" b="1">
          <a:solidFill>
            <a:schemeClr val="tx2"/>
          </a:solidFill>
          <a:latin typeface="Arial" charset="0"/>
          <a:ea typeface="ＭＳ Ｐゴシック" charset="0"/>
        </a:defRPr>
      </a:lvl2pPr>
      <a:lvl3pPr algn="l" rtl="0" eaLnBrk="1" fontAlgn="base" hangingPunct="1">
        <a:spcBef>
          <a:spcPct val="0"/>
        </a:spcBef>
        <a:spcAft>
          <a:spcPct val="0"/>
        </a:spcAft>
        <a:defRPr sz="3000" b="1">
          <a:solidFill>
            <a:schemeClr val="tx2"/>
          </a:solidFill>
          <a:latin typeface="Arial" charset="0"/>
          <a:ea typeface="ＭＳ Ｐゴシック" charset="0"/>
        </a:defRPr>
      </a:lvl3pPr>
      <a:lvl4pPr algn="l" rtl="0" eaLnBrk="1" fontAlgn="base" hangingPunct="1">
        <a:spcBef>
          <a:spcPct val="0"/>
        </a:spcBef>
        <a:spcAft>
          <a:spcPct val="0"/>
        </a:spcAft>
        <a:defRPr sz="3000" b="1">
          <a:solidFill>
            <a:schemeClr val="tx2"/>
          </a:solidFill>
          <a:latin typeface="Arial" charset="0"/>
          <a:ea typeface="ＭＳ Ｐゴシック" charset="0"/>
        </a:defRPr>
      </a:lvl4pPr>
      <a:lvl5pPr algn="l" rtl="0" eaLnBrk="1" fontAlgn="base" hangingPunct="1">
        <a:spcBef>
          <a:spcPct val="0"/>
        </a:spcBef>
        <a:spcAft>
          <a:spcPct val="0"/>
        </a:spcAft>
        <a:defRPr sz="3000" b="1">
          <a:solidFill>
            <a:schemeClr val="tx2"/>
          </a:solidFill>
          <a:latin typeface="Arial" charset="0"/>
          <a:ea typeface="ＭＳ Ｐゴシック" charset="0"/>
        </a:defRPr>
      </a:lvl5pPr>
      <a:lvl6pPr marL="457200" algn="l" rtl="0" eaLnBrk="1" fontAlgn="base" hangingPunct="1">
        <a:spcBef>
          <a:spcPct val="0"/>
        </a:spcBef>
        <a:spcAft>
          <a:spcPct val="0"/>
        </a:spcAft>
        <a:defRPr sz="3000" b="1">
          <a:solidFill>
            <a:schemeClr val="tx2"/>
          </a:solidFill>
          <a:latin typeface="Arial" charset="0"/>
          <a:ea typeface="ＭＳ Ｐゴシック" charset="0"/>
        </a:defRPr>
      </a:lvl6pPr>
      <a:lvl7pPr marL="914400" algn="l" rtl="0" eaLnBrk="1" fontAlgn="base" hangingPunct="1">
        <a:spcBef>
          <a:spcPct val="0"/>
        </a:spcBef>
        <a:spcAft>
          <a:spcPct val="0"/>
        </a:spcAft>
        <a:defRPr sz="3000" b="1">
          <a:solidFill>
            <a:schemeClr val="tx2"/>
          </a:solidFill>
          <a:latin typeface="Arial" charset="0"/>
          <a:ea typeface="ＭＳ Ｐゴシック" charset="0"/>
        </a:defRPr>
      </a:lvl7pPr>
      <a:lvl8pPr marL="1371600" algn="l" rtl="0" eaLnBrk="1" fontAlgn="base" hangingPunct="1">
        <a:spcBef>
          <a:spcPct val="0"/>
        </a:spcBef>
        <a:spcAft>
          <a:spcPct val="0"/>
        </a:spcAft>
        <a:defRPr sz="3000" b="1">
          <a:solidFill>
            <a:schemeClr val="tx2"/>
          </a:solidFill>
          <a:latin typeface="Arial" charset="0"/>
          <a:ea typeface="ＭＳ Ｐゴシック" charset="0"/>
        </a:defRPr>
      </a:lvl8pPr>
      <a:lvl9pPr marL="1828800" algn="l" rtl="0" eaLnBrk="1" fontAlgn="base" hangingPunct="1">
        <a:spcBef>
          <a:spcPct val="0"/>
        </a:spcBef>
        <a:spcAft>
          <a:spcPct val="0"/>
        </a:spcAft>
        <a:defRPr sz="30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findbugs.sourceforge.net/" TargetMode="External"/><Relationship Id="rId2" Type="http://schemas.openxmlformats.org/officeDocument/2006/relationships/hyperlink" Target="http://checkstyle.sourceforge.ne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5COSC019W – Object Oriented Programming</a:t>
            </a:r>
            <a:br>
              <a:rPr lang="en-GB" dirty="0"/>
            </a:br>
            <a:r>
              <a:rPr lang="en-GB" dirty="0"/>
              <a:t>Week 09</a:t>
            </a:r>
            <a:endParaRPr lang="en-US" dirty="0"/>
          </a:p>
        </p:txBody>
      </p:sp>
      <p:sp>
        <p:nvSpPr>
          <p:cNvPr id="3" name="Subtitle 2"/>
          <p:cNvSpPr>
            <a:spLocks noGrp="1"/>
          </p:cNvSpPr>
          <p:nvPr>
            <p:ph type="subTitle" idx="1"/>
          </p:nvPr>
        </p:nvSpPr>
        <p:spPr/>
        <p:txBody>
          <a:bodyPr/>
          <a:lstStyle/>
          <a:p>
            <a:pPr algn="ctr"/>
            <a:r>
              <a:rPr lang="en-US" dirty="0"/>
              <a:t>Dr. Barbara </a:t>
            </a:r>
            <a:r>
              <a:rPr lang="en-US" dirty="0" err="1"/>
              <a:t>Villarini</a:t>
            </a:r>
            <a:endParaRPr lang="en-US" dirty="0"/>
          </a:p>
          <a:p>
            <a:pPr algn="ctr"/>
            <a:r>
              <a:rPr lang="en-US" dirty="0" err="1">
                <a:solidFill>
                  <a:schemeClr val="bg1">
                    <a:lumMod val="50000"/>
                  </a:schemeClr>
                </a:solidFill>
              </a:rPr>
              <a:t>b.villarini@westminster.ac.uk</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200881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lstStyle/>
          <a:p>
            <a:pPr marL="0" indent="0">
              <a:buNone/>
            </a:pPr>
            <a:r>
              <a:rPr lang="en-GB" sz="1800" b="1" dirty="0">
                <a:latin typeface="Courier New" panose="02070309020205020404" pitchFamily="49" charset="0"/>
                <a:cs typeface="Courier New" panose="02070309020205020404" pitchFamily="49" charset="0"/>
              </a:rPr>
              <a:t>try {</a:t>
            </a:r>
          </a:p>
          <a:p>
            <a:pPr marL="0" indent="0">
              <a:buNone/>
            </a:pPr>
            <a:r>
              <a:rPr lang="en-GB" sz="1800" b="1" dirty="0">
                <a:latin typeface="Courier New" panose="02070309020205020404" pitchFamily="49" charset="0"/>
                <a:cs typeface="Courier New" panose="02070309020205020404" pitchFamily="49" charset="0"/>
              </a:rPr>
              <a:t>	// possible nasty code</a:t>
            </a:r>
          </a:p>
          <a:p>
            <a:pPr marL="0" indent="0">
              <a:buNone/>
            </a:pPr>
            <a:r>
              <a:rPr lang="en-GB" sz="1800" b="1" dirty="0">
                <a:latin typeface="Courier New" panose="02070309020205020404" pitchFamily="49" charset="0"/>
                <a:cs typeface="Courier New" panose="02070309020205020404" pitchFamily="49" charset="0"/>
              </a:rPr>
              <a:t>	count = 0;</a:t>
            </a:r>
          </a:p>
          <a:p>
            <a:pPr marL="0" indent="0">
              <a:buNone/>
            </a:pPr>
            <a:r>
              <a:rPr lang="en-GB" sz="1800" b="1" dirty="0">
                <a:latin typeface="Courier New" panose="02070309020205020404" pitchFamily="49" charset="0"/>
                <a:cs typeface="Courier New" panose="02070309020205020404" pitchFamily="49" charset="0"/>
              </a:rPr>
              <a:t>	count = 5/count;</a:t>
            </a:r>
          </a:p>
          <a:p>
            <a:pPr marL="0" indent="0">
              <a:buNone/>
            </a:pPr>
            <a:r>
              <a:rPr lang="en-GB" sz="1800" b="1" dirty="0">
                <a:latin typeface="Courier New" panose="02070309020205020404" pitchFamily="49" charset="0"/>
                <a:cs typeface="Courier New" panose="02070309020205020404" pitchFamily="49" charset="0"/>
              </a:rPr>
              <a:t>	</a:t>
            </a:r>
            <a:endParaRPr lang="en-GB" sz="1800" b="1" dirty="0">
              <a:solidFill>
                <a:srgbClr val="C00000"/>
              </a:solidFill>
              <a:latin typeface="Courier New" panose="02070309020205020404" pitchFamily="49" charset="0"/>
              <a:cs typeface="Courier New" panose="02070309020205020404" pitchFamily="49" charset="0"/>
            </a:endParaRPr>
          </a:p>
          <a:p>
            <a:pPr marL="0" indent="0">
              <a:buNone/>
            </a:pPr>
            <a:r>
              <a:rPr lang="en-GB" sz="1800" b="1" dirty="0">
                <a:latin typeface="Courier New" panose="02070309020205020404" pitchFamily="49" charset="0"/>
                <a:cs typeface="Courier New" panose="02070309020205020404" pitchFamily="49" charset="0"/>
              </a:rPr>
              <a:t>} catch (</a:t>
            </a:r>
            <a:r>
              <a:rPr lang="en-GB" sz="1800" b="1" dirty="0" err="1">
                <a:latin typeface="Courier New" panose="02070309020205020404" pitchFamily="49" charset="0"/>
                <a:cs typeface="Courier New" panose="02070309020205020404" pitchFamily="49" charset="0"/>
              </a:rPr>
              <a:t>ArithmeticException</a:t>
            </a:r>
            <a:r>
              <a:rPr lang="en-GB" sz="1800" b="1" dirty="0">
                <a:latin typeface="Courier New" panose="02070309020205020404" pitchFamily="49" charset="0"/>
                <a:cs typeface="Courier New" panose="02070309020205020404" pitchFamily="49" charset="0"/>
              </a:rPr>
              <a:t> e){</a:t>
            </a:r>
          </a:p>
          <a:p>
            <a:pPr marL="0" indent="0">
              <a:buNone/>
            </a:pPr>
            <a:endParaRPr lang="en-GB" sz="1800" b="1" dirty="0">
              <a:latin typeface="Courier New" panose="02070309020205020404" pitchFamily="49" charset="0"/>
              <a:cs typeface="Courier New" panose="02070309020205020404" pitchFamily="49" charset="0"/>
            </a:endParaRPr>
          </a:p>
          <a:p>
            <a:pPr marL="0" indent="0">
              <a:buNone/>
            </a:pPr>
            <a:r>
              <a:rPr lang="en-GB" sz="1800" b="1" dirty="0">
                <a:latin typeface="Courier New" panose="02070309020205020404" pitchFamily="49" charset="0"/>
                <a:cs typeface="Courier New" panose="02070309020205020404" pitchFamily="49" charset="0"/>
              </a:rPr>
              <a:t>	// code to handle the exception</a:t>
            </a:r>
          </a:p>
          <a:p>
            <a:pPr marL="0" indent="0">
              <a:buNone/>
            </a:pPr>
            <a:r>
              <a:rPr lang="en-GB" sz="1800" b="1" dirty="0">
                <a:latin typeface="Courier New" panose="02070309020205020404" pitchFamily="49" charset="0"/>
                <a:cs typeface="Courier New" panose="02070309020205020404" pitchFamily="49" charset="0"/>
              </a:rPr>
              <a:t>	</a:t>
            </a:r>
            <a:r>
              <a:rPr lang="en-GB" sz="1800" b="1" dirty="0" err="1">
                <a:latin typeface="Courier New" panose="02070309020205020404" pitchFamily="49" charset="0"/>
                <a:cs typeface="Courier New" panose="02070309020205020404" pitchFamily="49" charset="0"/>
              </a:rPr>
              <a:t>System.out.println</a:t>
            </a:r>
            <a:r>
              <a:rPr lang="en-GB" sz="1800" b="1" dirty="0">
                <a:latin typeface="Courier New" panose="02070309020205020404" pitchFamily="49" charset="0"/>
                <a:cs typeface="Courier New" panose="02070309020205020404" pitchFamily="49" charset="0"/>
              </a:rPr>
              <a:t>(</a:t>
            </a:r>
            <a:r>
              <a:rPr lang="en-GB" sz="1800" b="1" dirty="0" err="1">
                <a:latin typeface="Courier New" panose="02070309020205020404" pitchFamily="49" charset="0"/>
                <a:cs typeface="Courier New" panose="02070309020205020404" pitchFamily="49" charset="0"/>
              </a:rPr>
              <a:t>e.getMessage</a:t>
            </a:r>
            <a:r>
              <a:rPr lang="en-GB" sz="1800" b="1" dirty="0">
                <a:latin typeface="Courier New" panose="02070309020205020404" pitchFamily="49" charset="0"/>
                <a:cs typeface="Courier New" panose="02070309020205020404" pitchFamily="49" charset="0"/>
              </a:rPr>
              <a:t>());</a:t>
            </a:r>
          </a:p>
          <a:p>
            <a:pPr marL="0" indent="0">
              <a:buNone/>
            </a:pPr>
            <a:r>
              <a:rPr lang="en-GB" sz="1800" b="1" dirty="0">
                <a:latin typeface="Courier New" panose="02070309020205020404" pitchFamily="49" charset="0"/>
                <a:cs typeface="Courier New" panose="02070309020205020404" pitchFamily="49" charset="0"/>
              </a:rPr>
              <a:t>	count = 1;</a:t>
            </a:r>
          </a:p>
          <a:p>
            <a:pPr marL="0" indent="0">
              <a:buNone/>
            </a:pPr>
            <a:r>
              <a:rPr lang="en-GB" sz="1800" b="1" dirty="0">
                <a:latin typeface="Courier New" panose="02070309020205020404" pitchFamily="49" charset="0"/>
                <a:cs typeface="Courier New" panose="02070309020205020404" pitchFamily="49" charset="0"/>
              </a:rPr>
              <a:t>}</a:t>
            </a:r>
          </a:p>
          <a:p>
            <a:pPr marL="0" indent="0">
              <a:buNone/>
            </a:pPr>
            <a:r>
              <a:rPr lang="en-GB" sz="1800" b="1" dirty="0" err="1">
                <a:latin typeface="Courier New" panose="02070309020205020404" pitchFamily="49" charset="0"/>
                <a:cs typeface="Courier New" panose="02070309020205020404" pitchFamily="49" charset="0"/>
              </a:rPr>
              <a:t>System.out.println</a:t>
            </a:r>
            <a:r>
              <a:rPr lang="en-GB" sz="1800" b="1" dirty="0">
                <a:latin typeface="Courier New" panose="02070309020205020404" pitchFamily="49" charset="0"/>
                <a:cs typeface="Courier New" panose="02070309020205020404" pitchFamily="49" charset="0"/>
              </a:rPr>
              <a:t>(“The Exception is handled”);</a:t>
            </a:r>
          </a:p>
          <a:p>
            <a:pPr marL="0" indent="0">
              <a:buNone/>
            </a:pPr>
            <a:endParaRPr lang="en-GB" sz="1800" dirty="0"/>
          </a:p>
        </p:txBody>
      </p:sp>
      <p:sp>
        <p:nvSpPr>
          <p:cNvPr id="4" name="Oval 3"/>
          <p:cNvSpPr/>
          <p:nvPr/>
        </p:nvSpPr>
        <p:spPr>
          <a:xfrm>
            <a:off x="3900835" y="4377325"/>
            <a:ext cx="2143192" cy="63505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80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39" y="746563"/>
            <a:ext cx="8489950" cy="654070"/>
          </a:xfrm>
        </p:spPr>
        <p:txBody>
          <a:bodyPr/>
          <a:lstStyle/>
          <a:p>
            <a:r>
              <a:rPr lang="en-GB" dirty="0"/>
              <a:t>Using multiple catch statements</a:t>
            </a:r>
          </a:p>
        </p:txBody>
      </p:sp>
      <p:sp>
        <p:nvSpPr>
          <p:cNvPr id="3" name="Content Placeholder 2"/>
          <p:cNvSpPr>
            <a:spLocks noGrp="1"/>
          </p:cNvSpPr>
          <p:nvPr>
            <p:ph idx="1"/>
          </p:nvPr>
        </p:nvSpPr>
        <p:spPr>
          <a:xfrm>
            <a:off x="330200" y="1431916"/>
            <a:ext cx="8489950" cy="4370142"/>
          </a:xfrm>
        </p:spPr>
        <p:txBody>
          <a:bodyPr/>
          <a:lstStyle/>
          <a:p>
            <a:r>
              <a:rPr lang="en-GB" sz="1600" dirty="0"/>
              <a:t>You can associate more than one </a:t>
            </a:r>
            <a:r>
              <a:rPr lang="en-GB" sz="1600" dirty="0">
                <a:latin typeface="Courier New" panose="02070309020205020404" pitchFamily="49" charset="0"/>
                <a:cs typeface="Courier New" panose="02070309020205020404" pitchFamily="49" charset="0"/>
              </a:rPr>
              <a:t>catch</a:t>
            </a:r>
            <a:r>
              <a:rPr lang="en-GB" sz="1600" dirty="0"/>
              <a:t> statement with a </a:t>
            </a:r>
            <a:r>
              <a:rPr lang="en-GB" sz="1600" dirty="0">
                <a:latin typeface="Courier New" panose="02070309020205020404" pitchFamily="49" charset="0"/>
                <a:cs typeface="Courier New" panose="02070309020205020404" pitchFamily="49" charset="0"/>
              </a:rPr>
              <a:t>try</a:t>
            </a:r>
            <a:r>
              <a:rPr lang="en-GB" sz="1600" dirty="0"/>
              <a:t>.</a:t>
            </a:r>
          </a:p>
          <a:p>
            <a:r>
              <a:rPr lang="en-GB" sz="1600" dirty="0"/>
              <a:t>Each </a:t>
            </a:r>
            <a:r>
              <a:rPr lang="en-GB" sz="1600" dirty="0">
                <a:latin typeface="Courier New" panose="02070309020205020404" pitchFamily="49" charset="0"/>
                <a:cs typeface="Courier New" panose="02070309020205020404" pitchFamily="49" charset="0"/>
              </a:rPr>
              <a:t>catch</a:t>
            </a:r>
            <a:r>
              <a:rPr lang="en-GB" sz="1600" dirty="0"/>
              <a:t> must catch a different type of exception.</a:t>
            </a:r>
          </a:p>
          <a:p>
            <a:pPr marL="0" indent="0">
              <a:buNone/>
            </a:pPr>
            <a:endParaRPr lang="en-GB" sz="900" dirty="0"/>
          </a:p>
          <a:p>
            <a:pPr marL="0" indent="0">
              <a:buNone/>
            </a:pPr>
            <a:r>
              <a:rPr lang="en-GB" sz="1050" b="1" dirty="0">
                <a:latin typeface="Courier New" panose="02070309020205020404" pitchFamily="49" charset="0"/>
                <a:cs typeface="Courier New" panose="02070309020205020404" pitchFamily="49" charset="0"/>
              </a:rPr>
              <a:t>// Use multiple catch </a:t>
            </a:r>
            <a:r>
              <a:rPr lang="en-GB" sz="1050" b="1" dirty="0" err="1">
                <a:latin typeface="Courier New" panose="02070309020205020404" pitchFamily="49" charset="0"/>
                <a:cs typeface="Courier New" panose="02070309020205020404" pitchFamily="49" charset="0"/>
              </a:rPr>
              <a:t>statemnts</a:t>
            </a:r>
            <a:endParaRPr lang="en-GB" sz="1050" b="1" dirty="0">
              <a:latin typeface="Courier New" panose="02070309020205020404" pitchFamily="49" charset="0"/>
              <a:cs typeface="Courier New" panose="02070309020205020404" pitchFamily="49" charset="0"/>
            </a:endParaRPr>
          </a:p>
          <a:p>
            <a:pPr marL="0" indent="0">
              <a:buNone/>
            </a:pPr>
            <a:r>
              <a:rPr lang="en-GB" sz="1050" b="1" dirty="0">
                <a:latin typeface="Courier New" panose="02070309020205020404" pitchFamily="49" charset="0"/>
                <a:cs typeface="Courier New" panose="02070309020205020404" pitchFamily="49" charset="0"/>
              </a:rPr>
              <a:t>class ExcDemo4 {</a:t>
            </a:r>
          </a:p>
          <a:p>
            <a:pPr marL="0" indent="0">
              <a:buNone/>
            </a:pPr>
            <a:r>
              <a:rPr lang="en-GB" sz="1050" b="1" dirty="0">
                <a:latin typeface="Courier New" panose="02070309020205020404" pitchFamily="49" charset="0"/>
                <a:cs typeface="Courier New" panose="02070309020205020404" pitchFamily="49" charset="0"/>
              </a:rPr>
              <a:t>	public static void main(String </a:t>
            </a:r>
            <a:r>
              <a:rPr lang="en-GB" sz="1050" b="1" dirty="0" err="1">
                <a:latin typeface="Courier New" panose="02070309020205020404" pitchFamily="49" charset="0"/>
                <a:cs typeface="Courier New" panose="02070309020205020404" pitchFamily="49" charset="0"/>
              </a:rPr>
              <a:t>args</a:t>
            </a:r>
            <a:r>
              <a:rPr lang="en-GB" sz="1050" b="1" dirty="0">
                <a:latin typeface="Courier New" panose="02070309020205020404" pitchFamily="49" charset="0"/>
                <a:cs typeface="Courier New" panose="02070309020205020404" pitchFamily="49" charset="0"/>
              </a:rPr>
              <a:t>[]) {</a:t>
            </a:r>
          </a:p>
          <a:p>
            <a:pPr marL="0" indent="0">
              <a:buNone/>
            </a:pPr>
            <a:r>
              <a:rPr lang="en-GB" sz="1050" b="1" dirty="0">
                <a:latin typeface="Courier New" panose="02070309020205020404" pitchFamily="49" charset="0"/>
                <a:cs typeface="Courier New" panose="02070309020205020404" pitchFamily="49" charset="0"/>
              </a:rPr>
              <a:t>		// Here, </a:t>
            </a:r>
            <a:r>
              <a:rPr lang="en-GB" sz="1050" b="1" dirty="0" err="1">
                <a:latin typeface="Courier New" panose="02070309020205020404" pitchFamily="49" charset="0"/>
                <a:cs typeface="Courier New" panose="02070309020205020404" pitchFamily="49" charset="0"/>
              </a:rPr>
              <a:t>numer</a:t>
            </a:r>
            <a:r>
              <a:rPr lang="en-GB" sz="1050" b="1" dirty="0">
                <a:latin typeface="Courier New" panose="02070309020205020404" pitchFamily="49" charset="0"/>
                <a:cs typeface="Courier New" panose="02070309020205020404" pitchFamily="49" charset="0"/>
              </a:rPr>
              <a:t> is longer than </a:t>
            </a:r>
            <a:r>
              <a:rPr lang="en-GB" sz="1050" b="1" dirty="0" err="1">
                <a:latin typeface="Courier New" panose="02070309020205020404" pitchFamily="49" charset="0"/>
                <a:cs typeface="Courier New" panose="02070309020205020404" pitchFamily="49" charset="0"/>
              </a:rPr>
              <a:t>denom</a:t>
            </a:r>
            <a:endParaRPr lang="en-GB" sz="1050" b="1" dirty="0">
              <a:latin typeface="Courier New" panose="02070309020205020404" pitchFamily="49" charset="0"/>
              <a:cs typeface="Courier New" panose="02070309020205020404" pitchFamily="49" charset="0"/>
            </a:endParaRPr>
          </a:p>
          <a:p>
            <a:pPr marL="0" indent="0">
              <a:buNone/>
            </a:pP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int</a:t>
            </a: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numer</a:t>
            </a:r>
            <a:r>
              <a:rPr lang="en-GB" sz="1050" b="1" dirty="0">
                <a:latin typeface="Courier New" panose="02070309020205020404" pitchFamily="49" charset="0"/>
                <a:cs typeface="Courier New" panose="02070309020205020404" pitchFamily="49" charset="0"/>
              </a:rPr>
              <a:t>[] = {4, 8, 16, 32, 64, 128, 256, 512};</a:t>
            </a:r>
          </a:p>
          <a:p>
            <a:pPr marL="0" indent="0">
              <a:buNone/>
            </a:pP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int</a:t>
            </a: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denom</a:t>
            </a:r>
            <a:r>
              <a:rPr lang="en-GB" sz="1050" b="1" dirty="0">
                <a:latin typeface="Courier New" panose="02070309020205020404" pitchFamily="49" charset="0"/>
                <a:cs typeface="Courier New" panose="02070309020205020404" pitchFamily="49" charset="0"/>
              </a:rPr>
              <a:t>[] = {2, 0, 4, 4, 0, 8};</a:t>
            </a:r>
          </a:p>
          <a:p>
            <a:pPr marL="0" indent="0">
              <a:buNone/>
            </a:pPr>
            <a:endParaRPr lang="en-GB" sz="1050" b="1" dirty="0">
              <a:latin typeface="Courier New" panose="02070309020205020404" pitchFamily="49" charset="0"/>
              <a:cs typeface="Courier New" panose="02070309020205020404" pitchFamily="49" charset="0"/>
            </a:endParaRPr>
          </a:p>
          <a:p>
            <a:pPr marL="0" indent="0">
              <a:buNone/>
            </a:pPr>
            <a:r>
              <a:rPr lang="en-GB" sz="1050" b="1" dirty="0">
                <a:latin typeface="Courier New" panose="02070309020205020404" pitchFamily="49" charset="0"/>
                <a:cs typeface="Courier New" panose="02070309020205020404" pitchFamily="49" charset="0"/>
              </a:rPr>
              <a:t>		for (</a:t>
            </a:r>
            <a:r>
              <a:rPr lang="en-GB" sz="1050" b="1" dirty="0" err="1">
                <a:latin typeface="Courier New" panose="02070309020205020404" pitchFamily="49" charset="0"/>
                <a:cs typeface="Courier New" panose="02070309020205020404" pitchFamily="49" charset="0"/>
              </a:rPr>
              <a:t>int</a:t>
            </a: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i</a:t>
            </a:r>
            <a:r>
              <a:rPr lang="en-GB" sz="1050" b="1" dirty="0">
                <a:latin typeface="Courier New" panose="02070309020205020404" pitchFamily="49" charset="0"/>
                <a:cs typeface="Courier New" panose="02070309020205020404" pitchFamily="49" charset="0"/>
              </a:rPr>
              <a:t> = 0; </a:t>
            </a:r>
            <a:r>
              <a:rPr lang="en-GB" sz="1050" b="1" dirty="0" err="1">
                <a:latin typeface="Courier New" panose="02070309020205020404" pitchFamily="49" charset="0"/>
                <a:cs typeface="Courier New" panose="02070309020205020404" pitchFamily="49" charset="0"/>
              </a:rPr>
              <a:t>i</a:t>
            </a:r>
            <a:r>
              <a:rPr lang="en-GB" sz="1050" b="1" dirty="0">
                <a:latin typeface="Courier New" panose="02070309020205020404" pitchFamily="49" charset="0"/>
                <a:cs typeface="Courier New" panose="02070309020205020404" pitchFamily="49" charset="0"/>
              </a:rPr>
              <a:t> &lt; </a:t>
            </a:r>
            <a:r>
              <a:rPr lang="en-GB" sz="1050" b="1" dirty="0" err="1">
                <a:latin typeface="Courier New" panose="02070309020205020404" pitchFamily="49" charset="0"/>
                <a:cs typeface="Courier New" panose="02070309020205020404" pitchFamily="49" charset="0"/>
              </a:rPr>
              <a:t>numer.length</a:t>
            </a: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i</a:t>
            </a:r>
            <a:r>
              <a:rPr lang="en-GB" sz="1050" b="1" dirty="0">
                <a:latin typeface="Courier New" panose="02070309020205020404" pitchFamily="49" charset="0"/>
                <a:cs typeface="Courier New" panose="02070309020205020404" pitchFamily="49" charset="0"/>
              </a:rPr>
              <a:t>++){</a:t>
            </a:r>
          </a:p>
          <a:p>
            <a:pPr marL="0" indent="0">
              <a:buNone/>
            </a:pPr>
            <a:r>
              <a:rPr lang="en-GB" sz="1050" b="1" dirty="0">
                <a:latin typeface="Courier New" panose="02070309020205020404" pitchFamily="49" charset="0"/>
                <a:cs typeface="Courier New" panose="02070309020205020404" pitchFamily="49" charset="0"/>
              </a:rPr>
              <a:t>			try{</a:t>
            </a:r>
          </a:p>
          <a:p>
            <a:pPr marL="0" indent="0">
              <a:buNone/>
            </a:pP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System.out.println</a:t>
            </a:r>
            <a:r>
              <a:rPr lang="en-GB" sz="1050" b="1" dirty="0">
                <a:latin typeface="Courier New" panose="02070309020205020404" pitchFamily="49" charset="0"/>
                <a:cs typeface="Courier New" panose="02070309020205020404" pitchFamily="49" charset="0"/>
              </a:rPr>
              <a:t>(</a:t>
            </a:r>
            <a:r>
              <a:rPr lang="en-GB" sz="1050" b="1" dirty="0" err="1">
                <a:latin typeface="Courier New" panose="02070309020205020404" pitchFamily="49" charset="0"/>
                <a:cs typeface="Courier New" panose="02070309020205020404" pitchFamily="49" charset="0"/>
              </a:rPr>
              <a:t>numer</a:t>
            </a:r>
            <a:r>
              <a:rPr lang="en-GB" sz="1050" b="1" dirty="0">
                <a:latin typeface="Courier New" panose="02070309020205020404" pitchFamily="49" charset="0"/>
                <a:cs typeface="Courier New" panose="02070309020205020404" pitchFamily="49" charset="0"/>
              </a:rPr>
              <a:t>[</a:t>
            </a:r>
            <a:r>
              <a:rPr lang="en-GB" sz="1050" b="1" dirty="0" err="1">
                <a:latin typeface="Courier New" panose="02070309020205020404" pitchFamily="49" charset="0"/>
                <a:cs typeface="Courier New" panose="02070309020205020404" pitchFamily="49" charset="0"/>
              </a:rPr>
              <a:t>i</a:t>
            </a:r>
            <a:r>
              <a:rPr lang="en-GB" sz="1050" b="1" dirty="0">
                <a:latin typeface="Courier New" panose="02070309020205020404" pitchFamily="49" charset="0"/>
                <a:cs typeface="Courier New" panose="02070309020205020404" pitchFamily="49" charset="0"/>
              </a:rPr>
              <a:t>] + “ / “ + </a:t>
            </a:r>
          </a:p>
          <a:p>
            <a:pPr marL="0" indent="0">
              <a:buNone/>
            </a:pP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denom</a:t>
            </a:r>
            <a:r>
              <a:rPr lang="en-GB" sz="1050" b="1" dirty="0">
                <a:latin typeface="Courier New" panose="02070309020205020404" pitchFamily="49" charset="0"/>
                <a:cs typeface="Courier New" panose="02070309020205020404" pitchFamily="49" charset="0"/>
              </a:rPr>
              <a:t>[</a:t>
            </a:r>
            <a:r>
              <a:rPr lang="en-GB" sz="1050" b="1" dirty="0" err="1">
                <a:latin typeface="Courier New" panose="02070309020205020404" pitchFamily="49" charset="0"/>
                <a:cs typeface="Courier New" panose="02070309020205020404" pitchFamily="49" charset="0"/>
              </a:rPr>
              <a:t>i</a:t>
            </a:r>
            <a:r>
              <a:rPr lang="en-GB" sz="1050" b="1" dirty="0">
                <a:latin typeface="Courier New" panose="02070309020205020404" pitchFamily="49" charset="0"/>
                <a:cs typeface="Courier New" panose="02070309020205020404" pitchFamily="49" charset="0"/>
              </a:rPr>
              <a:t>] + “ is “ +</a:t>
            </a:r>
          </a:p>
          <a:p>
            <a:pPr marL="0" indent="0">
              <a:buNone/>
            </a:pP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numer</a:t>
            </a:r>
            <a:r>
              <a:rPr lang="en-GB" sz="1050" b="1" dirty="0">
                <a:latin typeface="Courier New" panose="02070309020205020404" pitchFamily="49" charset="0"/>
                <a:cs typeface="Courier New" panose="02070309020205020404" pitchFamily="49" charset="0"/>
              </a:rPr>
              <a:t>[</a:t>
            </a:r>
            <a:r>
              <a:rPr lang="en-GB" sz="1050" b="1" dirty="0" err="1">
                <a:latin typeface="Courier New" panose="02070309020205020404" pitchFamily="49" charset="0"/>
                <a:cs typeface="Courier New" panose="02070309020205020404" pitchFamily="49" charset="0"/>
              </a:rPr>
              <a:t>i</a:t>
            </a: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denom</a:t>
            </a:r>
            <a:r>
              <a:rPr lang="en-GB" sz="1050" b="1" dirty="0">
                <a:latin typeface="Courier New" panose="02070309020205020404" pitchFamily="49" charset="0"/>
                <a:cs typeface="Courier New" panose="02070309020205020404" pitchFamily="49" charset="0"/>
              </a:rPr>
              <a:t>[</a:t>
            </a:r>
            <a:r>
              <a:rPr lang="en-GB" sz="1050" b="1" dirty="0" err="1">
                <a:latin typeface="Courier New" panose="02070309020205020404" pitchFamily="49" charset="0"/>
                <a:cs typeface="Courier New" panose="02070309020205020404" pitchFamily="49" charset="0"/>
              </a:rPr>
              <a:t>i</a:t>
            </a:r>
            <a:r>
              <a:rPr lang="en-GB" sz="1050" b="1" dirty="0">
                <a:latin typeface="Courier New" panose="02070309020205020404" pitchFamily="49" charset="0"/>
                <a:cs typeface="Courier New" panose="02070309020205020404" pitchFamily="49" charset="0"/>
              </a:rPr>
              <a:t>]);</a:t>
            </a:r>
          </a:p>
          <a:p>
            <a:pPr marL="0" indent="0">
              <a:buNone/>
            </a:pPr>
            <a:r>
              <a:rPr lang="en-GB" sz="1050" b="1" dirty="0">
                <a:latin typeface="Courier New" panose="02070309020205020404" pitchFamily="49" charset="0"/>
                <a:cs typeface="Courier New" panose="02070309020205020404" pitchFamily="49" charset="0"/>
              </a:rPr>
              <a:t>			}</a:t>
            </a:r>
          </a:p>
          <a:p>
            <a:pPr marL="0" indent="0">
              <a:buNone/>
            </a:pPr>
            <a:r>
              <a:rPr lang="en-GB" sz="1050" b="1" dirty="0">
                <a:latin typeface="Courier New" panose="02070309020205020404" pitchFamily="49" charset="0"/>
                <a:cs typeface="Courier New" panose="02070309020205020404" pitchFamily="49" charset="0"/>
              </a:rPr>
              <a:t>			catch (</a:t>
            </a:r>
            <a:r>
              <a:rPr lang="en-GB" sz="1050" b="1" dirty="0" err="1">
                <a:latin typeface="Courier New" panose="02070309020205020404" pitchFamily="49" charset="0"/>
                <a:cs typeface="Courier New" panose="02070309020205020404" pitchFamily="49" charset="0"/>
              </a:rPr>
              <a:t>ArithmeticException</a:t>
            </a: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exc</a:t>
            </a:r>
            <a:r>
              <a:rPr lang="en-GB" sz="1050" b="1" dirty="0">
                <a:latin typeface="Courier New" panose="02070309020205020404" pitchFamily="49" charset="0"/>
                <a:cs typeface="Courier New" panose="02070309020205020404" pitchFamily="49" charset="0"/>
              </a:rPr>
              <a:t>){</a:t>
            </a:r>
          </a:p>
          <a:p>
            <a:pPr marL="0" indent="0">
              <a:buNone/>
            </a:pPr>
            <a:r>
              <a:rPr lang="en-GB" sz="1050" b="1" dirty="0">
                <a:latin typeface="Courier New" panose="02070309020205020404" pitchFamily="49" charset="0"/>
                <a:cs typeface="Courier New" panose="02070309020205020404" pitchFamily="49" charset="0"/>
              </a:rPr>
              <a:t>				// Catch the exception</a:t>
            </a:r>
          </a:p>
          <a:p>
            <a:pPr marL="0" indent="0">
              <a:buNone/>
            </a:pP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System.out.println</a:t>
            </a:r>
            <a:r>
              <a:rPr lang="en-GB" sz="1050" b="1" dirty="0">
                <a:latin typeface="Courier New" panose="02070309020205020404" pitchFamily="49" charset="0"/>
                <a:cs typeface="Courier New" panose="02070309020205020404" pitchFamily="49" charset="0"/>
              </a:rPr>
              <a:t> (“Can’t divide by zero!”);</a:t>
            </a:r>
          </a:p>
          <a:p>
            <a:pPr marL="0" indent="0">
              <a:buNone/>
            </a:pPr>
            <a:r>
              <a:rPr lang="en-GB" sz="1050" b="1" dirty="0">
                <a:latin typeface="Courier New" panose="02070309020205020404" pitchFamily="49" charset="0"/>
                <a:cs typeface="Courier New" panose="02070309020205020404" pitchFamily="49" charset="0"/>
              </a:rPr>
              <a:t>			}</a:t>
            </a:r>
          </a:p>
          <a:p>
            <a:pPr marL="0" indent="0">
              <a:buNone/>
            </a:pPr>
            <a:r>
              <a:rPr lang="en-GB" sz="1050" b="1" dirty="0">
                <a:latin typeface="Courier New" panose="02070309020205020404" pitchFamily="49" charset="0"/>
                <a:cs typeface="Courier New" panose="02070309020205020404" pitchFamily="49" charset="0"/>
              </a:rPr>
              <a:t>			catch (</a:t>
            </a:r>
            <a:r>
              <a:rPr lang="en-GB" sz="1050" b="1" dirty="0" err="1">
                <a:latin typeface="Courier New" panose="02070309020205020404" pitchFamily="49" charset="0"/>
                <a:cs typeface="Courier New" panose="02070309020205020404" pitchFamily="49" charset="0"/>
              </a:rPr>
              <a:t>ArrayIndexOutOfBoundException</a:t>
            </a: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exc</a:t>
            </a:r>
            <a:r>
              <a:rPr lang="en-GB" sz="1050" b="1" dirty="0">
                <a:latin typeface="Courier New" panose="02070309020205020404" pitchFamily="49" charset="0"/>
                <a:cs typeface="Courier New" panose="02070309020205020404" pitchFamily="49" charset="0"/>
              </a:rPr>
              <a:t>){</a:t>
            </a:r>
          </a:p>
          <a:p>
            <a:pPr marL="0" indent="0">
              <a:buNone/>
            </a:pPr>
            <a:r>
              <a:rPr lang="en-GB" sz="1050" b="1" dirty="0">
                <a:latin typeface="Courier New" panose="02070309020205020404" pitchFamily="49" charset="0"/>
                <a:cs typeface="Courier New" panose="02070309020205020404" pitchFamily="49" charset="0"/>
              </a:rPr>
              <a:t>				// Catch the exception</a:t>
            </a:r>
          </a:p>
          <a:p>
            <a:pPr marL="0" indent="0">
              <a:buNone/>
            </a:pPr>
            <a:r>
              <a:rPr lang="en-GB" sz="1050" b="1" dirty="0">
                <a:latin typeface="Courier New" panose="02070309020205020404" pitchFamily="49" charset="0"/>
                <a:cs typeface="Courier New" panose="02070309020205020404" pitchFamily="49" charset="0"/>
              </a:rPr>
              <a:t>				</a:t>
            </a:r>
            <a:r>
              <a:rPr lang="en-GB" sz="1050" b="1" dirty="0" err="1">
                <a:latin typeface="Courier New" panose="02070309020205020404" pitchFamily="49" charset="0"/>
                <a:cs typeface="Courier New" panose="02070309020205020404" pitchFamily="49" charset="0"/>
              </a:rPr>
              <a:t>System.out.println</a:t>
            </a:r>
            <a:r>
              <a:rPr lang="en-GB" sz="1050" b="1" dirty="0">
                <a:latin typeface="Courier New" panose="02070309020205020404" pitchFamily="49" charset="0"/>
                <a:cs typeface="Courier New" panose="02070309020205020404" pitchFamily="49" charset="0"/>
              </a:rPr>
              <a:t> (“No matching element found.”);</a:t>
            </a:r>
          </a:p>
          <a:p>
            <a:pPr marL="0" indent="0">
              <a:buNone/>
            </a:pPr>
            <a:r>
              <a:rPr lang="en-GB" sz="1050" b="1" dirty="0">
                <a:latin typeface="Courier New" panose="02070309020205020404" pitchFamily="49" charset="0"/>
                <a:cs typeface="Courier New" panose="02070309020205020404" pitchFamily="49" charset="0"/>
              </a:rPr>
              <a:t>			}</a:t>
            </a:r>
          </a:p>
          <a:p>
            <a:pPr marL="0" indent="0">
              <a:buNone/>
            </a:pPr>
            <a:r>
              <a:rPr lang="en-GB" sz="1050" b="1" dirty="0">
                <a:latin typeface="Courier New" panose="02070309020205020404" pitchFamily="49" charset="0"/>
                <a:cs typeface="Courier New" panose="02070309020205020404" pitchFamily="49" charset="0"/>
              </a:rPr>
              <a:t>		}</a:t>
            </a:r>
          </a:p>
          <a:p>
            <a:pPr marL="0" indent="0">
              <a:buNone/>
            </a:pPr>
            <a:r>
              <a:rPr lang="en-GB" sz="1050" b="1" dirty="0">
                <a:latin typeface="Courier New" panose="02070309020205020404" pitchFamily="49" charset="0"/>
                <a:cs typeface="Courier New" panose="02070309020205020404" pitchFamily="49" charset="0"/>
              </a:rPr>
              <a:t>	}</a:t>
            </a:r>
          </a:p>
          <a:p>
            <a:pPr marL="0" indent="0">
              <a:buNone/>
            </a:pPr>
            <a:r>
              <a:rPr lang="en-GB" sz="1050" b="1" dirty="0">
                <a:latin typeface="Courier New" panose="02070309020205020404" pitchFamily="49" charset="0"/>
                <a:cs typeface="Courier New" panose="02070309020205020404" pitchFamily="49" charset="0"/>
              </a:rPr>
              <a:t>}</a:t>
            </a:r>
          </a:p>
          <a:p>
            <a:pPr marL="0" indent="0">
              <a:buNone/>
            </a:pPr>
            <a:endParaRPr lang="en-GB" sz="1050" dirty="0">
              <a:latin typeface="Courier New" panose="02070309020205020404" pitchFamily="49" charset="0"/>
              <a:cs typeface="Courier New" panose="02070309020205020404" pitchFamily="49" charset="0"/>
            </a:endParaRPr>
          </a:p>
          <a:p>
            <a:pPr marL="0" indent="0">
              <a:buNone/>
            </a:pPr>
            <a:endParaRPr lang="en-GB" sz="10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3073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sp>
        <p:nvSpPr>
          <p:cNvPr id="3" name="Content Placeholder 2"/>
          <p:cNvSpPr>
            <a:spLocks noGrp="1"/>
          </p:cNvSpPr>
          <p:nvPr>
            <p:ph idx="1"/>
          </p:nvPr>
        </p:nvSpPr>
        <p:spPr/>
        <p:txBody>
          <a:bodyPr/>
          <a:lstStyle/>
          <a:p>
            <a:pPr marL="0" indent="0">
              <a:buNone/>
            </a:pPr>
            <a:r>
              <a:rPr lang="en-GB" sz="1400" dirty="0">
                <a:latin typeface="Courier New" panose="02070309020205020404" pitchFamily="49" charset="0"/>
                <a:cs typeface="Courier New" panose="02070309020205020404" pitchFamily="49" charset="0"/>
              </a:rPr>
              <a:t>4 / 2 is 2</a:t>
            </a:r>
          </a:p>
          <a:p>
            <a:pPr marL="0" indent="0">
              <a:buNone/>
            </a:pPr>
            <a:r>
              <a:rPr lang="en-GB" sz="1400" dirty="0">
                <a:latin typeface="Courier New" panose="02070309020205020404" pitchFamily="49" charset="0"/>
                <a:cs typeface="Courier New" panose="02070309020205020404" pitchFamily="49" charset="0"/>
              </a:rPr>
              <a:t>Can’t divide by zero!</a:t>
            </a:r>
          </a:p>
          <a:p>
            <a:pPr marL="0" indent="0">
              <a:buNone/>
            </a:pPr>
            <a:r>
              <a:rPr lang="en-GB" sz="1400" dirty="0">
                <a:latin typeface="Courier New" panose="02070309020205020404" pitchFamily="49" charset="0"/>
                <a:cs typeface="Courier New" panose="02070309020205020404" pitchFamily="49" charset="0"/>
              </a:rPr>
              <a:t>16 / 4 is 4</a:t>
            </a:r>
          </a:p>
          <a:p>
            <a:pPr marL="0" indent="0">
              <a:buNone/>
            </a:pPr>
            <a:r>
              <a:rPr lang="en-GB" sz="1400" dirty="0">
                <a:latin typeface="Courier New" panose="02070309020205020404" pitchFamily="49" charset="0"/>
                <a:cs typeface="Courier New" panose="02070309020205020404" pitchFamily="49" charset="0"/>
              </a:rPr>
              <a:t>32 / 4 is 8</a:t>
            </a:r>
          </a:p>
          <a:p>
            <a:pPr marL="0" indent="0">
              <a:buNone/>
            </a:pPr>
            <a:r>
              <a:rPr lang="en-GB" sz="1400" dirty="0">
                <a:latin typeface="Courier New" panose="02070309020205020404" pitchFamily="49" charset="0"/>
                <a:cs typeface="Courier New" panose="02070309020205020404" pitchFamily="49" charset="0"/>
              </a:rPr>
              <a:t>Can’t divide by zero!</a:t>
            </a:r>
          </a:p>
          <a:p>
            <a:pPr marL="0" indent="0">
              <a:buNone/>
            </a:pPr>
            <a:r>
              <a:rPr lang="en-GB" sz="1400" dirty="0">
                <a:latin typeface="Courier New" panose="02070309020205020404" pitchFamily="49" charset="0"/>
                <a:cs typeface="Courier New" panose="02070309020205020404" pitchFamily="49" charset="0"/>
              </a:rPr>
              <a:t>128 / 8 is 16</a:t>
            </a:r>
          </a:p>
          <a:p>
            <a:pPr marL="0" indent="0">
              <a:buNone/>
            </a:pPr>
            <a:r>
              <a:rPr lang="en-GB" sz="1400" dirty="0">
                <a:latin typeface="Courier New" panose="02070309020205020404" pitchFamily="49" charset="0"/>
                <a:cs typeface="Courier New" panose="02070309020205020404" pitchFamily="49" charset="0"/>
              </a:rPr>
              <a:t>No matching element found.</a:t>
            </a:r>
          </a:p>
          <a:p>
            <a:pPr marL="0" indent="0">
              <a:buNone/>
            </a:pPr>
            <a:r>
              <a:rPr lang="en-GB" sz="1400" dirty="0">
                <a:latin typeface="Courier New" panose="02070309020205020404" pitchFamily="49" charset="0"/>
                <a:cs typeface="Courier New" panose="02070309020205020404" pitchFamily="49" charset="0"/>
              </a:rPr>
              <a:t>No matching element found.</a:t>
            </a:r>
          </a:p>
          <a:p>
            <a:pPr marL="0" indent="0">
              <a:buNone/>
            </a:pPr>
            <a:endParaRPr lang="en-GB" dirty="0"/>
          </a:p>
        </p:txBody>
      </p:sp>
    </p:spTree>
    <p:extLst>
      <p:ext uri="{BB962C8B-B14F-4D97-AF65-F5344CB8AC3E}">
        <p14:creationId xmlns:p14="http://schemas.microsoft.com/office/powerpoint/2010/main" val="69524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urier"/>
                <a:cs typeface="Courier"/>
              </a:rPr>
              <a:t>Finally </a:t>
            </a:r>
            <a:r>
              <a:rPr lang="en-US" dirty="0"/>
              <a:t>in Java</a:t>
            </a:r>
          </a:p>
        </p:txBody>
      </p:sp>
      <p:sp>
        <p:nvSpPr>
          <p:cNvPr id="3" name="Content Placeholder 2"/>
          <p:cNvSpPr>
            <a:spLocks noGrp="1"/>
          </p:cNvSpPr>
          <p:nvPr>
            <p:ph idx="1"/>
          </p:nvPr>
        </p:nvSpPr>
        <p:spPr/>
        <p:txBody>
          <a:bodyPr/>
          <a:lstStyle/>
          <a:p>
            <a:r>
              <a:rPr lang="en-US" sz="2000" dirty="0"/>
              <a:t>A finally block will be always be executed regardless of what else happens.</a:t>
            </a:r>
          </a:p>
          <a:p>
            <a:endParaRPr lang="en-US" sz="2000" dirty="0"/>
          </a:p>
          <a:p>
            <a:pPr marL="0" indent="0">
              <a:buNone/>
            </a:pPr>
            <a:r>
              <a:rPr lang="en-US" sz="1600" dirty="0">
                <a:latin typeface="Courier"/>
                <a:cs typeface="Courier"/>
              </a:rPr>
              <a:t>try { </a:t>
            </a:r>
          </a:p>
          <a:p>
            <a:pPr marL="0" indent="0">
              <a:buNone/>
            </a:pPr>
            <a:r>
              <a:rPr lang="en-US" sz="1600" dirty="0">
                <a:latin typeface="Courier"/>
                <a:cs typeface="Courier"/>
              </a:rPr>
              <a:t>	f() ; </a:t>
            </a:r>
          </a:p>
          <a:p>
            <a:pPr marL="0" indent="0">
              <a:buNone/>
            </a:pPr>
            <a:r>
              <a:rPr lang="en-US" sz="1600" dirty="0">
                <a:latin typeface="Courier"/>
                <a:cs typeface="Courier"/>
              </a:rPr>
              <a:t>} </a:t>
            </a:r>
          </a:p>
          <a:p>
            <a:pPr marL="0" indent="0">
              <a:buNone/>
            </a:pPr>
            <a:r>
              <a:rPr lang="en-US" sz="1600" dirty="0">
                <a:latin typeface="Courier"/>
                <a:cs typeface="Courier"/>
              </a:rPr>
              <a:t>catch (</a:t>
            </a:r>
            <a:r>
              <a:rPr lang="en-US" sz="1600" dirty="0" err="1">
                <a:latin typeface="Courier"/>
                <a:cs typeface="Courier"/>
              </a:rPr>
              <a:t>MyException</a:t>
            </a:r>
            <a:r>
              <a:rPr lang="en-US" sz="1600" dirty="0">
                <a:latin typeface="Courier"/>
                <a:cs typeface="Courier"/>
              </a:rPr>
              <a:t> e) // optional { </a:t>
            </a:r>
          </a:p>
          <a:p>
            <a:pPr marL="0" indent="0">
              <a:buNone/>
            </a:pPr>
            <a:r>
              <a:rPr lang="en-US" sz="1600" dirty="0">
                <a:latin typeface="Courier"/>
                <a:cs typeface="Courier"/>
              </a:rPr>
              <a:t>	// Do something </a:t>
            </a:r>
          </a:p>
          <a:p>
            <a:pPr marL="0" indent="0">
              <a:buNone/>
            </a:pPr>
            <a:r>
              <a:rPr lang="en-US" sz="1600" dirty="0">
                <a:latin typeface="Courier"/>
                <a:cs typeface="Courier"/>
              </a:rPr>
              <a:t>} </a:t>
            </a:r>
          </a:p>
          <a:p>
            <a:pPr marL="0" indent="0">
              <a:buNone/>
            </a:pPr>
            <a:r>
              <a:rPr lang="en-US" sz="1600" dirty="0">
                <a:latin typeface="Courier"/>
                <a:cs typeface="Courier"/>
              </a:rPr>
              <a:t>finally { </a:t>
            </a:r>
          </a:p>
          <a:p>
            <a:pPr marL="0" indent="0">
              <a:buNone/>
            </a:pPr>
            <a:r>
              <a:rPr lang="en-US" sz="1600" dirty="0">
                <a:latin typeface="Courier"/>
                <a:cs typeface="Courier"/>
              </a:rPr>
              <a:t>	// Guaranteed to execute </a:t>
            </a:r>
          </a:p>
          <a:p>
            <a:pPr marL="0" indent="0">
              <a:buNone/>
            </a:pPr>
            <a:r>
              <a:rPr lang="en-US" sz="1600" dirty="0">
                <a:latin typeface="Courier"/>
                <a:cs typeface="Courier"/>
              </a:rPr>
              <a:t>	// this whatever happens. </a:t>
            </a:r>
          </a:p>
          <a:p>
            <a:pPr marL="0" indent="0">
              <a:buNone/>
            </a:pPr>
            <a:r>
              <a:rPr lang="en-US" sz="1600" dirty="0">
                <a:latin typeface="Courier"/>
                <a:cs typeface="Courier"/>
              </a:rPr>
              <a:t>} </a:t>
            </a:r>
          </a:p>
          <a:p>
            <a:pPr marL="0" indent="0">
              <a:buNone/>
            </a:pPr>
            <a:endParaRPr lang="en-US" sz="1600" dirty="0"/>
          </a:p>
        </p:txBody>
      </p:sp>
      <p:sp>
        <p:nvSpPr>
          <p:cNvPr id="5" name="TextBox 4">
            <a:extLst>
              <a:ext uri="{C183D7F6-B498-43B3-948B-1728B52AA6E4}">
                <adec:decorative xmlns:adec="http://schemas.microsoft.com/office/drawing/2017/decorative" val="1"/>
              </a:ext>
            </a:extLst>
          </p:cNvPr>
          <p:cNvSpPr txBox="1"/>
          <p:nvPr/>
        </p:nvSpPr>
        <p:spPr>
          <a:xfrm>
            <a:off x="5518520" y="2402519"/>
            <a:ext cx="1685753" cy="369332"/>
          </a:xfrm>
          <a:prstGeom prst="rect">
            <a:avLst/>
          </a:prstGeom>
          <a:noFill/>
          <a:ln>
            <a:solidFill>
              <a:schemeClr val="tx1"/>
            </a:solidFill>
          </a:ln>
        </p:spPr>
        <p:txBody>
          <a:bodyPr wrap="none" rtlCol="0">
            <a:spAutoFit/>
          </a:bodyPr>
          <a:lstStyle/>
          <a:p>
            <a:r>
              <a:rPr lang="en-US" dirty="0"/>
              <a:t>Program Code</a:t>
            </a:r>
          </a:p>
        </p:txBody>
      </p:sp>
      <p:sp>
        <p:nvSpPr>
          <p:cNvPr id="6" name="Diamond 5">
            <a:extLst>
              <a:ext uri="{C183D7F6-B498-43B3-948B-1728B52AA6E4}">
                <adec:decorative xmlns:adec="http://schemas.microsoft.com/office/drawing/2017/decorative" val="1"/>
              </a:ext>
            </a:extLst>
          </p:cNvPr>
          <p:cNvSpPr/>
          <p:nvPr/>
        </p:nvSpPr>
        <p:spPr>
          <a:xfrm>
            <a:off x="5283353" y="3081103"/>
            <a:ext cx="2147841" cy="925114"/>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Exception occur?</a:t>
            </a:r>
          </a:p>
        </p:txBody>
      </p:sp>
      <p:cxnSp>
        <p:nvCxnSpPr>
          <p:cNvPr id="8" name="Straight Connector 7">
            <a:extLst>
              <a:ext uri="{C183D7F6-B498-43B3-948B-1728B52AA6E4}">
                <adec:decorative xmlns:adec="http://schemas.microsoft.com/office/drawing/2017/decorative" val="1"/>
              </a:ext>
            </a:extLst>
          </p:cNvPr>
          <p:cNvCxnSpPr>
            <a:stCxn id="5" idx="2"/>
            <a:endCxn id="6" idx="0"/>
          </p:cNvCxnSpPr>
          <p:nvPr/>
        </p:nvCxnSpPr>
        <p:spPr>
          <a:xfrm flipH="1">
            <a:off x="6357274" y="2771851"/>
            <a:ext cx="4123" cy="309252"/>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1" name="Diamond 10"/>
          <p:cNvSpPr/>
          <p:nvPr/>
        </p:nvSpPr>
        <p:spPr>
          <a:xfrm>
            <a:off x="6643801" y="4393816"/>
            <a:ext cx="2147841" cy="925114"/>
          </a:xfrm>
          <a:prstGeom prst="diamond">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Exception handled?</a:t>
            </a:r>
          </a:p>
        </p:txBody>
      </p:sp>
      <p:cxnSp>
        <p:nvCxnSpPr>
          <p:cNvPr id="13" name="Elbow Connector 12">
            <a:extLst>
              <a:ext uri="{C183D7F6-B498-43B3-948B-1728B52AA6E4}">
                <adec:decorative xmlns:adec="http://schemas.microsoft.com/office/drawing/2017/decorative" val="1"/>
              </a:ext>
            </a:extLst>
          </p:cNvPr>
          <p:cNvCxnSpPr>
            <a:stCxn id="6" idx="3"/>
            <a:endCxn id="11" idx="0"/>
          </p:cNvCxnSpPr>
          <p:nvPr/>
        </p:nvCxnSpPr>
        <p:spPr>
          <a:xfrm>
            <a:off x="7431194" y="3543660"/>
            <a:ext cx="286528" cy="850156"/>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a:extLst>
              <a:ext uri="{C183D7F6-B498-43B3-948B-1728B52AA6E4}">
                <adec:decorative xmlns:adec="http://schemas.microsoft.com/office/drawing/2017/decorative" val="1"/>
              </a:ext>
            </a:extLst>
          </p:cNvPr>
          <p:cNvSpPr txBox="1"/>
          <p:nvPr/>
        </p:nvSpPr>
        <p:spPr>
          <a:xfrm>
            <a:off x="5605138" y="5796519"/>
            <a:ext cx="1480281" cy="646331"/>
          </a:xfrm>
          <a:prstGeom prst="rect">
            <a:avLst/>
          </a:prstGeom>
          <a:noFill/>
          <a:ln>
            <a:solidFill>
              <a:schemeClr val="tx1"/>
            </a:solidFill>
          </a:ln>
        </p:spPr>
        <p:txBody>
          <a:bodyPr wrap="none" rtlCol="0">
            <a:spAutoFit/>
          </a:bodyPr>
          <a:lstStyle/>
          <a:p>
            <a:r>
              <a:rPr lang="en-US" dirty="0"/>
              <a:t>Finally Block</a:t>
            </a:r>
          </a:p>
          <a:p>
            <a:r>
              <a:rPr lang="en-US" dirty="0"/>
              <a:t>is executed</a:t>
            </a:r>
          </a:p>
        </p:txBody>
      </p:sp>
      <p:cxnSp>
        <p:nvCxnSpPr>
          <p:cNvPr id="15" name="Elbow Connector 14"/>
          <p:cNvCxnSpPr>
            <a:stCxn id="6" idx="1"/>
            <a:endCxn id="14" idx="0"/>
          </p:cNvCxnSpPr>
          <p:nvPr/>
        </p:nvCxnSpPr>
        <p:spPr>
          <a:xfrm rot="10800000" flipH="1" flipV="1">
            <a:off x="5283353" y="3543659"/>
            <a:ext cx="1061926" cy="2252859"/>
          </a:xfrm>
          <a:prstGeom prst="bentConnector4">
            <a:avLst>
              <a:gd name="adj1" fmla="val -21527"/>
              <a:gd name="adj2" fmla="val 60266"/>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a:extLst>
              <a:ext uri="{C183D7F6-B498-43B3-948B-1728B52AA6E4}">
                <adec:decorative xmlns:adec="http://schemas.microsoft.com/office/drawing/2017/decorative" val="1"/>
              </a:ext>
            </a:extLst>
          </p:cNvPr>
          <p:cNvCxnSpPr/>
          <p:nvPr/>
        </p:nvCxnSpPr>
        <p:spPr>
          <a:xfrm rot="10800000" flipV="1">
            <a:off x="6345279" y="4887733"/>
            <a:ext cx="298522" cy="940146"/>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a:extLst>
              <a:ext uri="{C183D7F6-B498-43B3-948B-1728B52AA6E4}">
                <adec:decorative xmlns:adec="http://schemas.microsoft.com/office/drawing/2017/decorative" val="1"/>
              </a:ext>
            </a:extLst>
          </p:cNvPr>
          <p:cNvSpPr txBox="1"/>
          <p:nvPr/>
        </p:nvSpPr>
        <p:spPr>
          <a:xfrm>
            <a:off x="7431194" y="3132984"/>
            <a:ext cx="768221" cy="307777"/>
          </a:xfrm>
          <a:prstGeom prst="rect">
            <a:avLst/>
          </a:prstGeom>
          <a:noFill/>
        </p:spPr>
        <p:txBody>
          <a:bodyPr wrap="square" rtlCol="0">
            <a:spAutoFit/>
          </a:bodyPr>
          <a:lstStyle/>
          <a:p>
            <a:r>
              <a:rPr lang="en-US" sz="1400" dirty="0"/>
              <a:t>yes</a:t>
            </a:r>
          </a:p>
        </p:txBody>
      </p:sp>
      <p:sp>
        <p:nvSpPr>
          <p:cNvPr id="22" name="TextBox 21">
            <a:extLst>
              <a:ext uri="{C183D7F6-B498-43B3-948B-1728B52AA6E4}">
                <adec:decorative xmlns:adec="http://schemas.microsoft.com/office/drawing/2017/decorative" val="1"/>
              </a:ext>
            </a:extLst>
          </p:cNvPr>
          <p:cNvSpPr txBox="1"/>
          <p:nvPr/>
        </p:nvSpPr>
        <p:spPr>
          <a:xfrm>
            <a:off x="4875723" y="3135446"/>
            <a:ext cx="768221" cy="307777"/>
          </a:xfrm>
          <a:prstGeom prst="rect">
            <a:avLst/>
          </a:prstGeom>
          <a:noFill/>
        </p:spPr>
        <p:txBody>
          <a:bodyPr wrap="square" rtlCol="0">
            <a:spAutoFit/>
          </a:bodyPr>
          <a:lstStyle/>
          <a:p>
            <a:r>
              <a:rPr lang="en-US" sz="1400" dirty="0"/>
              <a:t>no</a:t>
            </a:r>
          </a:p>
        </p:txBody>
      </p:sp>
      <p:sp>
        <p:nvSpPr>
          <p:cNvPr id="23" name="TextBox 22">
            <a:extLst>
              <a:ext uri="{C183D7F6-B498-43B3-948B-1728B52AA6E4}">
                <adec:decorative xmlns:adec="http://schemas.microsoft.com/office/drawing/2017/decorative" val="1"/>
              </a:ext>
            </a:extLst>
          </p:cNvPr>
          <p:cNvSpPr txBox="1"/>
          <p:nvPr/>
        </p:nvSpPr>
        <p:spPr>
          <a:xfrm>
            <a:off x="6224011" y="4566296"/>
            <a:ext cx="768221" cy="307777"/>
          </a:xfrm>
          <a:prstGeom prst="rect">
            <a:avLst/>
          </a:prstGeom>
          <a:noFill/>
        </p:spPr>
        <p:txBody>
          <a:bodyPr wrap="square" rtlCol="0">
            <a:spAutoFit/>
          </a:bodyPr>
          <a:lstStyle/>
          <a:p>
            <a:r>
              <a:rPr lang="en-US" sz="1400" dirty="0"/>
              <a:t>yes</a:t>
            </a:r>
          </a:p>
        </p:txBody>
      </p:sp>
      <p:cxnSp>
        <p:nvCxnSpPr>
          <p:cNvPr id="24" name="Elbow Connector 23">
            <a:extLst>
              <a:ext uri="{C183D7F6-B498-43B3-948B-1728B52AA6E4}">
                <adec:decorative xmlns:adec="http://schemas.microsoft.com/office/drawing/2017/decorative" val="1"/>
              </a:ext>
            </a:extLst>
          </p:cNvPr>
          <p:cNvCxnSpPr>
            <a:stCxn id="11" idx="3"/>
          </p:cNvCxnSpPr>
          <p:nvPr/>
        </p:nvCxnSpPr>
        <p:spPr>
          <a:xfrm flipH="1">
            <a:off x="7085419" y="4856373"/>
            <a:ext cx="1706223" cy="1309478"/>
          </a:xfrm>
          <a:prstGeom prst="bentConnector3">
            <a:avLst>
              <a:gd name="adj1" fmla="val -13398"/>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732467" y="4543661"/>
            <a:ext cx="768221" cy="307777"/>
          </a:xfrm>
          <a:prstGeom prst="rect">
            <a:avLst/>
          </a:prstGeom>
          <a:noFill/>
        </p:spPr>
        <p:txBody>
          <a:bodyPr wrap="square" rtlCol="0">
            <a:spAutoFit/>
          </a:bodyPr>
          <a:lstStyle/>
          <a:p>
            <a:r>
              <a:rPr lang="en-US" sz="1400" dirty="0"/>
              <a:t>no</a:t>
            </a:r>
          </a:p>
        </p:txBody>
      </p:sp>
    </p:spTree>
    <p:extLst>
      <p:ext uri="{BB962C8B-B14F-4D97-AF65-F5344CB8AC3E}">
        <p14:creationId xmlns:p14="http://schemas.microsoft.com/office/powerpoint/2010/main" val="182872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Throwable</a:t>
            </a:r>
            <a:r>
              <a:rPr lang="en-GB" dirty="0"/>
              <a:t> class in Java</a:t>
            </a:r>
          </a:p>
        </p:txBody>
      </p:sp>
      <p:sp>
        <p:nvSpPr>
          <p:cNvPr id="3" name="Content Placeholder 2"/>
          <p:cNvSpPr>
            <a:spLocks noGrp="1"/>
          </p:cNvSpPr>
          <p:nvPr>
            <p:ph idx="1"/>
          </p:nvPr>
        </p:nvSpPr>
        <p:spPr>
          <a:xfrm>
            <a:off x="330200" y="1784369"/>
            <a:ext cx="8489950" cy="4370142"/>
          </a:xfrm>
        </p:spPr>
        <p:txBody>
          <a:bodyPr/>
          <a:lstStyle/>
          <a:p>
            <a:pPr>
              <a:lnSpc>
                <a:spcPct val="90000"/>
              </a:lnSpc>
            </a:pPr>
            <a:r>
              <a:rPr lang="en-US" altLang="en-US" sz="2400" dirty="0"/>
              <a:t>When an exception takes place, the JVM creates an exception object to identify the type of exception that occurred</a:t>
            </a:r>
          </a:p>
          <a:p>
            <a:pPr>
              <a:lnSpc>
                <a:spcPct val="90000"/>
              </a:lnSpc>
            </a:pPr>
            <a:endParaRPr lang="en-US" altLang="en-US" sz="2400" dirty="0"/>
          </a:p>
          <a:p>
            <a:pPr>
              <a:lnSpc>
                <a:spcPct val="90000"/>
              </a:lnSpc>
            </a:pPr>
            <a:r>
              <a:rPr lang="en-US" altLang="en-US" sz="2400" dirty="0"/>
              <a:t>The </a:t>
            </a:r>
            <a:r>
              <a:rPr lang="en-US" altLang="en-US" sz="2400" dirty="0" err="1">
                <a:solidFill>
                  <a:srgbClr val="C00000"/>
                </a:solidFill>
              </a:rPr>
              <a:t>Throwable</a:t>
            </a:r>
            <a:r>
              <a:rPr lang="en-US" altLang="en-US" sz="2400" dirty="0">
                <a:solidFill>
                  <a:srgbClr val="C00000"/>
                </a:solidFill>
              </a:rPr>
              <a:t> </a:t>
            </a:r>
            <a:r>
              <a:rPr lang="en-US" altLang="en-US" sz="2400" dirty="0"/>
              <a:t>class is the super class of all error and exception types generated by the JVM or java programs</a:t>
            </a:r>
          </a:p>
          <a:p>
            <a:pPr marL="0" indent="0">
              <a:lnSpc>
                <a:spcPct val="90000"/>
              </a:lnSpc>
              <a:buNone/>
            </a:pPr>
            <a:endParaRPr lang="en-US" altLang="en-US" sz="2400" dirty="0"/>
          </a:p>
          <a:p>
            <a:pPr>
              <a:lnSpc>
                <a:spcPct val="90000"/>
              </a:lnSpc>
            </a:pPr>
            <a:r>
              <a:rPr lang="en-US" altLang="en-US" sz="2400" dirty="0"/>
              <a:t>Three </a:t>
            </a:r>
            <a:r>
              <a:rPr lang="en-US" altLang="en-US" sz="2400" dirty="0" err="1">
                <a:solidFill>
                  <a:srgbClr val="C00000"/>
                </a:solidFill>
              </a:rPr>
              <a:t>Throwable</a:t>
            </a:r>
            <a:r>
              <a:rPr lang="en-US" altLang="en-US" sz="2400" dirty="0">
                <a:solidFill>
                  <a:srgbClr val="C00000"/>
                </a:solidFill>
              </a:rPr>
              <a:t> </a:t>
            </a:r>
            <a:r>
              <a:rPr lang="en-US" altLang="en-US" sz="2400" dirty="0"/>
              <a:t>subclass categories are possible: </a:t>
            </a:r>
          </a:p>
          <a:p>
            <a:pPr lvl="1">
              <a:lnSpc>
                <a:spcPct val="90000"/>
              </a:lnSpc>
            </a:pPr>
            <a:r>
              <a:rPr lang="en-US" altLang="en-US" sz="1800" dirty="0">
                <a:solidFill>
                  <a:srgbClr val="C00000"/>
                </a:solidFill>
              </a:rPr>
              <a:t>Error </a:t>
            </a:r>
            <a:r>
              <a:rPr lang="en-US" sz="1800" dirty="0"/>
              <a:t>(extends </a:t>
            </a:r>
            <a:r>
              <a:rPr lang="en-US" sz="1800" dirty="0" err="1"/>
              <a:t>Throwable</a:t>
            </a:r>
            <a:r>
              <a:rPr lang="en-US" sz="1800" dirty="0"/>
              <a:t>)</a:t>
            </a:r>
            <a:r>
              <a:rPr lang="en-US" altLang="en-US" sz="1800" dirty="0">
                <a:solidFill>
                  <a:srgbClr val="C00000"/>
                </a:solidFill>
              </a:rPr>
              <a:t>: </a:t>
            </a:r>
            <a:r>
              <a:rPr lang="en-US" sz="1800" dirty="0"/>
              <a:t>Serious error that is not usually recoverable. </a:t>
            </a:r>
          </a:p>
          <a:p>
            <a:pPr lvl="1">
              <a:lnSpc>
                <a:spcPct val="90000"/>
              </a:lnSpc>
            </a:pPr>
            <a:r>
              <a:rPr lang="en-US" altLang="en-US" sz="1800" dirty="0">
                <a:solidFill>
                  <a:srgbClr val="C00000"/>
                </a:solidFill>
              </a:rPr>
              <a:t>Exceptions </a:t>
            </a:r>
            <a:r>
              <a:rPr lang="en-US" sz="1800" dirty="0"/>
              <a:t>(extends </a:t>
            </a:r>
            <a:r>
              <a:rPr lang="en-US" sz="1800" dirty="0" err="1"/>
              <a:t>Throwable</a:t>
            </a:r>
            <a:r>
              <a:rPr lang="en-US" sz="1800" dirty="0"/>
              <a:t>)</a:t>
            </a:r>
            <a:r>
              <a:rPr lang="en-US" altLang="en-US" sz="1800" dirty="0">
                <a:solidFill>
                  <a:srgbClr val="C00000"/>
                </a:solidFill>
              </a:rPr>
              <a:t>: </a:t>
            </a:r>
            <a:r>
              <a:rPr lang="en-US" sz="1800" dirty="0"/>
              <a:t>Error that must be caught and recovered from. </a:t>
            </a:r>
            <a:endParaRPr lang="en-US" altLang="en-US" sz="1800" dirty="0">
              <a:solidFill>
                <a:srgbClr val="C00000"/>
              </a:solidFill>
            </a:endParaRPr>
          </a:p>
          <a:p>
            <a:pPr lvl="1">
              <a:lnSpc>
                <a:spcPct val="90000"/>
              </a:lnSpc>
            </a:pPr>
            <a:r>
              <a:rPr lang="en-US" altLang="en-US" sz="1800" dirty="0">
                <a:solidFill>
                  <a:srgbClr val="C00000"/>
                </a:solidFill>
              </a:rPr>
              <a:t>Runtime Exceptions </a:t>
            </a:r>
            <a:r>
              <a:rPr lang="en-US" sz="1800" dirty="0"/>
              <a:t>(extends Exception) </a:t>
            </a:r>
            <a:r>
              <a:rPr lang="en-US" altLang="en-US" sz="1800" dirty="0">
                <a:solidFill>
                  <a:srgbClr val="C00000"/>
                </a:solidFill>
              </a:rPr>
              <a:t>: </a:t>
            </a:r>
            <a:r>
              <a:rPr lang="en-US" sz="1800" dirty="0"/>
              <a:t>Error that may be caught if desired. </a:t>
            </a:r>
          </a:p>
          <a:p>
            <a:pPr lvl="1">
              <a:lnSpc>
                <a:spcPct val="90000"/>
              </a:lnSpc>
            </a:pPr>
            <a:endParaRPr lang="en-US" altLang="en-US" sz="1800" dirty="0">
              <a:solidFill>
                <a:srgbClr val="C00000"/>
              </a:solidFill>
            </a:endParaRPr>
          </a:p>
        </p:txBody>
      </p:sp>
    </p:spTree>
    <p:extLst>
      <p:ext uri="{BB962C8B-B14F-4D97-AF65-F5344CB8AC3E}">
        <p14:creationId xmlns:p14="http://schemas.microsoft.com/office/powerpoint/2010/main" val="428599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Checked and Unchecked Exception</a:t>
            </a:r>
          </a:p>
        </p:txBody>
      </p:sp>
      <p:sp>
        <p:nvSpPr>
          <p:cNvPr id="3" name="Content Placeholder 2"/>
          <p:cNvSpPr>
            <a:spLocks noGrp="1"/>
          </p:cNvSpPr>
          <p:nvPr>
            <p:ph idx="1"/>
          </p:nvPr>
        </p:nvSpPr>
        <p:spPr>
          <a:xfrm>
            <a:off x="330200" y="1795709"/>
            <a:ext cx="8489950" cy="4370142"/>
          </a:xfrm>
        </p:spPr>
        <p:txBody>
          <a:bodyPr/>
          <a:lstStyle/>
          <a:p>
            <a:r>
              <a:rPr lang="en-US" sz="2400" u="sng" dirty="0">
                <a:solidFill>
                  <a:srgbClr val="800000"/>
                </a:solidFill>
              </a:rPr>
              <a:t>Unchecked Exceptions</a:t>
            </a:r>
            <a:r>
              <a:rPr lang="en-US" sz="2400" dirty="0"/>
              <a:t>: </a:t>
            </a:r>
          </a:p>
          <a:p>
            <a:pPr lvl="1"/>
            <a:r>
              <a:rPr lang="en-US" sz="1800" dirty="0"/>
              <a:t>They are subclasses of Runtime Exception. </a:t>
            </a:r>
          </a:p>
          <a:p>
            <a:pPr lvl="1"/>
            <a:r>
              <a:rPr lang="en-GB" sz="1800" i="1" dirty="0"/>
              <a:t>The compiler does not check for these exceptions</a:t>
            </a:r>
            <a:r>
              <a:rPr lang="en-GB" sz="1800" dirty="0"/>
              <a:t>, and so a method is not obliged to establish a policy for the unchecked exceptions thrown by its implementation </a:t>
            </a:r>
          </a:p>
          <a:p>
            <a:pPr marL="0" indent="0">
              <a:buNone/>
            </a:pPr>
            <a:endParaRPr lang="en-GB" sz="2400" dirty="0"/>
          </a:p>
          <a:p>
            <a:r>
              <a:rPr lang="en-GB" sz="2400" u="sng" dirty="0">
                <a:solidFill>
                  <a:srgbClr val="800000"/>
                </a:solidFill>
              </a:rPr>
              <a:t>Checked Exceptions</a:t>
            </a:r>
            <a:r>
              <a:rPr lang="en-GB" sz="2400" dirty="0"/>
              <a:t>: </a:t>
            </a:r>
          </a:p>
          <a:p>
            <a:pPr lvl="1"/>
            <a:r>
              <a:rPr lang="en-US" sz="1800" dirty="0"/>
              <a:t>They are subclasses of Exception. </a:t>
            </a:r>
          </a:p>
          <a:p>
            <a:pPr lvl="1"/>
            <a:r>
              <a:rPr lang="en-US" sz="1800" dirty="0"/>
              <a:t>A checked exception must be caught somewhere in the code, otherwise, it will not compile. </a:t>
            </a:r>
            <a:r>
              <a:rPr lang="en-GB" sz="1800" dirty="0"/>
              <a:t>So, a method is obliged to establish a policy for all checked exceptions thrown by its implementation.</a:t>
            </a:r>
          </a:p>
          <a:p>
            <a:pPr lvl="1"/>
            <a:r>
              <a:rPr lang="en-GB" sz="1800" dirty="0"/>
              <a:t>They represent conditions that are reasonably expected to occur, typically representing invalid conditions in areas outside the immediate control of the program (invalid user input, </a:t>
            </a:r>
            <a:r>
              <a:rPr lang="en-GB" sz="1800" dirty="0" err="1"/>
              <a:t>etc</a:t>
            </a:r>
            <a:r>
              <a:rPr lang="en-GB" sz="1800" dirty="0"/>
              <a:t>). </a:t>
            </a:r>
            <a:endParaRPr lang="en-US" sz="1800" dirty="0"/>
          </a:p>
        </p:txBody>
      </p:sp>
    </p:spTree>
    <p:extLst>
      <p:ext uri="{BB962C8B-B14F-4D97-AF65-F5344CB8AC3E}">
        <p14:creationId xmlns:p14="http://schemas.microsoft.com/office/powerpoint/2010/main" val="244232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Subclass Exception</a:t>
            </a:r>
          </a:p>
        </p:txBody>
      </p:sp>
      <p:sp>
        <p:nvSpPr>
          <p:cNvPr id="3" name="Content Placeholder 2"/>
          <p:cNvSpPr>
            <a:spLocks noGrp="1"/>
          </p:cNvSpPr>
          <p:nvPr>
            <p:ph idx="1"/>
          </p:nvPr>
        </p:nvSpPr>
        <p:spPr/>
        <p:txBody>
          <a:bodyPr/>
          <a:lstStyle/>
          <a:p>
            <a:r>
              <a:rPr lang="en-US" sz="2400" dirty="0"/>
              <a:t>A </a:t>
            </a:r>
            <a:r>
              <a:rPr lang="en-US" sz="2400" dirty="0">
                <a:latin typeface="Courier"/>
                <a:cs typeface="Courier"/>
              </a:rPr>
              <a:t>catch</a:t>
            </a:r>
            <a:r>
              <a:rPr lang="en-US" sz="2400" dirty="0"/>
              <a:t> clause for a superclass will also match any of its subclass.</a:t>
            </a:r>
          </a:p>
          <a:p>
            <a:r>
              <a:rPr lang="en-US" sz="2400" dirty="0"/>
              <a:t>Since Superclass of all exceptions is </a:t>
            </a:r>
            <a:r>
              <a:rPr lang="en-US" sz="2400" dirty="0" err="1">
                <a:solidFill>
                  <a:srgbClr val="800000"/>
                </a:solidFill>
              </a:rPr>
              <a:t>Throwable</a:t>
            </a:r>
            <a:r>
              <a:rPr lang="en-US" sz="2400" dirty="0"/>
              <a:t>, if you want to catch all the possible exception you can </a:t>
            </a:r>
            <a:r>
              <a:rPr lang="en-US" sz="2400" dirty="0">
                <a:latin typeface="Courier"/>
                <a:cs typeface="Courier"/>
              </a:rPr>
              <a:t>catch</a:t>
            </a:r>
            <a:r>
              <a:rPr lang="en-US" sz="2400" dirty="0"/>
              <a:t> </a:t>
            </a:r>
            <a:r>
              <a:rPr lang="en-US" sz="2400" dirty="0" err="1"/>
              <a:t>Throwable</a:t>
            </a:r>
            <a:r>
              <a:rPr lang="en-US" sz="2400" dirty="0"/>
              <a:t>.</a:t>
            </a:r>
          </a:p>
          <a:p>
            <a:r>
              <a:rPr lang="en-US" sz="2400" dirty="0"/>
              <a:t>If you want to catch exceptions of both subclass type and superclass type, put the subclass first in the catch sequence.</a:t>
            </a:r>
          </a:p>
        </p:txBody>
      </p:sp>
    </p:spTree>
    <p:extLst>
      <p:ext uri="{BB962C8B-B14F-4D97-AF65-F5344CB8AC3E}">
        <p14:creationId xmlns:p14="http://schemas.microsoft.com/office/powerpoint/2010/main" val="161414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3" y="253980"/>
            <a:ext cx="8489950" cy="654070"/>
          </a:xfrm>
        </p:spPr>
        <p:txBody>
          <a:bodyPr/>
          <a:lstStyle/>
          <a:p>
            <a:r>
              <a:rPr lang="en-US" dirty="0"/>
              <a:t>Example</a:t>
            </a:r>
          </a:p>
        </p:txBody>
      </p:sp>
      <p:sp>
        <p:nvSpPr>
          <p:cNvPr id="3" name="Content Placeholder 2"/>
          <p:cNvSpPr>
            <a:spLocks noGrp="1"/>
          </p:cNvSpPr>
          <p:nvPr>
            <p:ph idx="1"/>
          </p:nvPr>
        </p:nvSpPr>
        <p:spPr>
          <a:xfrm>
            <a:off x="250823" y="1058595"/>
            <a:ext cx="8489950" cy="4370142"/>
          </a:xfrm>
        </p:spPr>
        <p:txBody>
          <a:bodyPr/>
          <a:lstStyle/>
          <a:p>
            <a:pPr marL="0" indent="0">
              <a:lnSpc>
                <a:spcPct val="80000"/>
              </a:lnSpc>
              <a:buNone/>
            </a:pPr>
            <a:r>
              <a:rPr lang="en-GB" sz="1400" b="1" dirty="0">
                <a:latin typeface="Courier New" panose="02070309020205020404" pitchFamily="49" charset="0"/>
                <a:cs typeface="Courier New" panose="02070309020205020404" pitchFamily="49" charset="0"/>
              </a:rPr>
              <a:t>// Use multiple catch statements</a:t>
            </a:r>
          </a:p>
          <a:p>
            <a:pPr marL="0" indent="0">
              <a:lnSpc>
                <a:spcPct val="80000"/>
              </a:lnSpc>
              <a:buNone/>
            </a:pPr>
            <a:r>
              <a:rPr lang="en-GB" sz="1400" b="1" dirty="0">
                <a:latin typeface="Courier New" panose="02070309020205020404" pitchFamily="49" charset="0"/>
                <a:cs typeface="Courier New" panose="02070309020205020404" pitchFamily="49" charset="0"/>
              </a:rPr>
              <a:t>class Example2 {</a:t>
            </a:r>
          </a:p>
          <a:p>
            <a:pPr marL="0" indent="0">
              <a:lnSpc>
                <a:spcPct val="80000"/>
              </a:lnSpc>
              <a:buNone/>
            </a:pPr>
            <a:r>
              <a:rPr lang="en-GB" sz="1400" b="1" dirty="0">
                <a:latin typeface="Courier New" panose="02070309020205020404" pitchFamily="49" charset="0"/>
                <a:cs typeface="Courier New" panose="02070309020205020404" pitchFamily="49" charset="0"/>
              </a:rPr>
              <a:t>	public static void main(String </a:t>
            </a:r>
            <a:r>
              <a:rPr lang="en-GB" sz="1400" b="1" dirty="0" err="1">
                <a:latin typeface="Courier New" panose="02070309020205020404" pitchFamily="49" charset="0"/>
                <a:cs typeface="Courier New" panose="02070309020205020404" pitchFamily="49" charset="0"/>
              </a:rPr>
              <a:t>args</a:t>
            </a:r>
            <a:r>
              <a:rPr lang="en-GB" sz="1400" b="1" dirty="0">
                <a:latin typeface="Courier New" panose="02070309020205020404" pitchFamily="49" charset="0"/>
                <a:cs typeface="Courier New" panose="02070309020205020404" pitchFamily="49" charset="0"/>
              </a:rPr>
              <a:t>[]) {</a:t>
            </a:r>
          </a:p>
          <a:p>
            <a:pPr marL="0" indent="0">
              <a:lnSpc>
                <a:spcPct val="80000"/>
              </a:lnSpc>
              <a:buNone/>
            </a:pPr>
            <a:r>
              <a:rPr lang="en-GB" sz="1400" b="1" dirty="0">
                <a:latin typeface="Courier New" panose="02070309020205020404" pitchFamily="49" charset="0"/>
                <a:cs typeface="Courier New" panose="02070309020205020404" pitchFamily="49" charset="0"/>
              </a:rPr>
              <a:t>		// Here, </a:t>
            </a:r>
            <a:r>
              <a:rPr lang="en-GB" sz="1400" b="1" dirty="0" err="1">
                <a:latin typeface="Courier New" panose="02070309020205020404" pitchFamily="49" charset="0"/>
                <a:cs typeface="Courier New" panose="02070309020205020404" pitchFamily="49" charset="0"/>
              </a:rPr>
              <a:t>numer</a:t>
            </a:r>
            <a:r>
              <a:rPr lang="en-GB" sz="1400" b="1" dirty="0">
                <a:latin typeface="Courier New" panose="02070309020205020404" pitchFamily="49" charset="0"/>
                <a:cs typeface="Courier New" panose="02070309020205020404" pitchFamily="49" charset="0"/>
              </a:rPr>
              <a:t> is longer than </a:t>
            </a:r>
            <a:r>
              <a:rPr lang="en-GB" sz="1400" b="1" dirty="0" err="1">
                <a:latin typeface="Courier New" panose="02070309020205020404" pitchFamily="49" charset="0"/>
                <a:cs typeface="Courier New" panose="02070309020205020404" pitchFamily="49" charset="0"/>
              </a:rPr>
              <a:t>denom</a:t>
            </a:r>
            <a:endParaRPr lang="en-GB" sz="1400" b="1" dirty="0">
              <a:latin typeface="Courier New" panose="02070309020205020404" pitchFamily="49" charset="0"/>
              <a:cs typeface="Courier New" panose="02070309020205020404" pitchFamily="49" charset="0"/>
            </a:endParaRP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int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numer</a:t>
            </a:r>
            <a:r>
              <a:rPr lang="en-GB" sz="1400" b="1" dirty="0">
                <a:latin typeface="Courier New" panose="02070309020205020404" pitchFamily="49" charset="0"/>
                <a:cs typeface="Courier New" panose="02070309020205020404" pitchFamily="49" charset="0"/>
              </a:rPr>
              <a:t>[] = {4, 8, 16, 32, 64, 128, 256, 512};</a:t>
            </a: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int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denom</a:t>
            </a:r>
            <a:r>
              <a:rPr lang="en-GB" sz="1400" b="1" dirty="0">
                <a:latin typeface="Courier New" panose="02070309020205020404" pitchFamily="49" charset="0"/>
                <a:cs typeface="Courier New" panose="02070309020205020404" pitchFamily="49" charset="0"/>
              </a:rPr>
              <a:t>[] = {2, 0, 4, 4, 0, 8};</a:t>
            </a:r>
          </a:p>
          <a:p>
            <a:pPr marL="0" indent="0">
              <a:lnSpc>
                <a:spcPct val="80000"/>
              </a:lnSpc>
              <a:buNone/>
            </a:pPr>
            <a:endParaRPr lang="en-GB" sz="1400" b="1" dirty="0">
              <a:latin typeface="Courier New" panose="02070309020205020404" pitchFamily="49" charset="0"/>
              <a:cs typeface="Courier New" panose="02070309020205020404" pitchFamily="49" charset="0"/>
            </a:endParaRPr>
          </a:p>
          <a:p>
            <a:pPr marL="0" indent="0">
              <a:lnSpc>
                <a:spcPct val="80000"/>
              </a:lnSpc>
              <a:buNone/>
            </a:pPr>
            <a:r>
              <a:rPr lang="en-GB" sz="1400" b="1" dirty="0">
                <a:latin typeface="Courier New" panose="02070309020205020404" pitchFamily="49" charset="0"/>
                <a:cs typeface="Courier New" panose="02070309020205020404" pitchFamily="49" charset="0"/>
              </a:rPr>
              <a:t>		for (</a:t>
            </a:r>
            <a:r>
              <a:rPr lang="en-GB" sz="1400" b="1" dirty="0" err="1">
                <a:latin typeface="Courier New" panose="02070309020205020404" pitchFamily="49" charset="0"/>
                <a:cs typeface="Courier New" panose="02070309020205020404" pitchFamily="49" charset="0"/>
              </a:rPr>
              <a:t>int</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i</a:t>
            </a:r>
            <a:r>
              <a:rPr lang="en-GB" sz="1400" b="1" dirty="0">
                <a:latin typeface="Courier New" panose="02070309020205020404" pitchFamily="49" charset="0"/>
                <a:cs typeface="Courier New" panose="02070309020205020404" pitchFamily="49" charset="0"/>
              </a:rPr>
              <a:t> = 0; </a:t>
            </a:r>
            <a:r>
              <a:rPr lang="en-GB" sz="1400" b="1" dirty="0" err="1">
                <a:latin typeface="Courier New" panose="02070309020205020404" pitchFamily="49" charset="0"/>
                <a:cs typeface="Courier New" panose="02070309020205020404" pitchFamily="49" charset="0"/>
              </a:rPr>
              <a:t>i</a:t>
            </a:r>
            <a:r>
              <a:rPr lang="en-GB" sz="1400" b="1" dirty="0">
                <a:latin typeface="Courier New" panose="02070309020205020404" pitchFamily="49" charset="0"/>
                <a:cs typeface="Courier New" panose="02070309020205020404" pitchFamily="49" charset="0"/>
              </a:rPr>
              <a:t> &lt; </a:t>
            </a:r>
            <a:r>
              <a:rPr lang="en-GB" sz="1400" b="1" dirty="0" err="1">
                <a:latin typeface="Courier New" panose="02070309020205020404" pitchFamily="49" charset="0"/>
                <a:cs typeface="Courier New" panose="02070309020205020404" pitchFamily="49" charset="0"/>
              </a:rPr>
              <a:t>numer.length</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i</a:t>
            </a:r>
            <a:r>
              <a:rPr lang="en-GB" sz="1400" b="1" dirty="0">
                <a:latin typeface="Courier New" panose="02070309020205020404" pitchFamily="49" charset="0"/>
                <a:cs typeface="Courier New" panose="02070309020205020404" pitchFamily="49" charset="0"/>
              </a:rPr>
              <a:t>++){</a:t>
            </a:r>
          </a:p>
          <a:p>
            <a:pPr marL="0" indent="0">
              <a:lnSpc>
                <a:spcPct val="80000"/>
              </a:lnSpc>
              <a:buNone/>
            </a:pPr>
            <a:r>
              <a:rPr lang="en-GB" sz="1400" b="1" dirty="0">
                <a:latin typeface="Courier New" panose="02070309020205020404" pitchFamily="49" charset="0"/>
                <a:cs typeface="Courier New" panose="02070309020205020404" pitchFamily="49" charset="0"/>
              </a:rPr>
              <a:t>			try{</a:t>
            </a: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System.out.println</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numer</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i</a:t>
            </a:r>
            <a:r>
              <a:rPr lang="en-GB" sz="1400" b="1" dirty="0">
                <a:latin typeface="Courier New" panose="02070309020205020404" pitchFamily="49" charset="0"/>
                <a:cs typeface="Courier New" panose="02070309020205020404" pitchFamily="49" charset="0"/>
              </a:rPr>
              <a:t>] + “ / “ + </a:t>
            </a: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denom</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i</a:t>
            </a:r>
            <a:r>
              <a:rPr lang="en-GB" sz="1400" b="1" dirty="0">
                <a:latin typeface="Courier New" panose="02070309020205020404" pitchFamily="49" charset="0"/>
                <a:cs typeface="Courier New" panose="02070309020205020404" pitchFamily="49" charset="0"/>
              </a:rPr>
              <a:t>] + “ is “ +</a:t>
            </a: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numer</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i</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denom</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i</a:t>
            </a:r>
            <a:r>
              <a:rPr lang="en-GB" sz="1400" b="1" dirty="0">
                <a:latin typeface="Courier New" panose="02070309020205020404" pitchFamily="49" charset="0"/>
                <a:cs typeface="Courier New" panose="02070309020205020404" pitchFamily="49" charset="0"/>
              </a:rPr>
              <a:t>]);</a:t>
            </a:r>
          </a:p>
          <a:p>
            <a:pPr marL="0" indent="0">
              <a:lnSpc>
                <a:spcPct val="80000"/>
              </a:lnSpc>
              <a:buNone/>
            </a:pPr>
            <a:r>
              <a:rPr lang="en-GB" sz="1400" b="1" dirty="0">
                <a:latin typeface="Courier New" panose="02070309020205020404" pitchFamily="49" charset="0"/>
                <a:cs typeface="Courier New" panose="02070309020205020404" pitchFamily="49" charset="0"/>
              </a:rPr>
              <a:t>			}</a:t>
            </a:r>
          </a:p>
          <a:p>
            <a:pPr marL="0" indent="0">
              <a:lnSpc>
                <a:spcPct val="80000"/>
              </a:lnSpc>
              <a:buNone/>
            </a:pPr>
            <a:r>
              <a:rPr lang="en-GB" sz="1400" b="1" dirty="0">
                <a:latin typeface="Courier New" panose="02070309020205020404" pitchFamily="49" charset="0"/>
                <a:cs typeface="Courier New" panose="02070309020205020404" pitchFamily="49" charset="0"/>
              </a:rPr>
              <a:t>			catch (</a:t>
            </a:r>
            <a:r>
              <a:rPr lang="en-GB" sz="1400" b="1" dirty="0" err="1">
                <a:latin typeface="Courier New" panose="02070309020205020404" pitchFamily="49" charset="0"/>
                <a:cs typeface="Courier New" panose="02070309020205020404" pitchFamily="49" charset="0"/>
              </a:rPr>
              <a:t>ArrayIndexOutOfBoundException</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exc</a:t>
            </a:r>
            <a:r>
              <a:rPr lang="en-GB" sz="1400" b="1" dirty="0">
                <a:latin typeface="Courier New" panose="02070309020205020404" pitchFamily="49" charset="0"/>
                <a:cs typeface="Courier New" panose="02070309020205020404" pitchFamily="49" charset="0"/>
              </a:rPr>
              <a:t>){</a:t>
            </a:r>
          </a:p>
          <a:p>
            <a:pPr marL="0" indent="0">
              <a:lnSpc>
                <a:spcPct val="80000"/>
              </a:lnSpc>
              <a:buNone/>
            </a:pPr>
            <a:r>
              <a:rPr lang="en-GB" sz="1400" b="1" dirty="0">
                <a:latin typeface="Courier New" panose="02070309020205020404" pitchFamily="49" charset="0"/>
                <a:cs typeface="Courier New" panose="02070309020205020404" pitchFamily="49" charset="0"/>
              </a:rPr>
              <a:t>				// Catch the exception</a:t>
            </a: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System.out.println</a:t>
            </a:r>
            <a:r>
              <a:rPr lang="en-GB" sz="1400" b="1" dirty="0">
                <a:latin typeface="Courier New" panose="02070309020205020404" pitchFamily="49" charset="0"/>
                <a:cs typeface="Courier New" panose="02070309020205020404" pitchFamily="49" charset="0"/>
              </a:rPr>
              <a:t> (“No matching element found.”);</a:t>
            </a:r>
          </a:p>
          <a:p>
            <a:pPr marL="0" indent="0">
              <a:lnSpc>
                <a:spcPct val="80000"/>
              </a:lnSpc>
              <a:buNone/>
            </a:pPr>
            <a:r>
              <a:rPr lang="en-GB" sz="1400" b="1" dirty="0">
                <a:latin typeface="Courier New" panose="02070309020205020404" pitchFamily="49" charset="0"/>
                <a:cs typeface="Courier New" panose="02070309020205020404" pitchFamily="49" charset="0"/>
              </a:rPr>
              <a:t>			}</a:t>
            </a:r>
          </a:p>
          <a:p>
            <a:pPr marL="0" indent="0">
              <a:lnSpc>
                <a:spcPct val="80000"/>
              </a:lnSpc>
              <a:buNone/>
            </a:pPr>
            <a:r>
              <a:rPr lang="en-GB" sz="1400" b="1" dirty="0">
                <a:latin typeface="Courier New" panose="02070309020205020404" pitchFamily="49" charset="0"/>
                <a:cs typeface="Courier New" panose="02070309020205020404" pitchFamily="49" charset="0"/>
              </a:rPr>
              <a:t>			catch (</a:t>
            </a:r>
            <a:r>
              <a:rPr lang="en-GB" sz="1400" b="1" dirty="0" err="1">
                <a:latin typeface="Courier New" panose="02070309020205020404" pitchFamily="49" charset="0"/>
                <a:cs typeface="Courier New" panose="02070309020205020404" pitchFamily="49" charset="0"/>
              </a:rPr>
              <a:t>Throwable</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exc</a:t>
            </a:r>
            <a:r>
              <a:rPr lang="en-GB" sz="1400" b="1" dirty="0">
                <a:latin typeface="Courier New" panose="02070309020205020404" pitchFamily="49" charset="0"/>
                <a:cs typeface="Courier New" panose="02070309020205020404" pitchFamily="49" charset="0"/>
              </a:rPr>
              <a:t>){</a:t>
            </a:r>
          </a:p>
          <a:p>
            <a:pPr marL="0" indent="0">
              <a:lnSpc>
                <a:spcPct val="80000"/>
              </a:lnSpc>
              <a:buNone/>
            </a:pPr>
            <a:r>
              <a:rPr lang="en-GB" sz="1400" b="1" dirty="0">
                <a:latin typeface="Courier New" panose="02070309020205020404" pitchFamily="49" charset="0"/>
                <a:cs typeface="Courier New" panose="02070309020205020404" pitchFamily="49" charset="0"/>
              </a:rPr>
              <a:t>				// Catch the exception</a:t>
            </a: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System.out.println</a:t>
            </a:r>
            <a:r>
              <a:rPr lang="en-GB" sz="1400" b="1" dirty="0">
                <a:latin typeface="Courier New" panose="02070309020205020404" pitchFamily="49" charset="0"/>
                <a:cs typeface="Courier New" panose="02070309020205020404" pitchFamily="49" charset="0"/>
              </a:rPr>
              <a:t> (“Some Exception Occurred”);</a:t>
            </a:r>
          </a:p>
          <a:p>
            <a:pPr marL="0" indent="0">
              <a:lnSpc>
                <a:spcPct val="80000"/>
              </a:lnSpc>
              <a:buNone/>
            </a:pPr>
            <a:r>
              <a:rPr lang="en-GB" sz="1400" b="1" dirty="0">
                <a:latin typeface="Courier New" panose="02070309020205020404" pitchFamily="49" charset="0"/>
                <a:cs typeface="Courier New" panose="02070309020205020404" pitchFamily="49" charset="0"/>
              </a:rPr>
              <a:t>			}</a:t>
            </a:r>
          </a:p>
          <a:p>
            <a:pPr marL="0" indent="0">
              <a:lnSpc>
                <a:spcPct val="80000"/>
              </a:lnSpc>
              <a:buNone/>
            </a:pPr>
            <a:endParaRPr lang="en-GB" sz="1400" b="1" dirty="0">
              <a:latin typeface="Courier New" panose="02070309020205020404" pitchFamily="49" charset="0"/>
              <a:cs typeface="Courier New" panose="02070309020205020404" pitchFamily="49" charset="0"/>
            </a:endParaRPr>
          </a:p>
          <a:p>
            <a:pPr marL="0" indent="0">
              <a:lnSpc>
                <a:spcPct val="80000"/>
              </a:lnSpc>
              <a:buNone/>
            </a:pPr>
            <a:r>
              <a:rPr lang="en-GB" sz="1400" b="1" dirty="0">
                <a:latin typeface="Courier New" panose="02070309020205020404" pitchFamily="49" charset="0"/>
                <a:cs typeface="Courier New" panose="02070309020205020404" pitchFamily="49" charset="0"/>
              </a:rPr>
              <a:t>		}</a:t>
            </a:r>
          </a:p>
          <a:p>
            <a:pPr marL="0" indent="0">
              <a:lnSpc>
                <a:spcPct val="80000"/>
              </a:lnSpc>
              <a:buNone/>
            </a:pPr>
            <a:r>
              <a:rPr lang="en-GB" sz="1400" b="1" dirty="0">
                <a:latin typeface="Courier New" panose="02070309020205020404" pitchFamily="49" charset="0"/>
                <a:cs typeface="Courier New" panose="02070309020205020404" pitchFamily="49" charset="0"/>
              </a:rPr>
              <a:t>	}</a:t>
            </a:r>
          </a:p>
          <a:p>
            <a:pPr marL="0" indent="0">
              <a:lnSpc>
                <a:spcPct val="80000"/>
              </a:lnSpc>
              <a:buNone/>
            </a:pPr>
            <a:r>
              <a:rPr lang="en-GB" sz="1400" b="1" dirty="0">
                <a:latin typeface="Courier New" panose="02070309020205020404" pitchFamily="49" charset="0"/>
                <a:cs typeface="Courier New" panose="02070309020205020404" pitchFamily="49" charset="0"/>
              </a:rPr>
              <a:t>}</a:t>
            </a:r>
          </a:p>
          <a:p>
            <a:pPr marL="0" indent="0">
              <a:lnSpc>
                <a:spcPct val="80000"/>
              </a:lnSpc>
              <a:buNone/>
            </a:pPr>
            <a:endParaRPr lang="en-US" sz="1400" dirty="0"/>
          </a:p>
        </p:txBody>
      </p:sp>
    </p:spTree>
    <p:extLst>
      <p:ext uri="{BB962C8B-B14F-4D97-AF65-F5344CB8AC3E}">
        <p14:creationId xmlns:p14="http://schemas.microsoft.com/office/powerpoint/2010/main" val="105466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0200" y="908050"/>
            <a:ext cx="8489950" cy="654070"/>
          </a:xfrm>
        </p:spPr>
        <p:txBody>
          <a:bodyPr/>
          <a:lstStyle/>
          <a:p>
            <a:r>
              <a:rPr lang="en-GB" dirty="0"/>
              <a:t>Output</a:t>
            </a:r>
          </a:p>
        </p:txBody>
      </p:sp>
      <p:sp>
        <p:nvSpPr>
          <p:cNvPr id="5" name="Content Placeholder 2"/>
          <p:cNvSpPr>
            <a:spLocks noGrp="1"/>
          </p:cNvSpPr>
          <p:nvPr>
            <p:ph idx="1"/>
          </p:nvPr>
        </p:nvSpPr>
        <p:spPr>
          <a:xfrm>
            <a:off x="330200" y="1795709"/>
            <a:ext cx="8489950" cy="4370142"/>
          </a:xfrm>
        </p:spPr>
        <p:txBody>
          <a:bodyPr/>
          <a:lstStyle/>
          <a:p>
            <a:pPr marL="0" indent="0">
              <a:buNone/>
            </a:pPr>
            <a:r>
              <a:rPr lang="en-GB" sz="1400" dirty="0">
                <a:latin typeface="Courier New" panose="02070309020205020404" pitchFamily="49" charset="0"/>
                <a:cs typeface="Courier New" panose="02070309020205020404" pitchFamily="49" charset="0"/>
              </a:rPr>
              <a:t>4 / 2 is 2</a:t>
            </a:r>
          </a:p>
          <a:p>
            <a:pPr marL="0" indent="0">
              <a:buNone/>
            </a:pPr>
            <a:r>
              <a:rPr lang="en-GB" sz="1400" dirty="0">
                <a:latin typeface="Courier New" panose="02070309020205020404" pitchFamily="49" charset="0"/>
                <a:cs typeface="Courier New" panose="02070309020205020404" pitchFamily="49" charset="0"/>
              </a:rPr>
              <a:t>Some exception occurred.</a:t>
            </a:r>
          </a:p>
          <a:p>
            <a:pPr marL="0" indent="0">
              <a:buNone/>
            </a:pPr>
            <a:r>
              <a:rPr lang="en-GB" sz="1400" dirty="0">
                <a:latin typeface="Courier New" panose="02070309020205020404" pitchFamily="49" charset="0"/>
                <a:cs typeface="Courier New" panose="02070309020205020404" pitchFamily="49" charset="0"/>
              </a:rPr>
              <a:t>16 / 4 is 4</a:t>
            </a:r>
          </a:p>
          <a:p>
            <a:pPr marL="0" indent="0">
              <a:buNone/>
            </a:pPr>
            <a:r>
              <a:rPr lang="en-GB" sz="1400" dirty="0">
                <a:latin typeface="Courier New" panose="02070309020205020404" pitchFamily="49" charset="0"/>
                <a:cs typeface="Courier New" panose="02070309020205020404" pitchFamily="49" charset="0"/>
              </a:rPr>
              <a:t>32 / 4 is 8</a:t>
            </a:r>
          </a:p>
          <a:p>
            <a:pPr marL="0" indent="0">
              <a:buNone/>
            </a:pPr>
            <a:r>
              <a:rPr lang="en-GB" sz="1400" dirty="0">
                <a:latin typeface="Courier New" panose="02070309020205020404" pitchFamily="49" charset="0"/>
                <a:cs typeface="Courier New" panose="02070309020205020404" pitchFamily="49" charset="0"/>
              </a:rPr>
              <a:t>Some exception occurred.</a:t>
            </a:r>
          </a:p>
          <a:p>
            <a:pPr marL="0" indent="0">
              <a:buNone/>
            </a:pPr>
            <a:r>
              <a:rPr lang="en-GB" sz="1400" dirty="0">
                <a:latin typeface="Courier New" panose="02070309020205020404" pitchFamily="49" charset="0"/>
                <a:cs typeface="Courier New" panose="02070309020205020404" pitchFamily="49" charset="0"/>
              </a:rPr>
              <a:t>128 / 8 is 16</a:t>
            </a:r>
          </a:p>
          <a:p>
            <a:pPr marL="0" indent="0">
              <a:buNone/>
            </a:pPr>
            <a:r>
              <a:rPr lang="en-GB" sz="1400" dirty="0">
                <a:latin typeface="Courier New" panose="02070309020205020404" pitchFamily="49" charset="0"/>
                <a:cs typeface="Courier New" panose="02070309020205020404" pitchFamily="49" charset="0"/>
              </a:rPr>
              <a:t>No matching element found.</a:t>
            </a:r>
          </a:p>
          <a:p>
            <a:pPr marL="0" indent="0">
              <a:buNone/>
            </a:pPr>
            <a:r>
              <a:rPr lang="en-GB" sz="1400" dirty="0">
                <a:latin typeface="Courier New" panose="02070309020205020404" pitchFamily="49" charset="0"/>
                <a:cs typeface="Courier New" panose="02070309020205020404" pitchFamily="49" charset="0"/>
              </a:rPr>
              <a:t>No matching element found.</a:t>
            </a:r>
          </a:p>
          <a:p>
            <a:pPr marL="0" indent="0">
              <a:buNone/>
            </a:pPr>
            <a:endParaRPr lang="en-GB" dirty="0"/>
          </a:p>
        </p:txBody>
      </p:sp>
    </p:spTree>
    <p:extLst>
      <p:ext uri="{BB962C8B-B14F-4D97-AF65-F5344CB8AC3E}">
        <p14:creationId xmlns:p14="http://schemas.microsoft.com/office/powerpoint/2010/main" val="3390993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Throwable</a:t>
            </a:r>
            <a:endParaRPr lang="en-US" dirty="0"/>
          </a:p>
        </p:txBody>
      </p:sp>
      <p:sp>
        <p:nvSpPr>
          <p:cNvPr id="3" name="Content Placeholder 2"/>
          <p:cNvSpPr>
            <a:spLocks noGrp="1"/>
          </p:cNvSpPr>
          <p:nvPr>
            <p:ph idx="1"/>
          </p:nvPr>
        </p:nvSpPr>
        <p:spPr>
          <a:xfrm>
            <a:off x="147415" y="1795709"/>
            <a:ext cx="8844917" cy="4370142"/>
          </a:xfrm>
        </p:spPr>
        <p:txBody>
          <a:bodyPr/>
          <a:lstStyle/>
          <a:p>
            <a:r>
              <a:rPr lang="en-US" sz="2400" dirty="0" err="1"/>
              <a:t>Throwable</a:t>
            </a:r>
            <a:r>
              <a:rPr lang="en-US" sz="2400" dirty="0"/>
              <a:t> provides:</a:t>
            </a:r>
          </a:p>
          <a:p>
            <a:pPr>
              <a:buFont typeface="Wingdings" charset="2"/>
              <a:buChar char="Ø"/>
            </a:pPr>
            <a:r>
              <a:rPr lang="en-US" sz="2400" dirty="0"/>
              <a:t>A String to store a message about an exception.</a:t>
            </a:r>
          </a:p>
          <a:p>
            <a:pPr>
              <a:buFont typeface="Wingdings" charset="2"/>
              <a:buChar char="Ø"/>
            </a:pPr>
            <a:r>
              <a:rPr lang="en-US" sz="2400" dirty="0"/>
              <a:t>A method String </a:t>
            </a:r>
            <a:r>
              <a:rPr lang="en-US" sz="2400" dirty="0" err="1">
                <a:latin typeface="Courier"/>
                <a:cs typeface="Courier"/>
              </a:rPr>
              <a:t>getMessage</a:t>
            </a:r>
            <a:r>
              <a:rPr lang="en-US" sz="2400" dirty="0"/>
              <a:t>() to return the message string.</a:t>
            </a:r>
          </a:p>
          <a:p>
            <a:pPr>
              <a:buFont typeface="Wingdings" charset="2"/>
              <a:buChar char="Ø"/>
            </a:pPr>
            <a:r>
              <a:rPr lang="en-US" sz="2400" dirty="0"/>
              <a:t>A method </a:t>
            </a:r>
            <a:r>
              <a:rPr lang="en-US" sz="2400" dirty="0" err="1">
                <a:latin typeface="Courier"/>
                <a:cs typeface="Courier"/>
              </a:rPr>
              <a:t>printStackTrace</a:t>
            </a:r>
            <a:r>
              <a:rPr lang="en-US" sz="2400" dirty="0">
                <a:latin typeface="Courier"/>
                <a:cs typeface="Courier"/>
              </a:rPr>
              <a:t>(</a:t>
            </a:r>
            <a:r>
              <a:rPr lang="en-US" sz="2400" dirty="0"/>
              <a:t>) to display the stack trace.</a:t>
            </a:r>
          </a:p>
          <a:p>
            <a:pPr>
              <a:buFont typeface="Wingdings" charset="2"/>
              <a:buChar char="Ø"/>
            </a:pPr>
            <a:r>
              <a:rPr lang="en-US" sz="2400" dirty="0"/>
              <a:t>And a few other methods. </a:t>
            </a:r>
          </a:p>
          <a:p>
            <a:pPr marL="0" indent="0">
              <a:buNone/>
            </a:pPr>
            <a:endParaRPr lang="en-US" sz="2400" dirty="0"/>
          </a:p>
          <a:p>
            <a:pPr marL="0" indent="0">
              <a:buNone/>
            </a:pPr>
            <a:r>
              <a:rPr lang="en-US" sz="2400" dirty="0"/>
              <a:t>• The Subclasses that extend </a:t>
            </a:r>
            <a:r>
              <a:rPr lang="en-US" sz="2400" dirty="0" err="1"/>
              <a:t>Throwable</a:t>
            </a:r>
            <a:r>
              <a:rPr lang="en-US" sz="2400" dirty="0"/>
              <a:t> can add further variables and methods. </a:t>
            </a:r>
          </a:p>
          <a:p>
            <a:pPr marL="0" indent="0">
              <a:buNone/>
            </a:pPr>
            <a:endParaRPr lang="en-US" sz="1400" dirty="0"/>
          </a:p>
          <a:p>
            <a:pPr marL="0" indent="0">
              <a:buNone/>
            </a:pPr>
            <a:endParaRPr lang="en-US" sz="2400" dirty="0"/>
          </a:p>
        </p:txBody>
      </p:sp>
    </p:spTree>
    <p:extLst>
      <p:ext uri="{BB962C8B-B14F-4D97-AF65-F5344CB8AC3E}">
        <p14:creationId xmlns:p14="http://schemas.microsoft.com/office/powerpoint/2010/main" val="46876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Introduction to Error and error handling</a:t>
            </a:r>
          </a:p>
          <a:p>
            <a:r>
              <a:rPr lang="en-US" dirty="0"/>
              <a:t>Exception</a:t>
            </a:r>
          </a:p>
          <a:p>
            <a:r>
              <a:rPr lang="en-US" dirty="0">
                <a:latin typeface="Courier"/>
                <a:cs typeface="Courier"/>
              </a:rPr>
              <a:t>try</a:t>
            </a:r>
            <a:r>
              <a:rPr lang="en-US" dirty="0"/>
              <a:t> and </a:t>
            </a:r>
            <a:r>
              <a:rPr lang="en-US" dirty="0">
                <a:latin typeface="Courier"/>
                <a:cs typeface="Courier"/>
              </a:rPr>
              <a:t>catch</a:t>
            </a:r>
            <a:r>
              <a:rPr lang="en-US" dirty="0"/>
              <a:t> statements</a:t>
            </a:r>
          </a:p>
          <a:p>
            <a:r>
              <a:rPr lang="en-US" dirty="0"/>
              <a:t>Multiple </a:t>
            </a:r>
            <a:r>
              <a:rPr lang="en-US" dirty="0">
                <a:latin typeface="Courier"/>
                <a:cs typeface="Courier"/>
              </a:rPr>
              <a:t>catch</a:t>
            </a:r>
            <a:r>
              <a:rPr lang="en-US" dirty="0"/>
              <a:t> statements</a:t>
            </a:r>
          </a:p>
          <a:p>
            <a:r>
              <a:rPr lang="en-US" dirty="0"/>
              <a:t>Using </a:t>
            </a:r>
            <a:r>
              <a:rPr lang="en-US" dirty="0">
                <a:latin typeface="Courier"/>
                <a:cs typeface="Courier"/>
              </a:rPr>
              <a:t>finally</a:t>
            </a:r>
          </a:p>
          <a:p>
            <a:r>
              <a:rPr lang="en-US" dirty="0"/>
              <a:t>Declaring and Throwing Exceptions</a:t>
            </a:r>
          </a:p>
          <a:p>
            <a:r>
              <a:rPr lang="en-US" dirty="0"/>
              <a:t>Creating custom Exceptions</a:t>
            </a:r>
          </a:p>
          <a:p>
            <a:r>
              <a:rPr lang="en-US" dirty="0"/>
              <a:t>Testing</a:t>
            </a:r>
          </a:p>
        </p:txBody>
      </p:sp>
    </p:spTree>
    <p:extLst>
      <p:ext uri="{BB962C8B-B14F-4D97-AF65-F5344CB8AC3E}">
        <p14:creationId xmlns:p14="http://schemas.microsoft.com/office/powerpoint/2010/main" val="1284493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Java Built-in exceptions</a:t>
            </a:r>
          </a:p>
        </p:txBody>
      </p:sp>
      <p:sp>
        <p:nvSpPr>
          <p:cNvPr id="3" name="Content Placeholder 2"/>
          <p:cNvSpPr>
            <a:spLocks noGrp="1"/>
          </p:cNvSpPr>
          <p:nvPr>
            <p:ph idx="1"/>
          </p:nvPr>
        </p:nvSpPr>
        <p:spPr/>
        <p:txBody>
          <a:bodyPr/>
          <a:lstStyle/>
          <a:p>
            <a:r>
              <a:rPr lang="en-US" dirty="0" err="1">
                <a:latin typeface="ITC Stone Sans Std Semibold" charset="0"/>
                <a:ea typeface="MS PGothic" charset="0"/>
              </a:rPr>
              <a:t>ArithmeticException</a:t>
            </a:r>
            <a:endParaRPr lang="en-US" dirty="0">
              <a:latin typeface="ITC Stone Sans Std Semibold" charset="0"/>
              <a:ea typeface="MS PGothic" charset="0"/>
            </a:endParaRPr>
          </a:p>
          <a:p>
            <a:r>
              <a:rPr lang="en-US" dirty="0" err="1">
                <a:latin typeface="ITC Stone Sans Std Semibold" charset="0"/>
                <a:ea typeface="MS PGothic" charset="0"/>
              </a:rPr>
              <a:t>ArrayIndexOutOfBounds</a:t>
            </a:r>
            <a:endParaRPr lang="en-US" dirty="0">
              <a:latin typeface="ITC Stone Sans Std Semibold" charset="0"/>
              <a:ea typeface="MS PGothic" charset="0"/>
            </a:endParaRPr>
          </a:p>
          <a:p>
            <a:r>
              <a:rPr lang="en-US" dirty="0" err="1">
                <a:latin typeface="ITC Stone Sans Std Semibold" charset="0"/>
                <a:ea typeface="MS PGothic" charset="0"/>
              </a:rPr>
              <a:t>ArrayStoreException</a:t>
            </a:r>
            <a:endParaRPr lang="en-US" dirty="0">
              <a:latin typeface="ITC Stone Sans Std Semibold" charset="0"/>
              <a:ea typeface="MS PGothic" charset="0"/>
            </a:endParaRPr>
          </a:p>
          <a:p>
            <a:r>
              <a:rPr lang="en-US" dirty="0" err="1">
                <a:latin typeface="ITC Stone Sans Std Semibold" charset="0"/>
                <a:ea typeface="MS PGothic" charset="0"/>
              </a:rPr>
              <a:t>ClassCastException</a:t>
            </a:r>
            <a:endParaRPr lang="en-US" dirty="0">
              <a:latin typeface="ITC Stone Sans Std Semibold" charset="0"/>
              <a:ea typeface="MS PGothic" charset="0"/>
            </a:endParaRPr>
          </a:p>
          <a:p>
            <a:r>
              <a:rPr lang="en-US" dirty="0" err="1">
                <a:latin typeface="ITC Stone Sans Std Semibold" charset="0"/>
                <a:ea typeface="MS PGothic" charset="0"/>
              </a:rPr>
              <a:t>IllegalArgumentException</a:t>
            </a:r>
            <a:endParaRPr lang="en-US" dirty="0">
              <a:latin typeface="ITC Stone Sans Std Semibold" charset="0"/>
              <a:ea typeface="MS PGothic" charset="0"/>
            </a:endParaRPr>
          </a:p>
          <a:p>
            <a:r>
              <a:rPr lang="en-US" dirty="0" err="1">
                <a:latin typeface="ITC Stone Sans Std Semibold" charset="0"/>
                <a:ea typeface="MS PGothic" charset="0"/>
              </a:rPr>
              <a:t>IllegalStateException</a:t>
            </a:r>
            <a:endParaRPr lang="en-US" dirty="0">
              <a:latin typeface="ITC Stone Sans Std Semibold" charset="0"/>
              <a:ea typeface="MS PGothic" charset="0"/>
            </a:endParaRPr>
          </a:p>
          <a:p>
            <a:r>
              <a:rPr lang="en-US" dirty="0" err="1">
                <a:latin typeface="ITC Stone Sans Std Semibold" charset="0"/>
                <a:ea typeface="MS PGothic" charset="0"/>
              </a:rPr>
              <a:t>IllegalThreadStateException</a:t>
            </a:r>
            <a:endParaRPr lang="en-US" dirty="0">
              <a:latin typeface="ITC Stone Sans Std Semibold" charset="0"/>
              <a:ea typeface="MS PGothic" charset="0"/>
            </a:endParaRPr>
          </a:p>
          <a:p>
            <a:r>
              <a:rPr lang="en-US" dirty="0" err="1">
                <a:latin typeface="ITC Stone Sans Std Semibold" charset="0"/>
                <a:ea typeface="MS PGothic" charset="0"/>
              </a:rPr>
              <a:t>IndexOutOfBoundException</a:t>
            </a:r>
            <a:endParaRPr lang="en-US" dirty="0">
              <a:latin typeface="ITC Stone Sans Std Semibold" charset="0"/>
              <a:ea typeface="MS PGothic" charset="0"/>
            </a:endParaRPr>
          </a:p>
          <a:p>
            <a:r>
              <a:rPr lang="en-US" dirty="0" err="1">
                <a:latin typeface="ITC Stone Sans Std Semibold" charset="0"/>
                <a:ea typeface="MS PGothic" charset="0"/>
              </a:rPr>
              <a:t>StringIndexOutOfBound</a:t>
            </a:r>
            <a:r>
              <a:rPr lang="en-US" dirty="0">
                <a:latin typeface="ITC Stone Sans Std Semibold" charset="0"/>
                <a:ea typeface="MS PGothic" charset="0"/>
              </a:rPr>
              <a:t> Exception</a:t>
            </a:r>
          </a:p>
          <a:p>
            <a:endParaRPr lang="en-US" dirty="0">
              <a:latin typeface="ITC Stone Sans Std Semibold" charset="0"/>
              <a:ea typeface="MS PGothic" charset="0"/>
            </a:endParaRPr>
          </a:p>
          <a:p>
            <a:endParaRPr lang="en-US" dirty="0"/>
          </a:p>
          <a:p>
            <a:endParaRPr lang="en-US" dirty="0"/>
          </a:p>
        </p:txBody>
      </p:sp>
    </p:spTree>
    <p:extLst>
      <p:ext uri="{BB962C8B-B14F-4D97-AF65-F5344CB8AC3E}">
        <p14:creationId xmlns:p14="http://schemas.microsoft.com/office/powerpoint/2010/main" val="3544175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Throwing an Exception</a:t>
            </a:r>
          </a:p>
        </p:txBody>
      </p:sp>
      <p:sp>
        <p:nvSpPr>
          <p:cNvPr id="3" name="Content Placeholder 2"/>
          <p:cNvSpPr>
            <a:spLocks noGrp="1"/>
          </p:cNvSpPr>
          <p:nvPr>
            <p:ph idx="1"/>
          </p:nvPr>
        </p:nvSpPr>
        <p:spPr>
          <a:xfrm>
            <a:off x="205459" y="1795709"/>
            <a:ext cx="8813801" cy="4370142"/>
          </a:xfrm>
        </p:spPr>
        <p:txBody>
          <a:bodyPr/>
          <a:lstStyle/>
          <a:p>
            <a:r>
              <a:rPr lang="en-US" sz="2000" dirty="0">
                <a:latin typeface="+mj-lt"/>
              </a:rPr>
              <a:t>A method can directly or indirectly throw an exception without catching it. </a:t>
            </a:r>
          </a:p>
          <a:p>
            <a:pPr marL="0" indent="0">
              <a:buNone/>
            </a:pPr>
            <a:r>
              <a:rPr lang="en-US" sz="2000" dirty="0">
                <a:latin typeface="+mj-lt"/>
              </a:rPr>
              <a:t>	- the exception must be declared by a </a:t>
            </a:r>
            <a:r>
              <a:rPr lang="en-US" sz="2000" dirty="0">
                <a:solidFill>
                  <a:srgbClr val="800000"/>
                </a:solidFill>
                <a:latin typeface="+mj-lt"/>
              </a:rPr>
              <a:t>throws declaration </a:t>
            </a:r>
          </a:p>
          <a:p>
            <a:pPr marL="0" indent="0">
              <a:buNone/>
            </a:pPr>
            <a:r>
              <a:rPr lang="en-US" sz="2000" dirty="0">
                <a:latin typeface="+mj-lt"/>
              </a:rPr>
              <a:t>	 for class Exception and subclasses (excluding </a:t>
            </a:r>
            <a:r>
              <a:rPr lang="en-US" sz="2000" dirty="0" err="1">
                <a:latin typeface="+mj-lt"/>
              </a:rPr>
              <a:t>RuntimeException</a:t>
            </a:r>
            <a:r>
              <a:rPr lang="en-US" sz="2000" dirty="0">
                <a:latin typeface="+mj-lt"/>
              </a:rPr>
              <a:t>). </a:t>
            </a:r>
          </a:p>
          <a:p>
            <a:pPr marL="0" indent="0">
              <a:buNone/>
            </a:pPr>
            <a:r>
              <a:rPr lang="en-US" sz="2400" dirty="0">
                <a:latin typeface="+mj-lt"/>
              </a:rPr>
              <a:t> </a:t>
            </a:r>
          </a:p>
          <a:p>
            <a:r>
              <a:rPr lang="en-US" sz="2000" dirty="0">
                <a:latin typeface="+mj-lt"/>
              </a:rPr>
              <a:t>The general form is</a:t>
            </a:r>
          </a:p>
          <a:p>
            <a:pPr marL="0" indent="0">
              <a:buNone/>
            </a:pPr>
            <a:endParaRPr lang="en-US" sz="2000" dirty="0">
              <a:latin typeface="+mj-lt"/>
            </a:endParaRPr>
          </a:p>
          <a:p>
            <a:pPr marL="0" indent="0" algn="ctr">
              <a:buNone/>
            </a:pPr>
            <a:r>
              <a:rPr lang="en-US" sz="2000" dirty="0">
                <a:latin typeface="Courier"/>
                <a:cs typeface="Courier"/>
              </a:rPr>
              <a:t>throw </a:t>
            </a:r>
            <a:r>
              <a:rPr lang="en-US" sz="2000" i="1" dirty="0" err="1">
                <a:latin typeface="Courier"/>
                <a:cs typeface="Courier"/>
              </a:rPr>
              <a:t>exceptOb</a:t>
            </a:r>
            <a:r>
              <a:rPr lang="en-US" sz="2000" dirty="0">
                <a:latin typeface="Courier"/>
                <a:cs typeface="Courier"/>
              </a:rPr>
              <a:t>;</a:t>
            </a:r>
          </a:p>
          <a:p>
            <a:pPr marL="0" indent="0" algn="ctr">
              <a:buNone/>
            </a:pPr>
            <a:endParaRPr lang="en-US" sz="2000" dirty="0">
              <a:latin typeface="Courier"/>
              <a:cs typeface="Courier"/>
            </a:endParaRPr>
          </a:p>
          <a:p>
            <a:r>
              <a:rPr lang="en-US" sz="2000" dirty="0">
                <a:latin typeface="+mj-lt"/>
                <a:cs typeface="Courier"/>
              </a:rPr>
              <a:t>Where</a:t>
            </a:r>
            <a:r>
              <a:rPr lang="en-US" sz="2000" dirty="0">
                <a:latin typeface="Courier"/>
                <a:cs typeface="Courier"/>
              </a:rPr>
              <a:t> </a:t>
            </a:r>
            <a:r>
              <a:rPr lang="en-US" sz="2000" i="1" dirty="0" err="1">
                <a:latin typeface="Courier"/>
                <a:cs typeface="Courier"/>
              </a:rPr>
              <a:t>exceptObj</a:t>
            </a:r>
            <a:r>
              <a:rPr lang="en-US" sz="2000" dirty="0">
                <a:latin typeface="Courier"/>
                <a:cs typeface="Courier"/>
              </a:rPr>
              <a:t> </a:t>
            </a:r>
            <a:r>
              <a:rPr lang="en-US" sz="2000" dirty="0">
                <a:latin typeface="+mj-lt"/>
                <a:cs typeface="Courier"/>
              </a:rPr>
              <a:t>must be an object of an exception class derived from </a:t>
            </a:r>
            <a:r>
              <a:rPr lang="en-US" sz="2000" dirty="0" err="1">
                <a:latin typeface="+mj-lt"/>
                <a:cs typeface="Courier"/>
              </a:rPr>
              <a:t>Throwable</a:t>
            </a:r>
            <a:endParaRPr lang="en-US" sz="2000" dirty="0">
              <a:latin typeface="+mj-lt"/>
              <a:cs typeface="Courier"/>
            </a:endParaRPr>
          </a:p>
          <a:p>
            <a:endParaRPr lang="en-US" sz="2000" dirty="0">
              <a:latin typeface="+mj-lt"/>
            </a:endParaRPr>
          </a:p>
        </p:txBody>
      </p:sp>
    </p:spTree>
    <p:extLst>
      <p:ext uri="{BB962C8B-B14F-4D97-AF65-F5344CB8AC3E}">
        <p14:creationId xmlns:p14="http://schemas.microsoft.com/office/powerpoint/2010/main" val="2868190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98854" y="1795709"/>
            <a:ext cx="9045146" cy="4370142"/>
          </a:xfrm>
        </p:spPr>
        <p:txBody>
          <a:bodyPr/>
          <a:lstStyle/>
          <a:p>
            <a:pPr marL="0" indent="0">
              <a:buNone/>
            </a:pPr>
            <a:r>
              <a:rPr lang="en-US" sz="1600" dirty="0">
                <a:latin typeface="Courier"/>
                <a:cs typeface="Courier"/>
              </a:rPr>
              <a:t>public static void </a:t>
            </a:r>
            <a:r>
              <a:rPr lang="en-US" sz="1600" dirty="0" err="1">
                <a:latin typeface="Courier"/>
                <a:cs typeface="Courier"/>
              </a:rPr>
              <a:t>parseInt</a:t>
            </a:r>
            <a:r>
              <a:rPr lang="en-US" sz="1600" dirty="0">
                <a:latin typeface="Courier"/>
                <a:cs typeface="Courier"/>
              </a:rPr>
              <a:t>(String s, int num) Throws Exception </a:t>
            </a:r>
          </a:p>
          <a:p>
            <a:pPr marL="0" indent="0">
              <a:buNone/>
            </a:pPr>
            <a:r>
              <a:rPr lang="en-US" sz="1600" dirty="0">
                <a:latin typeface="Courier"/>
                <a:cs typeface="Courier"/>
              </a:rPr>
              <a:t>{</a:t>
            </a:r>
            <a:br>
              <a:rPr lang="en-US" sz="1600" dirty="0">
                <a:latin typeface="Courier"/>
                <a:cs typeface="Courier"/>
              </a:rPr>
            </a:br>
            <a:r>
              <a:rPr lang="en-US" sz="1600" dirty="0">
                <a:latin typeface="Courier"/>
                <a:cs typeface="Courier"/>
              </a:rPr>
              <a:t>	if (s == null) </a:t>
            </a:r>
          </a:p>
          <a:p>
            <a:pPr marL="0" indent="0">
              <a:buNone/>
            </a:pPr>
            <a:r>
              <a:rPr lang="en-US" sz="1600" dirty="0">
                <a:latin typeface="Courier"/>
                <a:cs typeface="Courier"/>
              </a:rPr>
              <a:t>	{</a:t>
            </a:r>
            <a:br>
              <a:rPr lang="en-US" sz="1600" dirty="0">
                <a:latin typeface="Courier"/>
                <a:cs typeface="Courier"/>
              </a:rPr>
            </a:br>
            <a:r>
              <a:rPr lang="en-US" sz="1600" dirty="0">
                <a:latin typeface="Courier"/>
                <a:cs typeface="Courier"/>
              </a:rPr>
              <a:t>		throw new Exception("null"); </a:t>
            </a:r>
          </a:p>
          <a:p>
            <a:pPr marL="0" indent="0">
              <a:buNone/>
            </a:pPr>
            <a:r>
              <a:rPr lang="en-US" sz="1600" dirty="0">
                <a:latin typeface="Courier"/>
                <a:cs typeface="Courier"/>
              </a:rPr>
              <a:t>	}</a:t>
            </a:r>
            <a:br>
              <a:rPr lang="en-US" sz="1600" dirty="0">
                <a:latin typeface="Courier"/>
                <a:cs typeface="Courier"/>
              </a:rPr>
            </a:br>
            <a:endParaRPr lang="en-US" sz="1600" dirty="0">
              <a:latin typeface="Courier"/>
              <a:cs typeface="Courier"/>
            </a:endParaRPr>
          </a:p>
          <a:p>
            <a:pPr marL="0" indent="0">
              <a:buNone/>
            </a:pPr>
            <a:r>
              <a:rPr lang="en-US" sz="1600" dirty="0">
                <a:latin typeface="Courier"/>
                <a:cs typeface="Courier"/>
              </a:rPr>
              <a:t>	if (</a:t>
            </a:r>
            <a:r>
              <a:rPr lang="en-US" sz="1600" dirty="0" err="1">
                <a:latin typeface="Courier"/>
                <a:cs typeface="Courier"/>
              </a:rPr>
              <a:t>num</a:t>
            </a:r>
            <a:r>
              <a:rPr lang="en-US" sz="1600" dirty="0">
                <a:latin typeface="Courier"/>
                <a:cs typeface="Courier"/>
              </a:rPr>
              <a:t> &lt; 0) { </a:t>
            </a:r>
          </a:p>
          <a:p>
            <a:pPr marL="0" indent="0">
              <a:buNone/>
            </a:pPr>
            <a:r>
              <a:rPr lang="en-US" sz="1600" dirty="0">
                <a:latin typeface="Courier"/>
                <a:cs typeface="Courier"/>
              </a:rPr>
              <a:t>		throw new Exception(”negative number"); </a:t>
            </a:r>
          </a:p>
          <a:p>
            <a:pPr marL="0" indent="0">
              <a:buNone/>
            </a:pPr>
            <a:r>
              <a:rPr lang="en-US" sz="1600" dirty="0">
                <a:latin typeface="Courier"/>
                <a:cs typeface="Courier"/>
              </a:rPr>
              <a:t>	} </a:t>
            </a:r>
          </a:p>
          <a:p>
            <a:pPr marL="0" indent="0">
              <a:buNone/>
            </a:pPr>
            <a:r>
              <a:rPr lang="en-US" sz="1600" dirty="0">
                <a:latin typeface="Courier"/>
                <a:cs typeface="Courier"/>
              </a:rPr>
              <a:t>}</a:t>
            </a:r>
          </a:p>
          <a:p>
            <a:pPr marL="0" indent="0">
              <a:buNone/>
            </a:pPr>
            <a:endParaRPr lang="en-US" sz="1600" dirty="0">
              <a:latin typeface="Courier"/>
              <a:cs typeface="Courier"/>
            </a:endParaRPr>
          </a:p>
        </p:txBody>
      </p:sp>
      <p:sp>
        <p:nvSpPr>
          <p:cNvPr id="4" name="TextBox 3"/>
          <p:cNvSpPr txBox="1"/>
          <p:nvPr/>
        </p:nvSpPr>
        <p:spPr>
          <a:xfrm>
            <a:off x="5488384" y="2272940"/>
            <a:ext cx="2417023" cy="369332"/>
          </a:xfrm>
          <a:prstGeom prst="rect">
            <a:avLst/>
          </a:prstGeom>
          <a:noFill/>
        </p:spPr>
        <p:txBody>
          <a:bodyPr wrap="none" rtlCol="0">
            <a:spAutoFit/>
          </a:bodyPr>
          <a:lstStyle/>
          <a:p>
            <a:r>
              <a:rPr lang="en-US" dirty="0">
                <a:solidFill>
                  <a:srgbClr val="FF0000"/>
                </a:solidFill>
              </a:rPr>
              <a:t>Declaration of throws!</a:t>
            </a:r>
          </a:p>
        </p:txBody>
      </p:sp>
      <p:cxnSp>
        <p:nvCxnSpPr>
          <p:cNvPr id="6" name="Straight Arrow Connector 5"/>
          <p:cNvCxnSpPr>
            <a:cxnSpLocks/>
            <a:stCxn id="4" idx="0"/>
          </p:cNvCxnSpPr>
          <p:nvPr/>
        </p:nvCxnSpPr>
        <p:spPr>
          <a:xfrm flipV="1">
            <a:off x="6696896" y="2102837"/>
            <a:ext cx="63208" cy="17010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003653" y="2822330"/>
            <a:ext cx="2583948" cy="369332"/>
          </a:xfrm>
          <a:prstGeom prst="rect">
            <a:avLst/>
          </a:prstGeom>
          <a:noFill/>
        </p:spPr>
        <p:txBody>
          <a:bodyPr wrap="none" rtlCol="0">
            <a:spAutoFit/>
          </a:bodyPr>
          <a:lstStyle/>
          <a:p>
            <a:r>
              <a:rPr lang="en-US" dirty="0">
                <a:solidFill>
                  <a:srgbClr val="FF0000"/>
                </a:solidFill>
              </a:rPr>
              <a:t>Throw Exception object</a:t>
            </a:r>
          </a:p>
        </p:txBody>
      </p:sp>
      <p:cxnSp>
        <p:nvCxnSpPr>
          <p:cNvPr id="8" name="Straight Arrow Connector 7"/>
          <p:cNvCxnSpPr>
            <a:cxnSpLocks/>
            <a:stCxn id="7" idx="1"/>
          </p:cNvCxnSpPr>
          <p:nvPr/>
        </p:nvCxnSpPr>
        <p:spPr>
          <a:xfrm flipH="1">
            <a:off x="5597611" y="3006996"/>
            <a:ext cx="406042"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0FC9E17-3D62-1280-ADCA-528509DCB34A}"/>
              </a:ext>
            </a:extLst>
          </p:cNvPr>
          <p:cNvCxnSpPr>
            <a:cxnSpLocks/>
          </p:cNvCxnSpPr>
          <p:nvPr/>
        </p:nvCxnSpPr>
        <p:spPr>
          <a:xfrm flipH="1">
            <a:off x="4077730" y="3006996"/>
            <a:ext cx="1925923" cy="10336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373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throwing exceptions</a:t>
            </a:r>
          </a:p>
        </p:txBody>
      </p:sp>
      <p:sp>
        <p:nvSpPr>
          <p:cNvPr id="4" name="Content Placeholder 2"/>
          <p:cNvSpPr>
            <a:spLocks noGrp="1"/>
          </p:cNvSpPr>
          <p:nvPr>
            <p:ph idx="1"/>
          </p:nvPr>
        </p:nvSpPr>
        <p:spPr/>
        <p:txBody>
          <a:bodyPr/>
          <a:lstStyle/>
          <a:p>
            <a:pPr marL="0" indent="0">
              <a:lnSpc>
                <a:spcPct val="80000"/>
              </a:lnSpc>
              <a:buNone/>
            </a:pPr>
            <a:r>
              <a:rPr lang="en-GB" sz="1400" b="1" dirty="0">
                <a:latin typeface="Courier New" panose="02070309020205020404" pitchFamily="49" charset="0"/>
                <a:cs typeface="Courier New" panose="02070309020205020404" pitchFamily="49" charset="0"/>
              </a:rPr>
              <a:t>// Manually throw an exception</a:t>
            </a:r>
          </a:p>
          <a:p>
            <a:pPr marL="0" indent="0">
              <a:lnSpc>
                <a:spcPct val="80000"/>
              </a:lnSpc>
              <a:buNone/>
            </a:pPr>
            <a:r>
              <a:rPr lang="en-GB" sz="1400" b="1" dirty="0">
                <a:latin typeface="Courier New" panose="02070309020205020404" pitchFamily="49" charset="0"/>
                <a:cs typeface="Courier New" panose="02070309020205020404" pitchFamily="49" charset="0"/>
              </a:rPr>
              <a:t>class </a:t>
            </a:r>
            <a:r>
              <a:rPr lang="en-GB" sz="1400" b="1" dirty="0" err="1">
                <a:latin typeface="Courier New" panose="02070309020205020404" pitchFamily="49" charset="0"/>
                <a:cs typeface="Courier New" panose="02070309020205020404" pitchFamily="49" charset="0"/>
              </a:rPr>
              <a:t>ThrowExample</a:t>
            </a:r>
            <a:r>
              <a:rPr lang="en-GB" sz="1400" b="1" dirty="0">
                <a:latin typeface="Courier New" panose="02070309020205020404" pitchFamily="49" charset="0"/>
                <a:cs typeface="Courier New" panose="02070309020205020404" pitchFamily="49" charset="0"/>
              </a:rPr>
              <a:t> {</a:t>
            </a:r>
          </a:p>
          <a:p>
            <a:pPr marL="0" indent="0">
              <a:lnSpc>
                <a:spcPct val="80000"/>
              </a:lnSpc>
              <a:buNone/>
            </a:pPr>
            <a:r>
              <a:rPr lang="en-GB" sz="1400" b="1" dirty="0">
                <a:latin typeface="Courier New" panose="02070309020205020404" pitchFamily="49" charset="0"/>
                <a:cs typeface="Courier New" panose="02070309020205020404" pitchFamily="49" charset="0"/>
              </a:rPr>
              <a:t>	public static void main(String </a:t>
            </a:r>
            <a:r>
              <a:rPr lang="en-GB" sz="1400" b="1" dirty="0" err="1">
                <a:latin typeface="Courier New" panose="02070309020205020404" pitchFamily="49" charset="0"/>
                <a:cs typeface="Courier New" panose="02070309020205020404" pitchFamily="49" charset="0"/>
              </a:rPr>
              <a:t>args</a:t>
            </a:r>
            <a:r>
              <a:rPr lang="en-GB" sz="1400" b="1" dirty="0">
                <a:latin typeface="Courier New" panose="02070309020205020404" pitchFamily="49" charset="0"/>
                <a:cs typeface="Courier New" panose="02070309020205020404" pitchFamily="49" charset="0"/>
              </a:rPr>
              <a:t>[]) {</a:t>
            </a:r>
          </a:p>
          <a:p>
            <a:pPr marL="0" indent="0">
              <a:lnSpc>
                <a:spcPct val="80000"/>
              </a:lnSpc>
              <a:buNone/>
            </a:pPr>
            <a:r>
              <a:rPr lang="en-GB" sz="1400" b="1" dirty="0">
                <a:latin typeface="Courier New" panose="02070309020205020404" pitchFamily="49" charset="0"/>
                <a:cs typeface="Courier New" panose="02070309020205020404" pitchFamily="49" charset="0"/>
              </a:rPr>
              <a:t>		try{</a:t>
            </a: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System.out.println</a:t>
            </a:r>
            <a:r>
              <a:rPr lang="en-GB" sz="1400" b="1" dirty="0">
                <a:latin typeface="Courier New" panose="02070309020205020404" pitchFamily="49" charset="0"/>
                <a:cs typeface="Courier New" panose="02070309020205020404" pitchFamily="49" charset="0"/>
              </a:rPr>
              <a:t>(“Before throw.”);</a:t>
            </a:r>
          </a:p>
          <a:p>
            <a:pPr marL="0" indent="0">
              <a:lnSpc>
                <a:spcPct val="80000"/>
              </a:lnSpc>
              <a:buNone/>
            </a:pPr>
            <a:r>
              <a:rPr lang="en-GB" sz="1400" b="1" dirty="0">
                <a:latin typeface="Courier New" panose="02070309020205020404" pitchFamily="49" charset="0"/>
                <a:cs typeface="Courier New" panose="02070309020205020404" pitchFamily="49" charset="0"/>
              </a:rPr>
              <a:t>			throw new </a:t>
            </a:r>
            <a:r>
              <a:rPr lang="en-GB" sz="1400" b="1" dirty="0" err="1">
                <a:latin typeface="Courier New" panose="02070309020205020404" pitchFamily="49" charset="0"/>
                <a:cs typeface="Courier New" panose="02070309020205020404" pitchFamily="49" charset="0"/>
              </a:rPr>
              <a:t>ArithmenticException</a:t>
            </a:r>
            <a:r>
              <a:rPr lang="en-GB" sz="1400" b="1" dirty="0">
                <a:latin typeface="Courier New" panose="02070309020205020404" pitchFamily="49" charset="0"/>
                <a:cs typeface="Courier New" panose="02070309020205020404" pitchFamily="49" charset="0"/>
              </a:rPr>
              <a:t>();</a:t>
            </a:r>
          </a:p>
          <a:p>
            <a:pPr marL="0" indent="0">
              <a:lnSpc>
                <a:spcPct val="80000"/>
              </a:lnSpc>
              <a:buNone/>
            </a:pPr>
            <a:r>
              <a:rPr lang="en-GB" sz="1400" b="1" dirty="0">
                <a:latin typeface="Courier New" panose="02070309020205020404" pitchFamily="49" charset="0"/>
                <a:cs typeface="Courier New" panose="02070309020205020404" pitchFamily="49" charset="0"/>
              </a:rPr>
              <a:t>		}</a:t>
            </a:r>
          </a:p>
          <a:p>
            <a:pPr marL="0" indent="0">
              <a:lnSpc>
                <a:spcPct val="80000"/>
              </a:lnSpc>
              <a:buNone/>
            </a:pPr>
            <a:r>
              <a:rPr lang="en-GB" sz="1400" b="1" dirty="0">
                <a:latin typeface="Courier New" panose="02070309020205020404" pitchFamily="49" charset="0"/>
                <a:cs typeface="Courier New" panose="02070309020205020404" pitchFamily="49" charset="0"/>
              </a:rPr>
              <a:t>		catch (</a:t>
            </a:r>
            <a:r>
              <a:rPr lang="en-GB" sz="1400" b="1" dirty="0" err="1">
                <a:latin typeface="Courier New" panose="02070309020205020404" pitchFamily="49" charset="0"/>
                <a:cs typeface="Courier New" panose="02070309020205020404" pitchFamily="49" charset="0"/>
              </a:rPr>
              <a:t>ArithmenticException</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exc</a:t>
            </a:r>
            <a:r>
              <a:rPr lang="en-GB" sz="1400" b="1" dirty="0">
                <a:latin typeface="Courier New" panose="02070309020205020404" pitchFamily="49" charset="0"/>
                <a:cs typeface="Courier New" panose="02070309020205020404" pitchFamily="49" charset="0"/>
              </a:rPr>
              <a:t>){</a:t>
            </a:r>
          </a:p>
          <a:p>
            <a:pPr marL="0" indent="0">
              <a:lnSpc>
                <a:spcPct val="80000"/>
              </a:lnSpc>
              <a:buNone/>
            </a:pPr>
            <a:r>
              <a:rPr lang="en-GB" sz="1400" b="1" dirty="0">
                <a:latin typeface="Courier New" panose="02070309020205020404" pitchFamily="49" charset="0"/>
                <a:cs typeface="Courier New" panose="02070309020205020404" pitchFamily="49" charset="0"/>
              </a:rPr>
              <a:t>				// Catch the exception</a:t>
            </a: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System.out.println</a:t>
            </a:r>
            <a:r>
              <a:rPr lang="en-GB" sz="1400" b="1" dirty="0">
                <a:latin typeface="Courier New" panose="02070309020205020404" pitchFamily="49" charset="0"/>
                <a:cs typeface="Courier New" panose="02070309020205020404" pitchFamily="49" charset="0"/>
              </a:rPr>
              <a:t> (“Exception caught.”);</a:t>
            </a:r>
          </a:p>
          <a:p>
            <a:pPr marL="0" indent="0">
              <a:lnSpc>
                <a:spcPct val="80000"/>
              </a:lnSpc>
              <a:buNone/>
            </a:pPr>
            <a:r>
              <a:rPr lang="en-GB" sz="1400" b="1" dirty="0">
                <a:latin typeface="Courier New" panose="02070309020205020404" pitchFamily="49" charset="0"/>
                <a:cs typeface="Courier New" panose="02070309020205020404" pitchFamily="49" charset="0"/>
              </a:rPr>
              <a:t>		}			</a:t>
            </a:r>
          </a:p>
          <a:p>
            <a:pPr marL="0" indent="0">
              <a:lnSpc>
                <a:spcPct val="80000"/>
              </a:lnSpc>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System.out.println</a:t>
            </a:r>
            <a:r>
              <a:rPr lang="en-GB" sz="1400" b="1" dirty="0">
                <a:latin typeface="Courier New" panose="02070309020205020404" pitchFamily="49" charset="0"/>
                <a:cs typeface="Courier New" panose="02070309020205020404" pitchFamily="49" charset="0"/>
              </a:rPr>
              <a:t>(“After try/catch block.”);</a:t>
            </a:r>
          </a:p>
          <a:p>
            <a:pPr marL="0" indent="0">
              <a:lnSpc>
                <a:spcPct val="80000"/>
              </a:lnSpc>
              <a:buNone/>
            </a:pPr>
            <a:r>
              <a:rPr lang="en-GB" sz="1400" b="1" dirty="0">
                <a:latin typeface="Courier New" panose="02070309020205020404" pitchFamily="49" charset="0"/>
                <a:cs typeface="Courier New" panose="02070309020205020404" pitchFamily="49" charset="0"/>
              </a:rPr>
              <a:t>	}</a:t>
            </a:r>
          </a:p>
          <a:p>
            <a:pPr marL="0" indent="0">
              <a:lnSpc>
                <a:spcPct val="80000"/>
              </a:lnSpc>
              <a:buNone/>
            </a:pPr>
            <a:r>
              <a:rPr lang="en-GB" sz="1400" b="1" dirty="0">
                <a:latin typeface="Courier New" panose="02070309020205020404" pitchFamily="49" charset="0"/>
                <a:cs typeface="Courier New" panose="02070309020205020404" pitchFamily="49" charset="0"/>
              </a:rPr>
              <a:t>}</a:t>
            </a:r>
          </a:p>
          <a:p>
            <a:pPr marL="0" indent="0">
              <a:lnSpc>
                <a:spcPct val="80000"/>
              </a:lnSpc>
              <a:buNone/>
            </a:pPr>
            <a:endParaRPr lang="en-US" sz="1400" dirty="0"/>
          </a:p>
          <a:p>
            <a:pPr marL="0" indent="0">
              <a:lnSpc>
                <a:spcPct val="80000"/>
              </a:lnSpc>
              <a:buNone/>
            </a:pPr>
            <a:endParaRPr lang="en-US" sz="1400" dirty="0"/>
          </a:p>
          <a:p>
            <a:pPr marL="0" indent="0">
              <a:lnSpc>
                <a:spcPct val="80000"/>
              </a:lnSpc>
              <a:buNone/>
            </a:pPr>
            <a:r>
              <a:rPr lang="en-US" sz="1400" dirty="0"/>
              <a:t>Output:</a:t>
            </a:r>
          </a:p>
          <a:p>
            <a:pPr marL="0" indent="0">
              <a:lnSpc>
                <a:spcPct val="80000"/>
              </a:lnSpc>
              <a:buNone/>
            </a:pPr>
            <a:endParaRPr lang="en-US" sz="1400" dirty="0"/>
          </a:p>
          <a:p>
            <a:pPr marL="0" indent="0">
              <a:lnSpc>
                <a:spcPct val="80000"/>
              </a:lnSpc>
              <a:buNone/>
            </a:pPr>
            <a:r>
              <a:rPr lang="en-GB" sz="1400" b="1" dirty="0">
                <a:latin typeface="Courier New" panose="02070309020205020404" pitchFamily="49" charset="0"/>
                <a:cs typeface="Courier New" panose="02070309020205020404" pitchFamily="49" charset="0"/>
              </a:rPr>
              <a:t>Before throw.</a:t>
            </a:r>
          </a:p>
          <a:p>
            <a:pPr marL="0" indent="0">
              <a:lnSpc>
                <a:spcPct val="80000"/>
              </a:lnSpc>
              <a:buNone/>
            </a:pPr>
            <a:r>
              <a:rPr lang="en-GB" sz="1400" b="1" dirty="0">
                <a:latin typeface="Courier New" panose="02070309020205020404" pitchFamily="49" charset="0"/>
                <a:cs typeface="Courier New" panose="02070309020205020404" pitchFamily="49" charset="0"/>
              </a:rPr>
              <a:t>Exception caught.</a:t>
            </a:r>
          </a:p>
          <a:p>
            <a:pPr marL="0" indent="0">
              <a:lnSpc>
                <a:spcPct val="80000"/>
              </a:lnSpc>
              <a:buNone/>
            </a:pPr>
            <a:r>
              <a:rPr lang="en-GB" sz="1400" b="1" dirty="0">
                <a:latin typeface="Courier New" panose="02070309020205020404" pitchFamily="49" charset="0"/>
                <a:cs typeface="Courier New" panose="02070309020205020404" pitchFamily="49" charset="0"/>
              </a:rPr>
              <a:t>After try/catch block.</a:t>
            </a:r>
            <a:endParaRPr lang="en-US" sz="1400" dirty="0"/>
          </a:p>
        </p:txBody>
      </p:sp>
      <p:sp>
        <p:nvSpPr>
          <p:cNvPr id="5" name="TextBox 4"/>
          <p:cNvSpPr txBox="1"/>
          <p:nvPr/>
        </p:nvSpPr>
        <p:spPr>
          <a:xfrm>
            <a:off x="6343843" y="1966931"/>
            <a:ext cx="2794380" cy="646331"/>
          </a:xfrm>
          <a:prstGeom prst="rect">
            <a:avLst/>
          </a:prstGeom>
          <a:noFill/>
        </p:spPr>
        <p:txBody>
          <a:bodyPr wrap="none" rtlCol="0">
            <a:spAutoFit/>
          </a:bodyPr>
          <a:lstStyle/>
          <a:p>
            <a:r>
              <a:rPr lang="en-US" dirty="0">
                <a:solidFill>
                  <a:srgbClr val="FF0000"/>
                </a:solidFill>
              </a:rPr>
              <a:t>Runtime exception,</a:t>
            </a:r>
          </a:p>
          <a:p>
            <a:r>
              <a:rPr lang="en-US" dirty="0">
                <a:solidFill>
                  <a:srgbClr val="FF0000"/>
                </a:solidFill>
              </a:rPr>
              <a:t>You don’t need to declare</a:t>
            </a:r>
          </a:p>
        </p:txBody>
      </p:sp>
      <p:cxnSp>
        <p:nvCxnSpPr>
          <p:cNvPr id="6" name="Straight Arrow Connector 5"/>
          <p:cNvCxnSpPr/>
          <p:nvPr/>
        </p:nvCxnSpPr>
        <p:spPr>
          <a:xfrm flipH="1">
            <a:off x="6701726" y="2702647"/>
            <a:ext cx="1399760" cy="30434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09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Exception Subclasses</a:t>
            </a:r>
          </a:p>
        </p:txBody>
      </p:sp>
      <p:sp>
        <p:nvSpPr>
          <p:cNvPr id="3" name="Content Placeholder 2"/>
          <p:cNvSpPr>
            <a:spLocks noGrp="1"/>
          </p:cNvSpPr>
          <p:nvPr>
            <p:ph idx="1"/>
          </p:nvPr>
        </p:nvSpPr>
        <p:spPr/>
        <p:txBody>
          <a:bodyPr/>
          <a:lstStyle/>
          <a:p>
            <a:r>
              <a:rPr lang="en-US" sz="2400" dirty="0"/>
              <a:t>You can create your own exceptions. </a:t>
            </a:r>
          </a:p>
          <a:p>
            <a:pPr marL="0" indent="0">
              <a:buNone/>
            </a:pPr>
            <a:endParaRPr lang="en-US" sz="2400" dirty="0"/>
          </a:p>
          <a:p>
            <a:r>
              <a:rPr lang="en-US" sz="2400" dirty="0"/>
              <a:t>Just define a subclass of </a:t>
            </a:r>
            <a:r>
              <a:rPr lang="en-US" sz="2400" b="1" dirty="0"/>
              <a:t>Exception</a:t>
            </a:r>
            <a:r>
              <a:rPr lang="en-US" sz="2400" dirty="0"/>
              <a:t>.</a:t>
            </a:r>
          </a:p>
          <a:p>
            <a:pPr marL="0" indent="0">
              <a:buNone/>
            </a:pPr>
            <a:endParaRPr lang="en-US" sz="2400" dirty="0"/>
          </a:p>
          <a:p>
            <a:r>
              <a:rPr lang="en-US" sz="2400" dirty="0"/>
              <a:t>The </a:t>
            </a:r>
            <a:r>
              <a:rPr lang="en-US" sz="2400" b="1" dirty="0"/>
              <a:t>Exception</a:t>
            </a:r>
            <a:r>
              <a:rPr lang="en-US" sz="2400" dirty="0"/>
              <a:t> class does not define any methods of its own, it inherits those methods defined by </a:t>
            </a:r>
            <a:r>
              <a:rPr lang="en-US" sz="2400" b="1" dirty="0" err="1"/>
              <a:t>Throwable</a:t>
            </a:r>
            <a:r>
              <a:rPr lang="en-US" sz="2400" dirty="0"/>
              <a:t>.</a:t>
            </a:r>
          </a:p>
        </p:txBody>
      </p:sp>
    </p:spTree>
    <p:extLst>
      <p:ext uri="{BB962C8B-B14F-4D97-AF65-F5344CB8AC3E}">
        <p14:creationId xmlns:p14="http://schemas.microsoft.com/office/powerpoint/2010/main" val="250088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an Exception Class</a:t>
            </a:r>
          </a:p>
        </p:txBody>
      </p:sp>
      <p:sp>
        <p:nvSpPr>
          <p:cNvPr id="3" name="Content Placeholder 2"/>
          <p:cNvSpPr>
            <a:spLocks noGrp="1"/>
          </p:cNvSpPr>
          <p:nvPr>
            <p:ph idx="1"/>
          </p:nvPr>
        </p:nvSpPr>
        <p:spPr/>
        <p:txBody>
          <a:bodyPr/>
          <a:lstStyle/>
          <a:p>
            <a:pPr marL="0" indent="0">
              <a:buNone/>
            </a:pPr>
            <a:r>
              <a:rPr lang="en-US" sz="2000" dirty="0">
                <a:latin typeface="Courier"/>
                <a:cs typeface="Courier"/>
              </a:rPr>
              <a:t>class </a:t>
            </a:r>
            <a:r>
              <a:rPr lang="en-US" sz="2000" dirty="0" err="1">
                <a:latin typeface="Courier"/>
                <a:cs typeface="Courier"/>
              </a:rPr>
              <a:t>MyException</a:t>
            </a:r>
            <a:r>
              <a:rPr lang="en-US" sz="2000" dirty="0">
                <a:latin typeface="Courier"/>
                <a:cs typeface="Courier"/>
              </a:rPr>
              <a:t> extends Exception { </a:t>
            </a:r>
          </a:p>
          <a:p>
            <a:pPr marL="400050" lvl="1" indent="0">
              <a:buNone/>
            </a:pPr>
            <a:endParaRPr lang="en-US" sz="2000" dirty="0">
              <a:latin typeface="Courier"/>
              <a:cs typeface="Courier"/>
            </a:endParaRPr>
          </a:p>
          <a:p>
            <a:pPr marL="400050" lvl="1" indent="0">
              <a:buNone/>
            </a:pPr>
            <a:r>
              <a:rPr lang="en-US" sz="2000" dirty="0">
                <a:latin typeface="Courier"/>
                <a:cs typeface="Courier"/>
              </a:rPr>
              <a:t>public </a:t>
            </a:r>
            <a:r>
              <a:rPr lang="en-US" sz="2000" dirty="0" err="1">
                <a:latin typeface="Courier"/>
                <a:cs typeface="Courier"/>
              </a:rPr>
              <a:t>MyException</a:t>
            </a:r>
            <a:r>
              <a:rPr lang="en-US" sz="2000" dirty="0">
                <a:latin typeface="Courier"/>
                <a:cs typeface="Courier"/>
              </a:rPr>
              <a:t> ()</a:t>
            </a:r>
            <a:br>
              <a:rPr lang="en-US" sz="2000" dirty="0">
                <a:latin typeface="Courier"/>
                <a:cs typeface="Courier"/>
              </a:rPr>
            </a:br>
            <a:r>
              <a:rPr lang="en-US" sz="2000" dirty="0">
                <a:latin typeface="Courier"/>
                <a:cs typeface="Courier"/>
              </a:rPr>
              <a:t>{ </a:t>
            </a:r>
          </a:p>
          <a:p>
            <a:pPr marL="400050" lvl="1" indent="0">
              <a:buNone/>
            </a:pPr>
            <a:r>
              <a:rPr lang="en-US" sz="2000" dirty="0">
                <a:latin typeface="Courier"/>
                <a:cs typeface="Courier"/>
              </a:rPr>
              <a:t>	super(“Default message”) ; </a:t>
            </a:r>
          </a:p>
          <a:p>
            <a:pPr marL="400050" lvl="1" indent="0">
              <a:buNone/>
            </a:pPr>
            <a:r>
              <a:rPr lang="en-US" sz="2000" dirty="0">
                <a:latin typeface="Courier"/>
                <a:cs typeface="Courier"/>
              </a:rPr>
              <a:t>} </a:t>
            </a:r>
          </a:p>
          <a:p>
            <a:pPr marL="400050" lvl="1" indent="0">
              <a:buNone/>
            </a:pPr>
            <a:endParaRPr lang="en-US" sz="2000" dirty="0">
              <a:latin typeface="Courier"/>
              <a:cs typeface="Courier"/>
            </a:endParaRPr>
          </a:p>
          <a:p>
            <a:pPr marL="400050" lvl="1" indent="0">
              <a:buNone/>
            </a:pPr>
            <a:r>
              <a:rPr lang="en-US" sz="2000" dirty="0">
                <a:latin typeface="Courier"/>
                <a:cs typeface="Courier"/>
              </a:rPr>
              <a:t>public </a:t>
            </a:r>
            <a:r>
              <a:rPr lang="en-US" sz="2000" dirty="0" err="1">
                <a:latin typeface="Courier"/>
                <a:cs typeface="Courier"/>
              </a:rPr>
              <a:t>MyException</a:t>
            </a:r>
            <a:r>
              <a:rPr lang="en-US" sz="2000" dirty="0">
                <a:latin typeface="Courier"/>
                <a:cs typeface="Courier"/>
              </a:rPr>
              <a:t> (String s) </a:t>
            </a:r>
          </a:p>
          <a:p>
            <a:pPr marL="400050" lvl="1" indent="0">
              <a:buNone/>
            </a:pPr>
            <a:r>
              <a:rPr lang="en-US" sz="2000" dirty="0">
                <a:latin typeface="Courier"/>
                <a:cs typeface="Courier"/>
              </a:rPr>
              <a:t>{ </a:t>
            </a:r>
          </a:p>
          <a:p>
            <a:pPr marL="400050" lvl="1" indent="0">
              <a:buNone/>
            </a:pPr>
            <a:r>
              <a:rPr lang="en-US" sz="2000" dirty="0">
                <a:latin typeface="Courier"/>
                <a:cs typeface="Courier"/>
              </a:rPr>
              <a:t>	super (s) ; </a:t>
            </a:r>
          </a:p>
          <a:p>
            <a:pPr marL="400050" lvl="1" indent="0">
              <a:buNone/>
            </a:pPr>
            <a:r>
              <a:rPr lang="en-US" sz="2000" dirty="0">
                <a:latin typeface="Courier"/>
                <a:cs typeface="Courier"/>
              </a:rPr>
              <a:t>} </a:t>
            </a:r>
          </a:p>
          <a:p>
            <a:pPr marL="0" indent="0">
              <a:buNone/>
            </a:pPr>
            <a:r>
              <a:rPr lang="en-US" sz="2000" dirty="0">
                <a:latin typeface="Courier"/>
                <a:cs typeface="Courier"/>
              </a:rPr>
              <a:t>} </a:t>
            </a:r>
          </a:p>
          <a:p>
            <a:pPr marL="0" indent="0">
              <a:buNone/>
            </a:pPr>
            <a:endParaRPr lang="en-US" dirty="0"/>
          </a:p>
        </p:txBody>
      </p:sp>
      <p:sp>
        <p:nvSpPr>
          <p:cNvPr id="4" name="Rectangle 3"/>
          <p:cNvSpPr/>
          <p:nvPr/>
        </p:nvSpPr>
        <p:spPr>
          <a:xfrm>
            <a:off x="6240166" y="2988322"/>
            <a:ext cx="2374591" cy="1077218"/>
          </a:xfrm>
          <a:prstGeom prst="rect">
            <a:avLst/>
          </a:prstGeom>
        </p:spPr>
        <p:txBody>
          <a:bodyPr wrap="square">
            <a:spAutoFit/>
          </a:bodyPr>
          <a:lstStyle/>
          <a:p>
            <a:r>
              <a:rPr lang="en-US" sz="2400" baseline="30000" dirty="0">
                <a:solidFill>
                  <a:srgbClr val="FF0000"/>
                </a:solidFill>
              </a:rPr>
              <a:t>The </a:t>
            </a:r>
            <a:r>
              <a:rPr lang="en-US" sz="2400" i="1" baseline="30000" dirty="0">
                <a:solidFill>
                  <a:srgbClr val="FF0000"/>
                </a:solidFill>
              </a:rPr>
              <a:t>extends</a:t>
            </a:r>
            <a:r>
              <a:rPr lang="en-US" sz="2400" baseline="30000" dirty="0">
                <a:solidFill>
                  <a:srgbClr val="FF0000"/>
                </a:solidFill>
              </a:rPr>
              <a:t> keyword specifies that </a:t>
            </a:r>
            <a:r>
              <a:rPr lang="en-US" sz="2400" baseline="30000" dirty="0" err="1">
                <a:solidFill>
                  <a:srgbClr val="FF0000"/>
                </a:solidFill>
              </a:rPr>
              <a:t>MyException</a:t>
            </a:r>
            <a:r>
              <a:rPr lang="en-US" sz="2400" baseline="30000" dirty="0">
                <a:solidFill>
                  <a:srgbClr val="FF0000"/>
                </a:solidFill>
              </a:rPr>
              <a:t> is a </a:t>
            </a:r>
            <a:r>
              <a:rPr lang="en-US" sz="2400" i="1" baseline="30000" dirty="0">
                <a:solidFill>
                  <a:srgbClr val="FF0000"/>
                </a:solidFill>
              </a:rPr>
              <a:t>subclass </a:t>
            </a:r>
            <a:r>
              <a:rPr lang="en-US" sz="2400" baseline="30000" dirty="0">
                <a:solidFill>
                  <a:srgbClr val="FF0000"/>
                </a:solidFill>
              </a:rPr>
              <a:t>of Except</a:t>
            </a:r>
            <a:endParaRPr lang="en-US" sz="2400" dirty="0">
              <a:solidFill>
                <a:srgbClr val="FF0000"/>
              </a:solidFill>
            </a:endParaRPr>
          </a:p>
        </p:txBody>
      </p:sp>
      <p:cxnSp>
        <p:nvCxnSpPr>
          <p:cNvPr id="7" name="Straight Arrow Connector 6"/>
          <p:cNvCxnSpPr>
            <a:stCxn id="4" idx="1"/>
          </p:cNvCxnSpPr>
          <p:nvPr/>
        </p:nvCxnSpPr>
        <p:spPr>
          <a:xfrm flipH="1" flipV="1">
            <a:off x="4025571" y="2188663"/>
            <a:ext cx="2214595" cy="13382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8128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Create an exception</a:t>
            </a:r>
          </a:p>
        </p:txBody>
      </p:sp>
      <p:sp>
        <p:nvSpPr>
          <p:cNvPr id="4" name="Content Placeholder 2"/>
          <p:cNvSpPr>
            <a:spLocks noGrp="1"/>
          </p:cNvSpPr>
          <p:nvPr>
            <p:ph idx="1"/>
          </p:nvPr>
        </p:nvSpPr>
        <p:spPr>
          <a:xfrm>
            <a:off x="330200" y="1795709"/>
            <a:ext cx="8489950" cy="4370142"/>
          </a:xfrm>
        </p:spPr>
        <p:txBody>
          <a:bodyPr/>
          <a:lstStyle/>
          <a:p>
            <a:pPr marL="0" indent="0">
              <a:lnSpc>
                <a:spcPct val="80000"/>
              </a:lnSpc>
              <a:buNone/>
            </a:pPr>
            <a:r>
              <a:rPr lang="en-GB" sz="1600" b="1" dirty="0">
                <a:latin typeface="Courier New" panose="02070309020205020404" pitchFamily="49" charset="0"/>
                <a:cs typeface="Courier New" panose="02070309020205020404" pitchFamily="49" charset="0"/>
              </a:rPr>
              <a:t>// Create an Exception</a:t>
            </a:r>
          </a:p>
          <a:p>
            <a:pPr marL="0" indent="0">
              <a:lnSpc>
                <a:spcPct val="80000"/>
              </a:lnSpc>
              <a:buNone/>
            </a:pPr>
            <a:r>
              <a:rPr lang="en-GB" sz="1600" b="1" dirty="0">
                <a:latin typeface="Courier New" panose="02070309020205020404" pitchFamily="49" charset="0"/>
                <a:cs typeface="Courier New" panose="02070309020205020404" pitchFamily="49" charset="0"/>
              </a:rPr>
              <a:t>class </a:t>
            </a:r>
            <a:r>
              <a:rPr lang="en-GB" sz="1600" b="1" dirty="0" err="1">
                <a:latin typeface="Courier New" panose="02070309020205020404" pitchFamily="49" charset="0"/>
                <a:cs typeface="Courier New" panose="02070309020205020404" pitchFamily="49" charset="0"/>
              </a:rPr>
              <a:t>NonIntResultException</a:t>
            </a:r>
            <a:r>
              <a:rPr lang="en-GB" sz="1600" b="1" dirty="0">
                <a:latin typeface="Courier New" panose="02070309020205020404" pitchFamily="49" charset="0"/>
                <a:cs typeface="Courier New" panose="02070309020205020404" pitchFamily="49" charset="0"/>
              </a:rPr>
              <a:t> extends Exception{</a:t>
            </a:r>
          </a:p>
          <a:p>
            <a:pPr marL="0" indent="0">
              <a:lnSpc>
                <a:spcPct val="80000"/>
              </a:lnSpc>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int</a:t>
            </a:r>
            <a:r>
              <a:rPr lang="en-GB" sz="1600" b="1" dirty="0">
                <a:latin typeface="Courier New" panose="02070309020205020404" pitchFamily="49" charset="0"/>
                <a:cs typeface="Courier New" panose="02070309020205020404" pitchFamily="49" charset="0"/>
              </a:rPr>
              <a:t> n;</a:t>
            </a:r>
          </a:p>
          <a:p>
            <a:pPr marL="0" indent="0">
              <a:lnSpc>
                <a:spcPct val="80000"/>
              </a:lnSpc>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int</a:t>
            </a:r>
            <a:r>
              <a:rPr lang="en-GB" sz="1600" b="1" dirty="0">
                <a:latin typeface="Courier New" panose="02070309020205020404" pitchFamily="49" charset="0"/>
                <a:cs typeface="Courier New" panose="02070309020205020404" pitchFamily="49" charset="0"/>
              </a:rPr>
              <a:t> d;</a:t>
            </a:r>
          </a:p>
          <a:p>
            <a:pPr marL="0" indent="0">
              <a:lnSpc>
                <a:spcPct val="80000"/>
              </a:lnSpc>
              <a:buNone/>
            </a:pPr>
            <a:endParaRPr lang="en-GB" sz="1600" b="1" dirty="0">
              <a:latin typeface="Courier New" panose="02070309020205020404" pitchFamily="49" charset="0"/>
              <a:cs typeface="Courier New" panose="02070309020205020404" pitchFamily="49" charset="0"/>
            </a:endParaRPr>
          </a:p>
          <a:p>
            <a:pPr marL="0" indent="0">
              <a:lnSpc>
                <a:spcPct val="80000"/>
              </a:lnSpc>
              <a:buNone/>
            </a:pP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NonIntResultException</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int</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int</a:t>
            </a:r>
            <a:r>
              <a:rPr lang="en-GB" sz="1600" b="1" dirty="0">
                <a:latin typeface="Courier New" panose="02070309020205020404" pitchFamily="49" charset="0"/>
                <a:cs typeface="Courier New" panose="02070309020205020404" pitchFamily="49" charset="0"/>
              </a:rPr>
              <a:t> j) {</a:t>
            </a:r>
          </a:p>
          <a:p>
            <a:pPr marL="0" indent="0">
              <a:lnSpc>
                <a:spcPct val="80000"/>
              </a:lnSpc>
              <a:buNone/>
            </a:pPr>
            <a:r>
              <a:rPr lang="en-GB" sz="1600" b="1" dirty="0">
                <a:latin typeface="Courier New" panose="02070309020205020404" pitchFamily="49" charset="0"/>
                <a:cs typeface="Courier New" panose="02070309020205020404" pitchFamily="49" charset="0"/>
              </a:rPr>
              <a:t>		n = </a:t>
            </a:r>
            <a:r>
              <a:rPr lang="en-GB" sz="1600" b="1" dirty="0" err="1">
                <a:latin typeface="Courier New" panose="02070309020205020404" pitchFamily="49" charset="0"/>
                <a:cs typeface="Courier New" panose="02070309020205020404" pitchFamily="49" charset="0"/>
              </a:rPr>
              <a:t>i</a:t>
            </a:r>
            <a:r>
              <a:rPr lang="en-GB" sz="1600" b="1" dirty="0">
                <a:latin typeface="Courier New" panose="02070309020205020404" pitchFamily="49" charset="0"/>
                <a:cs typeface="Courier New" panose="02070309020205020404" pitchFamily="49" charset="0"/>
              </a:rPr>
              <a:t>;</a:t>
            </a:r>
          </a:p>
          <a:p>
            <a:pPr marL="0" indent="0">
              <a:lnSpc>
                <a:spcPct val="80000"/>
              </a:lnSpc>
              <a:buNone/>
            </a:pPr>
            <a:r>
              <a:rPr lang="en-GB" sz="1600" b="1" dirty="0">
                <a:latin typeface="Courier New" panose="02070309020205020404" pitchFamily="49" charset="0"/>
                <a:cs typeface="Courier New" panose="02070309020205020404" pitchFamily="49" charset="0"/>
              </a:rPr>
              <a:t>		d = j;</a:t>
            </a:r>
          </a:p>
          <a:p>
            <a:pPr marL="0" indent="0">
              <a:lnSpc>
                <a:spcPct val="80000"/>
              </a:lnSpc>
              <a:buNone/>
            </a:pPr>
            <a:r>
              <a:rPr lang="en-GB" sz="1600" b="1" dirty="0">
                <a:latin typeface="Courier New" panose="02070309020205020404" pitchFamily="49" charset="0"/>
                <a:cs typeface="Courier New" panose="02070309020205020404" pitchFamily="49" charset="0"/>
              </a:rPr>
              <a:t>	}</a:t>
            </a:r>
          </a:p>
          <a:p>
            <a:pPr marL="0" indent="0">
              <a:lnSpc>
                <a:spcPct val="80000"/>
              </a:lnSpc>
              <a:buNone/>
            </a:pPr>
            <a:r>
              <a:rPr lang="en-GB" sz="1600" b="1" dirty="0">
                <a:latin typeface="Courier New" panose="02070309020205020404" pitchFamily="49" charset="0"/>
                <a:cs typeface="Courier New" panose="02070309020205020404" pitchFamily="49" charset="0"/>
              </a:rPr>
              <a:t>		</a:t>
            </a:r>
          </a:p>
          <a:p>
            <a:pPr marL="0" indent="0">
              <a:lnSpc>
                <a:spcPct val="80000"/>
              </a:lnSpc>
              <a:buNone/>
            </a:pPr>
            <a:r>
              <a:rPr lang="en-GB" sz="1600" b="1" dirty="0">
                <a:latin typeface="Courier New" panose="02070309020205020404" pitchFamily="49" charset="0"/>
                <a:cs typeface="Courier New" panose="02070309020205020404" pitchFamily="49" charset="0"/>
              </a:rPr>
              <a:t>	public String </a:t>
            </a:r>
            <a:r>
              <a:rPr lang="en-GB" sz="1600" b="1" dirty="0" err="1">
                <a:latin typeface="Courier New" panose="02070309020205020404" pitchFamily="49" charset="0"/>
                <a:cs typeface="Courier New" panose="02070309020205020404" pitchFamily="49" charset="0"/>
              </a:rPr>
              <a:t>toString</a:t>
            </a:r>
            <a:r>
              <a:rPr lang="en-GB" sz="1600" b="1" dirty="0">
                <a:latin typeface="Courier New" panose="02070309020205020404" pitchFamily="49" charset="0"/>
                <a:cs typeface="Courier New" panose="02070309020205020404" pitchFamily="49" charset="0"/>
              </a:rPr>
              <a:t>(){</a:t>
            </a:r>
          </a:p>
          <a:p>
            <a:pPr marL="0" indent="0">
              <a:lnSpc>
                <a:spcPct val="80000"/>
              </a:lnSpc>
              <a:buNone/>
            </a:pPr>
            <a:r>
              <a:rPr lang="en-GB" sz="1600" b="1" dirty="0">
                <a:latin typeface="Courier New" panose="02070309020205020404" pitchFamily="49" charset="0"/>
                <a:cs typeface="Courier New" panose="02070309020205020404" pitchFamily="49" charset="0"/>
              </a:rPr>
              <a:t>		return ”Result of “ + n + “ / “ + d + “ is non-integer”;</a:t>
            </a:r>
          </a:p>
          <a:p>
            <a:pPr marL="0" indent="0">
              <a:lnSpc>
                <a:spcPct val="80000"/>
              </a:lnSpc>
              <a:buNone/>
            </a:pPr>
            <a:r>
              <a:rPr lang="en-GB" sz="1600" b="1" dirty="0">
                <a:latin typeface="Courier New" panose="02070309020205020404" pitchFamily="49" charset="0"/>
                <a:cs typeface="Courier New" panose="02070309020205020404" pitchFamily="49" charset="0"/>
              </a:rPr>
              <a:t>	}</a:t>
            </a:r>
          </a:p>
          <a:p>
            <a:pPr marL="0" indent="0">
              <a:lnSpc>
                <a:spcPct val="80000"/>
              </a:lnSpc>
              <a:buNone/>
            </a:pPr>
            <a:r>
              <a:rPr lang="en-GB" sz="1600" b="1" dirty="0">
                <a:latin typeface="Courier New" panose="02070309020205020404" pitchFamily="49" charset="0"/>
                <a:cs typeface="Courier New" panose="02070309020205020404" pitchFamily="49" charset="0"/>
              </a:rPr>
              <a:t>}</a:t>
            </a:r>
          </a:p>
          <a:p>
            <a:pPr marL="0" indent="0">
              <a:lnSpc>
                <a:spcPct val="80000"/>
              </a:lnSpc>
              <a:buNone/>
            </a:pPr>
            <a:endParaRPr lang="en-US" sz="1600" dirty="0"/>
          </a:p>
          <a:p>
            <a:pPr marL="0" indent="0">
              <a:lnSpc>
                <a:spcPct val="80000"/>
              </a:lnSpc>
              <a:buNone/>
            </a:pPr>
            <a:endParaRPr lang="en-US" sz="1600" dirty="0"/>
          </a:p>
        </p:txBody>
      </p:sp>
    </p:spTree>
    <p:extLst>
      <p:ext uri="{BB962C8B-B14F-4D97-AF65-F5344CB8AC3E}">
        <p14:creationId xmlns:p14="http://schemas.microsoft.com/office/powerpoint/2010/main" val="721040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3" y="794648"/>
            <a:ext cx="8489950" cy="654070"/>
          </a:xfrm>
        </p:spPr>
        <p:txBody>
          <a:bodyPr/>
          <a:lstStyle/>
          <a:p>
            <a:r>
              <a:rPr lang="en-US" dirty="0"/>
              <a:t>Example using a Custom Exception</a:t>
            </a:r>
          </a:p>
        </p:txBody>
      </p:sp>
      <p:sp>
        <p:nvSpPr>
          <p:cNvPr id="4" name="Content Placeholder 2"/>
          <p:cNvSpPr>
            <a:spLocks noGrp="1"/>
          </p:cNvSpPr>
          <p:nvPr>
            <p:ph idx="1"/>
          </p:nvPr>
        </p:nvSpPr>
        <p:spPr>
          <a:xfrm>
            <a:off x="250823" y="1337507"/>
            <a:ext cx="8489950" cy="4370142"/>
          </a:xfrm>
        </p:spPr>
        <p:txBody>
          <a:bodyPr/>
          <a:lstStyle/>
          <a:p>
            <a:pPr marL="0" indent="0">
              <a:lnSpc>
                <a:spcPct val="80000"/>
              </a:lnSpc>
              <a:buNone/>
            </a:pPr>
            <a:r>
              <a:rPr lang="en-GB" sz="1200" b="1" dirty="0">
                <a:latin typeface="Courier New" panose="02070309020205020404" pitchFamily="49" charset="0"/>
                <a:cs typeface="Courier New" panose="02070309020205020404" pitchFamily="49" charset="0"/>
              </a:rPr>
              <a:t>class </a:t>
            </a:r>
            <a:r>
              <a:rPr lang="en-GB" sz="1200" b="1" dirty="0" err="1">
                <a:latin typeface="Courier New" panose="02070309020205020404" pitchFamily="49" charset="0"/>
                <a:cs typeface="Courier New" panose="02070309020205020404" pitchFamily="49" charset="0"/>
              </a:rPr>
              <a:t>CustomExceptionDemo</a:t>
            </a:r>
            <a:r>
              <a:rPr lang="en-GB" sz="1200" b="1" dirty="0">
                <a:latin typeface="Courier New" panose="02070309020205020404" pitchFamily="49" charset="0"/>
                <a:cs typeface="Courier New" panose="02070309020205020404" pitchFamily="49" charset="0"/>
              </a:rPr>
              <a:t>{</a:t>
            </a:r>
          </a:p>
          <a:p>
            <a:pPr marL="0" indent="0">
              <a:lnSpc>
                <a:spcPct val="80000"/>
              </a:lnSpc>
              <a:buNone/>
            </a:pPr>
            <a:r>
              <a:rPr lang="en-GB" sz="1200" b="1" dirty="0">
                <a:latin typeface="Courier New" panose="02070309020205020404" pitchFamily="49" charset="0"/>
                <a:cs typeface="Courier New" panose="02070309020205020404" pitchFamily="49" charset="0"/>
              </a:rPr>
              <a:t>	public static void main(String </a:t>
            </a:r>
            <a:r>
              <a:rPr lang="en-GB" sz="1200" b="1" dirty="0" err="1">
                <a:latin typeface="Courier New" panose="02070309020205020404" pitchFamily="49" charset="0"/>
                <a:cs typeface="Courier New" panose="02070309020205020404" pitchFamily="49" charset="0"/>
              </a:rPr>
              <a:t>args</a:t>
            </a:r>
            <a:r>
              <a:rPr lang="en-GB" sz="1200" b="1" dirty="0">
                <a:latin typeface="Courier New" panose="02070309020205020404" pitchFamily="49" charset="0"/>
                <a:cs typeface="Courier New" panose="02070309020205020404" pitchFamily="49" charset="0"/>
              </a:rPr>
              <a:t>[]) {</a:t>
            </a:r>
          </a:p>
          <a:p>
            <a:pPr marL="0" indent="0">
              <a:lnSpc>
                <a:spcPct val="80000"/>
              </a:lnSpc>
              <a:buNone/>
            </a:pPr>
            <a:endParaRPr lang="en-GB" sz="1200" b="1" dirty="0">
              <a:latin typeface="Courier New" panose="02070309020205020404" pitchFamily="49" charset="0"/>
              <a:cs typeface="Courier New" panose="02070309020205020404" pitchFamily="49" charset="0"/>
            </a:endParaRPr>
          </a:p>
          <a:p>
            <a:pPr marL="0" indent="0">
              <a:lnSpc>
                <a:spcPct val="80000"/>
              </a:lnSpc>
              <a:buNone/>
            </a:pPr>
            <a:r>
              <a:rPr lang="en-GB" sz="1200" b="1" dirty="0">
                <a:latin typeface="Courier New" panose="02070309020205020404" pitchFamily="49" charset="0"/>
                <a:cs typeface="Courier New" panose="02070309020205020404" pitchFamily="49" charset="0"/>
              </a:rPr>
              <a:t>		// Here, </a:t>
            </a:r>
            <a:r>
              <a:rPr lang="en-GB" sz="1200" b="1" dirty="0" err="1">
                <a:latin typeface="Courier New" panose="02070309020205020404" pitchFamily="49" charset="0"/>
                <a:cs typeface="Courier New" panose="02070309020205020404" pitchFamily="49" charset="0"/>
              </a:rPr>
              <a:t>numer</a:t>
            </a:r>
            <a:r>
              <a:rPr lang="en-GB" sz="1200" b="1" dirty="0">
                <a:latin typeface="Courier New" panose="02070309020205020404" pitchFamily="49" charset="0"/>
                <a:cs typeface="Courier New" panose="02070309020205020404" pitchFamily="49" charset="0"/>
              </a:rPr>
              <a:t> is longer than </a:t>
            </a:r>
            <a:r>
              <a:rPr lang="en-GB" sz="1200" b="1" dirty="0" err="1">
                <a:latin typeface="Courier New" panose="02070309020205020404" pitchFamily="49" charset="0"/>
                <a:cs typeface="Courier New" panose="02070309020205020404" pitchFamily="49" charset="0"/>
              </a:rPr>
              <a:t>denom</a:t>
            </a:r>
            <a:endParaRPr lang="en-GB" sz="1200" b="1" dirty="0">
              <a:latin typeface="Courier New" panose="02070309020205020404" pitchFamily="49" charset="0"/>
              <a:cs typeface="Courier New" panose="02070309020205020404" pitchFamily="49" charset="0"/>
            </a:endParaRPr>
          </a:p>
          <a:p>
            <a:pPr marL="0" indent="0">
              <a:lnSpc>
                <a:spcPct val="80000"/>
              </a:lnSpc>
              <a:buNone/>
            </a:pP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int</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numer</a:t>
            </a:r>
            <a:r>
              <a:rPr lang="en-GB" sz="1200" b="1" dirty="0">
                <a:latin typeface="Courier New" panose="02070309020205020404" pitchFamily="49" charset="0"/>
                <a:cs typeface="Courier New" panose="02070309020205020404" pitchFamily="49" charset="0"/>
              </a:rPr>
              <a:t>[] = {4, 8, 15, 32, 64, 128, 256, 512};</a:t>
            </a:r>
          </a:p>
          <a:p>
            <a:pPr marL="0" indent="0">
              <a:lnSpc>
                <a:spcPct val="80000"/>
              </a:lnSpc>
              <a:buNone/>
            </a:pP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int</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denom</a:t>
            </a:r>
            <a:r>
              <a:rPr lang="en-GB" sz="1200" b="1" dirty="0">
                <a:latin typeface="Courier New" panose="02070309020205020404" pitchFamily="49" charset="0"/>
                <a:cs typeface="Courier New" panose="02070309020205020404" pitchFamily="49" charset="0"/>
              </a:rPr>
              <a:t>[] = {2, 0, 4, 4, 0, 8};</a:t>
            </a:r>
          </a:p>
          <a:p>
            <a:pPr marL="0" indent="0">
              <a:lnSpc>
                <a:spcPct val="80000"/>
              </a:lnSpc>
              <a:buNone/>
            </a:pPr>
            <a:endParaRPr lang="en-GB" sz="1200" b="1" dirty="0">
              <a:latin typeface="Courier New" panose="02070309020205020404" pitchFamily="49" charset="0"/>
              <a:cs typeface="Courier New" panose="02070309020205020404" pitchFamily="49" charset="0"/>
            </a:endParaRPr>
          </a:p>
          <a:p>
            <a:pPr marL="0" indent="0">
              <a:lnSpc>
                <a:spcPct val="80000"/>
              </a:lnSpc>
              <a:buNone/>
            </a:pPr>
            <a:r>
              <a:rPr lang="en-GB" sz="1200" b="1" dirty="0">
                <a:latin typeface="Courier New" panose="02070309020205020404" pitchFamily="49" charset="0"/>
                <a:cs typeface="Courier New" panose="02070309020205020404" pitchFamily="49" charset="0"/>
              </a:rPr>
              <a:t>		for (</a:t>
            </a:r>
            <a:r>
              <a:rPr lang="en-GB" sz="1200" b="1" dirty="0" err="1">
                <a:latin typeface="Courier New" panose="02070309020205020404" pitchFamily="49" charset="0"/>
                <a:cs typeface="Courier New" panose="02070309020205020404" pitchFamily="49" charset="0"/>
              </a:rPr>
              <a:t>int</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i</a:t>
            </a:r>
            <a:r>
              <a:rPr lang="en-GB" sz="1200" b="1" dirty="0">
                <a:latin typeface="Courier New" panose="02070309020205020404" pitchFamily="49" charset="0"/>
                <a:cs typeface="Courier New" panose="02070309020205020404" pitchFamily="49" charset="0"/>
              </a:rPr>
              <a:t> = 0; </a:t>
            </a:r>
            <a:r>
              <a:rPr lang="en-GB" sz="1200" b="1" dirty="0" err="1">
                <a:latin typeface="Courier New" panose="02070309020205020404" pitchFamily="49" charset="0"/>
                <a:cs typeface="Courier New" panose="02070309020205020404" pitchFamily="49" charset="0"/>
              </a:rPr>
              <a:t>i</a:t>
            </a:r>
            <a:r>
              <a:rPr lang="en-GB" sz="1200" b="1" dirty="0">
                <a:latin typeface="Courier New" panose="02070309020205020404" pitchFamily="49" charset="0"/>
                <a:cs typeface="Courier New" panose="02070309020205020404" pitchFamily="49" charset="0"/>
              </a:rPr>
              <a:t> &lt; </a:t>
            </a:r>
            <a:r>
              <a:rPr lang="en-GB" sz="1200" b="1" dirty="0" err="1">
                <a:latin typeface="Courier New" panose="02070309020205020404" pitchFamily="49" charset="0"/>
                <a:cs typeface="Courier New" panose="02070309020205020404" pitchFamily="49" charset="0"/>
              </a:rPr>
              <a:t>numer.length</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i</a:t>
            </a:r>
            <a:r>
              <a:rPr lang="en-GB" sz="1200" b="1" dirty="0">
                <a:latin typeface="Courier New" panose="02070309020205020404" pitchFamily="49" charset="0"/>
                <a:cs typeface="Courier New" panose="02070309020205020404" pitchFamily="49" charset="0"/>
              </a:rPr>
              <a:t>++){</a:t>
            </a:r>
          </a:p>
          <a:p>
            <a:pPr marL="0" indent="0">
              <a:lnSpc>
                <a:spcPct val="80000"/>
              </a:lnSpc>
              <a:buNone/>
            </a:pPr>
            <a:r>
              <a:rPr lang="en-GB" sz="1200" b="1" dirty="0">
                <a:latin typeface="Courier New" panose="02070309020205020404" pitchFamily="49" charset="0"/>
                <a:cs typeface="Courier New" panose="02070309020205020404" pitchFamily="49" charset="0"/>
              </a:rPr>
              <a:t>		     try {</a:t>
            </a:r>
          </a:p>
          <a:p>
            <a:pPr marL="0" indent="0">
              <a:lnSpc>
                <a:spcPct val="80000"/>
              </a:lnSpc>
              <a:buNone/>
            </a:pPr>
            <a:r>
              <a:rPr lang="en-GB" sz="1200" b="1" dirty="0">
                <a:latin typeface="Courier New" panose="02070309020205020404" pitchFamily="49" charset="0"/>
                <a:cs typeface="Courier New" panose="02070309020205020404" pitchFamily="49" charset="0"/>
              </a:rPr>
              <a:t>		       </a:t>
            </a:r>
            <a:r>
              <a:rPr lang="en-GB" sz="1200" b="1" dirty="0">
                <a:solidFill>
                  <a:srgbClr val="800000"/>
                </a:solidFill>
                <a:latin typeface="Courier New" panose="02070309020205020404" pitchFamily="49" charset="0"/>
                <a:cs typeface="Courier New" panose="02070309020205020404" pitchFamily="49" charset="0"/>
              </a:rPr>
              <a:t>if(</a:t>
            </a:r>
            <a:r>
              <a:rPr lang="en-GB" sz="1200" b="1" dirty="0" err="1">
                <a:solidFill>
                  <a:srgbClr val="800000"/>
                </a:solidFill>
                <a:latin typeface="Courier New" panose="02070309020205020404" pitchFamily="49" charset="0"/>
                <a:cs typeface="Courier New" panose="02070309020205020404" pitchFamily="49" charset="0"/>
              </a:rPr>
              <a:t>numer</a:t>
            </a:r>
            <a:r>
              <a:rPr lang="en-GB" sz="1200" b="1" dirty="0">
                <a:solidFill>
                  <a:srgbClr val="800000"/>
                </a:solidFill>
                <a:latin typeface="Courier New" panose="02070309020205020404" pitchFamily="49" charset="0"/>
                <a:cs typeface="Courier New" panose="02070309020205020404" pitchFamily="49" charset="0"/>
              </a:rPr>
              <a:t>[</a:t>
            </a:r>
            <a:r>
              <a:rPr lang="en-GB" sz="1200" b="1" dirty="0" err="1">
                <a:solidFill>
                  <a:srgbClr val="800000"/>
                </a:solidFill>
                <a:latin typeface="Courier New" panose="02070309020205020404" pitchFamily="49" charset="0"/>
                <a:cs typeface="Courier New" panose="02070309020205020404" pitchFamily="49" charset="0"/>
              </a:rPr>
              <a:t>i</a:t>
            </a:r>
            <a:r>
              <a:rPr lang="en-GB" sz="1200" b="1" dirty="0">
                <a:solidFill>
                  <a:srgbClr val="800000"/>
                </a:solidFill>
                <a:latin typeface="Courier New" panose="02070309020205020404" pitchFamily="49" charset="0"/>
                <a:cs typeface="Courier New" panose="02070309020205020404" pitchFamily="49" charset="0"/>
              </a:rPr>
              <a:t>]%den[</a:t>
            </a:r>
            <a:r>
              <a:rPr lang="en-GB" sz="1200" b="1" dirty="0" err="1">
                <a:solidFill>
                  <a:srgbClr val="800000"/>
                </a:solidFill>
                <a:latin typeface="Courier New" panose="02070309020205020404" pitchFamily="49" charset="0"/>
                <a:cs typeface="Courier New" panose="02070309020205020404" pitchFamily="49" charset="0"/>
              </a:rPr>
              <a:t>i</a:t>
            </a:r>
            <a:r>
              <a:rPr lang="en-GB" sz="1200" b="1" dirty="0">
                <a:solidFill>
                  <a:srgbClr val="800000"/>
                </a:solidFill>
                <a:latin typeface="Courier New" panose="02070309020205020404" pitchFamily="49" charset="0"/>
                <a:cs typeface="Courier New" panose="02070309020205020404" pitchFamily="49" charset="0"/>
              </a:rPr>
              <a:t>) != 0)</a:t>
            </a:r>
          </a:p>
          <a:p>
            <a:pPr marL="0" indent="0">
              <a:lnSpc>
                <a:spcPct val="80000"/>
              </a:lnSpc>
              <a:buNone/>
            </a:pPr>
            <a:r>
              <a:rPr lang="en-GB" sz="1200" b="1" dirty="0">
                <a:solidFill>
                  <a:srgbClr val="800000"/>
                </a:solidFill>
                <a:latin typeface="Courier New" panose="02070309020205020404" pitchFamily="49" charset="0"/>
                <a:cs typeface="Courier New" panose="02070309020205020404" pitchFamily="49" charset="0"/>
              </a:rPr>
              <a:t>			throw new </a:t>
            </a:r>
            <a:r>
              <a:rPr lang="en-GB" sz="1200" b="1" dirty="0" err="1">
                <a:solidFill>
                  <a:srgbClr val="800000"/>
                </a:solidFill>
                <a:latin typeface="Courier New" panose="02070309020205020404" pitchFamily="49" charset="0"/>
                <a:cs typeface="Courier New" panose="02070309020205020404" pitchFamily="49" charset="0"/>
              </a:rPr>
              <a:t>NonIntResultException</a:t>
            </a:r>
            <a:r>
              <a:rPr lang="en-GB" sz="1200" b="1" dirty="0">
                <a:solidFill>
                  <a:srgbClr val="800000"/>
                </a:solidFill>
                <a:latin typeface="Courier New" panose="02070309020205020404" pitchFamily="49" charset="0"/>
                <a:cs typeface="Courier New" panose="02070309020205020404" pitchFamily="49" charset="0"/>
              </a:rPr>
              <a:t>(</a:t>
            </a:r>
            <a:r>
              <a:rPr lang="en-GB" sz="1200" b="1" dirty="0" err="1">
                <a:solidFill>
                  <a:srgbClr val="800000"/>
                </a:solidFill>
                <a:latin typeface="Courier New" panose="02070309020205020404" pitchFamily="49" charset="0"/>
                <a:cs typeface="Courier New" panose="02070309020205020404" pitchFamily="49" charset="0"/>
              </a:rPr>
              <a:t>numer</a:t>
            </a:r>
            <a:r>
              <a:rPr lang="en-GB" sz="1200" b="1" dirty="0">
                <a:solidFill>
                  <a:srgbClr val="800000"/>
                </a:solidFill>
                <a:latin typeface="Courier New" panose="02070309020205020404" pitchFamily="49" charset="0"/>
                <a:cs typeface="Courier New" panose="02070309020205020404" pitchFamily="49" charset="0"/>
              </a:rPr>
              <a:t>[</a:t>
            </a:r>
            <a:r>
              <a:rPr lang="en-GB" sz="1200" b="1" dirty="0" err="1">
                <a:solidFill>
                  <a:srgbClr val="800000"/>
                </a:solidFill>
                <a:latin typeface="Courier New" panose="02070309020205020404" pitchFamily="49" charset="0"/>
                <a:cs typeface="Courier New" panose="02070309020205020404" pitchFamily="49" charset="0"/>
              </a:rPr>
              <a:t>i</a:t>
            </a:r>
            <a:r>
              <a:rPr lang="en-GB" sz="1200" b="1" dirty="0">
                <a:solidFill>
                  <a:srgbClr val="800000"/>
                </a:solidFill>
                <a:latin typeface="Courier New" panose="02070309020205020404" pitchFamily="49" charset="0"/>
                <a:cs typeface="Courier New" panose="02070309020205020404" pitchFamily="49" charset="0"/>
              </a:rPr>
              <a:t>], </a:t>
            </a:r>
            <a:r>
              <a:rPr lang="en-GB" sz="1200" b="1" dirty="0" err="1">
                <a:solidFill>
                  <a:srgbClr val="800000"/>
                </a:solidFill>
                <a:latin typeface="Courier New" panose="02070309020205020404" pitchFamily="49" charset="0"/>
                <a:cs typeface="Courier New" panose="02070309020205020404" pitchFamily="49" charset="0"/>
              </a:rPr>
              <a:t>demom</a:t>
            </a:r>
            <a:r>
              <a:rPr lang="en-GB" sz="1200" b="1" dirty="0">
                <a:solidFill>
                  <a:srgbClr val="800000"/>
                </a:solidFill>
                <a:latin typeface="Courier New" panose="02070309020205020404" pitchFamily="49" charset="0"/>
                <a:cs typeface="Courier New" panose="02070309020205020404" pitchFamily="49" charset="0"/>
              </a:rPr>
              <a:t>[</a:t>
            </a:r>
            <a:r>
              <a:rPr lang="en-GB" sz="1200" b="1" dirty="0" err="1">
                <a:solidFill>
                  <a:srgbClr val="800000"/>
                </a:solidFill>
                <a:latin typeface="Courier New" panose="02070309020205020404" pitchFamily="49" charset="0"/>
                <a:cs typeface="Courier New" panose="02070309020205020404" pitchFamily="49" charset="0"/>
              </a:rPr>
              <a:t>i</a:t>
            </a:r>
            <a:r>
              <a:rPr lang="en-GB" sz="1200" b="1" dirty="0">
                <a:solidFill>
                  <a:srgbClr val="800000"/>
                </a:solidFill>
                <a:latin typeface="Courier New" panose="02070309020205020404" pitchFamily="49" charset="0"/>
                <a:cs typeface="Courier New" panose="02070309020205020404" pitchFamily="49" charset="0"/>
              </a:rPr>
              <a:t>]);</a:t>
            </a:r>
          </a:p>
          <a:p>
            <a:pPr marL="0" indent="0">
              <a:lnSpc>
                <a:spcPct val="80000"/>
              </a:lnSpc>
              <a:buNone/>
            </a:pPr>
            <a:r>
              <a:rPr lang="en-GB" sz="1200" b="1" dirty="0">
                <a:latin typeface="Courier New" panose="02070309020205020404" pitchFamily="49" charset="0"/>
                <a:cs typeface="Courier New" panose="02070309020205020404" pitchFamily="49" charset="0"/>
              </a:rPr>
              <a:t>			</a:t>
            </a:r>
          </a:p>
          <a:p>
            <a:pPr marL="0" indent="0">
              <a:lnSpc>
                <a:spcPct val="80000"/>
              </a:lnSpc>
              <a:buNone/>
            </a:pP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System.out.println</a:t>
            </a:r>
            <a:r>
              <a:rPr lang="en-GB" sz="1200" b="1" dirty="0">
                <a:latin typeface="Courier New" panose="02070309020205020404" pitchFamily="49" charset="0"/>
                <a:cs typeface="Courier New" panose="02070309020205020404" pitchFamily="49" charset="0"/>
              </a:rPr>
              <a:t>(</a:t>
            </a:r>
            <a:r>
              <a:rPr lang="en-GB" sz="1200" b="1" dirty="0" err="1">
                <a:latin typeface="Courier New" panose="02070309020205020404" pitchFamily="49" charset="0"/>
                <a:cs typeface="Courier New" panose="02070309020205020404" pitchFamily="49" charset="0"/>
              </a:rPr>
              <a:t>numer</a:t>
            </a:r>
            <a:r>
              <a:rPr lang="en-GB" sz="1200" b="1" dirty="0">
                <a:latin typeface="Courier New" panose="02070309020205020404" pitchFamily="49" charset="0"/>
                <a:cs typeface="Courier New" panose="02070309020205020404" pitchFamily="49" charset="0"/>
              </a:rPr>
              <a:t>[</a:t>
            </a:r>
            <a:r>
              <a:rPr lang="en-GB" sz="1200" b="1" dirty="0" err="1">
                <a:latin typeface="Courier New" panose="02070309020205020404" pitchFamily="49" charset="0"/>
                <a:cs typeface="Courier New" panose="02070309020205020404" pitchFamily="49" charset="0"/>
              </a:rPr>
              <a:t>i</a:t>
            </a:r>
            <a:r>
              <a:rPr lang="en-GB" sz="1200" b="1" dirty="0">
                <a:latin typeface="Courier New" panose="02070309020205020404" pitchFamily="49" charset="0"/>
                <a:cs typeface="Courier New" panose="02070309020205020404" pitchFamily="49" charset="0"/>
              </a:rPr>
              <a:t>] + “ / “ + </a:t>
            </a:r>
          </a:p>
          <a:p>
            <a:pPr marL="0" indent="0">
              <a:lnSpc>
                <a:spcPct val="80000"/>
              </a:lnSpc>
              <a:buNone/>
            </a:pP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denom</a:t>
            </a:r>
            <a:r>
              <a:rPr lang="en-GB" sz="1200" b="1" dirty="0">
                <a:latin typeface="Courier New" panose="02070309020205020404" pitchFamily="49" charset="0"/>
                <a:cs typeface="Courier New" panose="02070309020205020404" pitchFamily="49" charset="0"/>
              </a:rPr>
              <a:t>[</a:t>
            </a:r>
            <a:r>
              <a:rPr lang="en-GB" sz="1200" b="1" dirty="0" err="1">
                <a:latin typeface="Courier New" panose="02070309020205020404" pitchFamily="49" charset="0"/>
                <a:cs typeface="Courier New" panose="02070309020205020404" pitchFamily="49" charset="0"/>
              </a:rPr>
              <a:t>i</a:t>
            </a:r>
            <a:r>
              <a:rPr lang="en-GB" sz="1200" b="1" dirty="0">
                <a:latin typeface="Courier New" panose="02070309020205020404" pitchFamily="49" charset="0"/>
                <a:cs typeface="Courier New" panose="02070309020205020404" pitchFamily="49" charset="0"/>
              </a:rPr>
              <a:t>] + “ is “ +</a:t>
            </a:r>
          </a:p>
          <a:p>
            <a:pPr marL="0" indent="0">
              <a:lnSpc>
                <a:spcPct val="80000"/>
              </a:lnSpc>
              <a:buNone/>
            </a:pP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numer</a:t>
            </a:r>
            <a:r>
              <a:rPr lang="en-GB" sz="1200" b="1" dirty="0">
                <a:latin typeface="Courier New" panose="02070309020205020404" pitchFamily="49" charset="0"/>
                <a:cs typeface="Courier New" panose="02070309020205020404" pitchFamily="49" charset="0"/>
              </a:rPr>
              <a:t>[</a:t>
            </a:r>
            <a:r>
              <a:rPr lang="en-GB" sz="1200" b="1" dirty="0" err="1">
                <a:latin typeface="Courier New" panose="02070309020205020404" pitchFamily="49" charset="0"/>
                <a:cs typeface="Courier New" panose="02070309020205020404" pitchFamily="49" charset="0"/>
              </a:rPr>
              <a:t>i</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denom</a:t>
            </a:r>
            <a:r>
              <a:rPr lang="en-GB" sz="1200" b="1" dirty="0">
                <a:latin typeface="Courier New" panose="02070309020205020404" pitchFamily="49" charset="0"/>
                <a:cs typeface="Courier New" panose="02070309020205020404" pitchFamily="49" charset="0"/>
              </a:rPr>
              <a:t>[</a:t>
            </a:r>
            <a:r>
              <a:rPr lang="en-GB" sz="1200" b="1" dirty="0" err="1">
                <a:latin typeface="Courier New" panose="02070309020205020404" pitchFamily="49" charset="0"/>
                <a:cs typeface="Courier New" panose="02070309020205020404" pitchFamily="49" charset="0"/>
              </a:rPr>
              <a:t>i</a:t>
            </a:r>
            <a:r>
              <a:rPr lang="en-GB" sz="1200" b="1" dirty="0">
                <a:latin typeface="Courier New" panose="02070309020205020404" pitchFamily="49" charset="0"/>
                <a:cs typeface="Courier New" panose="02070309020205020404" pitchFamily="49" charset="0"/>
              </a:rPr>
              <a:t>]);</a:t>
            </a:r>
          </a:p>
          <a:p>
            <a:pPr marL="0" indent="0">
              <a:lnSpc>
                <a:spcPct val="80000"/>
              </a:lnSpc>
              <a:buNone/>
            </a:pPr>
            <a:r>
              <a:rPr lang="en-GB" sz="1200" b="1" dirty="0">
                <a:latin typeface="Courier New" panose="02070309020205020404" pitchFamily="49" charset="0"/>
                <a:cs typeface="Courier New" panose="02070309020205020404" pitchFamily="49" charset="0"/>
              </a:rPr>
              <a:t>		      }</a:t>
            </a:r>
          </a:p>
          <a:p>
            <a:pPr marL="0" indent="0">
              <a:lnSpc>
                <a:spcPct val="80000"/>
              </a:lnSpc>
              <a:buNone/>
            </a:pPr>
            <a:r>
              <a:rPr lang="en-GB" sz="1200" b="1" dirty="0">
                <a:latin typeface="Courier New" panose="02070309020205020404" pitchFamily="49" charset="0"/>
                <a:cs typeface="Courier New" panose="02070309020205020404" pitchFamily="49" charset="0"/>
              </a:rPr>
              <a:t>		      catch (</a:t>
            </a:r>
            <a:r>
              <a:rPr lang="en-GB" sz="1200" b="1" dirty="0" err="1">
                <a:latin typeface="Courier New" panose="02070309020205020404" pitchFamily="49" charset="0"/>
                <a:cs typeface="Courier New" panose="02070309020205020404" pitchFamily="49" charset="0"/>
              </a:rPr>
              <a:t>ArithmeticException</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exc</a:t>
            </a:r>
            <a:r>
              <a:rPr lang="en-GB" sz="1200" b="1" dirty="0">
                <a:latin typeface="Courier New" panose="02070309020205020404" pitchFamily="49" charset="0"/>
                <a:cs typeface="Courier New" panose="02070309020205020404" pitchFamily="49" charset="0"/>
              </a:rPr>
              <a:t>){</a:t>
            </a:r>
          </a:p>
          <a:p>
            <a:pPr marL="0" indent="0">
              <a:lnSpc>
                <a:spcPct val="80000"/>
              </a:lnSpc>
              <a:buNone/>
            </a:pPr>
            <a:r>
              <a:rPr lang="en-GB" sz="1200" b="1" dirty="0">
                <a:latin typeface="Courier New" panose="02070309020205020404" pitchFamily="49" charset="0"/>
                <a:cs typeface="Courier New" panose="02070309020205020404" pitchFamily="49" charset="0"/>
              </a:rPr>
              <a:t>				// Catch the exception</a:t>
            </a:r>
          </a:p>
          <a:p>
            <a:pPr marL="0" indent="0">
              <a:lnSpc>
                <a:spcPct val="80000"/>
              </a:lnSpc>
              <a:buNone/>
            </a:pP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System.out.println</a:t>
            </a:r>
            <a:r>
              <a:rPr lang="en-GB" sz="1200" b="1" dirty="0">
                <a:latin typeface="Courier New" panose="02070309020205020404" pitchFamily="49" charset="0"/>
                <a:cs typeface="Courier New" panose="02070309020205020404" pitchFamily="49" charset="0"/>
              </a:rPr>
              <a:t> (“Can’t divide by zero!”);</a:t>
            </a:r>
          </a:p>
          <a:p>
            <a:pPr marL="0" indent="0">
              <a:lnSpc>
                <a:spcPct val="80000"/>
              </a:lnSpc>
              <a:buNone/>
            </a:pPr>
            <a:r>
              <a:rPr lang="en-GB" sz="1200" b="1" dirty="0">
                <a:latin typeface="Courier New" panose="02070309020205020404" pitchFamily="49" charset="0"/>
                <a:cs typeface="Courier New" panose="02070309020205020404" pitchFamily="49" charset="0"/>
              </a:rPr>
              <a:t>		      }</a:t>
            </a:r>
          </a:p>
          <a:p>
            <a:pPr marL="0" indent="0">
              <a:lnSpc>
                <a:spcPct val="80000"/>
              </a:lnSpc>
              <a:buNone/>
            </a:pPr>
            <a:r>
              <a:rPr lang="en-GB" sz="1200" b="1" dirty="0">
                <a:latin typeface="Courier New" panose="02070309020205020404" pitchFamily="49" charset="0"/>
                <a:cs typeface="Courier New" panose="02070309020205020404" pitchFamily="49" charset="0"/>
              </a:rPr>
              <a:t>		     </a:t>
            </a:r>
            <a:r>
              <a:rPr lang="en-GB" sz="1200" b="1" dirty="0">
                <a:solidFill>
                  <a:srgbClr val="800000"/>
                </a:solidFill>
                <a:latin typeface="Courier New" panose="02070309020205020404" pitchFamily="49" charset="0"/>
                <a:cs typeface="Courier New" panose="02070309020205020404" pitchFamily="49" charset="0"/>
              </a:rPr>
              <a:t> catch (</a:t>
            </a:r>
            <a:r>
              <a:rPr lang="en-GB" sz="1200" b="1" dirty="0" err="1">
                <a:solidFill>
                  <a:srgbClr val="800000"/>
                </a:solidFill>
                <a:latin typeface="Courier New" panose="02070309020205020404" pitchFamily="49" charset="0"/>
                <a:cs typeface="Courier New" panose="02070309020205020404" pitchFamily="49" charset="0"/>
              </a:rPr>
              <a:t>NonIntResultException</a:t>
            </a:r>
            <a:r>
              <a:rPr lang="en-GB" sz="1200" b="1" dirty="0">
                <a:solidFill>
                  <a:srgbClr val="800000"/>
                </a:solidFill>
                <a:latin typeface="Courier New" panose="02070309020205020404" pitchFamily="49" charset="0"/>
                <a:cs typeface="Courier New" panose="02070309020205020404" pitchFamily="49" charset="0"/>
              </a:rPr>
              <a:t> </a:t>
            </a:r>
            <a:r>
              <a:rPr lang="en-GB" sz="1200" b="1" dirty="0" err="1">
                <a:solidFill>
                  <a:srgbClr val="800000"/>
                </a:solidFill>
                <a:latin typeface="Courier New" panose="02070309020205020404" pitchFamily="49" charset="0"/>
                <a:cs typeface="Courier New" panose="02070309020205020404" pitchFamily="49" charset="0"/>
              </a:rPr>
              <a:t>exc</a:t>
            </a:r>
            <a:r>
              <a:rPr lang="en-GB" sz="1200" b="1" dirty="0">
                <a:solidFill>
                  <a:srgbClr val="800000"/>
                </a:solidFill>
                <a:latin typeface="Courier New" panose="02070309020205020404" pitchFamily="49" charset="0"/>
                <a:cs typeface="Courier New" panose="02070309020205020404" pitchFamily="49" charset="0"/>
              </a:rPr>
              <a:t>){</a:t>
            </a:r>
          </a:p>
          <a:p>
            <a:pPr marL="0" indent="0">
              <a:lnSpc>
                <a:spcPct val="80000"/>
              </a:lnSpc>
              <a:buNone/>
            </a:pPr>
            <a:r>
              <a:rPr lang="en-GB" sz="1200" b="1" dirty="0">
                <a:solidFill>
                  <a:srgbClr val="800000"/>
                </a:solidFill>
                <a:latin typeface="Courier New" panose="02070309020205020404" pitchFamily="49" charset="0"/>
                <a:cs typeface="Courier New" panose="02070309020205020404" pitchFamily="49" charset="0"/>
              </a:rPr>
              <a:t>				// Catch the exception</a:t>
            </a:r>
          </a:p>
          <a:p>
            <a:pPr marL="0" indent="0">
              <a:lnSpc>
                <a:spcPct val="80000"/>
              </a:lnSpc>
              <a:buNone/>
            </a:pPr>
            <a:r>
              <a:rPr lang="en-GB" sz="1200" b="1" dirty="0">
                <a:solidFill>
                  <a:srgbClr val="800000"/>
                </a:solidFill>
                <a:latin typeface="Courier New" panose="02070309020205020404" pitchFamily="49" charset="0"/>
                <a:cs typeface="Courier New" panose="02070309020205020404" pitchFamily="49" charset="0"/>
              </a:rPr>
              <a:t>				</a:t>
            </a:r>
            <a:r>
              <a:rPr lang="en-GB" sz="1200" b="1" dirty="0" err="1">
                <a:solidFill>
                  <a:srgbClr val="800000"/>
                </a:solidFill>
                <a:latin typeface="Courier New" panose="02070309020205020404" pitchFamily="49" charset="0"/>
                <a:cs typeface="Courier New" panose="02070309020205020404" pitchFamily="49" charset="0"/>
              </a:rPr>
              <a:t>System.out.println</a:t>
            </a:r>
            <a:r>
              <a:rPr lang="en-GB" sz="1200" b="1" dirty="0">
                <a:solidFill>
                  <a:srgbClr val="800000"/>
                </a:solidFill>
                <a:latin typeface="Courier New" panose="02070309020205020404" pitchFamily="49" charset="0"/>
                <a:cs typeface="Courier New" panose="02070309020205020404" pitchFamily="49" charset="0"/>
              </a:rPr>
              <a:t>(</a:t>
            </a:r>
            <a:r>
              <a:rPr lang="en-GB" sz="1200" b="1" dirty="0" err="1">
                <a:solidFill>
                  <a:srgbClr val="800000"/>
                </a:solidFill>
                <a:latin typeface="Courier New" panose="02070309020205020404" pitchFamily="49" charset="0"/>
                <a:cs typeface="Courier New" panose="02070309020205020404" pitchFamily="49" charset="0"/>
              </a:rPr>
              <a:t>exc</a:t>
            </a:r>
            <a:r>
              <a:rPr lang="en-GB" sz="1200" b="1" dirty="0">
                <a:solidFill>
                  <a:srgbClr val="800000"/>
                </a:solidFill>
                <a:latin typeface="Courier New" panose="02070309020205020404" pitchFamily="49" charset="0"/>
                <a:cs typeface="Courier New" panose="02070309020205020404" pitchFamily="49" charset="0"/>
              </a:rPr>
              <a:t>);</a:t>
            </a:r>
          </a:p>
          <a:p>
            <a:pPr marL="0" indent="0">
              <a:lnSpc>
                <a:spcPct val="80000"/>
              </a:lnSpc>
              <a:buNone/>
            </a:pPr>
            <a:endParaRPr lang="en-GB" sz="1200" b="1" dirty="0">
              <a:latin typeface="Courier New" panose="02070309020205020404" pitchFamily="49" charset="0"/>
              <a:cs typeface="Courier New" panose="02070309020205020404" pitchFamily="49" charset="0"/>
            </a:endParaRPr>
          </a:p>
          <a:p>
            <a:pPr marL="0" indent="0">
              <a:lnSpc>
                <a:spcPct val="80000"/>
              </a:lnSpc>
              <a:buNone/>
            </a:pPr>
            <a:r>
              <a:rPr lang="en-GB" sz="1200" b="1" dirty="0">
                <a:latin typeface="Courier New" panose="02070309020205020404" pitchFamily="49" charset="0"/>
                <a:cs typeface="Courier New" panose="02070309020205020404" pitchFamily="49" charset="0"/>
              </a:rPr>
              <a:t>		      catch (</a:t>
            </a:r>
            <a:r>
              <a:rPr lang="en-GB" sz="1200" b="1" dirty="0" err="1">
                <a:latin typeface="Courier New" panose="02070309020205020404" pitchFamily="49" charset="0"/>
                <a:cs typeface="Courier New" panose="02070309020205020404" pitchFamily="49" charset="0"/>
              </a:rPr>
              <a:t>ArrayIndexOutOfBoundException</a:t>
            </a: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exc</a:t>
            </a:r>
            <a:r>
              <a:rPr lang="en-GB" sz="1200" b="1" dirty="0">
                <a:latin typeface="Courier New" panose="02070309020205020404" pitchFamily="49" charset="0"/>
                <a:cs typeface="Courier New" panose="02070309020205020404" pitchFamily="49" charset="0"/>
              </a:rPr>
              <a:t>){</a:t>
            </a:r>
          </a:p>
          <a:p>
            <a:pPr marL="0" indent="0">
              <a:lnSpc>
                <a:spcPct val="80000"/>
              </a:lnSpc>
              <a:buNone/>
            </a:pPr>
            <a:r>
              <a:rPr lang="en-GB" sz="1200" b="1" dirty="0">
                <a:latin typeface="Courier New" panose="02070309020205020404" pitchFamily="49" charset="0"/>
                <a:cs typeface="Courier New" panose="02070309020205020404" pitchFamily="49" charset="0"/>
              </a:rPr>
              <a:t>				// Catch the exception</a:t>
            </a:r>
          </a:p>
          <a:p>
            <a:pPr marL="0" indent="0">
              <a:lnSpc>
                <a:spcPct val="80000"/>
              </a:lnSpc>
              <a:buNone/>
            </a:pP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System.out.println</a:t>
            </a:r>
            <a:r>
              <a:rPr lang="en-GB" sz="1200" b="1" dirty="0">
                <a:latin typeface="Courier New" panose="02070309020205020404" pitchFamily="49" charset="0"/>
                <a:cs typeface="Courier New" panose="02070309020205020404" pitchFamily="49" charset="0"/>
              </a:rPr>
              <a:t> (“No matching element found.”);</a:t>
            </a:r>
          </a:p>
          <a:p>
            <a:pPr marL="0" indent="0">
              <a:lnSpc>
                <a:spcPct val="80000"/>
              </a:lnSpc>
              <a:buNone/>
            </a:pPr>
            <a:r>
              <a:rPr lang="en-GB" sz="1200" b="1" dirty="0">
                <a:latin typeface="Courier New" panose="02070309020205020404" pitchFamily="49" charset="0"/>
                <a:cs typeface="Courier New" panose="02070309020205020404" pitchFamily="49" charset="0"/>
              </a:rPr>
              <a:t>		      }	</a:t>
            </a:r>
          </a:p>
          <a:p>
            <a:pPr marL="0" indent="0">
              <a:lnSpc>
                <a:spcPct val="80000"/>
              </a:lnSpc>
              <a:buNone/>
            </a:pPr>
            <a:r>
              <a:rPr lang="en-GB" sz="1200" b="1" dirty="0">
                <a:latin typeface="Courier New" panose="02070309020205020404" pitchFamily="49" charset="0"/>
                <a:cs typeface="Courier New" panose="02070309020205020404" pitchFamily="49" charset="0"/>
              </a:rPr>
              <a:t>		}</a:t>
            </a:r>
          </a:p>
          <a:p>
            <a:pPr marL="0" indent="0">
              <a:lnSpc>
                <a:spcPct val="80000"/>
              </a:lnSpc>
              <a:buNone/>
            </a:pPr>
            <a:r>
              <a:rPr lang="en-GB" sz="1200" b="1" dirty="0">
                <a:latin typeface="Courier New" panose="02070309020205020404" pitchFamily="49" charset="0"/>
                <a:cs typeface="Courier New" panose="02070309020205020404" pitchFamily="49" charset="0"/>
              </a:rPr>
              <a:t>	}}</a:t>
            </a:r>
          </a:p>
          <a:p>
            <a:pPr marL="0" indent="0">
              <a:lnSpc>
                <a:spcPct val="80000"/>
              </a:lnSpc>
              <a:buNone/>
            </a:pPr>
            <a:endParaRPr lang="en-US" sz="1200" dirty="0"/>
          </a:p>
        </p:txBody>
      </p:sp>
    </p:spTree>
    <p:extLst>
      <p:ext uri="{BB962C8B-B14F-4D97-AF65-F5344CB8AC3E}">
        <p14:creationId xmlns:p14="http://schemas.microsoft.com/office/powerpoint/2010/main" val="3486114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30200" y="908050"/>
            <a:ext cx="8489950" cy="654070"/>
          </a:xfrm>
        </p:spPr>
        <p:txBody>
          <a:bodyPr/>
          <a:lstStyle/>
          <a:p>
            <a:r>
              <a:rPr lang="en-GB" dirty="0"/>
              <a:t>Output</a:t>
            </a:r>
          </a:p>
        </p:txBody>
      </p:sp>
      <p:sp>
        <p:nvSpPr>
          <p:cNvPr id="8" name="Content Placeholder 2"/>
          <p:cNvSpPr>
            <a:spLocks noGrp="1"/>
          </p:cNvSpPr>
          <p:nvPr>
            <p:ph idx="1"/>
          </p:nvPr>
        </p:nvSpPr>
        <p:spPr>
          <a:xfrm>
            <a:off x="330200" y="1795709"/>
            <a:ext cx="8489950" cy="4370142"/>
          </a:xfrm>
        </p:spPr>
        <p:txBody>
          <a:bodyPr/>
          <a:lstStyle/>
          <a:p>
            <a:pPr marL="0" indent="0">
              <a:buNone/>
            </a:pPr>
            <a:r>
              <a:rPr lang="en-GB" sz="1400" dirty="0">
                <a:latin typeface="Courier New" panose="02070309020205020404" pitchFamily="49" charset="0"/>
                <a:cs typeface="Courier New" panose="02070309020205020404" pitchFamily="49" charset="0"/>
              </a:rPr>
              <a:t>4 / 2 is 2</a:t>
            </a:r>
          </a:p>
          <a:p>
            <a:pPr marL="0" indent="0">
              <a:buNone/>
            </a:pPr>
            <a:r>
              <a:rPr lang="en-GB" sz="1400" dirty="0">
                <a:latin typeface="Courier New" panose="02070309020205020404" pitchFamily="49" charset="0"/>
                <a:cs typeface="Courier New" panose="02070309020205020404" pitchFamily="49" charset="0"/>
              </a:rPr>
              <a:t>Can’t divide by zero!</a:t>
            </a:r>
          </a:p>
          <a:p>
            <a:pPr marL="0" indent="0">
              <a:buNone/>
            </a:pPr>
            <a:r>
              <a:rPr lang="en-GB" sz="1400" dirty="0">
                <a:latin typeface="Courier New" panose="02070309020205020404" pitchFamily="49" charset="0"/>
                <a:cs typeface="Courier New" panose="02070309020205020404" pitchFamily="49" charset="0"/>
              </a:rPr>
              <a:t>Result  of 15 / 4 is non-integer.</a:t>
            </a:r>
          </a:p>
          <a:p>
            <a:pPr marL="0" indent="0">
              <a:buNone/>
            </a:pPr>
            <a:r>
              <a:rPr lang="en-GB" sz="1400" dirty="0">
                <a:latin typeface="Courier New" panose="02070309020205020404" pitchFamily="49" charset="0"/>
                <a:cs typeface="Courier New" panose="02070309020205020404" pitchFamily="49" charset="0"/>
              </a:rPr>
              <a:t>32 / 4 is 8</a:t>
            </a:r>
          </a:p>
          <a:p>
            <a:pPr marL="0" indent="0">
              <a:buNone/>
            </a:pPr>
            <a:r>
              <a:rPr lang="en-GB" sz="1400" dirty="0">
                <a:latin typeface="Courier New" panose="02070309020205020404" pitchFamily="49" charset="0"/>
                <a:cs typeface="Courier New" panose="02070309020205020404" pitchFamily="49" charset="0"/>
              </a:rPr>
              <a:t>Can’t divide by zero!</a:t>
            </a:r>
          </a:p>
          <a:p>
            <a:pPr marL="0" indent="0">
              <a:buNone/>
            </a:pPr>
            <a:r>
              <a:rPr lang="en-GB" sz="1400" dirty="0">
                <a:latin typeface="Courier New" panose="02070309020205020404" pitchFamily="49" charset="0"/>
                <a:cs typeface="Courier New" panose="02070309020205020404" pitchFamily="49" charset="0"/>
              </a:rPr>
              <a:t>128 / 8 is 16</a:t>
            </a:r>
          </a:p>
          <a:p>
            <a:pPr marL="0" indent="0">
              <a:buNone/>
            </a:pPr>
            <a:r>
              <a:rPr lang="en-GB" sz="1400" dirty="0">
                <a:latin typeface="Courier New" panose="02070309020205020404" pitchFamily="49" charset="0"/>
                <a:cs typeface="Courier New" panose="02070309020205020404" pitchFamily="49" charset="0"/>
              </a:rPr>
              <a:t>No matching element found.</a:t>
            </a:r>
          </a:p>
          <a:p>
            <a:pPr marL="0" indent="0">
              <a:buNone/>
            </a:pPr>
            <a:r>
              <a:rPr lang="en-GB" sz="1400" dirty="0">
                <a:latin typeface="Courier New" panose="02070309020205020404" pitchFamily="49" charset="0"/>
                <a:cs typeface="Courier New" panose="02070309020205020404" pitchFamily="49" charset="0"/>
              </a:rPr>
              <a:t>No matching element found.</a:t>
            </a:r>
          </a:p>
          <a:p>
            <a:pPr marL="0" indent="0">
              <a:buNone/>
            </a:pPr>
            <a:endParaRPr lang="en-GB" dirty="0"/>
          </a:p>
        </p:txBody>
      </p:sp>
    </p:spTree>
    <p:extLst>
      <p:ext uri="{BB962C8B-B14F-4D97-AF65-F5344CB8AC3E}">
        <p14:creationId xmlns:p14="http://schemas.microsoft.com/office/powerpoint/2010/main" val="382352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a:t>
            </a:r>
          </a:p>
        </p:txBody>
      </p:sp>
    </p:spTree>
    <p:extLst>
      <p:ext uri="{BB962C8B-B14F-4D97-AF65-F5344CB8AC3E}">
        <p14:creationId xmlns:p14="http://schemas.microsoft.com/office/powerpoint/2010/main" val="130969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GB" sz="2400" dirty="0"/>
              <a:t>It is extremely rare to write perfect code the first time even though user have high expectation for the code we produce.</a:t>
            </a:r>
          </a:p>
          <a:p>
            <a:r>
              <a:rPr lang="en-GB" sz="2400" dirty="0">
                <a:solidFill>
                  <a:srgbClr val="C00000"/>
                </a:solidFill>
              </a:rPr>
              <a:t>Keep in mind</a:t>
            </a:r>
            <a:r>
              <a:rPr lang="en-GB" sz="2400" dirty="0"/>
              <a:t>: </a:t>
            </a:r>
            <a:r>
              <a:rPr lang="en-US" altLang="en-US" sz="2400" dirty="0"/>
              <a:t>Users will use our programs in unexpected ways.</a:t>
            </a:r>
          </a:p>
          <a:p>
            <a:r>
              <a:rPr lang="en-US" altLang="en-US" sz="2400" dirty="0"/>
              <a:t>Due to design errors or coding errors, our programs may fail in unexpected ways during execution</a:t>
            </a:r>
          </a:p>
          <a:p>
            <a:r>
              <a:rPr lang="en-US" altLang="en-US" sz="2400" dirty="0"/>
              <a:t>It is our responsibility to produce quality code that does not fail unexpectedly.</a:t>
            </a:r>
          </a:p>
          <a:p>
            <a:endParaRPr lang="en-US" altLang="en-US" sz="2400" dirty="0"/>
          </a:p>
          <a:p>
            <a:endParaRPr lang="en-GB" sz="2400" dirty="0"/>
          </a:p>
        </p:txBody>
      </p:sp>
    </p:spTree>
    <p:extLst>
      <p:ext uri="{BB962C8B-B14F-4D97-AF65-F5344CB8AC3E}">
        <p14:creationId xmlns:p14="http://schemas.microsoft.com/office/powerpoint/2010/main" val="958942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749766" y="2431167"/>
            <a:ext cx="3860800" cy="2540000"/>
          </a:xfrm>
          <a:prstGeom prst="rect">
            <a:avLst/>
          </a:prstGeom>
        </p:spPr>
      </p:pic>
      <p:sp>
        <p:nvSpPr>
          <p:cNvPr id="4" name="Title 3"/>
          <p:cNvSpPr>
            <a:spLocks noGrp="1"/>
          </p:cNvSpPr>
          <p:nvPr>
            <p:ph type="title"/>
          </p:nvPr>
        </p:nvSpPr>
        <p:spPr>
          <a:xfrm>
            <a:off x="330200" y="919390"/>
            <a:ext cx="8489950" cy="654070"/>
          </a:xfrm>
        </p:spPr>
        <p:txBody>
          <a:bodyPr/>
          <a:lstStyle/>
          <a:p>
            <a:r>
              <a:rPr lang="en-US" dirty="0"/>
              <a:t>Perfection or Lack of it</a:t>
            </a:r>
          </a:p>
        </p:txBody>
      </p:sp>
      <p:sp>
        <p:nvSpPr>
          <p:cNvPr id="5" name="Content Placeholder 4">
            <a:extLst>
              <a:ext uri="{C183D7F6-B498-43B3-948B-1728B52AA6E4}">
                <adec:decorative xmlns:adec="http://schemas.microsoft.com/office/drawing/2017/decorative" val="1"/>
              </a:ext>
            </a:extLst>
          </p:cNvPr>
          <p:cNvSpPr>
            <a:spLocks noGrp="1"/>
          </p:cNvSpPr>
          <p:nvPr>
            <p:ph idx="1"/>
          </p:nvPr>
        </p:nvSpPr>
        <p:spPr/>
        <p:txBody>
          <a:bodyPr/>
          <a:lstStyle/>
          <a:p>
            <a:r>
              <a:rPr lang="en-US" sz="2000" dirty="0"/>
              <a:t>Do your programs work perfectly? </a:t>
            </a:r>
          </a:p>
          <a:p>
            <a:r>
              <a:rPr lang="en-US" sz="2000" dirty="0"/>
              <a:t>Are you perfect?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No program is perfect. </a:t>
            </a:r>
          </a:p>
          <a:p>
            <a:r>
              <a:rPr lang="en-US" sz="2000" dirty="0"/>
              <a:t>Programs will have errors. </a:t>
            </a:r>
          </a:p>
          <a:p>
            <a:r>
              <a:rPr lang="en-US" sz="2000" dirty="0"/>
              <a:t>Often see quotes like: </a:t>
            </a:r>
          </a:p>
          <a:p>
            <a:pPr marL="0" indent="0">
              <a:buNone/>
            </a:pPr>
            <a:r>
              <a:rPr lang="en-US" sz="2000" dirty="0"/>
              <a:t>“</a:t>
            </a:r>
            <a:r>
              <a:rPr lang="en-US" sz="2000" dirty="0">
                <a:solidFill>
                  <a:srgbClr val="800000"/>
                </a:solidFill>
              </a:rPr>
              <a:t>On average program code has 10 errors per 1000 lines...</a:t>
            </a:r>
            <a:r>
              <a:rPr lang="en-US" sz="2000" dirty="0"/>
              <a:t>” </a:t>
            </a:r>
          </a:p>
          <a:p>
            <a:pPr marL="0" indent="0">
              <a:buNone/>
            </a:pPr>
            <a:endParaRPr lang="en-US" sz="2000" dirty="0"/>
          </a:p>
        </p:txBody>
      </p:sp>
      <p:sp>
        <p:nvSpPr>
          <p:cNvPr id="7" name="TextBox 6"/>
          <p:cNvSpPr txBox="1"/>
          <p:nvPr/>
        </p:nvSpPr>
        <p:spPr>
          <a:xfrm>
            <a:off x="4490292" y="3402067"/>
            <a:ext cx="748823" cy="461665"/>
          </a:xfrm>
          <a:prstGeom prst="rect">
            <a:avLst/>
          </a:prstGeom>
          <a:noFill/>
        </p:spPr>
        <p:txBody>
          <a:bodyPr wrap="none" rtlCol="0">
            <a:spAutoFit/>
          </a:bodyPr>
          <a:lstStyle/>
          <a:p>
            <a:r>
              <a:rPr lang="en-US" sz="2400" b="1" dirty="0">
                <a:solidFill>
                  <a:srgbClr val="800000"/>
                </a:solidFill>
              </a:rPr>
              <a:t>NO!</a:t>
            </a:r>
          </a:p>
        </p:txBody>
      </p:sp>
      <p:pic>
        <p:nvPicPr>
          <p:cNvPr id="8" name="Picture 7">
            <a:extLs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59023" y="2276482"/>
            <a:ext cx="3289300" cy="2463800"/>
          </a:xfrm>
          <a:prstGeom prst="rect">
            <a:avLst/>
          </a:prstGeom>
        </p:spPr>
      </p:pic>
    </p:spTree>
    <p:extLst>
      <p:ext uri="{BB962C8B-B14F-4D97-AF65-F5344CB8AC3E}">
        <p14:creationId xmlns:p14="http://schemas.microsoft.com/office/powerpoint/2010/main" val="390052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improve our code?</a:t>
            </a:r>
          </a:p>
        </p:txBody>
      </p:sp>
      <p:sp>
        <p:nvSpPr>
          <p:cNvPr id="3" name="Content Placeholder 2"/>
          <p:cNvSpPr>
            <a:spLocks noGrp="1"/>
          </p:cNvSpPr>
          <p:nvPr>
            <p:ph idx="1"/>
          </p:nvPr>
        </p:nvSpPr>
        <p:spPr>
          <a:xfrm>
            <a:off x="330200" y="1795709"/>
            <a:ext cx="8489950" cy="4370142"/>
          </a:xfrm>
        </p:spPr>
        <p:txBody>
          <a:bodyPr/>
          <a:lstStyle/>
          <a:p>
            <a:r>
              <a:rPr lang="en-US" dirty="0">
                <a:solidFill>
                  <a:srgbClr val="800000"/>
                </a:solidFill>
              </a:rPr>
              <a:t>Validation</a:t>
            </a:r>
            <a:r>
              <a:rPr lang="en-US" dirty="0"/>
              <a:t>: </a:t>
            </a:r>
          </a:p>
          <a:p>
            <a:pPr lvl="1"/>
            <a:r>
              <a:rPr lang="en-US" dirty="0"/>
              <a:t>“Are we developing the right system?”</a:t>
            </a:r>
          </a:p>
          <a:p>
            <a:pPr lvl="1"/>
            <a:r>
              <a:rPr lang="en-US" dirty="0"/>
              <a:t>We should </a:t>
            </a:r>
            <a:r>
              <a:rPr lang="en-US" dirty="0">
                <a:solidFill>
                  <a:srgbClr val="800000"/>
                </a:solidFill>
              </a:rPr>
              <a:t>test the behavior </a:t>
            </a:r>
            <a:r>
              <a:rPr lang="en-US" dirty="0"/>
              <a:t>against requirements. </a:t>
            </a:r>
          </a:p>
          <a:p>
            <a:pPr lvl="1"/>
            <a:endParaRPr lang="en-US" dirty="0"/>
          </a:p>
          <a:p>
            <a:r>
              <a:rPr lang="en-US" dirty="0">
                <a:solidFill>
                  <a:srgbClr val="800000"/>
                </a:solidFill>
              </a:rPr>
              <a:t>Verification</a:t>
            </a:r>
            <a:r>
              <a:rPr lang="en-US" dirty="0"/>
              <a:t>:</a:t>
            </a:r>
          </a:p>
          <a:p>
            <a:pPr lvl="1"/>
            <a:r>
              <a:rPr lang="en-US" dirty="0"/>
              <a:t>“Are we building the system right?” </a:t>
            </a:r>
          </a:p>
          <a:p>
            <a:pPr lvl="1"/>
            <a:r>
              <a:rPr lang="en-US" dirty="0"/>
              <a:t>We should </a:t>
            </a:r>
            <a:r>
              <a:rPr lang="en-US" dirty="0">
                <a:solidFill>
                  <a:srgbClr val="800000"/>
                </a:solidFill>
              </a:rPr>
              <a:t>test the code</a:t>
            </a:r>
            <a:r>
              <a:rPr lang="en-US" dirty="0"/>
              <a:t>. </a:t>
            </a:r>
          </a:p>
          <a:p>
            <a:pPr lvl="1"/>
            <a:endParaRPr lang="en-US" dirty="0"/>
          </a:p>
        </p:txBody>
      </p:sp>
    </p:spTree>
    <p:extLst>
      <p:ext uri="{BB962C8B-B14F-4D97-AF65-F5344CB8AC3E}">
        <p14:creationId xmlns:p14="http://schemas.microsoft.com/office/powerpoint/2010/main" val="1975958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sz="2400" dirty="0"/>
              <a:t>Testing will help to find bugs, by actually running the code.</a:t>
            </a:r>
          </a:p>
          <a:p>
            <a:pPr marL="0" indent="0">
              <a:buNone/>
            </a:pPr>
            <a:r>
              <a:rPr lang="en-US" sz="2400" dirty="0"/>
              <a:t> </a:t>
            </a:r>
          </a:p>
          <a:p>
            <a:r>
              <a:rPr lang="en-US" sz="2400" dirty="0"/>
              <a:t>Testing </a:t>
            </a:r>
            <a:r>
              <a:rPr lang="en-US" sz="2400" i="1" dirty="0"/>
              <a:t>cannot </a:t>
            </a:r>
            <a:r>
              <a:rPr lang="en-US" sz="2400" dirty="0"/>
              <a:t>show your program will always work properly – Remember that also the testing can have some bugs!</a:t>
            </a:r>
          </a:p>
          <a:p>
            <a:pPr marL="0" indent="0">
              <a:buNone/>
            </a:pPr>
            <a:endParaRPr lang="en-US" sz="2400" dirty="0"/>
          </a:p>
          <a:p>
            <a:r>
              <a:rPr lang="en-US" sz="2400" dirty="0"/>
              <a:t>But it can remove sufficient bugs to make your program “good enough”. </a:t>
            </a:r>
          </a:p>
          <a:p>
            <a:pPr marL="0" indent="0">
              <a:buNone/>
            </a:pPr>
            <a:endParaRPr lang="en-US" sz="2400" dirty="0"/>
          </a:p>
          <a:p>
            <a:r>
              <a:rPr lang="en-US" sz="2400" dirty="0"/>
              <a:t>Testing allows you to gain confidence in your code. </a:t>
            </a:r>
          </a:p>
          <a:p>
            <a:endParaRPr lang="en-US" sz="2400" dirty="0"/>
          </a:p>
        </p:txBody>
      </p:sp>
    </p:spTree>
    <p:extLst>
      <p:ext uri="{BB962C8B-B14F-4D97-AF65-F5344CB8AC3E}">
        <p14:creationId xmlns:p14="http://schemas.microsoft.com/office/powerpoint/2010/main" val="4169395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45931"/>
            <a:ext cx="8489950" cy="654070"/>
          </a:xfrm>
        </p:spPr>
        <p:txBody>
          <a:bodyPr/>
          <a:lstStyle/>
          <a:p>
            <a:r>
              <a:rPr lang="en-US" dirty="0"/>
              <a:t>Black and white box testing</a:t>
            </a:r>
          </a:p>
        </p:txBody>
      </p:sp>
      <p:sp>
        <p:nvSpPr>
          <p:cNvPr id="3" name="Content Placeholder 2"/>
          <p:cNvSpPr>
            <a:spLocks noGrp="1"/>
          </p:cNvSpPr>
          <p:nvPr>
            <p:ph idx="1"/>
          </p:nvPr>
        </p:nvSpPr>
        <p:spPr>
          <a:xfrm>
            <a:off x="330200" y="1398884"/>
            <a:ext cx="8489950" cy="4370142"/>
          </a:xfrm>
        </p:spPr>
        <p:txBody>
          <a:bodyPr/>
          <a:lstStyle/>
          <a:p>
            <a:pPr algn="ctr">
              <a:buFontTx/>
              <a:buNone/>
            </a:pPr>
            <a:r>
              <a:rPr lang="en-US" sz="2400" dirty="0"/>
              <a:t>What is the difference between black- and white-box testing?</a:t>
            </a:r>
          </a:p>
          <a:p>
            <a:pPr algn="ctr">
              <a:buFontTx/>
              <a:buNone/>
            </a:pPr>
            <a:endParaRPr lang="en-US" sz="1100" dirty="0"/>
          </a:p>
          <a:p>
            <a:r>
              <a:rPr lang="en-US" sz="2400" b="1" dirty="0">
                <a:solidFill>
                  <a:srgbClr val="800000"/>
                </a:solidFill>
              </a:rPr>
              <a:t>black-box</a:t>
            </a:r>
            <a:r>
              <a:rPr lang="en-US" sz="2400" dirty="0">
                <a:solidFill>
                  <a:srgbClr val="800000"/>
                </a:solidFill>
              </a:rPr>
              <a:t> </a:t>
            </a:r>
            <a:r>
              <a:rPr lang="en-US" sz="2400" dirty="0"/>
              <a:t>(procedural) </a:t>
            </a:r>
            <a:r>
              <a:rPr lang="en-US" sz="2400" b="1" dirty="0"/>
              <a:t>test</a:t>
            </a:r>
            <a:r>
              <a:rPr lang="en-US" sz="2400" dirty="0"/>
              <a:t>: Written without knowledge of how the class under test is implemented.</a:t>
            </a:r>
          </a:p>
          <a:p>
            <a:pPr lvl="1"/>
            <a:endParaRPr lang="en-US" sz="700" dirty="0"/>
          </a:p>
          <a:p>
            <a:pPr lvl="1"/>
            <a:r>
              <a:rPr lang="en-US" sz="2000" dirty="0"/>
              <a:t>focuses on input/output of each component or call</a:t>
            </a:r>
          </a:p>
          <a:p>
            <a:pPr lvl="1"/>
            <a:endParaRPr lang="en-US" sz="2000" dirty="0"/>
          </a:p>
          <a:p>
            <a:r>
              <a:rPr lang="en-US" sz="2400" b="1" dirty="0">
                <a:solidFill>
                  <a:srgbClr val="800000"/>
                </a:solidFill>
              </a:rPr>
              <a:t>white-box</a:t>
            </a:r>
            <a:r>
              <a:rPr lang="en-US" sz="2400" dirty="0">
                <a:solidFill>
                  <a:srgbClr val="800000"/>
                </a:solidFill>
              </a:rPr>
              <a:t> </a:t>
            </a:r>
            <a:r>
              <a:rPr lang="en-US" sz="2400" dirty="0"/>
              <a:t>(structural) </a:t>
            </a:r>
            <a:r>
              <a:rPr lang="en-US" sz="2400" b="1" dirty="0"/>
              <a:t>test</a:t>
            </a:r>
            <a:r>
              <a:rPr lang="en-US" sz="2400" dirty="0"/>
              <a:t>: Written with knowledge of the implementation of the code under test.</a:t>
            </a:r>
          </a:p>
          <a:p>
            <a:pPr lvl="1"/>
            <a:endParaRPr lang="en-US" sz="700" dirty="0"/>
          </a:p>
          <a:p>
            <a:pPr lvl="1"/>
            <a:r>
              <a:rPr lang="en-US" sz="2000" dirty="0"/>
              <a:t>focuses on internal states of objects and code</a:t>
            </a:r>
          </a:p>
          <a:p>
            <a:pPr lvl="1"/>
            <a:r>
              <a:rPr lang="en-US" sz="2000" dirty="0"/>
              <a:t>focuses on trying to cover all code paths/statements</a:t>
            </a:r>
          </a:p>
          <a:p>
            <a:pPr lvl="1"/>
            <a:endParaRPr lang="en-US" sz="700" dirty="0"/>
          </a:p>
          <a:p>
            <a:pPr lvl="1"/>
            <a:r>
              <a:rPr lang="en-US" sz="2000" dirty="0"/>
              <a:t>requires internal knowledge of the component to craft input</a:t>
            </a:r>
          </a:p>
          <a:p>
            <a:pPr lvl="2"/>
            <a:r>
              <a:rPr lang="en-US" sz="1800" dirty="0"/>
              <a:t>example: knowing that the internal data structure for a spreadsheet uses 256 rows/columns, test with 255 or 257</a:t>
            </a:r>
          </a:p>
          <a:p>
            <a:endParaRPr lang="en-US" sz="2400" dirty="0"/>
          </a:p>
        </p:txBody>
      </p:sp>
    </p:spTree>
    <p:extLst>
      <p:ext uri="{BB962C8B-B14F-4D97-AF65-F5344CB8AC3E}">
        <p14:creationId xmlns:p14="http://schemas.microsoft.com/office/powerpoint/2010/main" val="3099396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21" y="729884"/>
            <a:ext cx="8489950" cy="654070"/>
          </a:xfrm>
        </p:spPr>
        <p:txBody>
          <a:bodyPr/>
          <a:lstStyle/>
          <a:p>
            <a:r>
              <a:rPr lang="en-US" dirty="0"/>
              <a:t>Black box testing </a:t>
            </a:r>
            <a:r>
              <a:rPr lang="en-GB" dirty="0"/>
              <a:t>and</a:t>
            </a:r>
            <a:r>
              <a:rPr lang="en-US" dirty="0"/>
              <a:t> Tests plan</a:t>
            </a:r>
          </a:p>
        </p:txBody>
      </p:sp>
      <p:sp>
        <p:nvSpPr>
          <p:cNvPr id="3" name="Content Placeholder 2"/>
          <p:cNvSpPr>
            <a:spLocks noGrp="1"/>
          </p:cNvSpPr>
          <p:nvPr>
            <p:ph idx="1"/>
          </p:nvPr>
        </p:nvSpPr>
        <p:spPr>
          <a:xfrm>
            <a:off x="327025" y="1243929"/>
            <a:ext cx="8489950" cy="4370142"/>
          </a:xfrm>
        </p:spPr>
        <p:txBody>
          <a:bodyPr/>
          <a:lstStyle/>
          <a:p>
            <a:r>
              <a:rPr lang="en-US" sz="1400" dirty="0"/>
              <a:t>black-box is based on requirements and functionality, not code</a:t>
            </a:r>
            <a:endParaRPr lang="en-US" sz="1200" dirty="0"/>
          </a:p>
          <a:p>
            <a:r>
              <a:rPr lang="en-US" sz="1400" dirty="0"/>
              <a:t>tester may have actually seen the code before  ("gray box")</a:t>
            </a:r>
          </a:p>
          <a:p>
            <a:pPr lvl="1"/>
            <a:r>
              <a:rPr lang="en-US" sz="1200" dirty="0"/>
              <a:t>but doesn't look at it while constructing the tests</a:t>
            </a:r>
          </a:p>
          <a:p>
            <a:r>
              <a:rPr lang="en-US" sz="1400" dirty="0"/>
              <a:t>often done from the end user perspective</a:t>
            </a:r>
            <a:endParaRPr lang="en-US" sz="1200" dirty="0"/>
          </a:p>
          <a:p>
            <a:r>
              <a:rPr lang="en-US" sz="1400" dirty="0"/>
              <a:t>emphasis on parameters, inputs/outputs  (and their validity)</a:t>
            </a:r>
          </a:p>
          <a:p>
            <a:endParaRPr lang="en-US" sz="1400" dirty="0"/>
          </a:p>
          <a:p>
            <a:endParaRPr lang="en-US" sz="1400" dirty="0"/>
          </a:p>
          <a:p>
            <a:endParaRPr lang="en-US" sz="1400" dirty="0"/>
          </a:p>
        </p:txBody>
      </p:sp>
      <p:pic>
        <p:nvPicPr>
          <p:cNvPr id="4" name="Picture 3">
            <a:extLst>
              <a:ext uri="{FF2B5EF4-FFF2-40B4-BE49-F238E27FC236}">
                <a16:creationId xmlns:a16="http://schemas.microsoft.com/office/drawing/2014/main" id="{9DC7D14E-E23E-7E95-13F1-ED12B37EEE9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26823" y="2524632"/>
            <a:ext cx="8049912" cy="4670177"/>
          </a:xfrm>
          <a:prstGeom prst="rect">
            <a:avLst/>
          </a:prstGeom>
        </p:spPr>
      </p:pic>
    </p:spTree>
    <p:extLst>
      <p:ext uri="{BB962C8B-B14F-4D97-AF65-F5344CB8AC3E}">
        <p14:creationId xmlns:p14="http://schemas.microsoft.com/office/powerpoint/2010/main" val="1042252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sp>
        <p:nvSpPr>
          <p:cNvPr id="3" name="Content Placeholder 2"/>
          <p:cNvSpPr>
            <a:spLocks noGrp="1"/>
          </p:cNvSpPr>
          <p:nvPr>
            <p:ph idx="1"/>
          </p:nvPr>
        </p:nvSpPr>
        <p:spPr>
          <a:xfrm>
            <a:off x="154548" y="1562120"/>
            <a:ext cx="8489950" cy="5584656"/>
          </a:xfrm>
        </p:spPr>
        <p:txBody>
          <a:bodyPr/>
          <a:lstStyle/>
          <a:p>
            <a:pPr marL="457200" lvl="1" indent="0">
              <a:buNone/>
              <a:tabLst>
                <a:tab pos="3657600" algn="l"/>
              </a:tabLst>
            </a:pPr>
            <a:endParaRPr lang="en-US" sz="2000" dirty="0"/>
          </a:p>
          <a:p>
            <a:pPr>
              <a:tabLst>
                <a:tab pos="3657600" algn="l"/>
              </a:tabLst>
            </a:pPr>
            <a:r>
              <a:rPr lang="en-US" sz="2000" dirty="0"/>
              <a:t>"static testing”</a:t>
            </a:r>
          </a:p>
          <a:p>
            <a:pPr lvl="1">
              <a:tabLst>
                <a:tab pos="3657600" algn="l"/>
              </a:tabLst>
            </a:pPr>
            <a:r>
              <a:rPr lang="en-US" sz="2000" dirty="0"/>
              <a:t>code walkthroughs, inspections, code reviews</a:t>
            </a:r>
          </a:p>
          <a:p>
            <a:pPr lvl="1">
              <a:tabLst>
                <a:tab pos="3657600" algn="l"/>
              </a:tabLst>
            </a:pPr>
            <a:r>
              <a:rPr lang="en-US" sz="2000" dirty="0"/>
              <a:t>static analysis tools</a:t>
            </a:r>
            <a:r>
              <a:rPr lang="en-US" sz="1800" dirty="0"/>
              <a:t>	</a:t>
            </a:r>
            <a:r>
              <a:rPr lang="en-US" sz="1800" dirty="0">
                <a:latin typeface="Courier New" charset="0"/>
              </a:rPr>
              <a:t>l</a:t>
            </a:r>
            <a:endParaRPr lang="en-US" sz="1800" dirty="0"/>
          </a:p>
          <a:p>
            <a:pPr lvl="2">
              <a:tabLst>
                <a:tab pos="3657600" algn="l"/>
              </a:tabLst>
            </a:pPr>
            <a:r>
              <a:rPr lang="en-US" sz="1800" dirty="0" err="1"/>
              <a:t>CheckStyle</a:t>
            </a:r>
            <a:r>
              <a:rPr lang="en-US" sz="1800" dirty="0"/>
              <a:t>	</a:t>
            </a:r>
            <a:r>
              <a:rPr lang="en-US" sz="1800" dirty="0">
                <a:hlinkClick r:id="rId2"/>
              </a:rPr>
              <a:t>http://checkstyle.sourceforge.net/</a:t>
            </a:r>
            <a:endParaRPr lang="en-US" sz="1800" dirty="0"/>
          </a:p>
          <a:p>
            <a:pPr lvl="2">
              <a:tabLst>
                <a:tab pos="3657600" algn="l"/>
              </a:tabLst>
            </a:pPr>
            <a:r>
              <a:rPr lang="en-US" sz="1800" dirty="0" err="1"/>
              <a:t>FindBugs</a:t>
            </a:r>
            <a:r>
              <a:rPr lang="en-US" sz="1800" dirty="0"/>
              <a:t>	</a:t>
            </a:r>
            <a:r>
              <a:rPr lang="en-US" sz="1800" dirty="0">
                <a:hlinkClick r:id="rId3"/>
              </a:rPr>
              <a:t>http://findbugs.sourceforge.net/</a:t>
            </a:r>
            <a:endParaRPr lang="en-US" sz="1800" dirty="0"/>
          </a:p>
          <a:p>
            <a:pPr lvl="2">
              <a:tabLst>
                <a:tab pos="3657600" algn="l"/>
              </a:tabLst>
            </a:pPr>
            <a:endParaRPr lang="en-US" sz="1800" dirty="0"/>
          </a:p>
          <a:p>
            <a:pPr lvl="1">
              <a:tabLst>
                <a:tab pos="3657600" algn="l"/>
              </a:tabLst>
            </a:pPr>
            <a:r>
              <a:rPr lang="en-US" sz="2000" dirty="0"/>
              <a:t>code complexity analysis tools</a:t>
            </a:r>
          </a:p>
          <a:p>
            <a:pPr lvl="2">
              <a:tabLst>
                <a:tab pos="3657600" algn="l"/>
              </a:tabLst>
            </a:pPr>
            <a:r>
              <a:rPr lang="en-US" sz="1800" dirty="0"/>
              <a:t>PMD, </a:t>
            </a:r>
            <a:r>
              <a:rPr lang="en-US" sz="1800" dirty="0" err="1"/>
              <a:t>CheckStyle</a:t>
            </a:r>
            <a:r>
              <a:rPr lang="en-US" sz="1800" dirty="0"/>
              <a:t>, etc.</a:t>
            </a:r>
          </a:p>
          <a:p>
            <a:pPr marL="0" indent="0">
              <a:buNone/>
              <a:tabLst>
                <a:tab pos="3657600" algn="l"/>
              </a:tabLst>
            </a:pPr>
            <a:endParaRPr lang="en-US" sz="2400" dirty="0"/>
          </a:p>
          <a:p>
            <a:pPr>
              <a:tabLst>
                <a:tab pos="3657600" algn="l"/>
              </a:tabLst>
            </a:pPr>
            <a:r>
              <a:rPr lang="en-US" sz="2000" dirty="0">
                <a:solidFill>
                  <a:srgbClr val="800000"/>
                </a:solidFill>
              </a:rPr>
              <a:t>Unit testing</a:t>
            </a:r>
            <a:r>
              <a:rPr lang="en-US" sz="1800" dirty="0"/>
              <a:t>: piece of code written by a developer that executes a specific functionality in the code to be tested and asserts a certain behavior or state.</a:t>
            </a:r>
          </a:p>
          <a:p>
            <a:pPr>
              <a:tabLst>
                <a:tab pos="3657600" algn="l"/>
              </a:tabLst>
            </a:pPr>
            <a:r>
              <a:rPr lang="en-US" sz="1800" dirty="0"/>
              <a:t>The percentage of code which is tested by unit tests is typically called </a:t>
            </a:r>
            <a:r>
              <a:rPr lang="en-US" sz="1800" dirty="0">
                <a:solidFill>
                  <a:srgbClr val="800000"/>
                </a:solidFill>
              </a:rPr>
              <a:t>test coverage.</a:t>
            </a:r>
          </a:p>
        </p:txBody>
      </p:sp>
    </p:spTree>
    <p:extLst>
      <p:ext uri="{BB962C8B-B14F-4D97-AF65-F5344CB8AC3E}">
        <p14:creationId xmlns:p14="http://schemas.microsoft.com/office/powerpoint/2010/main" val="2308327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t="22991"/>
          <a:stretch/>
        </p:blipFill>
        <p:spPr>
          <a:xfrm>
            <a:off x="5203230" y="4932997"/>
            <a:ext cx="3764635" cy="1925003"/>
          </a:xfrm>
          <a:prstGeom prst="rect">
            <a:avLst/>
          </a:prstGeom>
        </p:spPr>
      </p:pic>
      <p:sp>
        <p:nvSpPr>
          <p:cNvPr id="2" name="Title 1"/>
          <p:cNvSpPr>
            <a:spLocks noGrp="1"/>
          </p:cNvSpPr>
          <p:nvPr>
            <p:ph type="title"/>
          </p:nvPr>
        </p:nvSpPr>
        <p:spPr/>
        <p:txBody>
          <a:bodyPr/>
          <a:lstStyle/>
          <a:p>
            <a:r>
              <a:rPr lang="en-US" dirty="0"/>
              <a:t>Testing and Proof</a:t>
            </a:r>
          </a:p>
        </p:txBody>
      </p:sp>
      <p:sp>
        <p:nvSpPr>
          <p:cNvPr id="3" name="Content Placeholder 2">
            <a:extLst>
              <a:ext uri="{C183D7F6-B498-43B3-948B-1728B52AA6E4}">
                <adec:decorative xmlns:adec="http://schemas.microsoft.com/office/drawing/2017/decorative" val="1"/>
              </a:ext>
            </a:extLst>
          </p:cNvPr>
          <p:cNvSpPr>
            <a:spLocks noGrp="1"/>
          </p:cNvSpPr>
          <p:nvPr>
            <p:ph idx="1"/>
          </p:nvPr>
        </p:nvSpPr>
        <p:spPr/>
        <p:txBody>
          <a:bodyPr/>
          <a:lstStyle/>
          <a:p>
            <a:r>
              <a:rPr lang="en-US" sz="2400" dirty="0"/>
              <a:t>To prove something we must show: ∀x • P(x) </a:t>
            </a:r>
          </a:p>
          <a:p>
            <a:r>
              <a:rPr lang="en-US" sz="2400" dirty="0"/>
              <a:t>This implies we have to explore every possible state a program can be in. </a:t>
            </a:r>
          </a:p>
          <a:p>
            <a:pPr marL="0" indent="0">
              <a:buNone/>
            </a:pPr>
            <a:r>
              <a:rPr lang="en-US" sz="2400" dirty="0"/>
              <a:t>• But how can we explore all the possible state???</a:t>
            </a:r>
          </a:p>
          <a:p>
            <a:r>
              <a:rPr lang="en-US" sz="2400" dirty="0"/>
              <a:t>Let’s consider a method that </a:t>
            </a:r>
            <a:r>
              <a:rPr lang="en-US" sz="2400" dirty="0">
                <a:solidFill>
                  <a:srgbClr val="800000"/>
                </a:solidFill>
              </a:rPr>
              <a:t>compute the </a:t>
            </a:r>
            <a:r>
              <a:rPr lang="en-US" sz="2400" dirty="0" err="1">
                <a:solidFill>
                  <a:srgbClr val="800000"/>
                </a:solidFill>
              </a:rPr>
              <a:t>sqrt</a:t>
            </a:r>
            <a:r>
              <a:rPr lang="en-US" sz="2400" dirty="0">
                <a:solidFill>
                  <a:srgbClr val="800000"/>
                </a:solidFill>
              </a:rPr>
              <a:t> of a number</a:t>
            </a:r>
            <a:r>
              <a:rPr lang="is-IS" sz="2400" dirty="0">
                <a:solidFill>
                  <a:srgbClr val="800000"/>
                </a:solidFill>
              </a:rPr>
              <a:t>…</a:t>
            </a:r>
          </a:p>
          <a:p>
            <a:r>
              <a:rPr lang="is-IS" sz="2400" dirty="0"/>
              <a:t>To test if it works correctly we should try all the possible float number, which are 2</a:t>
            </a:r>
            <a:r>
              <a:rPr lang="is-IS" sz="2400" baseline="30000" dirty="0"/>
              <a:t>64</a:t>
            </a:r>
            <a:r>
              <a:rPr lang="is-IS" sz="2400" dirty="0"/>
              <a:t> ≅ 10</a:t>
            </a:r>
            <a:r>
              <a:rPr lang="is-IS" sz="2400" baseline="30000" dirty="0"/>
              <a:t>19</a:t>
            </a:r>
            <a:r>
              <a:rPr lang="is-IS" sz="2400" dirty="0"/>
              <a:t>!!!!</a:t>
            </a:r>
          </a:p>
          <a:p>
            <a:r>
              <a:rPr lang="is-IS" sz="2400" dirty="0"/>
              <a:t>That means we can take ages!!!</a:t>
            </a:r>
            <a:endParaRPr lang="en-US" sz="2400" dirty="0"/>
          </a:p>
          <a:p>
            <a:endParaRPr lang="en-US" sz="2400" dirty="0"/>
          </a:p>
        </p:txBody>
      </p:sp>
    </p:spTree>
    <p:extLst>
      <p:ext uri="{BB962C8B-B14F-4D97-AF65-F5344CB8AC3E}">
        <p14:creationId xmlns:p14="http://schemas.microsoft.com/office/powerpoint/2010/main" val="287573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tests</a:t>
            </a:r>
          </a:p>
        </p:txBody>
      </p:sp>
      <p:sp>
        <p:nvSpPr>
          <p:cNvPr id="3" name="Content Placeholder 2"/>
          <p:cNvSpPr>
            <a:spLocks noGrp="1"/>
          </p:cNvSpPr>
          <p:nvPr>
            <p:ph idx="1"/>
          </p:nvPr>
        </p:nvSpPr>
        <p:spPr/>
        <p:txBody>
          <a:bodyPr/>
          <a:lstStyle/>
          <a:p>
            <a:r>
              <a:rPr lang="en-US" dirty="0"/>
              <a:t>Construct the test dataset : select </a:t>
            </a:r>
            <a:r>
              <a:rPr lang="en-US" dirty="0">
                <a:solidFill>
                  <a:srgbClr val="800000"/>
                </a:solidFill>
              </a:rPr>
              <a:t>representatives</a:t>
            </a:r>
            <a:r>
              <a:rPr lang="en-US" dirty="0"/>
              <a:t> from each of the class </a:t>
            </a:r>
          </a:p>
          <a:p>
            <a:pPr marL="0" indent="0">
              <a:buNone/>
            </a:pPr>
            <a:endParaRPr lang="en-US" dirty="0"/>
          </a:p>
          <a:p>
            <a:r>
              <a:rPr lang="en-US" dirty="0"/>
              <a:t>Create a test harness — a program to call </a:t>
            </a:r>
            <a:r>
              <a:rPr lang="en-US" dirty="0" err="1"/>
              <a:t>sqrt</a:t>
            </a:r>
            <a:r>
              <a:rPr lang="en-US" dirty="0"/>
              <a:t> with the elements of the test dataset. </a:t>
            </a:r>
          </a:p>
          <a:p>
            <a:pPr marL="0" indent="0">
              <a:buNone/>
            </a:pPr>
            <a:endParaRPr lang="en-US" dirty="0"/>
          </a:p>
          <a:p>
            <a:r>
              <a:rPr lang="en-US" dirty="0"/>
              <a:t>Run the program and compare the results with what was expected (which you need to work out some other way!). </a:t>
            </a:r>
          </a:p>
          <a:p>
            <a:endParaRPr lang="en-US" dirty="0"/>
          </a:p>
        </p:txBody>
      </p:sp>
    </p:spTree>
    <p:extLst>
      <p:ext uri="{BB962C8B-B14F-4D97-AF65-F5344CB8AC3E}">
        <p14:creationId xmlns:p14="http://schemas.microsoft.com/office/powerpoint/2010/main" val="3796244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Very basic approach </a:t>
            </a:r>
            <a:r>
              <a:rPr lang="en-US" sz="2000" dirty="0"/>
              <a:t>(not recommended)</a:t>
            </a:r>
            <a:endParaRPr lang="en-US" dirty="0"/>
          </a:p>
        </p:txBody>
      </p:sp>
      <p:sp>
        <p:nvSpPr>
          <p:cNvPr id="3" name="Content Placeholder 2"/>
          <p:cNvSpPr>
            <a:spLocks noGrp="1"/>
          </p:cNvSpPr>
          <p:nvPr>
            <p:ph idx="1"/>
          </p:nvPr>
        </p:nvSpPr>
        <p:spPr/>
        <p:txBody>
          <a:bodyPr/>
          <a:lstStyle/>
          <a:p>
            <a:pPr marL="0" indent="0">
              <a:buNone/>
            </a:pPr>
            <a:r>
              <a:rPr lang="it-IT" sz="1800" dirty="0">
                <a:latin typeface="Courier"/>
                <a:cs typeface="Courier"/>
              </a:rPr>
              <a:t>public </a:t>
            </a:r>
            <a:r>
              <a:rPr lang="it-IT" sz="1800" dirty="0" err="1">
                <a:latin typeface="Courier"/>
                <a:cs typeface="Courier"/>
              </a:rPr>
              <a:t>void</a:t>
            </a:r>
            <a:r>
              <a:rPr lang="it-IT" sz="1800" dirty="0">
                <a:latin typeface="Courier"/>
                <a:cs typeface="Courier"/>
              </a:rPr>
              <a:t> </a:t>
            </a:r>
            <a:r>
              <a:rPr lang="it-IT" sz="1800" dirty="0" err="1">
                <a:latin typeface="Courier"/>
                <a:cs typeface="Courier"/>
              </a:rPr>
              <a:t>testSqrt</a:t>
            </a:r>
            <a:r>
              <a:rPr lang="it-IT" sz="1800" dirty="0">
                <a:latin typeface="Courier"/>
                <a:cs typeface="Courier"/>
              </a:rPr>
              <a:t>() { </a:t>
            </a:r>
          </a:p>
          <a:p>
            <a:pPr marL="0" indent="0">
              <a:buNone/>
            </a:pPr>
            <a:r>
              <a:rPr lang="it-IT" sz="1800" dirty="0" err="1">
                <a:latin typeface="Courier"/>
                <a:cs typeface="Courier"/>
              </a:rPr>
              <a:t>System.out.println</a:t>
            </a:r>
            <a:r>
              <a:rPr lang="it-IT" sz="1800" dirty="0">
                <a:latin typeface="Courier"/>
                <a:cs typeface="Courier"/>
              </a:rPr>
              <a:t>("</a:t>
            </a:r>
            <a:r>
              <a:rPr lang="it-IT" sz="1800" dirty="0" err="1">
                <a:latin typeface="Courier"/>
                <a:cs typeface="Courier"/>
              </a:rPr>
              <a:t>sqrt</a:t>
            </a:r>
            <a:r>
              <a:rPr lang="it-IT" sz="1800" dirty="0">
                <a:latin typeface="Courier"/>
                <a:cs typeface="Courier"/>
              </a:rPr>
              <a:t>(1.0) = " + </a:t>
            </a:r>
            <a:r>
              <a:rPr lang="it-IT" sz="1800" dirty="0" err="1">
                <a:latin typeface="Courier"/>
                <a:cs typeface="Courier"/>
              </a:rPr>
              <a:t>Math.sqrt</a:t>
            </a:r>
            <a:r>
              <a:rPr lang="it-IT" sz="1800" dirty="0">
                <a:latin typeface="Courier"/>
                <a:cs typeface="Courier"/>
              </a:rPr>
              <a:t>(1.0)) ; </a:t>
            </a:r>
            <a:r>
              <a:rPr lang="it-IT" sz="1800" dirty="0" err="1">
                <a:latin typeface="Courier"/>
                <a:cs typeface="Courier"/>
              </a:rPr>
              <a:t>System.out.println</a:t>
            </a:r>
            <a:r>
              <a:rPr lang="it-IT" sz="1800" dirty="0">
                <a:latin typeface="Courier"/>
                <a:cs typeface="Courier"/>
              </a:rPr>
              <a:t>("</a:t>
            </a:r>
            <a:r>
              <a:rPr lang="it-IT" sz="1800" dirty="0" err="1">
                <a:latin typeface="Courier"/>
                <a:cs typeface="Courier"/>
              </a:rPr>
              <a:t>sqrt</a:t>
            </a:r>
            <a:r>
              <a:rPr lang="it-IT" sz="1800" dirty="0">
                <a:latin typeface="Courier"/>
                <a:cs typeface="Courier"/>
              </a:rPr>
              <a:t>(4.0) = " + Math. </a:t>
            </a:r>
            <a:r>
              <a:rPr lang="it-IT" sz="1800" dirty="0" err="1">
                <a:latin typeface="Courier"/>
                <a:cs typeface="Courier"/>
              </a:rPr>
              <a:t>sqrt</a:t>
            </a:r>
            <a:r>
              <a:rPr lang="it-IT" sz="1800" dirty="0">
                <a:latin typeface="Courier"/>
                <a:cs typeface="Courier"/>
              </a:rPr>
              <a:t>(4.0)) ; </a:t>
            </a:r>
            <a:r>
              <a:rPr lang="it-IT" sz="1800" dirty="0" err="1">
                <a:latin typeface="Courier"/>
                <a:cs typeface="Courier"/>
              </a:rPr>
              <a:t>System.out.println</a:t>
            </a:r>
            <a:r>
              <a:rPr lang="it-IT" sz="1800" dirty="0">
                <a:latin typeface="Courier"/>
                <a:cs typeface="Courier"/>
              </a:rPr>
              <a:t>("</a:t>
            </a:r>
            <a:r>
              <a:rPr lang="it-IT" sz="1800" dirty="0" err="1">
                <a:latin typeface="Courier"/>
                <a:cs typeface="Courier"/>
              </a:rPr>
              <a:t>sqrt</a:t>
            </a:r>
            <a:r>
              <a:rPr lang="it-IT" sz="1800" dirty="0">
                <a:latin typeface="Courier"/>
                <a:cs typeface="Courier"/>
              </a:rPr>
              <a:t>(6.0) = " + Math. </a:t>
            </a:r>
            <a:r>
              <a:rPr lang="it-IT" sz="1800" dirty="0" err="1">
                <a:latin typeface="Courier"/>
                <a:cs typeface="Courier"/>
              </a:rPr>
              <a:t>sqrt</a:t>
            </a:r>
            <a:r>
              <a:rPr lang="it-IT" sz="1800" dirty="0">
                <a:latin typeface="Courier"/>
                <a:cs typeface="Courier"/>
              </a:rPr>
              <a:t>(6.0)) ; </a:t>
            </a:r>
            <a:r>
              <a:rPr lang="it-IT" sz="1800" dirty="0" err="1">
                <a:latin typeface="Courier"/>
                <a:cs typeface="Courier"/>
              </a:rPr>
              <a:t>System.out.println</a:t>
            </a:r>
            <a:r>
              <a:rPr lang="it-IT" sz="1800" dirty="0">
                <a:latin typeface="Courier"/>
                <a:cs typeface="Courier"/>
              </a:rPr>
              <a:t>("</a:t>
            </a:r>
            <a:r>
              <a:rPr lang="it-IT" sz="1800" dirty="0" err="1">
                <a:latin typeface="Courier"/>
                <a:cs typeface="Courier"/>
              </a:rPr>
              <a:t>sqrt</a:t>
            </a:r>
            <a:r>
              <a:rPr lang="it-IT" sz="1800" dirty="0">
                <a:latin typeface="Courier"/>
                <a:cs typeface="Courier"/>
              </a:rPr>
              <a:t>(10.0) = " + Math. </a:t>
            </a:r>
            <a:r>
              <a:rPr lang="it-IT" sz="1800" dirty="0" err="1">
                <a:latin typeface="Courier"/>
                <a:cs typeface="Courier"/>
              </a:rPr>
              <a:t>sqrt</a:t>
            </a:r>
            <a:r>
              <a:rPr lang="it-IT" sz="1800" dirty="0">
                <a:latin typeface="Courier"/>
                <a:cs typeface="Courier"/>
              </a:rPr>
              <a:t>(10.0)) ; </a:t>
            </a:r>
            <a:r>
              <a:rPr lang="it-IT" sz="1800" dirty="0" err="1">
                <a:latin typeface="Courier"/>
                <a:cs typeface="Courier"/>
              </a:rPr>
              <a:t>System.out.println</a:t>
            </a:r>
            <a:r>
              <a:rPr lang="it-IT" sz="1800" dirty="0">
                <a:latin typeface="Courier"/>
                <a:cs typeface="Courier"/>
              </a:rPr>
              <a:t>("</a:t>
            </a:r>
            <a:r>
              <a:rPr lang="it-IT" sz="1800" dirty="0" err="1">
                <a:latin typeface="Courier"/>
                <a:cs typeface="Courier"/>
              </a:rPr>
              <a:t>sqrt</a:t>
            </a:r>
            <a:r>
              <a:rPr lang="it-IT" sz="1800" dirty="0">
                <a:latin typeface="Courier"/>
                <a:cs typeface="Courier"/>
              </a:rPr>
              <a:t>(100.0) = " + Math. </a:t>
            </a:r>
            <a:r>
              <a:rPr lang="it-IT" sz="1800" dirty="0" err="1">
                <a:latin typeface="Courier"/>
                <a:cs typeface="Courier"/>
              </a:rPr>
              <a:t>sqrt</a:t>
            </a:r>
            <a:r>
              <a:rPr lang="it-IT" sz="1800" dirty="0">
                <a:latin typeface="Courier"/>
                <a:cs typeface="Courier"/>
              </a:rPr>
              <a:t>(100.0)) ; </a:t>
            </a:r>
            <a:r>
              <a:rPr lang="it-IT" sz="1800" dirty="0" err="1">
                <a:latin typeface="Courier"/>
                <a:cs typeface="Courier"/>
              </a:rPr>
              <a:t>System.out.println</a:t>
            </a:r>
            <a:r>
              <a:rPr lang="it-IT" sz="1800" dirty="0">
                <a:latin typeface="Courier"/>
                <a:cs typeface="Courier"/>
              </a:rPr>
              <a:t>("</a:t>
            </a:r>
            <a:r>
              <a:rPr lang="it-IT" sz="1800" dirty="0" err="1">
                <a:latin typeface="Courier"/>
                <a:cs typeface="Courier"/>
              </a:rPr>
              <a:t>sqrt</a:t>
            </a:r>
            <a:r>
              <a:rPr lang="it-IT" sz="1800" dirty="0">
                <a:latin typeface="Courier"/>
                <a:cs typeface="Courier"/>
              </a:rPr>
              <a:t>(1000.0) = " + Math. </a:t>
            </a:r>
            <a:r>
              <a:rPr lang="it-IT" sz="1800" dirty="0" err="1">
                <a:latin typeface="Courier"/>
                <a:cs typeface="Courier"/>
              </a:rPr>
              <a:t>sqrt</a:t>
            </a:r>
            <a:r>
              <a:rPr lang="it-IT" sz="1800" dirty="0">
                <a:latin typeface="Courier"/>
                <a:cs typeface="Courier"/>
              </a:rPr>
              <a:t>(1000.0)) ; </a:t>
            </a:r>
            <a:r>
              <a:rPr lang="it-IT" sz="1800" dirty="0" err="1">
                <a:latin typeface="Courier"/>
                <a:cs typeface="Courier"/>
              </a:rPr>
              <a:t>System.out.println</a:t>
            </a:r>
            <a:r>
              <a:rPr lang="it-IT" sz="1800" dirty="0">
                <a:latin typeface="Courier"/>
                <a:cs typeface="Courier"/>
              </a:rPr>
              <a:t>("</a:t>
            </a:r>
            <a:r>
              <a:rPr lang="it-IT" sz="1800" dirty="0" err="1">
                <a:latin typeface="Courier"/>
                <a:cs typeface="Courier"/>
              </a:rPr>
              <a:t>sqrt</a:t>
            </a:r>
            <a:r>
              <a:rPr lang="it-IT" sz="1800" dirty="0">
                <a:latin typeface="Courier"/>
                <a:cs typeface="Courier"/>
              </a:rPr>
              <a:t>(0.0) = " + Math. </a:t>
            </a:r>
            <a:r>
              <a:rPr lang="it-IT" sz="1800" dirty="0" err="1">
                <a:latin typeface="Courier"/>
                <a:cs typeface="Courier"/>
              </a:rPr>
              <a:t>sqrt</a:t>
            </a:r>
            <a:r>
              <a:rPr lang="it-IT" sz="1800" dirty="0">
                <a:latin typeface="Courier"/>
                <a:cs typeface="Courier"/>
              </a:rPr>
              <a:t>(0.0)) ; </a:t>
            </a:r>
            <a:r>
              <a:rPr lang="it-IT" sz="1800" dirty="0" err="1">
                <a:latin typeface="Courier"/>
                <a:cs typeface="Courier"/>
              </a:rPr>
              <a:t>System.out.println</a:t>
            </a:r>
            <a:r>
              <a:rPr lang="it-IT" sz="1800" dirty="0">
                <a:latin typeface="Courier"/>
                <a:cs typeface="Courier"/>
              </a:rPr>
              <a:t>("</a:t>
            </a:r>
            <a:r>
              <a:rPr lang="it-IT" sz="1800" dirty="0" err="1">
                <a:latin typeface="Courier"/>
                <a:cs typeface="Courier"/>
              </a:rPr>
              <a:t>sqrt</a:t>
            </a:r>
            <a:r>
              <a:rPr lang="it-IT" sz="1800" dirty="0">
                <a:latin typeface="Courier"/>
                <a:cs typeface="Courier"/>
              </a:rPr>
              <a:t>(-1.0) = " + Math. </a:t>
            </a:r>
            <a:r>
              <a:rPr lang="it-IT" sz="1800" dirty="0" err="1">
                <a:latin typeface="Courier"/>
                <a:cs typeface="Courier"/>
              </a:rPr>
              <a:t>sqrt</a:t>
            </a:r>
            <a:r>
              <a:rPr lang="it-IT" sz="1800" dirty="0">
                <a:latin typeface="Courier"/>
                <a:cs typeface="Courier"/>
              </a:rPr>
              <a:t>(-1.0)) ; </a:t>
            </a:r>
          </a:p>
          <a:p>
            <a:pPr marL="0" indent="0">
              <a:buNone/>
            </a:pPr>
            <a:r>
              <a:rPr lang="it-IT" sz="1800" dirty="0">
                <a:latin typeface="Courier"/>
                <a:cs typeface="Courier"/>
              </a:rPr>
              <a:t>// etc... </a:t>
            </a:r>
          </a:p>
          <a:p>
            <a:pPr marL="0" indent="0">
              <a:buNone/>
            </a:pPr>
            <a:r>
              <a:rPr lang="it-IT" sz="1800" dirty="0">
                <a:latin typeface="Courier"/>
                <a:cs typeface="Courier"/>
              </a:rPr>
              <a:t>} </a:t>
            </a:r>
          </a:p>
          <a:p>
            <a:pPr marL="0" indent="0">
              <a:buNone/>
            </a:pPr>
            <a:endParaRPr lang="en-US" sz="1800" dirty="0">
              <a:latin typeface="Courier"/>
              <a:cs typeface="Courier"/>
            </a:endParaRPr>
          </a:p>
        </p:txBody>
      </p:sp>
    </p:spTree>
    <p:extLst>
      <p:ext uri="{BB962C8B-B14F-4D97-AF65-F5344CB8AC3E}">
        <p14:creationId xmlns:p14="http://schemas.microsoft.com/office/powerpoint/2010/main" val="1285260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very good approach?</a:t>
            </a:r>
          </a:p>
        </p:txBody>
      </p:sp>
      <p:sp>
        <p:nvSpPr>
          <p:cNvPr id="3" name="Content Placeholder 2"/>
          <p:cNvSpPr>
            <a:spLocks noGrp="1"/>
          </p:cNvSpPr>
          <p:nvPr>
            <p:ph idx="1"/>
          </p:nvPr>
        </p:nvSpPr>
        <p:spPr/>
        <p:txBody>
          <a:bodyPr/>
          <a:lstStyle/>
          <a:p>
            <a:r>
              <a:rPr lang="en-US" sz="2400" dirty="0"/>
              <a:t>This is quickly going to get boring and error prone. – Manual checking process.</a:t>
            </a:r>
            <a:br>
              <a:rPr lang="en-US" sz="2400" dirty="0"/>
            </a:br>
            <a:r>
              <a:rPr lang="en-US" sz="2400" dirty="0"/>
              <a:t>– OK for 10 tests,</a:t>
            </a:r>
            <a:br>
              <a:rPr lang="en-US" sz="2400" dirty="0"/>
            </a:br>
            <a:r>
              <a:rPr lang="en-US" sz="2400" dirty="0"/>
              <a:t>– Tedious for 100 tests, </a:t>
            </a:r>
          </a:p>
          <a:p>
            <a:pPr marL="0" indent="0">
              <a:buNone/>
            </a:pPr>
            <a:r>
              <a:rPr lang="en-US" sz="2400" dirty="0"/>
              <a:t>   – Mind-numbing for 1000 tests. </a:t>
            </a:r>
          </a:p>
          <a:p>
            <a:pPr marL="0" indent="0">
              <a:buNone/>
            </a:pPr>
            <a:r>
              <a:rPr lang="en-US" sz="2400" dirty="0"/>
              <a:t>   – Mistakes will be made. </a:t>
            </a:r>
          </a:p>
          <a:p>
            <a:pPr marL="0" indent="0">
              <a:buNone/>
            </a:pPr>
            <a:endParaRPr lang="en-US" sz="2400" dirty="0">
              <a:solidFill>
                <a:srgbClr val="800000"/>
              </a:solidFill>
            </a:endParaRPr>
          </a:p>
          <a:p>
            <a:r>
              <a:rPr lang="en-US" sz="2400" dirty="0">
                <a:solidFill>
                  <a:srgbClr val="800000"/>
                </a:solidFill>
              </a:rPr>
              <a:t>Need an automated approach</a:t>
            </a:r>
            <a:r>
              <a:rPr lang="en-US" sz="2400" dirty="0"/>
              <a:t>. </a:t>
            </a:r>
          </a:p>
          <a:p>
            <a:pPr>
              <a:buFont typeface="Wingdings" charset="2"/>
              <a:buChar char="Ø"/>
            </a:pPr>
            <a:r>
              <a:rPr lang="en-US" sz="2400" dirty="0"/>
              <a:t>Write a test program that reads data from data structure or file. </a:t>
            </a:r>
          </a:p>
          <a:p>
            <a:pPr>
              <a:buFont typeface="Wingdings" charset="2"/>
              <a:buChar char="Ø"/>
            </a:pPr>
            <a:r>
              <a:rPr lang="en-US" sz="2400" dirty="0"/>
              <a:t>Get program to run tests and check the results</a:t>
            </a:r>
          </a:p>
          <a:p>
            <a:endParaRPr lang="en-US" sz="2400" dirty="0"/>
          </a:p>
        </p:txBody>
      </p:sp>
    </p:spTree>
    <p:extLst>
      <p:ext uri="{BB962C8B-B14F-4D97-AF65-F5344CB8AC3E}">
        <p14:creationId xmlns:p14="http://schemas.microsoft.com/office/powerpoint/2010/main" val="318266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Errors and Error Handling</a:t>
            </a:r>
          </a:p>
        </p:txBody>
      </p:sp>
      <p:sp>
        <p:nvSpPr>
          <p:cNvPr id="3" name="Content Placeholder 2"/>
          <p:cNvSpPr>
            <a:spLocks noGrp="1"/>
          </p:cNvSpPr>
          <p:nvPr>
            <p:ph idx="1"/>
          </p:nvPr>
        </p:nvSpPr>
        <p:spPr/>
        <p:txBody>
          <a:bodyPr/>
          <a:lstStyle/>
          <a:p>
            <a:r>
              <a:rPr lang="en-US" altLang="en-US" sz="2400" dirty="0"/>
              <a:t>Some typical causes of errors:</a:t>
            </a:r>
          </a:p>
          <a:p>
            <a:pPr lvl="1"/>
            <a:r>
              <a:rPr lang="en-US" altLang="en-US" sz="2000" dirty="0"/>
              <a:t>Memory errors (i.e. memory incorrectly allocated, memory leaks, “null pointer”)       C++</a:t>
            </a:r>
          </a:p>
          <a:p>
            <a:pPr lvl="1"/>
            <a:r>
              <a:rPr lang="en-US" altLang="en-US" sz="2000" dirty="0"/>
              <a:t>File system errors (i.e. disk is full, disk has been removed)</a:t>
            </a:r>
          </a:p>
          <a:p>
            <a:pPr lvl="1"/>
            <a:r>
              <a:rPr lang="en-US" altLang="en-US" sz="2000" dirty="0"/>
              <a:t>Network errors (i.e. network is down, URL does not exist)</a:t>
            </a:r>
          </a:p>
          <a:p>
            <a:pPr lvl="1"/>
            <a:r>
              <a:rPr lang="en-US" altLang="en-US" sz="2000" dirty="0"/>
              <a:t>Calculation errors (i.e. divide by 0)</a:t>
            </a:r>
          </a:p>
          <a:p>
            <a:pPr lvl="1"/>
            <a:r>
              <a:rPr lang="en-US" altLang="en-US" sz="2000" dirty="0"/>
              <a:t>Array errors (i.e. accessing element –1)</a:t>
            </a:r>
          </a:p>
          <a:p>
            <a:pPr lvl="1"/>
            <a:r>
              <a:rPr lang="en-US" altLang="en-US" sz="2000" dirty="0"/>
              <a:t>Conversion errors (i.e. convert ‘q’ to a number)</a:t>
            </a:r>
          </a:p>
          <a:p>
            <a:pPr lvl="1"/>
            <a:r>
              <a:rPr lang="en-US" altLang="en-US" sz="2000" dirty="0"/>
              <a:t>Can you think of some others?</a:t>
            </a:r>
          </a:p>
          <a:p>
            <a:pPr lvl="1"/>
            <a:endParaRPr lang="en-US" altLang="en-US" sz="2000" dirty="0"/>
          </a:p>
          <a:p>
            <a:endParaRPr lang="en-GB" sz="2400" dirty="0"/>
          </a:p>
        </p:txBody>
      </p:sp>
      <p:cxnSp>
        <p:nvCxnSpPr>
          <p:cNvPr id="5" name="Straight Arrow Connector 4"/>
          <p:cNvCxnSpPr/>
          <p:nvPr/>
        </p:nvCxnSpPr>
        <p:spPr>
          <a:xfrm>
            <a:off x="2664815" y="2744334"/>
            <a:ext cx="419566" cy="0"/>
          </a:xfrm>
          <a:prstGeom prst="straightConnector1">
            <a:avLst/>
          </a:prstGeom>
          <a:ln>
            <a:solidFill>
              <a:srgbClr val="8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367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testing</a:t>
            </a:r>
          </a:p>
        </p:txBody>
      </p:sp>
      <p:sp>
        <p:nvSpPr>
          <p:cNvPr id="3" name="Content Placeholder 2"/>
          <p:cNvSpPr>
            <a:spLocks noGrp="1"/>
          </p:cNvSpPr>
          <p:nvPr>
            <p:ph idx="1"/>
          </p:nvPr>
        </p:nvSpPr>
        <p:spPr>
          <a:xfrm>
            <a:off x="113400" y="1795709"/>
            <a:ext cx="9144000" cy="4370142"/>
          </a:xfrm>
        </p:spPr>
        <p:txBody>
          <a:bodyPr/>
          <a:lstStyle/>
          <a:p>
            <a:pPr marL="0" indent="0">
              <a:buNone/>
            </a:pPr>
            <a:r>
              <a:rPr lang="en-US" sz="1600" dirty="0">
                <a:latin typeface="Courier"/>
                <a:cs typeface="Courier"/>
              </a:rPr>
              <a:t>public void </a:t>
            </a:r>
            <a:r>
              <a:rPr lang="en-US" sz="1600" dirty="0" err="1">
                <a:latin typeface="Courier"/>
                <a:cs typeface="Courier"/>
              </a:rPr>
              <a:t>testSqrt</a:t>
            </a:r>
            <a:r>
              <a:rPr lang="en-US" sz="1600" dirty="0">
                <a:latin typeface="Courier"/>
                <a:cs typeface="Courier"/>
              </a:rPr>
              <a:t>(double input, double expected, double delta) { </a:t>
            </a:r>
          </a:p>
          <a:p>
            <a:pPr marL="0" indent="0">
              <a:buNone/>
            </a:pPr>
            <a:endParaRPr lang="en-US" sz="1600" dirty="0">
              <a:latin typeface="Courier"/>
              <a:cs typeface="Courier"/>
            </a:endParaRPr>
          </a:p>
          <a:p>
            <a:pPr marL="0" indent="0">
              <a:buNone/>
            </a:pPr>
            <a:r>
              <a:rPr lang="en-US" sz="1600" dirty="0">
                <a:latin typeface="Courier"/>
                <a:cs typeface="Courier"/>
              </a:rPr>
              <a:t>	double </a:t>
            </a:r>
            <a:r>
              <a:rPr lang="en-US" sz="1600" dirty="0" err="1">
                <a:latin typeface="Courier"/>
                <a:cs typeface="Courier"/>
              </a:rPr>
              <a:t>sqrtValue</a:t>
            </a:r>
            <a:r>
              <a:rPr lang="en-US" sz="1600" dirty="0">
                <a:latin typeface="Courier"/>
                <a:cs typeface="Courier"/>
              </a:rPr>
              <a:t> = </a:t>
            </a:r>
            <a:r>
              <a:rPr lang="en-US" sz="1600" dirty="0" err="1">
                <a:latin typeface="Courier"/>
                <a:cs typeface="Courier"/>
              </a:rPr>
              <a:t>sqrt</a:t>
            </a:r>
            <a:r>
              <a:rPr lang="en-US" sz="1600" dirty="0">
                <a:latin typeface="Courier"/>
                <a:cs typeface="Courier"/>
              </a:rPr>
              <a:t>(input);</a:t>
            </a:r>
            <a:br>
              <a:rPr lang="en-US" sz="1600" dirty="0">
                <a:latin typeface="Courier"/>
                <a:cs typeface="Courier"/>
              </a:rPr>
            </a:br>
            <a:r>
              <a:rPr lang="en-US" sz="1600" dirty="0">
                <a:latin typeface="Courier"/>
                <a:cs typeface="Courier"/>
              </a:rPr>
              <a:t>	double err = </a:t>
            </a:r>
            <a:r>
              <a:rPr lang="en-US" sz="1600" dirty="0" err="1">
                <a:latin typeface="Courier"/>
                <a:cs typeface="Courier"/>
              </a:rPr>
              <a:t>Math.abs</a:t>
            </a:r>
            <a:r>
              <a:rPr lang="en-US" sz="1600" dirty="0">
                <a:latin typeface="Courier"/>
                <a:cs typeface="Courier"/>
              </a:rPr>
              <a:t>((</a:t>
            </a:r>
            <a:r>
              <a:rPr lang="en-US" sz="1600" dirty="0" err="1">
                <a:latin typeface="Courier"/>
                <a:cs typeface="Courier"/>
              </a:rPr>
              <a:t>sqrtValue</a:t>
            </a:r>
            <a:r>
              <a:rPr lang="en-US" sz="1600" dirty="0">
                <a:latin typeface="Courier"/>
                <a:cs typeface="Courier"/>
              </a:rPr>
              <a:t> - expected)); </a:t>
            </a:r>
          </a:p>
          <a:p>
            <a:pPr marL="0" indent="0">
              <a:buNone/>
            </a:pPr>
            <a:endParaRPr lang="en-US" sz="1600" dirty="0">
              <a:latin typeface="Courier"/>
              <a:cs typeface="Courier"/>
            </a:endParaRPr>
          </a:p>
          <a:p>
            <a:pPr marL="0" indent="0">
              <a:buNone/>
            </a:pPr>
            <a:r>
              <a:rPr lang="en-US" sz="1600" dirty="0">
                <a:latin typeface="Courier"/>
                <a:cs typeface="Courier"/>
              </a:rPr>
              <a:t>	if (err &gt; delta) { </a:t>
            </a:r>
          </a:p>
          <a:p>
            <a:pPr marL="0" indent="0">
              <a:buNone/>
            </a:pPr>
            <a:r>
              <a:rPr lang="en-US" sz="1600" dirty="0">
                <a:latin typeface="Courier"/>
                <a:cs typeface="Courier"/>
              </a:rPr>
              <a:t>		</a:t>
            </a:r>
            <a:r>
              <a:rPr lang="en-US" sz="1600" dirty="0" err="1">
                <a:latin typeface="Courier"/>
                <a:cs typeface="Courier"/>
              </a:rPr>
              <a:t>System.out.print</a:t>
            </a:r>
            <a:r>
              <a:rPr lang="en-US" sz="1600" dirty="0">
                <a:latin typeface="Courier"/>
                <a:cs typeface="Courier"/>
              </a:rPr>
              <a:t>("Invalid result for </a:t>
            </a:r>
            <a:r>
              <a:rPr lang="en-US" sz="1600" dirty="0" err="1">
                <a:latin typeface="Courier"/>
                <a:cs typeface="Courier"/>
              </a:rPr>
              <a:t>sqrt</a:t>
            </a:r>
            <a:r>
              <a:rPr lang="en-US" sz="1600" dirty="0">
                <a:latin typeface="Courier"/>
                <a:cs typeface="Courier"/>
              </a:rPr>
              <a:t>("+input+"),"); 		</a:t>
            </a:r>
            <a:r>
              <a:rPr lang="en-US" sz="1600" dirty="0" err="1">
                <a:latin typeface="Courier"/>
                <a:cs typeface="Courier"/>
              </a:rPr>
              <a:t>System.out.print</a:t>
            </a:r>
            <a:r>
              <a:rPr lang="en-US" sz="1600" dirty="0">
                <a:latin typeface="Courier"/>
                <a:cs typeface="Courier"/>
              </a:rPr>
              <a:t>(" expected: " + expected); 				</a:t>
            </a:r>
            <a:r>
              <a:rPr lang="en-US" sz="1600" dirty="0" err="1">
                <a:latin typeface="Courier"/>
                <a:cs typeface="Courier"/>
              </a:rPr>
              <a:t>System.out.println</a:t>
            </a:r>
            <a:r>
              <a:rPr lang="en-US" sz="1600" dirty="0">
                <a:latin typeface="Courier"/>
                <a:cs typeface="Courier"/>
              </a:rPr>
              <a:t>(", got: " + </a:t>
            </a:r>
            <a:r>
              <a:rPr lang="en-US" sz="1600" dirty="0" err="1">
                <a:latin typeface="Courier"/>
                <a:cs typeface="Courier"/>
              </a:rPr>
              <a:t>sqrtValue</a:t>
            </a:r>
            <a:r>
              <a:rPr lang="en-US" sz="1600" dirty="0">
                <a:latin typeface="Courier"/>
                <a:cs typeface="Courier"/>
              </a:rPr>
              <a:t>); </a:t>
            </a:r>
          </a:p>
          <a:p>
            <a:pPr marL="0" indent="0">
              <a:buNone/>
            </a:pPr>
            <a:r>
              <a:rPr lang="en-US" sz="1600" dirty="0">
                <a:latin typeface="Courier"/>
                <a:cs typeface="Courier"/>
              </a:rPr>
              <a:t>	} </a:t>
            </a:r>
          </a:p>
          <a:p>
            <a:pPr marL="0" indent="0">
              <a:buNone/>
            </a:pPr>
            <a:r>
              <a:rPr lang="en-US" sz="1600" dirty="0">
                <a:latin typeface="Courier"/>
                <a:cs typeface="Courier"/>
              </a:rPr>
              <a:t>} </a:t>
            </a:r>
          </a:p>
          <a:p>
            <a:pPr marL="0" indent="0">
              <a:buNone/>
            </a:pPr>
            <a:endParaRPr lang="en-US" sz="1600" dirty="0">
              <a:latin typeface="Courier"/>
              <a:cs typeface="Courier"/>
            </a:endParaRPr>
          </a:p>
        </p:txBody>
      </p:sp>
      <p:sp>
        <p:nvSpPr>
          <p:cNvPr id="4" name="TextBox 3"/>
          <p:cNvSpPr txBox="1"/>
          <p:nvPr/>
        </p:nvSpPr>
        <p:spPr>
          <a:xfrm>
            <a:off x="4593557" y="923730"/>
            <a:ext cx="3746963" cy="369332"/>
          </a:xfrm>
          <a:prstGeom prst="rect">
            <a:avLst/>
          </a:prstGeom>
          <a:noFill/>
        </p:spPr>
        <p:txBody>
          <a:bodyPr wrap="square" rtlCol="0">
            <a:spAutoFit/>
          </a:bodyPr>
          <a:lstStyle/>
          <a:p>
            <a:r>
              <a:rPr lang="en-US" dirty="0">
                <a:solidFill>
                  <a:srgbClr val="0000FF"/>
                </a:solidFill>
              </a:rPr>
              <a:t>Max error allowed</a:t>
            </a:r>
          </a:p>
        </p:txBody>
      </p:sp>
      <p:cxnSp>
        <p:nvCxnSpPr>
          <p:cNvPr id="6" name="Straight Arrow Connector 5"/>
          <p:cNvCxnSpPr/>
          <p:nvPr/>
        </p:nvCxnSpPr>
        <p:spPr>
          <a:xfrm>
            <a:off x="6600298" y="1332792"/>
            <a:ext cx="987693" cy="58015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3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30200" y="1687629"/>
            <a:ext cx="8489950" cy="4370142"/>
          </a:xfrm>
        </p:spPr>
        <p:txBody>
          <a:bodyPr/>
          <a:lstStyle/>
          <a:p>
            <a:pPr marL="0" indent="0">
              <a:buNone/>
            </a:pPr>
            <a:r>
              <a:rPr lang="en-US" sz="1600" dirty="0">
                <a:latin typeface="Courier"/>
                <a:cs typeface="Courier"/>
              </a:rPr>
              <a:t>public void </a:t>
            </a:r>
            <a:r>
              <a:rPr lang="en-US" sz="1600" b="1" dirty="0">
                <a:latin typeface="Courier"/>
                <a:cs typeface="Courier"/>
              </a:rPr>
              <a:t>run</a:t>
            </a:r>
            <a:r>
              <a:rPr lang="en-US" sz="1600" dirty="0">
                <a:latin typeface="Courier"/>
                <a:cs typeface="Courier"/>
              </a:rPr>
              <a:t>() { </a:t>
            </a:r>
          </a:p>
          <a:p>
            <a:pPr marL="0" indent="0">
              <a:buNone/>
            </a:pPr>
            <a:r>
              <a:rPr lang="en-US" sz="1600" dirty="0">
                <a:latin typeface="Courier"/>
                <a:cs typeface="Courier"/>
              </a:rPr>
              <a:t>	double[][] d1 = new double[][]</a:t>
            </a:r>
            <a:br>
              <a:rPr lang="en-US" sz="1600" dirty="0">
                <a:latin typeface="Courier"/>
                <a:cs typeface="Courier"/>
              </a:rPr>
            </a:br>
            <a:r>
              <a:rPr lang="en-US" sz="1600" dirty="0">
                <a:latin typeface="Courier"/>
                <a:cs typeface="Courier"/>
              </a:rPr>
              <a:t>	{{1.0,1.0}, {2.0,1.4142135}, {3.0,1.7320508},	{10.0,3.1622776}, {100.0,10.0}, {0.1,0.316227}, {0.0,0.0}, 	{-1.0,Double.NaN} }; </a:t>
            </a:r>
          </a:p>
          <a:p>
            <a:pPr marL="0" indent="0">
              <a:buNone/>
            </a:pPr>
            <a:endParaRPr lang="en-US" sz="1600" dirty="0">
              <a:latin typeface="Courier"/>
              <a:cs typeface="Courier"/>
            </a:endParaRPr>
          </a:p>
          <a:p>
            <a:pPr marL="0" indent="0">
              <a:buNone/>
            </a:pPr>
            <a:r>
              <a:rPr lang="en-US" sz="1600" dirty="0" err="1">
                <a:latin typeface="Courier"/>
                <a:cs typeface="Courier"/>
              </a:rPr>
              <a:t>testSqrtDataSet</a:t>
            </a:r>
            <a:r>
              <a:rPr lang="en-US" sz="1600" dirty="0">
                <a:latin typeface="Courier"/>
                <a:cs typeface="Courier"/>
              </a:rPr>
              <a:t>(d1); </a:t>
            </a:r>
          </a:p>
          <a:p>
            <a:pPr marL="0" indent="0">
              <a:buNone/>
            </a:pPr>
            <a:endParaRPr lang="en-US" sz="1600" dirty="0">
              <a:latin typeface="Courier"/>
              <a:cs typeface="Courier"/>
            </a:endParaRPr>
          </a:p>
          <a:p>
            <a:pPr marL="0" indent="0">
              <a:buNone/>
            </a:pPr>
            <a:r>
              <a:rPr lang="en-US" sz="1600" dirty="0">
                <a:latin typeface="Courier"/>
                <a:cs typeface="Courier"/>
              </a:rPr>
              <a:t>} </a:t>
            </a:r>
          </a:p>
          <a:p>
            <a:pPr marL="0" indent="0">
              <a:buNone/>
            </a:pPr>
            <a:endParaRPr lang="en-US" sz="1600" dirty="0">
              <a:latin typeface="Courier"/>
              <a:cs typeface="Courier"/>
            </a:endParaRPr>
          </a:p>
          <a:p>
            <a:pPr marL="0" indent="0">
              <a:buNone/>
            </a:pPr>
            <a:r>
              <a:rPr lang="en-US" sz="1600" dirty="0">
                <a:latin typeface="Courier"/>
                <a:cs typeface="Courier"/>
              </a:rPr>
              <a:t>public void </a:t>
            </a:r>
            <a:r>
              <a:rPr lang="en-US" sz="1600" b="1" dirty="0" err="1">
                <a:latin typeface="Courier"/>
                <a:cs typeface="Courier"/>
              </a:rPr>
              <a:t>testSqrtDataSet</a:t>
            </a:r>
            <a:r>
              <a:rPr lang="en-US" sz="1600" dirty="0">
                <a:latin typeface="Courier"/>
                <a:cs typeface="Courier"/>
              </a:rPr>
              <a:t>(double[][] data) { </a:t>
            </a:r>
          </a:p>
          <a:p>
            <a:pPr marL="0" indent="0">
              <a:buNone/>
            </a:pPr>
            <a:r>
              <a:rPr lang="en-US" sz="1600" dirty="0">
                <a:latin typeface="Courier"/>
                <a:cs typeface="Courier"/>
              </a:rPr>
              <a:t>	for (</a:t>
            </a:r>
            <a:r>
              <a:rPr lang="en-US" sz="1600" dirty="0" err="1">
                <a:latin typeface="Courier"/>
                <a:cs typeface="Courier"/>
              </a:rPr>
              <a:t>int</a:t>
            </a:r>
            <a:r>
              <a:rPr lang="en-US" sz="1600" dirty="0">
                <a:latin typeface="Courier"/>
                <a:cs typeface="Courier"/>
              </a:rPr>
              <a:t> </a:t>
            </a:r>
            <a:r>
              <a:rPr lang="en-US" sz="1600" dirty="0" err="1">
                <a:latin typeface="Courier"/>
                <a:cs typeface="Courier"/>
              </a:rPr>
              <a:t>i</a:t>
            </a:r>
            <a:r>
              <a:rPr lang="en-US" sz="1600" dirty="0">
                <a:latin typeface="Courier"/>
                <a:cs typeface="Courier"/>
              </a:rPr>
              <a:t> = 0 ; </a:t>
            </a:r>
            <a:r>
              <a:rPr lang="en-US" sz="1600" dirty="0" err="1">
                <a:latin typeface="Courier"/>
                <a:cs typeface="Courier"/>
              </a:rPr>
              <a:t>i</a:t>
            </a:r>
            <a:r>
              <a:rPr lang="en-US" sz="1600" dirty="0">
                <a:latin typeface="Courier"/>
                <a:cs typeface="Courier"/>
              </a:rPr>
              <a:t> &lt; </a:t>
            </a:r>
            <a:r>
              <a:rPr lang="en-US" sz="1600" dirty="0" err="1">
                <a:latin typeface="Courier"/>
                <a:cs typeface="Courier"/>
              </a:rPr>
              <a:t>data.length</a:t>
            </a:r>
            <a:r>
              <a:rPr lang="en-US" sz="1600" dirty="0">
                <a:latin typeface="Courier"/>
                <a:cs typeface="Courier"/>
              </a:rPr>
              <a:t> ; </a:t>
            </a:r>
            <a:r>
              <a:rPr lang="en-US" sz="1600" dirty="0" err="1">
                <a:latin typeface="Courier"/>
                <a:cs typeface="Courier"/>
              </a:rPr>
              <a:t>i</a:t>
            </a:r>
            <a:r>
              <a:rPr lang="en-US" sz="1600" dirty="0">
                <a:latin typeface="Courier"/>
                <a:cs typeface="Courier"/>
              </a:rPr>
              <a:t>++) { </a:t>
            </a:r>
          </a:p>
          <a:p>
            <a:pPr marL="0" indent="0">
              <a:buNone/>
            </a:pPr>
            <a:r>
              <a:rPr lang="en-US" sz="1600" dirty="0">
                <a:latin typeface="Courier"/>
                <a:cs typeface="Courier"/>
              </a:rPr>
              <a:t>		</a:t>
            </a:r>
            <a:r>
              <a:rPr lang="en-US" sz="1600" dirty="0" err="1">
                <a:latin typeface="Courier"/>
                <a:cs typeface="Courier"/>
              </a:rPr>
              <a:t>testSqrt</a:t>
            </a:r>
            <a:r>
              <a:rPr lang="en-US" sz="1600" dirty="0">
                <a:latin typeface="Courier"/>
                <a:cs typeface="Courier"/>
              </a:rPr>
              <a:t>(data[</a:t>
            </a:r>
            <a:r>
              <a:rPr lang="en-US" sz="1600" dirty="0" err="1">
                <a:latin typeface="Courier"/>
                <a:cs typeface="Courier"/>
              </a:rPr>
              <a:t>i</a:t>
            </a:r>
            <a:r>
              <a:rPr lang="en-US" sz="1600" dirty="0">
                <a:latin typeface="Courier"/>
                <a:cs typeface="Courier"/>
              </a:rPr>
              <a:t>][0],data[</a:t>
            </a:r>
            <a:r>
              <a:rPr lang="en-US" sz="1600" dirty="0" err="1">
                <a:latin typeface="Courier"/>
                <a:cs typeface="Courier"/>
              </a:rPr>
              <a:t>i</a:t>
            </a:r>
            <a:r>
              <a:rPr lang="en-US" sz="1600" dirty="0">
                <a:latin typeface="Courier"/>
                <a:cs typeface="Courier"/>
              </a:rPr>
              <a:t>][1],0.00001); </a:t>
            </a:r>
          </a:p>
          <a:p>
            <a:pPr marL="0" indent="0">
              <a:buNone/>
            </a:pPr>
            <a:r>
              <a:rPr lang="en-US" sz="1600" dirty="0">
                <a:latin typeface="Courier"/>
                <a:cs typeface="Courier"/>
              </a:rPr>
              <a:t>	} </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endParaRPr lang="en-US" sz="1600" dirty="0">
              <a:latin typeface="Courier"/>
              <a:cs typeface="Courier"/>
            </a:endParaRPr>
          </a:p>
        </p:txBody>
      </p:sp>
    </p:spTree>
    <p:extLst>
      <p:ext uri="{BB962C8B-B14F-4D97-AF65-F5344CB8AC3E}">
        <p14:creationId xmlns:p14="http://schemas.microsoft.com/office/powerpoint/2010/main" val="777959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JUnit</a:t>
            </a:r>
            <a:endParaRPr lang="en-US" dirty="0"/>
          </a:p>
        </p:txBody>
      </p:sp>
      <p:sp>
        <p:nvSpPr>
          <p:cNvPr id="3" name="Content Placeholder 2"/>
          <p:cNvSpPr>
            <a:spLocks noGrp="1"/>
          </p:cNvSpPr>
          <p:nvPr>
            <p:ph idx="1"/>
          </p:nvPr>
        </p:nvSpPr>
        <p:spPr/>
        <p:txBody>
          <a:bodyPr/>
          <a:lstStyle/>
          <a:p>
            <a:r>
              <a:rPr lang="en-US" dirty="0" err="1"/>
              <a:t>JUnit</a:t>
            </a:r>
            <a:r>
              <a:rPr lang="en-US" dirty="0"/>
              <a:t> is a simple, free and open source framework to write repeatable unit tests using Java. </a:t>
            </a:r>
          </a:p>
          <a:p>
            <a:r>
              <a:rPr lang="en-US" dirty="0"/>
              <a:t>It is a regression-testing framework, which allows the developer to write code faster with high quality. </a:t>
            </a:r>
          </a:p>
          <a:p>
            <a:r>
              <a:rPr lang="en-US" dirty="0" err="1"/>
              <a:t>JUnit</a:t>
            </a:r>
            <a:r>
              <a:rPr lang="en-US" dirty="0"/>
              <a:t> tests increase the stability of the software.</a:t>
            </a:r>
          </a:p>
          <a:p>
            <a:r>
              <a:rPr lang="en-US" dirty="0"/>
              <a:t>The main philosophy behind this testing framework is to make coding and testing move hand in hand.</a:t>
            </a:r>
          </a:p>
          <a:p>
            <a:endParaRPr lang="en-US" dirty="0"/>
          </a:p>
        </p:txBody>
      </p:sp>
    </p:spTree>
    <p:extLst>
      <p:ext uri="{BB962C8B-B14F-4D97-AF65-F5344CB8AC3E}">
        <p14:creationId xmlns:p14="http://schemas.microsoft.com/office/powerpoint/2010/main" val="1405334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54040"/>
            <a:ext cx="8489950" cy="654070"/>
          </a:xfrm>
        </p:spPr>
        <p:txBody>
          <a:bodyPr/>
          <a:lstStyle/>
          <a:p>
            <a:r>
              <a:rPr lang="en-US" dirty="0"/>
              <a:t>A case study</a:t>
            </a:r>
          </a:p>
        </p:txBody>
      </p:sp>
      <p:sp>
        <p:nvSpPr>
          <p:cNvPr id="3" name="Content Placeholder 2"/>
          <p:cNvSpPr>
            <a:spLocks noGrp="1"/>
          </p:cNvSpPr>
          <p:nvPr>
            <p:ph idx="1"/>
          </p:nvPr>
        </p:nvSpPr>
        <p:spPr>
          <a:xfrm>
            <a:off x="438293" y="877031"/>
            <a:ext cx="8489950" cy="4370142"/>
          </a:xfrm>
        </p:spPr>
        <p:txBody>
          <a:bodyPr/>
          <a:lstStyle/>
          <a:p>
            <a:pPr marL="0" indent="0" algn="just">
              <a:buNone/>
            </a:pPr>
            <a:r>
              <a:rPr lang="en-US" sz="1200" dirty="0">
                <a:latin typeface="Courier"/>
                <a:cs typeface="Courier"/>
              </a:rPr>
              <a:t>public class </a:t>
            </a:r>
            <a:r>
              <a:rPr lang="en-US" sz="1200" dirty="0" err="1">
                <a:latin typeface="Courier"/>
                <a:cs typeface="Courier"/>
              </a:rPr>
              <a:t>BankAccount</a:t>
            </a:r>
            <a:r>
              <a:rPr lang="en-US" sz="1200" dirty="0">
                <a:latin typeface="Courier"/>
                <a:cs typeface="Courier"/>
              </a:rPr>
              <a:t> {</a:t>
            </a:r>
          </a:p>
          <a:p>
            <a:pPr marL="0" indent="0" algn="just">
              <a:buNone/>
            </a:pPr>
            <a:r>
              <a:rPr lang="en-US" sz="1200" dirty="0">
                <a:latin typeface="Courier"/>
                <a:cs typeface="Courier"/>
              </a:rPr>
              <a:t>        </a:t>
            </a:r>
          </a:p>
          <a:p>
            <a:pPr marL="0" indent="0" algn="just">
              <a:buNone/>
            </a:pPr>
            <a:r>
              <a:rPr lang="en-US" sz="1200" dirty="0">
                <a:latin typeface="Courier"/>
                <a:cs typeface="Courier"/>
              </a:rPr>
              <a:t>    private double balance;</a:t>
            </a:r>
          </a:p>
          <a:p>
            <a:pPr marL="0" indent="0" algn="just">
              <a:buNone/>
            </a:pPr>
            <a:r>
              <a:rPr lang="en-US" sz="1200" dirty="0">
                <a:latin typeface="Courier"/>
                <a:cs typeface="Courier"/>
              </a:rPr>
              <a:t>    private String </a:t>
            </a:r>
            <a:r>
              <a:rPr lang="en-US" sz="1200" dirty="0" err="1">
                <a:latin typeface="Courier"/>
                <a:cs typeface="Courier"/>
              </a:rPr>
              <a:t>accountNumber</a:t>
            </a:r>
            <a:r>
              <a:rPr lang="en-US" sz="1200" dirty="0">
                <a:latin typeface="Courier"/>
                <a:cs typeface="Courier"/>
              </a:rPr>
              <a:t>;</a:t>
            </a:r>
          </a:p>
          <a:p>
            <a:pPr marL="0" indent="0" algn="just">
              <a:buNone/>
            </a:pPr>
            <a:r>
              <a:rPr lang="en-US" sz="1200" dirty="0">
                <a:latin typeface="Courier"/>
                <a:cs typeface="Courier"/>
              </a:rPr>
              <a:t>    </a:t>
            </a:r>
          </a:p>
          <a:p>
            <a:pPr marL="0" indent="0" algn="just">
              <a:buNone/>
            </a:pPr>
            <a:r>
              <a:rPr lang="en-US" sz="1200" dirty="0">
                <a:latin typeface="Courier"/>
                <a:cs typeface="Courier"/>
              </a:rPr>
              <a:t>  public </a:t>
            </a:r>
            <a:r>
              <a:rPr lang="en-US" sz="1200" b="1" dirty="0" err="1">
                <a:latin typeface="Courier"/>
                <a:cs typeface="Courier"/>
              </a:rPr>
              <a:t>BankAccount</a:t>
            </a:r>
            <a:r>
              <a:rPr lang="en-US" sz="1200" dirty="0">
                <a:latin typeface="Courier"/>
                <a:cs typeface="Courier"/>
              </a:rPr>
              <a:t>(double </a:t>
            </a:r>
            <a:r>
              <a:rPr lang="en-US" sz="1200" dirty="0" err="1">
                <a:latin typeface="Courier"/>
                <a:cs typeface="Courier"/>
              </a:rPr>
              <a:t>initialBalance</a:t>
            </a:r>
            <a:r>
              <a:rPr lang="en-US" sz="1200" dirty="0">
                <a:latin typeface="Courier"/>
                <a:cs typeface="Courier"/>
              </a:rPr>
              <a:t>){</a:t>
            </a:r>
          </a:p>
          <a:p>
            <a:pPr marL="0" indent="0" algn="just">
              <a:buNone/>
            </a:pPr>
            <a:r>
              <a:rPr lang="en-US" sz="1200" dirty="0">
                <a:latin typeface="Courier"/>
                <a:cs typeface="Courier"/>
              </a:rPr>
              <a:t>        balance  = </a:t>
            </a:r>
            <a:r>
              <a:rPr lang="en-US" sz="1200" dirty="0" err="1">
                <a:latin typeface="Courier"/>
                <a:cs typeface="Courier"/>
              </a:rPr>
              <a:t>initialBalance</a:t>
            </a:r>
            <a:r>
              <a:rPr lang="en-US" sz="1200" dirty="0">
                <a:latin typeface="Courier"/>
                <a:cs typeface="Courier"/>
              </a:rPr>
              <a:t>;</a:t>
            </a:r>
          </a:p>
          <a:p>
            <a:pPr marL="0" indent="0" algn="just">
              <a:buNone/>
            </a:pPr>
            <a:endParaRPr lang="en-US" sz="1200" dirty="0">
              <a:latin typeface="Courier"/>
              <a:cs typeface="Courier"/>
            </a:endParaRPr>
          </a:p>
          <a:p>
            <a:pPr marL="0" indent="0" algn="just">
              <a:buNone/>
            </a:pPr>
            <a:r>
              <a:rPr lang="en-US" sz="1200" dirty="0">
                <a:latin typeface="Courier"/>
                <a:cs typeface="Courier"/>
              </a:rPr>
              <a:t>    }     </a:t>
            </a:r>
          </a:p>
          <a:p>
            <a:pPr marL="0" indent="0" algn="just">
              <a:buNone/>
            </a:pPr>
            <a:r>
              <a:rPr lang="en-US" sz="1200" dirty="0">
                <a:latin typeface="Courier"/>
                <a:cs typeface="Courier"/>
              </a:rPr>
              <a:t>  public void </a:t>
            </a:r>
            <a:r>
              <a:rPr lang="en-US" sz="1200" b="1" dirty="0">
                <a:latin typeface="Courier"/>
                <a:cs typeface="Courier"/>
              </a:rPr>
              <a:t>deposit</a:t>
            </a:r>
            <a:r>
              <a:rPr lang="en-US" sz="1200" dirty="0">
                <a:latin typeface="Courier"/>
                <a:cs typeface="Courier"/>
              </a:rPr>
              <a:t>(double amount){</a:t>
            </a:r>
          </a:p>
          <a:p>
            <a:pPr marL="0" indent="0" algn="just">
              <a:buNone/>
            </a:pPr>
            <a:r>
              <a:rPr lang="en-US" sz="1200" dirty="0">
                <a:latin typeface="Courier"/>
                <a:cs typeface="Courier"/>
              </a:rPr>
              <a:t>         //code</a:t>
            </a:r>
          </a:p>
          <a:p>
            <a:pPr marL="0" indent="0" algn="just">
              <a:buNone/>
            </a:pPr>
            <a:r>
              <a:rPr lang="en-US" sz="1200" dirty="0">
                <a:latin typeface="Courier"/>
                <a:cs typeface="Courier"/>
              </a:rPr>
              <a:t>         balance += amount;</a:t>
            </a:r>
          </a:p>
          <a:p>
            <a:pPr marL="0" indent="0" algn="just">
              <a:buNone/>
            </a:pPr>
            <a:r>
              <a:rPr lang="en-US" sz="1200" dirty="0">
                <a:latin typeface="Courier"/>
                <a:cs typeface="Courier"/>
              </a:rPr>
              <a:t>     }</a:t>
            </a:r>
            <a:endParaRPr lang="en-US" sz="1200" b="1" dirty="0">
              <a:latin typeface="Courier"/>
              <a:cs typeface="Courier"/>
            </a:endParaRPr>
          </a:p>
          <a:p>
            <a:pPr marL="0" indent="0" algn="just">
              <a:buNone/>
            </a:pPr>
            <a:r>
              <a:rPr lang="en-US" sz="1200" dirty="0">
                <a:latin typeface="Courier"/>
                <a:cs typeface="Courier"/>
              </a:rPr>
              <a:t>  public void </a:t>
            </a:r>
            <a:r>
              <a:rPr lang="en-US" sz="1200" b="1" dirty="0">
                <a:latin typeface="Courier"/>
                <a:cs typeface="Courier"/>
              </a:rPr>
              <a:t>withdraw</a:t>
            </a:r>
            <a:r>
              <a:rPr lang="en-US" sz="1200" dirty="0">
                <a:latin typeface="Courier"/>
                <a:cs typeface="Courier"/>
              </a:rPr>
              <a:t>(double amount){</a:t>
            </a:r>
          </a:p>
          <a:p>
            <a:pPr marL="0" indent="0" algn="just">
              <a:buNone/>
            </a:pPr>
            <a:r>
              <a:rPr lang="en-US" sz="1200" dirty="0">
                <a:latin typeface="Courier"/>
                <a:cs typeface="Courier"/>
              </a:rPr>
              <a:t>         //code </a:t>
            </a:r>
          </a:p>
          <a:p>
            <a:pPr marL="0" indent="0" algn="just">
              <a:buNone/>
            </a:pPr>
            <a:r>
              <a:rPr lang="en-US" sz="1200" dirty="0">
                <a:latin typeface="Courier"/>
                <a:cs typeface="Courier"/>
              </a:rPr>
              <a:t>         balance -= amount;</a:t>
            </a:r>
          </a:p>
          <a:p>
            <a:pPr marL="0" indent="0" algn="just">
              <a:buNone/>
            </a:pPr>
            <a:r>
              <a:rPr lang="en-US" sz="1200" dirty="0">
                <a:latin typeface="Courier"/>
                <a:cs typeface="Courier"/>
              </a:rPr>
              <a:t>     }</a:t>
            </a:r>
          </a:p>
          <a:p>
            <a:pPr marL="0" indent="0" algn="just">
              <a:buNone/>
            </a:pPr>
            <a:r>
              <a:rPr lang="en-US" sz="1200" dirty="0">
                <a:latin typeface="Courier"/>
                <a:cs typeface="Courier"/>
              </a:rPr>
              <a:t>public double </a:t>
            </a:r>
            <a:r>
              <a:rPr lang="en-US" sz="1200" b="1" dirty="0" err="1">
                <a:latin typeface="Courier"/>
                <a:cs typeface="Courier"/>
              </a:rPr>
              <a:t>getBalance</a:t>
            </a:r>
            <a:r>
              <a:rPr lang="en-US" sz="1200" dirty="0">
                <a:latin typeface="Courier"/>
                <a:cs typeface="Courier"/>
              </a:rPr>
              <a:t>(){</a:t>
            </a:r>
          </a:p>
          <a:p>
            <a:pPr marL="0" indent="0" algn="just">
              <a:buNone/>
            </a:pPr>
            <a:r>
              <a:rPr lang="en-US" sz="1200" dirty="0">
                <a:latin typeface="Courier"/>
                <a:cs typeface="Courier"/>
              </a:rPr>
              <a:t>         //code </a:t>
            </a:r>
          </a:p>
          <a:p>
            <a:pPr marL="0" indent="0" algn="just">
              <a:buNone/>
            </a:pPr>
            <a:r>
              <a:rPr lang="en-US" sz="1200" dirty="0">
                <a:latin typeface="Courier"/>
                <a:cs typeface="Courier"/>
              </a:rPr>
              <a:t>         return balance;</a:t>
            </a:r>
          </a:p>
          <a:p>
            <a:pPr marL="0" indent="0" algn="just">
              <a:buNone/>
            </a:pPr>
            <a:r>
              <a:rPr lang="en-US" sz="1200" dirty="0">
                <a:latin typeface="Courier"/>
                <a:cs typeface="Courier"/>
              </a:rPr>
              <a:t>     }</a:t>
            </a:r>
          </a:p>
          <a:p>
            <a:pPr marL="0" indent="0" algn="just">
              <a:buNone/>
            </a:pPr>
            <a:r>
              <a:rPr lang="en-US" sz="1200" dirty="0">
                <a:latin typeface="Courier"/>
                <a:cs typeface="Courier"/>
              </a:rPr>
              <a:t>     public void </a:t>
            </a:r>
            <a:r>
              <a:rPr lang="en-US" sz="1200" b="1" dirty="0">
                <a:latin typeface="Courier"/>
                <a:cs typeface="Courier"/>
              </a:rPr>
              <a:t>close</a:t>
            </a:r>
            <a:r>
              <a:rPr lang="en-US" sz="1200" dirty="0">
                <a:latin typeface="Courier"/>
                <a:cs typeface="Courier"/>
              </a:rPr>
              <a:t>(){</a:t>
            </a:r>
          </a:p>
          <a:p>
            <a:pPr marL="0" indent="0" algn="just">
              <a:buNone/>
            </a:pPr>
            <a:r>
              <a:rPr lang="en-US" sz="1200" dirty="0">
                <a:latin typeface="Courier"/>
                <a:cs typeface="Courier"/>
              </a:rPr>
              <a:t>         //here</a:t>
            </a:r>
          </a:p>
          <a:p>
            <a:pPr marL="0" indent="0" algn="just">
              <a:buNone/>
            </a:pPr>
            <a:r>
              <a:rPr lang="en-US" sz="1200" dirty="0">
                <a:latin typeface="Courier"/>
                <a:cs typeface="Courier"/>
              </a:rPr>
              <a:t>         balance = 0;</a:t>
            </a:r>
          </a:p>
          <a:p>
            <a:pPr marL="0" indent="0" algn="just">
              <a:buNone/>
            </a:pPr>
            <a:r>
              <a:rPr lang="en-US" sz="1200" dirty="0">
                <a:latin typeface="Courier"/>
                <a:cs typeface="Courier"/>
              </a:rPr>
              <a:t>     }</a:t>
            </a:r>
          </a:p>
          <a:p>
            <a:pPr marL="0" indent="0" algn="just">
              <a:buNone/>
            </a:pPr>
            <a:r>
              <a:rPr lang="en-US" sz="1200" dirty="0">
                <a:latin typeface="Courier"/>
                <a:cs typeface="Courier"/>
              </a:rPr>
              <a:t>}</a:t>
            </a:r>
          </a:p>
          <a:p>
            <a:pPr marL="0" indent="0" algn="just">
              <a:buNone/>
            </a:pPr>
            <a:endParaRPr lang="en-US" sz="1200" dirty="0">
              <a:latin typeface="Courier"/>
              <a:cs typeface="Courier"/>
            </a:endParaRPr>
          </a:p>
        </p:txBody>
      </p:sp>
    </p:spTree>
    <p:extLst>
      <p:ext uri="{BB962C8B-B14F-4D97-AF65-F5344CB8AC3E}">
        <p14:creationId xmlns:p14="http://schemas.microsoft.com/office/powerpoint/2010/main" val="3314985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32421"/>
            <a:ext cx="8489950" cy="654070"/>
          </a:xfrm>
        </p:spPr>
        <p:txBody>
          <a:bodyPr/>
          <a:lstStyle/>
          <a:p>
            <a:r>
              <a:rPr lang="en-US" dirty="0"/>
              <a:t>How to write a test case</a:t>
            </a:r>
          </a:p>
        </p:txBody>
      </p:sp>
      <p:sp>
        <p:nvSpPr>
          <p:cNvPr id="3" name="Content Placeholder 2"/>
          <p:cNvSpPr>
            <a:spLocks noGrp="1"/>
          </p:cNvSpPr>
          <p:nvPr>
            <p:ph idx="1"/>
          </p:nvPr>
        </p:nvSpPr>
        <p:spPr>
          <a:xfrm>
            <a:off x="330200" y="1386490"/>
            <a:ext cx="8489950" cy="5471509"/>
          </a:xfrm>
        </p:spPr>
        <p:txBody>
          <a:bodyPr/>
          <a:lstStyle/>
          <a:p>
            <a:pPr marL="514350" indent="-514350">
              <a:lnSpc>
                <a:spcPct val="80000"/>
              </a:lnSpc>
              <a:buFont typeface="+mj-lt"/>
              <a:buAutoNum type="arabicPeriod"/>
            </a:pPr>
            <a:r>
              <a:rPr lang="en-GB" altLang="zh-CN" sz="2000" dirty="0">
                <a:ea typeface="宋体" charset="0"/>
                <a:cs typeface="宋体" charset="0"/>
              </a:rPr>
              <a:t>Creates the objects we will interact with during the test. This    testing context is commonly referred to as a test's</a:t>
            </a:r>
            <a:r>
              <a:rPr lang="en-GB" altLang="zh-CN" sz="2000" i="1" dirty="0">
                <a:ea typeface="宋体" charset="0"/>
                <a:cs typeface="宋体" charset="0"/>
              </a:rPr>
              <a:t> fixture</a:t>
            </a:r>
            <a:r>
              <a:rPr lang="en-GB" altLang="zh-CN" sz="2000" dirty="0">
                <a:ea typeface="宋体" charset="0"/>
                <a:cs typeface="宋体" charset="0"/>
              </a:rPr>
              <a:t>. All we need for the </a:t>
            </a:r>
            <a:r>
              <a:rPr lang="en-GB" altLang="zh-CN" sz="2000" dirty="0" err="1">
                <a:ea typeface="宋体" charset="0"/>
                <a:cs typeface="宋体" charset="0"/>
              </a:rPr>
              <a:t>testBankAccount</a:t>
            </a:r>
            <a:r>
              <a:rPr lang="en-GB" altLang="zh-CN" sz="2000" dirty="0">
                <a:ea typeface="宋体" charset="0"/>
                <a:cs typeface="宋体" charset="0"/>
              </a:rPr>
              <a:t> are some </a:t>
            </a:r>
            <a:r>
              <a:rPr lang="en-GB" altLang="zh-CN" sz="2000" dirty="0" err="1">
                <a:ea typeface="宋体" charset="0"/>
                <a:cs typeface="宋体" charset="0"/>
              </a:rPr>
              <a:t>BankAccount</a:t>
            </a:r>
            <a:r>
              <a:rPr lang="en-GB" altLang="zh-CN" sz="2000" dirty="0">
                <a:ea typeface="宋体" charset="0"/>
                <a:cs typeface="宋体" charset="0"/>
              </a:rPr>
              <a:t> objects.</a:t>
            </a:r>
          </a:p>
          <a:p>
            <a:pPr marL="514350" indent="-514350">
              <a:lnSpc>
                <a:spcPct val="80000"/>
              </a:lnSpc>
              <a:buFont typeface="+mj-lt"/>
              <a:buAutoNum type="arabicPeriod"/>
            </a:pPr>
            <a:endParaRPr lang="en-GB" altLang="zh-CN" sz="2000" dirty="0">
              <a:ea typeface="宋体" charset="0"/>
              <a:cs typeface="宋体" charset="0"/>
            </a:endParaRPr>
          </a:p>
          <a:p>
            <a:pPr marL="514350" indent="-514350">
              <a:lnSpc>
                <a:spcPct val="80000"/>
              </a:lnSpc>
              <a:buFont typeface="+mj-lt"/>
              <a:buAutoNum type="arabicPeriod"/>
            </a:pPr>
            <a:r>
              <a:rPr lang="en-GB" altLang="zh-CN" sz="2000" dirty="0">
                <a:ea typeface="宋体" charset="0"/>
                <a:cs typeface="宋体" charset="0"/>
              </a:rPr>
              <a:t>Exercises the objects in the fixture. </a:t>
            </a:r>
          </a:p>
          <a:p>
            <a:pPr marL="514350" indent="-514350">
              <a:lnSpc>
                <a:spcPct val="80000"/>
              </a:lnSpc>
              <a:buFont typeface="+mj-lt"/>
              <a:buAutoNum type="arabicPeriod"/>
            </a:pPr>
            <a:endParaRPr lang="en-GB" altLang="zh-CN" sz="2000" dirty="0">
              <a:ea typeface="宋体" charset="0"/>
              <a:cs typeface="宋体" charset="0"/>
            </a:endParaRPr>
          </a:p>
          <a:p>
            <a:pPr marL="514350" indent="-514350">
              <a:lnSpc>
                <a:spcPct val="80000"/>
              </a:lnSpc>
              <a:buFont typeface="+mj-lt"/>
              <a:buAutoNum type="arabicPeriod"/>
            </a:pPr>
            <a:r>
              <a:rPr lang="en-GB" altLang="zh-CN" sz="2000" dirty="0">
                <a:ea typeface="宋体" charset="0"/>
                <a:cs typeface="宋体" charset="0"/>
              </a:rPr>
              <a:t>Verifies the result</a:t>
            </a:r>
            <a:endParaRPr lang="en-US" sz="2000" dirty="0"/>
          </a:p>
        </p:txBody>
      </p:sp>
      <p:sp>
        <p:nvSpPr>
          <p:cNvPr id="4" name="Rectangle 3"/>
          <p:cNvSpPr/>
          <p:nvPr/>
        </p:nvSpPr>
        <p:spPr>
          <a:xfrm>
            <a:off x="515976" y="3819166"/>
            <a:ext cx="8304174" cy="2973122"/>
          </a:xfrm>
          <a:prstGeom prst="rect">
            <a:avLst/>
          </a:prstGeom>
        </p:spPr>
        <p:txBody>
          <a:bodyPr wrap="square">
            <a:spAutoFit/>
          </a:bodyPr>
          <a:lstStyle/>
          <a:p>
            <a:pPr>
              <a:lnSpc>
                <a:spcPct val="80000"/>
              </a:lnSpc>
              <a:buFont typeface="Wingdings" charset="0"/>
              <a:buNone/>
            </a:pPr>
            <a:r>
              <a:rPr lang="en-GB" altLang="zh-CN" b="1" dirty="0">
                <a:ea typeface="宋体" charset="0"/>
                <a:cs typeface="宋体" charset="0"/>
              </a:rPr>
              <a:t>public class </a:t>
            </a:r>
            <a:r>
              <a:rPr lang="en-GB" altLang="zh-CN" b="1" dirty="0" err="1">
                <a:ea typeface="宋体" charset="0"/>
                <a:cs typeface="宋体" charset="0"/>
              </a:rPr>
              <a:t>BankAccountTest</a:t>
            </a:r>
            <a:r>
              <a:rPr lang="en-GB" altLang="zh-CN" b="1" dirty="0">
                <a:ea typeface="宋体" charset="0"/>
                <a:cs typeface="宋体" charset="0"/>
              </a:rPr>
              <a:t> extends </a:t>
            </a:r>
            <a:r>
              <a:rPr lang="en-GB" altLang="zh-CN" b="1" dirty="0" err="1">
                <a:ea typeface="宋体" charset="0"/>
                <a:cs typeface="宋体" charset="0"/>
              </a:rPr>
              <a:t>TestCase</a:t>
            </a:r>
            <a:r>
              <a:rPr lang="en-GB" altLang="zh-CN" b="1" dirty="0">
                <a:ea typeface="宋体" charset="0"/>
                <a:cs typeface="宋体" charset="0"/>
              </a:rPr>
              <a:t> {     </a:t>
            </a:r>
          </a:p>
          <a:p>
            <a:pPr>
              <a:lnSpc>
                <a:spcPct val="80000"/>
              </a:lnSpc>
              <a:buFont typeface="Wingdings" charset="0"/>
              <a:buNone/>
            </a:pPr>
            <a:r>
              <a:rPr lang="en-GB" altLang="zh-CN" b="1" dirty="0">
                <a:ea typeface="宋体" charset="0"/>
                <a:cs typeface="宋体" charset="0"/>
              </a:rPr>
              <a:t>//…     </a:t>
            </a:r>
          </a:p>
          <a:p>
            <a:pPr>
              <a:lnSpc>
                <a:spcPct val="80000"/>
              </a:lnSpc>
              <a:buFont typeface="Wingdings" charset="0"/>
              <a:buNone/>
            </a:pPr>
            <a:r>
              <a:rPr lang="en-GB" altLang="zh-CN" b="1" dirty="0">
                <a:ea typeface="宋体" charset="0"/>
                <a:cs typeface="宋体" charset="0"/>
              </a:rPr>
              <a:t>   public void </a:t>
            </a:r>
            <a:r>
              <a:rPr lang="en-GB" altLang="zh-CN" b="1" dirty="0" err="1">
                <a:ea typeface="宋体" charset="0"/>
                <a:cs typeface="宋体" charset="0"/>
              </a:rPr>
              <a:t>testDeposit</a:t>
            </a:r>
            <a:r>
              <a:rPr lang="en-GB" altLang="zh-CN" b="1" dirty="0">
                <a:ea typeface="宋体" charset="0"/>
                <a:cs typeface="宋体" charset="0"/>
              </a:rPr>
              <a:t>() {         </a:t>
            </a:r>
          </a:p>
          <a:p>
            <a:pPr>
              <a:lnSpc>
                <a:spcPct val="80000"/>
              </a:lnSpc>
              <a:buFont typeface="Wingdings" charset="0"/>
              <a:buNone/>
            </a:pPr>
            <a:endParaRPr lang="en-GB" altLang="zh-CN" b="1" dirty="0">
              <a:ea typeface="宋体" charset="0"/>
              <a:cs typeface="宋体" charset="0"/>
            </a:endParaRPr>
          </a:p>
          <a:p>
            <a:pPr>
              <a:lnSpc>
                <a:spcPct val="80000"/>
              </a:lnSpc>
              <a:buFont typeface="Wingdings" charset="0"/>
              <a:buNone/>
            </a:pPr>
            <a:r>
              <a:rPr lang="en-GB" altLang="zh-CN" b="1" dirty="0">
                <a:ea typeface="宋体" charset="0"/>
                <a:cs typeface="宋体" charset="0"/>
              </a:rPr>
              <a:t>         </a:t>
            </a:r>
            <a:r>
              <a:rPr lang="en-GB" altLang="zh-CN" b="1" dirty="0" err="1">
                <a:ea typeface="宋体" charset="0"/>
                <a:cs typeface="宋体" charset="0"/>
              </a:rPr>
              <a:t>BankAccount</a:t>
            </a:r>
            <a:r>
              <a:rPr lang="en-GB" altLang="zh-CN" b="1" dirty="0">
                <a:ea typeface="宋体" charset="0"/>
                <a:cs typeface="宋体" charset="0"/>
              </a:rPr>
              <a:t> account = new </a:t>
            </a:r>
            <a:r>
              <a:rPr lang="en-GB" altLang="zh-CN" b="1" dirty="0" err="1">
                <a:ea typeface="宋体" charset="0"/>
                <a:cs typeface="宋体" charset="0"/>
              </a:rPr>
              <a:t>BankAccount</a:t>
            </a:r>
            <a:r>
              <a:rPr lang="en-GB" altLang="zh-CN" b="1" dirty="0">
                <a:ea typeface="宋体" charset="0"/>
                <a:cs typeface="宋体" charset="0"/>
              </a:rPr>
              <a:t> (50);  // (1)  </a:t>
            </a:r>
          </a:p>
          <a:p>
            <a:pPr>
              <a:lnSpc>
                <a:spcPct val="80000"/>
              </a:lnSpc>
              <a:buFont typeface="Wingdings" charset="0"/>
              <a:buNone/>
            </a:pPr>
            <a:endParaRPr lang="en-GB" altLang="zh-CN" b="1" dirty="0">
              <a:ea typeface="宋体" charset="0"/>
              <a:cs typeface="宋体" charset="0"/>
            </a:endParaRPr>
          </a:p>
          <a:p>
            <a:pPr>
              <a:lnSpc>
                <a:spcPct val="80000"/>
              </a:lnSpc>
              <a:buFont typeface="Wingdings" charset="0"/>
              <a:buNone/>
            </a:pPr>
            <a:r>
              <a:rPr lang="en-GB" altLang="zh-CN" b="1" dirty="0">
                <a:ea typeface="宋体" charset="0"/>
                <a:cs typeface="宋体" charset="0"/>
              </a:rPr>
              <a:t> 	  a1.deposit(50)    // (2)       </a:t>
            </a:r>
          </a:p>
          <a:p>
            <a:pPr>
              <a:lnSpc>
                <a:spcPct val="80000"/>
              </a:lnSpc>
              <a:buFont typeface="Wingdings" charset="0"/>
              <a:buNone/>
            </a:pPr>
            <a:endParaRPr lang="en-GB" altLang="zh-CN" b="1" dirty="0">
              <a:ea typeface="宋体" charset="0"/>
              <a:cs typeface="宋体" charset="0"/>
            </a:endParaRPr>
          </a:p>
          <a:p>
            <a:pPr>
              <a:lnSpc>
                <a:spcPct val="80000"/>
              </a:lnSpc>
              <a:buFont typeface="Wingdings" charset="0"/>
              <a:buNone/>
            </a:pPr>
            <a:r>
              <a:rPr lang="en-GB" altLang="zh-CN" b="1" dirty="0">
                <a:ea typeface="宋体" charset="0"/>
                <a:cs typeface="宋体" charset="0"/>
              </a:rPr>
              <a:t>        </a:t>
            </a:r>
            <a:r>
              <a:rPr lang="en-GB" altLang="zh-CN" b="1" dirty="0" err="1">
                <a:ea typeface="宋体" charset="0"/>
                <a:cs typeface="宋体" charset="0"/>
              </a:rPr>
              <a:t>BankAccount</a:t>
            </a:r>
            <a:r>
              <a:rPr lang="en-GB" altLang="zh-CN" b="1" dirty="0">
                <a:ea typeface="宋体" charset="0"/>
                <a:cs typeface="宋体" charset="0"/>
              </a:rPr>
              <a:t> </a:t>
            </a:r>
            <a:r>
              <a:rPr lang="en-GB" altLang="zh-CN" b="1" dirty="0" err="1">
                <a:ea typeface="宋体" charset="0"/>
                <a:cs typeface="宋体" charset="0"/>
              </a:rPr>
              <a:t>accExpected</a:t>
            </a:r>
            <a:r>
              <a:rPr lang="en-GB" altLang="zh-CN" b="1" dirty="0">
                <a:ea typeface="宋体" charset="0"/>
                <a:cs typeface="宋体" charset="0"/>
              </a:rPr>
              <a:t> = new </a:t>
            </a:r>
            <a:r>
              <a:rPr lang="en-GB" altLang="zh-CN" b="1" dirty="0" err="1">
                <a:ea typeface="宋体" charset="0"/>
                <a:cs typeface="宋体" charset="0"/>
              </a:rPr>
              <a:t>BankAccount</a:t>
            </a:r>
            <a:r>
              <a:rPr lang="en-GB" altLang="zh-CN" b="1" dirty="0">
                <a:ea typeface="宋体" charset="0"/>
                <a:cs typeface="宋体" charset="0"/>
              </a:rPr>
              <a:t> (100);                 </a:t>
            </a:r>
          </a:p>
          <a:p>
            <a:pPr>
              <a:lnSpc>
                <a:spcPct val="80000"/>
              </a:lnSpc>
              <a:buFont typeface="Wingdings" charset="0"/>
              <a:buNone/>
            </a:pPr>
            <a:r>
              <a:rPr lang="en-GB" altLang="zh-CN" b="1" dirty="0">
                <a:ea typeface="宋体" charset="0"/>
                <a:cs typeface="宋体" charset="0"/>
              </a:rPr>
              <a:t>        </a:t>
            </a:r>
          </a:p>
          <a:p>
            <a:pPr>
              <a:lnSpc>
                <a:spcPct val="80000"/>
              </a:lnSpc>
              <a:buFont typeface="Wingdings" charset="0"/>
              <a:buNone/>
            </a:pPr>
            <a:r>
              <a:rPr lang="en-GB" altLang="zh-CN" b="1" dirty="0">
                <a:ea typeface="宋体" charset="0"/>
                <a:cs typeface="宋体" charset="0"/>
              </a:rPr>
              <a:t>         </a:t>
            </a:r>
            <a:r>
              <a:rPr lang="en-GB" altLang="zh-CN" b="1" dirty="0" err="1">
                <a:solidFill>
                  <a:srgbClr val="FF6600"/>
                </a:solidFill>
                <a:ea typeface="宋体" charset="0"/>
                <a:cs typeface="宋体" charset="0"/>
              </a:rPr>
              <a:t>Assert.assertTrue</a:t>
            </a:r>
            <a:r>
              <a:rPr lang="en-GB" altLang="zh-CN" b="1" dirty="0">
                <a:solidFill>
                  <a:srgbClr val="FF6600"/>
                </a:solidFill>
                <a:ea typeface="宋体" charset="0"/>
                <a:cs typeface="宋体" charset="0"/>
              </a:rPr>
              <a:t>(</a:t>
            </a:r>
            <a:r>
              <a:rPr lang="en-GB" altLang="zh-CN" b="1" dirty="0" err="1">
                <a:solidFill>
                  <a:srgbClr val="FF6600"/>
                </a:solidFill>
                <a:ea typeface="宋体" charset="0"/>
                <a:cs typeface="宋体" charset="0"/>
              </a:rPr>
              <a:t>accExpected.equals</a:t>
            </a:r>
            <a:r>
              <a:rPr lang="en-GB" altLang="zh-CN" b="1" dirty="0">
                <a:solidFill>
                  <a:srgbClr val="FF6600"/>
                </a:solidFill>
                <a:ea typeface="宋体" charset="0"/>
                <a:cs typeface="宋体" charset="0"/>
              </a:rPr>
              <a:t>(a1));     // (3)  </a:t>
            </a:r>
            <a:r>
              <a:rPr lang="en-GB" altLang="zh-CN" b="1" dirty="0">
                <a:ea typeface="宋体" charset="0"/>
                <a:cs typeface="宋体" charset="0"/>
              </a:rPr>
              <a:t>   </a:t>
            </a:r>
          </a:p>
          <a:p>
            <a:pPr>
              <a:lnSpc>
                <a:spcPct val="80000"/>
              </a:lnSpc>
              <a:buFont typeface="Wingdings" charset="0"/>
              <a:buNone/>
            </a:pPr>
            <a:r>
              <a:rPr lang="en-GB" altLang="zh-CN" b="1" dirty="0">
                <a:ea typeface="宋体" charset="0"/>
                <a:cs typeface="宋体" charset="0"/>
              </a:rPr>
              <a:t>    } </a:t>
            </a:r>
          </a:p>
          <a:p>
            <a:pPr>
              <a:lnSpc>
                <a:spcPct val="80000"/>
              </a:lnSpc>
              <a:buFont typeface="Wingdings" charset="0"/>
              <a:buNone/>
            </a:pPr>
            <a:r>
              <a:rPr lang="en-GB" altLang="zh-CN" b="1" dirty="0">
                <a:ea typeface="宋体" charset="0"/>
                <a:cs typeface="宋体" charset="0"/>
              </a:rPr>
              <a:t>}</a:t>
            </a:r>
          </a:p>
        </p:txBody>
      </p:sp>
    </p:spTree>
    <p:extLst>
      <p:ext uri="{BB962C8B-B14F-4D97-AF65-F5344CB8AC3E}">
        <p14:creationId xmlns:p14="http://schemas.microsoft.com/office/powerpoint/2010/main" val="265077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a:t>
            </a:r>
          </a:p>
        </p:txBody>
      </p:sp>
      <p:sp>
        <p:nvSpPr>
          <p:cNvPr id="3" name="Content Placeholder 2"/>
          <p:cNvSpPr>
            <a:spLocks noGrp="1"/>
          </p:cNvSpPr>
          <p:nvPr>
            <p:ph idx="1"/>
          </p:nvPr>
        </p:nvSpPr>
        <p:spPr/>
        <p:txBody>
          <a:bodyPr/>
          <a:lstStyle/>
          <a:p>
            <a:pPr>
              <a:lnSpc>
                <a:spcPct val="90000"/>
              </a:lnSpc>
            </a:pPr>
            <a:r>
              <a:rPr lang="en-GB" altLang="zh-CN" sz="2400" dirty="0" err="1">
                <a:ea typeface="宋体" charset="0"/>
                <a:cs typeface="宋体" charset="0"/>
              </a:rPr>
              <a:t>assertEquals</a:t>
            </a:r>
            <a:r>
              <a:rPr lang="en-GB" altLang="zh-CN" sz="2400" dirty="0">
                <a:ea typeface="宋体" charset="0"/>
                <a:cs typeface="宋体" charset="0"/>
              </a:rPr>
              <a:t>(expected, actual) </a:t>
            </a:r>
          </a:p>
          <a:p>
            <a:pPr>
              <a:lnSpc>
                <a:spcPct val="90000"/>
              </a:lnSpc>
            </a:pPr>
            <a:r>
              <a:rPr lang="en-GB" altLang="zh-CN" sz="2400" dirty="0" err="1">
                <a:ea typeface="宋体" charset="0"/>
                <a:cs typeface="宋体" charset="0"/>
              </a:rPr>
              <a:t>assertEquals</a:t>
            </a:r>
            <a:r>
              <a:rPr lang="en-GB" altLang="zh-CN" sz="2400" dirty="0">
                <a:ea typeface="宋体" charset="0"/>
                <a:cs typeface="宋体" charset="0"/>
              </a:rPr>
              <a:t>(message, expected, actual) </a:t>
            </a:r>
          </a:p>
          <a:p>
            <a:pPr>
              <a:lnSpc>
                <a:spcPct val="90000"/>
              </a:lnSpc>
            </a:pPr>
            <a:r>
              <a:rPr lang="en-GB" altLang="zh-CN" sz="2400" dirty="0" err="1">
                <a:ea typeface="宋体" charset="0"/>
                <a:cs typeface="宋体" charset="0"/>
              </a:rPr>
              <a:t>assertEquals</a:t>
            </a:r>
            <a:r>
              <a:rPr lang="en-GB" altLang="zh-CN" sz="2400" dirty="0">
                <a:ea typeface="宋体" charset="0"/>
                <a:cs typeface="宋体" charset="0"/>
              </a:rPr>
              <a:t>(expected, actual, delta)</a:t>
            </a:r>
          </a:p>
          <a:p>
            <a:pPr>
              <a:lnSpc>
                <a:spcPct val="90000"/>
              </a:lnSpc>
            </a:pPr>
            <a:r>
              <a:rPr lang="en-GB" altLang="zh-CN" sz="2400" dirty="0" err="1">
                <a:ea typeface="宋体" charset="0"/>
                <a:cs typeface="宋体" charset="0"/>
              </a:rPr>
              <a:t>assertEquals</a:t>
            </a:r>
            <a:r>
              <a:rPr lang="en-GB" altLang="zh-CN" sz="2400" dirty="0">
                <a:ea typeface="宋体" charset="0"/>
                <a:cs typeface="宋体" charset="0"/>
              </a:rPr>
              <a:t>(message, expected, actual, delta)  </a:t>
            </a:r>
          </a:p>
          <a:p>
            <a:pPr>
              <a:lnSpc>
                <a:spcPct val="90000"/>
              </a:lnSpc>
            </a:pPr>
            <a:r>
              <a:rPr lang="en-GB" altLang="zh-CN" sz="2400" dirty="0" err="1">
                <a:ea typeface="宋体" charset="0"/>
                <a:cs typeface="宋体" charset="0"/>
              </a:rPr>
              <a:t>assertFalse</a:t>
            </a:r>
            <a:r>
              <a:rPr lang="en-GB" altLang="zh-CN" sz="2400" dirty="0">
                <a:ea typeface="宋体" charset="0"/>
                <a:cs typeface="宋体" charset="0"/>
              </a:rPr>
              <a:t>(condition) </a:t>
            </a:r>
          </a:p>
          <a:p>
            <a:pPr>
              <a:lnSpc>
                <a:spcPct val="90000"/>
              </a:lnSpc>
            </a:pPr>
            <a:r>
              <a:rPr lang="en-GB" altLang="zh-CN" sz="2400" dirty="0" err="1">
                <a:ea typeface="宋体" charset="0"/>
                <a:cs typeface="宋体" charset="0"/>
              </a:rPr>
              <a:t>assertFalse</a:t>
            </a:r>
            <a:r>
              <a:rPr lang="en-GB" altLang="zh-CN" sz="2400" dirty="0">
                <a:ea typeface="宋体" charset="0"/>
                <a:cs typeface="宋体" charset="0"/>
              </a:rPr>
              <a:t>(message, condition) </a:t>
            </a:r>
          </a:p>
          <a:p>
            <a:pPr>
              <a:lnSpc>
                <a:spcPct val="90000"/>
              </a:lnSpc>
            </a:pPr>
            <a:r>
              <a:rPr lang="en-GB" altLang="zh-CN" sz="2400" dirty="0">
                <a:ea typeface="宋体" charset="0"/>
                <a:cs typeface="宋体" charset="0"/>
              </a:rPr>
              <a:t>Assert(Not)Null(object) </a:t>
            </a:r>
          </a:p>
          <a:p>
            <a:pPr>
              <a:lnSpc>
                <a:spcPct val="90000"/>
              </a:lnSpc>
            </a:pPr>
            <a:r>
              <a:rPr lang="en-GB" altLang="zh-CN" sz="2400" dirty="0">
                <a:ea typeface="宋体" charset="0"/>
                <a:cs typeface="宋体" charset="0"/>
              </a:rPr>
              <a:t>Assert(Not)Null(message, object) </a:t>
            </a:r>
          </a:p>
          <a:p>
            <a:pPr>
              <a:lnSpc>
                <a:spcPct val="90000"/>
              </a:lnSpc>
            </a:pPr>
            <a:r>
              <a:rPr lang="en-GB" altLang="zh-CN" sz="2400" dirty="0">
                <a:ea typeface="宋体" charset="0"/>
                <a:cs typeface="宋体" charset="0"/>
              </a:rPr>
              <a:t>Assert(Not)Same(expected, actual) </a:t>
            </a:r>
          </a:p>
          <a:p>
            <a:pPr>
              <a:lnSpc>
                <a:spcPct val="90000"/>
              </a:lnSpc>
            </a:pPr>
            <a:r>
              <a:rPr lang="en-GB" altLang="zh-CN" sz="2400" dirty="0">
                <a:ea typeface="宋体" charset="0"/>
                <a:cs typeface="宋体" charset="0"/>
              </a:rPr>
              <a:t>Assert(Not)Same(message, expected, actual) </a:t>
            </a:r>
          </a:p>
          <a:p>
            <a:pPr>
              <a:lnSpc>
                <a:spcPct val="90000"/>
              </a:lnSpc>
            </a:pPr>
            <a:r>
              <a:rPr lang="en-GB" altLang="zh-CN" sz="2400" dirty="0" err="1">
                <a:ea typeface="宋体" charset="0"/>
                <a:cs typeface="宋体" charset="0"/>
              </a:rPr>
              <a:t>assertTrue</a:t>
            </a:r>
            <a:r>
              <a:rPr lang="en-GB" altLang="zh-CN" sz="2400" dirty="0">
                <a:ea typeface="宋体" charset="0"/>
                <a:cs typeface="宋体" charset="0"/>
              </a:rPr>
              <a:t>(condition) </a:t>
            </a:r>
          </a:p>
          <a:p>
            <a:pPr>
              <a:lnSpc>
                <a:spcPct val="90000"/>
              </a:lnSpc>
            </a:pPr>
            <a:r>
              <a:rPr lang="en-GB" altLang="zh-CN" sz="2400" dirty="0" err="1">
                <a:ea typeface="宋体" charset="0"/>
                <a:cs typeface="宋体" charset="0"/>
              </a:rPr>
              <a:t>assertTrue</a:t>
            </a:r>
            <a:r>
              <a:rPr lang="en-GB" altLang="zh-CN" sz="2400" dirty="0">
                <a:ea typeface="宋体" charset="0"/>
                <a:cs typeface="宋体" charset="0"/>
              </a:rPr>
              <a:t>(message, condition) </a:t>
            </a:r>
          </a:p>
          <a:p>
            <a:endParaRPr lang="en-US" sz="2400" dirty="0"/>
          </a:p>
        </p:txBody>
      </p:sp>
      <p:sp>
        <p:nvSpPr>
          <p:cNvPr id="4" name="TextBox 3"/>
          <p:cNvSpPr txBox="1"/>
          <p:nvPr/>
        </p:nvSpPr>
        <p:spPr>
          <a:xfrm>
            <a:off x="-2891490" y="6971146"/>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02722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sp>
        <p:nvSpPr>
          <p:cNvPr id="3" name="Content Placeholder 2"/>
          <p:cNvSpPr>
            <a:spLocks noGrp="1"/>
          </p:cNvSpPr>
          <p:nvPr>
            <p:ph idx="1"/>
          </p:nvPr>
        </p:nvSpPr>
        <p:spPr>
          <a:xfrm>
            <a:off x="330200" y="1601533"/>
            <a:ext cx="8489950" cy="4370142"/>
          </a:xfrm>
        </p:spPr>
        <p:txBody>
          <a:bodyPr/>
          <a:lstStyle/>
          <a:p>
            <a:pPr marL="533400" indent="-533400">
              <a:lnSpc>
                <a:spcPct val="80000"/>
              </a:lnSpc>
            </a:pPr>
            <a:r>
              <a:rPr lang="en-GB" altLang="zh-CN" sz="2400" dirty="0" err="1">
                <a:solidFill>
                  <a:srgbClr val="800000"/>
                </a:solidFill>
                <a:ea typeface="宋体" charset="0"/>
                <a:cs typeface="宋体" charset="0"/>
              </a:rPr>
              <a:t>setUp</a:t>
            </a:r>
            <a:r>
              <a:rPr lang="en-GB" altLang="zh-CN" sz="2400" dirty="0">
                <a:solidFill>
                  <a:srgbClr val="800000"/>
                </a:solidFill>
                <a:ea typeface="宋体" charset="0"/>
                <a:cs typeface="宋体" charset="0"/>
              </a:rPr>
              <a:t>()</a:t>
            </a:r>
          </a:p>
          <a:p>
            <a:pPr marL="533400" indent="-533400">
              <a:lnSpc>
                <a:spcPct val="80000"/>
              </a:lnSpc>
              <a:buFont typeface="Wingdings" charset="0"/>
              <a:buNone/>
            </a:pPr>
            <a:r>
              <a:rPr lang="en-GB" altLang="zh-CN" sz="2400" dirty="0">
                <a:ea typeface="宋体" charset="0"/>
                <a:cs typeface="宋体" charset="0"/>
              </a:rPr>
              <a:t>       Storing the fixture's objects in instance variables of your </a:t>
            </a:r>
            <a:r>
              <a:rPr lang="en-GB" altLang="zh-CN" sz="2400" i="1" dirty="0" err="1">
                <a:ea typeface="宋体" charset="0"/>
                <a:cs typeface="宋体" charset="0"/>
              </a:rPr>
              <a:t>TestCase</a:t>
            </a:r>
            <a:r>
              <a:rPr lang="en-GB" altLang="zh-CN" sz="2400" dirty="0">
                <a:ea typeface="宋体" charset="0"/>
                <a:cs typeface="宋体" charset="0"/>
              </a:rPr>
              <a:t> subclass and initialize them by overriding the </a:t>
            </a:r>
            <a:r>
              <a:rPr lang="en-GB" altLang="zh-CN" sz="2400" dirty="0" err="1">
                <a:ea typeface="宋体" charset="0"/>
                <a:cs typeface="宋体" charset="0"/>
              </a:rPr>
              <a:t>setUp</a:t>
            </a:r>
            <a:r>
              <a:rPr lang="en-GB" altLang="zh-CN" sz="2400" dirty="0">
                <a:ea typeface="宋体" charset="0"/>
                <a:cs typeface="宋体" charset="0"/>
              </a:rPr>
              <a:t> method </a:t>
            </a:r>
            <a:endParaRPr lang="en-US" sz="2400" dirty="0"/>
          </a:p>
          <a:p>
            <a:pPr marL="533400" indent="-533400">
              <a:lnSpc>
                <a:spcPct val="80000"/>
              </a:lnSpc>
              <a:buFont typeface="Wingdings" charset="0"/>
              <a:buNone/>
            </a:pPr>
            <a:endParaRPr lang="en-US" sz="2400" dirty="0"/>
          </a:p>
          <a:p>
            <a:pPr marL="533400" indent="-533400">
              <a:lnSpc>
                <a:spcPct val="80000"/>
              </a:lnSpc>
            </a:pPr>
            <a:r>
              <a:rPr lang="en-US" sz="2400" dirty="0" err="1">
                <a:solidFill>
                  <a:srgbClr val="800000"/>
                </a:solidFill>
              </a:rPr>
              <a:t>tearDown</a:t>
            </a:r>
            <a:r>
              <a:rPr lang="en-US" sz="2400" dirty="0">
                <a:solidFill>
                  <a:srgbClr val="800000"/>
                </a:solidFill>
              </a:rPr>
              <a:t>()</a:t>
            </a:r>
          </a:p>
          <a:p>
            <a:pPr marL="533400" indent="-533400">
              <a:lnSpc>
                <a:spcPct val="80000"/>
              </a:lnSpc>
              <a:buFont typeface="Wingdings" charset="0"/>
              <a:buNone/>
            </a:pPr>
            <a:r>
              <a:rPr lang="en-US" sz="2400" dirty="0"/>
              <a:t>       Releasing the fixture’s</a:t>
            </a:r>
          </a:p>
          <a:p>
            <a:pPr marL="533400" indent="-533400">
              <a:lnSpc>
                <a:spcPct val="80000"/>
              </a:lnSpc>
              <a:buFont typeface="Wingdings" charset="0"/>
              <a:buNone/>
            </a:pPr>
            <a:endParaRPr lang="en-US" sz="2400" dirty="0"/>
          </a:p>
          <a:p>
            <a:pPr marL="533400" indent="-533400">
              <a:lnSpc>
                <a:spcPct val="80000"/>
              </a:lnSpc>
            </a:pPr>
            <a:r>
              <a:rPr lang="en-US" sz="2400" dirty="0">
                <a:solidFill>
                  <a:srgbClr val="800000"/>
                </a:solidFill>
              </a:rPr>
              <a:t>run() </a:t>
            </a:r>
          </a:p>
          <a:p>
            <a:pPr marL="533400" indent="-533400">
              <a:lnSpc>
                <a:spcPct val="80000"/>
              </a:lnSpc>
              <a:buFont typeface="Wingdings" charset="0"/>
              <a:buNone/>
            </a:pPr>
            <a:r>
              <a:rPr lang="en-GB" altLang="zh-CN" sz="2400" dirty="0">
                <a:ea typeface="宋体" charset="0"/>
                <a:cs typeface="宋体" charset="0"/>
              </a:rPr>
              <a:t>       Defining how to run an individual </a:t>
            </a:r>
            <a:r>
              <a:rPr lang="en-GB" altLang="zh-CN" sz="2400" i="1" dirty="0">
                <a:ea typeface="宋体" charset="0"/>
                <a:cs typeface="宋体" charset="0"/>
              </a:rPr>
              <a:t>test case.</a:t>
            </a:r>
            <a:endParaRPr lang="en-GB" altLang="zh-CN" sz="2400" dirty="0">
              <a:ea typeface="宋体" charset="0"/>
              <a:cs typeface="宋体" charset="0"/>
            </a:endParaRPr>
          </a:p>
          <a:p>
            <a:pPr marL="533400" indent="-533400">
              <a:lnSpc>
                <a:spcPct val="80000"/>
              </a:lnSpc>
              <a:buFont typeface="Wingdings" charset="0"/>
              <a:buNone/>
            </a:pPr>
            <a:r>
              <a:rPr lang="en-GB" altLang="zh-CN" sz="2400" dirty="0">
                <a:ea typeface="宋体" charset="0"/>
                <a:cs typeface="宋体" charset="0"/>
              </a:rPr>
              <a:t>       Defining how to run a </a:t>
            </a:r>
            <a:r>
              <a:rPr lang="en-GB" altLang="zh-CN" sz="2400" i="1" dirty="0">
                <a:ea typeface="宋体" charset="0"/>
                <a:cs typeface="宋体" charset="0"/>
              </a:rPr>
              <a:t>test suite.</a:t>
            </a:r>
          </a:p>
          <a:p>
            <a:pPr marL="533400" indent="-533400">
              <a:lnSpc>
                <a:spcPct val="80000"/>
              </a:lnSpc>
              <a:buFont typeface="Wingdings" charset="0"/>
              <a:buNone/>
            </a:pPr>
            <a:endParaRPr lang="en-US" sz="2400" dirty="0"/>
          </a:p>
          <a:p>
            <a:pPr marL="533400" indent="-533400">
              <a:lnSpc>
                <a:spcPct val="80000"/>
              </a:lnSpc>
            </a:pPr>
            <a:r>
              <a:rPr lang="en-US" sz="2400" dirty="0" err="1">
                <a:solidFill>
                  <a:srgbClr val="800000"/>
                </a:solidFill>
              </a:rPr>
              <a:t>testCase</a:t>
            </a:r>
            <a:r>
              <a:rPr lang="en-US" sz="2400" dirty="0">
                <a:solidFill>
                  <a:srgbClr val="800000"/>
                </a:solidFill>
              </a:rPr>
              <a:t>()</a:t>
            </a:r>
            <a:endParaRPr lang="zh-CN" altLang="en-GB" sz="2400" dirty="0">
              <a:solidFill>
                <a:srgbClr val="800000"/>
              </a:solidFill>
              <a:ea typeface="宋体" charset="0"/>
              <a:cs typeface="宋体" charset="0"/>
            </a:endParaRPr>
          </a:p>
          <a:p>
            <a:endParaRPr lang="en-US" sz="2400" dirty="0"/>
          </a:p>
        </p:txBody>
      </p:sp>
    </p:spTree>
    <p:extLst>
      <p:ext uri="{BB962C8B-B14F-4D97-AF65-F5344CB8AC3E}">
        <p14:creationId xmlns:p14="http://schemas.microsoft.com/office/powerpoint/2010/main" val="3008546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Well-structured Assertions</a:t>
            </a:r>
          </a:p>
        </p:txBody>
      </p:sp>
      <p:sp>
        <p:nvSpPr>
          <p:cNvPr id="3" name="Content Placeholder 2"/>
          <p:cNvSpPr>
            <a:spLocks noGrp="1"/>
          </p:cNvSpPr>
          <p:nvPr>
            <p:ph idx="1"/>
          </p:nvPr>
        </p:nvSpPr>
        <p:spPr/>
        <p:txBody>
          <a:bodyPr/>
          <a:lstStyle/>
          <a:p>
            <a:pPr>
              <a:lnSpc>
                <a:spcPct val="70000"/>
              </a:lnSpc>
              <a:buFontTx/>
              <a:buNone/>
            </a:pPr>
            <a:r>
              <a:rPr lang="en-US" sz="1800" dirty="0">
                <a:solidFill>
                  <a:srgbClr val="262626"/>
                </a:solidFill>
                <a:latin typeface="Courier New" charset="0"/>
              </a:rPr>
              <a:t>public class </a:t>
            </a:r>
            <a:r>
              <a:rPr lang="en-US" sz="1800" dirty="0" err="1">
                <a:solidFill>
                  <a:srgbClr val="262626"/>
                </a:solidFill>
                <a:latin typeface="Courier New" charset="0"/>
              </a:rPr>
              <a:t>BankAccountTest</a:t>
            </a:r>
            <a:r>
              <a:rPr lang="en-US" sz="1800" dirty="0">
                <a:solidFill>
                  <a:srgbClr val="262626"/>
                </a:solidFill>
                <a:latin typeface="Courier New" charset="0"/>
              </a:rPr>
              <a:t> {</a:t>
            </a:r>
          </a:p>
          <a:p>
            <a:pPr>
              <a:lnSpc>
                <a:spcPct val="70000"/>
              </a:lnSpc>
              <a:buFontTx/>
              <a:buNone/>
            </a:pPr>
            <a:r>
              <a:rPr lang="en-US" sz="1800" dirty="0">
                <a:solidFill>
                  <a:srgbClr val="262626"/>
                </a:solidFill>
                <a:latin typeface="Courier New" charset="0"/>
              </a:rPr>
              <a:t>    @Test</a:t>
            </a:r>
          </a:p>
          <a:p>
            <a:pPr>
              <a:lnSpc>
                <a:spcPct val="70000"/>
              </a:lnSpc>
              <a:buFontTx/>
              <a:buNone/>
            </a:pPr>
            <a:r>
              <a:rPr lang="en-US" sz="1800" dirty="0">
                <a:solidFill>
                  <a:srgbClr val="262626"/>
                </a:solidFill>
                <a:latin typeface="Courier New" charset="0"/>
              </a:rPr>
              <a:t>    public void depositTest1() {</a:t>
            </a:r>
          </a:p>
          <a:p>
            <a:pPr>
              <a:lnSpc>
                <a:spcPct val="70000"/>
              </a:lnSpc>
              <a:buFontTx/>
              <a:buNone/>
            </a:pPr>
            <a:r>
              <a:rPr lang="en-US" sz="1800" dirty="0">
                <a:solidFill>
                  <a:srgbClr val="262626"/>
                </a:solidFill>
                <a:latin typeface="Courier New" charset="0"/>
              </a:rPr>
              <a:t>        </a:t>
            </a:r>
            <a:r>
              <a:rPr lang="en-US" sz="1800" dirty="0" err="1">
                <a:solidFill>
                  <a:srgbClr val="262626"/>
                </a:solidFill>
                <a:latin typeface="Courier New" charset="0"/>
              </a:rPr>
              <a:t>BankAccount</a:t>
            </a:r>
            <a:r>
              <a:rPr lang="en-US" sz="1800" dirty="0">
                <a:solidFill>
                  <a:srgbClr val="262626"/>
                </a:solidFill>
                <a:latin typeface="Courier New" charset="0"/>
              </a:rPr>
              <a:t> account = new </a:t>
            </a:r>
            <a:r>
              <a:rPr lang="en-US" sz="1800" dirty="0" err="1">
                <a:solidFill>
                  <a:srgbClr val="262626"/>
                </a:solidFill>
                <a:latin typeface="Courier New" charset="0"/>
              </a:rPr>
              <a:t>BankAccount</a:t>
            </a:r>
            <a:r>
              <a:rPr lang="en-US" sz="1800" dirty="0">
                <a:solidFill>
                  <a:srgbClr val="262626"/>
                </a:solidFill>
                <a:latin typeface="Courier New" charset="0"/>
              </a:rPr>
              <a:t>(50);</a:t>
            </a:r>
          </a:p>
          <a:p>
            <a:pPr>
              <a:lnSpc>
                <a:spcPct val="70000"/>
              </a:lnSpc>
              <a:buFontTx/>
              <a:buNone/>
            </a:pPr>
            <a:r>
              <a:rPr lang="en-US" sz="1800" dirty="0">
                <a:solidFill>
                  <a:srgbClr val="262626"/>
                </a:solidFill>
                <a:latin typeface="Courier New" charset="0"/>
              </a:rPr>
              <a:t>        </a:t>
            </a:r>
            <a:r>
              <a:rPr lang="en-US" sz="1800" dirty="0" err="1">
                <a:solidFill>
                  <a:srgbClr val="262626"/>
                </a:solidFill>
                <a:latin typeface="Courier New" charset="0"/>
              </a:rPr>
              <a:t>account.deposit</a:t>
            </a:r>
            <a:r>
              <a:rPr lang="en-US" sz="1800" dirty="0">
                <a:solidFill>
                  <a:srgbClr val="262626"/>
                </a:solidFill>
                <a:latin typeface="Courier New" charset="0"/>
              </a:rPr>
              <a:t>(50);</a:t>
            </a:r>
          </a:p>
          <a:p>
            <a:pPr>
              <a:lnSpc>
                <a:spcPct val="70000"/>
              </a:lnSpc>
              <a:buFontTx/>
              <a:buNone/>
            </a:pPr>
            <a:endParaRPr lang="en-US" sz="1800" dirty="0">
              <a:solidFill>
                <a:srgbClr val="262626"/>
              </a:solidFill>
              <a:latin typeface="Courier New" charset="0"/>
            </a:endParaRPr>
          </a:p>
          <a:p>
            <a:pPr>
              <a:lnSpc>
                <a:spcPct val="70000"/>
              </a:lnSpc>
              <a:buFontTx/>
              <a:buNone/>
            </a:pPr>
            <a:r>
              <a:rPr lang="en-US" sz="1800" dirty="0">
                <a:solidFill>
                  <a:srgbClr val="262626"/>
                </a:solidFill>
                <a:latin typeface="Courier New" charset="0"/>
              </a:rPr>
              <a:t>        </a:t>
            </a:r>
            <a:r>
              <a:rPr lang="en-US" sz="1800" dirty="0" err="1">
                <a:solidFill>
                  <a:srgbClr val="262626"/>
                </a:solidFill>
                <a:latin typeface="Courier New" charset="0"/>
              </a:rPr>
              <a:t>assertEquals</a:t>
            </a:r>
            <a:r>
              <a:rPr lang="en-US" sz="1800" dirty="0">
                <a:solidFill>
                  <a:srgbClr val="262626"/>
                </a:solidFill>
                <a:latin typeface="Courier New" charset="0"/>
              </a:rPr>
              <a:t>(</a:t>
            </a:r>
            <a:r>
              <a:rPr lang="en-US" sz="1800" dirty="0">
                <a:solidFill>
                  <a:schemeClr val="accent2"/>
                </a:solidFill>
                <a:latin typeface="Courier New" charset="0"/>
              </a:rPr>
              <a:t>100</a:t>
            </a:r>
            <a:r>
              <a:rPr lang="en-US" sz="1800" dirty="0">
                <a:solidFill>
                  <a:srgbClr val="262626"/>
                </a:solidFill>
                <a:latin typeface="Courier New" charset="0"/>
              </a:rPr>
              <a:t>, </a:t>
            </a:r>
            <a:r>
              <a:rPr lang="en-US" sz="1800" dirty="0" err="1">
                <a:solidFill>
                  <a:srgbClr val="262626"/>
                </a:solidFill>
                <a:latin typeface="Courier New" charset="0"/>
              </a:rPr>
              <a:t>account.getBalance</a:t>
            </a:r>
            <a:r>
              <a:rPr lang="en-US" sz="1800" dirty="0">
                <a:solidFill>
                  <a:srgbClr val="262626"/>
                </a:solidFill>
                <a:latin typeface="Courier New" charset="0"/>
              </a:rPr>
              <a:t>(), 0.001);  }</a:t>
            </a:r>
          </a:p>
          <a:p>
            <a:pPr>
              <a:lnSpc>
                <a:spcPct val="70000"/>
              </a:lnSpc>
              <a:buFontTx/>
              <a:buNone/>
            </a:pPr>
            <a:endParaRPr lang="en-US" sz="1800" dirty="0">
              <a:solidFill>
                <a:srgbClr val="262626"/>
              </a:solidFill>
              <a:latin typeface="Courier New" charset="0"/>
            </a:endParaRPr>
          </a:p>
          <a:p>
            <a:pPr>
              <a:lnSpc>
                <a:spcPct val="70000"/>
              </a:lnSpc>
              <a:buFontTx/>
              <a:buNone/>
            </a:pPr>
            <a:r>
              <a:rPr lang="en-US" sz="1800" dirty="0">
                <a:solidFill>
                  <a:srgbClr val="262626"/>
                </a:solidFill>
                <a:latin typeface="Courier New" charset="0"/>
              </a:rPr>
              <a:t>	  </a:t>
            </a:r>
          </a:p>
          <a:p>
            <a:pPr>
              <a:lnSpc>
                <a:spcPct val="70000"/>
              </a:lnSpc>
              <a:buFontTx/>
              <a:buNone/>
            </a:pPr>
            <a:endParaRPr lang="en-US" sz="1800" dirty="0">
              <a:solidFill>
                <a:srgbClr val="262626"/>
              </a:solidFill>
              <a:latin typeface="Courier New" charset="0"/>
            </a:endParaRPr>
          </a:p>
          <a:p>
            <a:pPr>
              <a:lnSpc>
                <a:spcPct val="70000"/>
              </a:lnSpc>
              <a:buFontTx/>
              <a:buNone/>
            </a:pPr>
            <a:endParaRPr lang="en-US" sz="1800" dirty="0">
              <a:solidFill>
                <a:srgbClr val="262626"/>
              </a:solidFill>
              <a:latin typeface="Courier New" charset="0"/>
            </a:endParaRPr>
          </a:p>
          <a:p>
            <a:pPr>
              <a:lnSpc>
                <a:spcPct val="70000"/>
              </a:lnSpc>
              <a:buFontTx/>
              <a:buNone/>
            </a:pPr>
            <a:r>
              <a:rPr lang="en-US" sz="1800" dirty="0">
                <a:solidFill>
                  <a:srgbClr val="262626"/>
                </a:solidFill>
                <a:latin typeface="Courier New" charset="0"/>
              </a:rPr>
              <a:t>    public void depositTest2() {</a:t>
            </a:r>
          </a:p>
          <a:p>
            <a:pPr>
              <a:lnSpc>
                <a:spcPct val="70000"/>
              </a:lnSpc>
              <a:buFontTx/>
              <a:buNone/>
            </a:pPr>
            <a:r>
              <a:rPr lang="en-US" sz="1800" dirty="0">
                <a:solidFill>
                  <a:srgbClr val="262626"/>
                </a:solidFill>
                <a:latin typeface="Courier New" charset="0"/>
              </a:rPr>
              <a:t>        </a:t>
            </a:r>
            <a:r>
              <a:rPr lang="en-US" sz="1800" dirty="0" err="1">
                <a:solidFill>
                  <a:srgbClr val="262626"/>
                </a:solidFill>
                <a:latin typeface="Courier New" charset="0"/>
              </a:rPr>
              <a:t>BankAccount</a:t>
            </a:r>
            <a:r>
              <a:rPr lang="en-US" sz="1800" dirty="0">
                <a:solidFill>
                  <a:srgbClr val="262626"/>
                </a:solidFill>
                <a:latin typeface="Courier New" charset="0"/>
              </a:rPr>
              <a:t> account = new </a:t>
            </a:r>
            <a:r>
              <a:rPr lang="en-US" sz="1800" dirty="0" err="1">
                <a:solidFill>
                  <a:srgbClr val="262626"/>
                </a:solidFill>
                <a:latin typeface="Courier New" charset="0"/>
              </a:rPr>
              <a:t>BankAccount</a:t>
            </a:r>
            <a:r>
              <a:rPr lang="en-US" sz="1800" dirty="0">
                <a:solidFill>
                  <a:srgbClr val="262626"/>
                </a:solidFill>
                <a:latin typeface="Courier New" charset="0"/>
              </a:rPr>
              <a:t>(50);</a:t>
            </a:r>
          </a:p>
          <a:p>
            <a:pPr>
              <a:lnSpc>
                <a:spcPct val="70000"/>
              </a:lnSpc>
              <a:buFontTx/>
              <a:buNone/>
            </a:pPr>
            <a:r>
              <a:rPr lang="en-US" sz="1800" dirty="0">
                <a:solidFill>
                  <a:srgbClr val="262626"/>
                </a:solidFill>
                <a:latin typeface="Courier New" charset="0"/>
              </a:rPr>
              <a:t>        </a:t>
            </a:r>
            <a:r>
              <a:rPr lang="en-US" sz="1800" dirty="0" err="1">
                <a:solidFill>
                  <a:srgbClr val="262626"/>
                </a:solidFill>
                <a:latin typeface="Courier New" charset="0"/>
              </a:rPr>
              <a:t>account.deposit</a:t>
            </a:r>
            <a:r>
              <a:rPr lang="en-US" sz="1800" dirty="0">
                <a:solidFill>
                  <a:srgbClr val="262626"/>
                </a:solidFill>
                <a:latin typeface="Courier New" charset="0"/>
              </a:rPr>
              <a:t>(-50);</a:t>
            </a:r>
          </a:p>
          <a:p>
            <a:pPr>
              <a:lnSpc>
                <a:spcPct val="70000"/>
              </a:lnSpc>
              <a:buFontTx/>
              <a:buNone/>
            </a:pPr>
            <a:endParaRPr lang="en-US" sz="1800" dirty="0">
              <a:solidFill>
                <a:srgbClr val="262626"/>
              </a:solidFill>
              <a:latin typeface="Courier New" charset="0"/>
            </a:endParaRPr>
          </a:p>
          <a:p>
            <a:pPr>
              <a:lnSpc>
                <a:spcPct val="70000"/>
              </a:lnSpc>
              <a:buFontTx/>
              <a:buNone/>
            </a:pPr>
            <a:r>
              <a:rPr lang="en-US" sz="1800" dirty="0">
                <a:solidFill>
                  <a:srgbClr val="262626"/>
                </a:solidFill>
                <a:latin typeface="Courier New" charset="0"/>
              </a:rPr>
              <a:t>        </a:t>
            </a:r>
            <a:r>
              <a:rPr lang="en-US" sz="1800" dirty="0" err="1">
                <a:solidFill>
                  <a:srgbClr val="262626"/>
                </a:solidFill>
                <a:latin typeface="Courier New" charset="0"/>
              </a:rPr>
              <a:t>assertEquals</a:t>
            </a:r>
            <a:r>
              <a:rPr lang="en-US" sz="1800" dirty="0">
                <a:solidFill>
                  <a:srgbClr val="262626"/>
                </a:solidFill>
                <a:latin typeface="Courier New" charset="0"/>
              </a:rPr>
              <a:t>(</a:t>
            </a:r>
            <a:r>
              <a:rPr lang="en-US" sz="1800" dirty="0">
                <a:solidFill>
                  <a:schemeClr val="accent2"/>
                </a:solidFill>
                <a:latin typeface="Courier New" charset="0"/>
              </a:rPr>
              <a:t>50</a:t>
            </a:r>
            <a:r>
              <a:rPr lang="en-US" sz="1800" dirty="0">
                <a:solidFill>
                  <a:srgbClr val="262626"/>
                </a:solidFill>
                <a:latin typeface="Courier New" charset="0"/>
              </a:rPr>
              <a:t>, </a:t>
            </a:r>
            <a:r>
              <a:rPr lang="en-US" sz="1800" dirty="0" err="1">
                <a:solidFill>
                  <a:srgbClr val="262626"/>
                </a:solidFill>
                <a:latin typeface="Courier New" charset="0"/>
              </a:rPr>
              <a:t>account.getBalance</a:t>
            </a:r>
            <a:r>
              <a:rPr lang="en-US" sz="1800" dirty="0">
                <a:solidFill>
                  <a:srgbClr val="262626"/>
                </a:solidFill>
                <a:latin typeface="Courier New" charset="0"/>
              </a:rPr>
              <a:t>(), 0.001);  }</a:t>
            </a:r>
          </a:p>
          <a:p>
            <a:pPr>
              <a:lnSpc>
                <a:spcPct val="70000"/>
              </a:lnSpc>
              <a:buFontTx/>
              <a:buNone/>
            </a:pPr>
            <a:endParaRPr lang="en-US" sz="1800" dirty="0">
              <a:solidFill>
                <a:srgbClr val="262626"/>
              </a:solidFill>
              <a:latin typeface="Courier New" charset="0"/>
            </a:endParaRPr>
          </a:p>
          <a:p>
            <a:endParaRPr lang="en-US" sz="1800" dirty="0"/>
          </a:p>
        </p:txBody>
      </p:sp>
      <p:sp>
        <p:nvSpPr>
          <p:cNvPr id="4" name="TextBox 3"/>
          <p:cNvSpPr txBox="1"/>
          <p:nvPr/>
        </p:nvSpPr>
        <p:spPr>
          <a:xfrm>
            <a:off x="4418305" y="3764720"/>
            <a:ext cx="4214089" cy="369332"/>
          </a:xfrm>
          <a:prstGeom prst="rect">
            <a:avLst/>
          </a:prstGeom>
          <a:noFill/>
        </p:spPr>
        <p:txBody>
          <a:bodyPr wrap="none" rtlCol="0">
            <a:spAutoFit/>
          </a:bodyPr>
          <a:lstStyle/>
          <a:p>
            <a:r>
              <a:rPr lang="en-US" dirty="0">
                <a:solidFill>
                  <a:srgbClr val="008000"/>
                </a:solidFill>
              </a:rPr>
              <a:t>The expected value has to be in the left</a:t>
            </a:r>
          </a:p>
        </p:txBody>
      </p:sp>
      <p:cxnSp>
        <p:nvCxnSpPr>
          <p:cNvPr id="6" name="Straight Arrow Connector 5"/>
          <p:cNvCxnSpPr/>
          <p:nvPr/>
        </p:nvCxnSpPr>
        <p:spPr>
          <a:xfrm flipH="1" flipV="1">
            <a:off x="3675165" y="3553123"/>
            <a:ext cx="743140" cy="324239"/>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9727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Sans" charset="0"/>
              </a:rPr>
              <a:t>Tips for testing</a:t>
            </a:r>
            <a:endParaRPr lang="en-US" dirty="0"/>
          </a:p>
        </p:txBody>
      </p:sp>
      <p:sp>
        <p:nvSpPr>
          <p:cNvPr id="3" name="Content Placeholder 2"/>
          <p:cNvSpPr>
            <a:spLocks noGrp="1"/>
          </p:cNvSpPr>
          <p:nvPr>
            <p:ph idx="1"/>
          </p:nvPr>
        </p:nvSpPr>
        <p:spPr/>
        <p:txBody>
          <a:bodyPr/>
          <a:lstStyle/>
          <a:p>
            <a:r>
              <a:rPr lang="en-US" sz="2400" dirty="0">
                <a:latin typeface="Calibri" charset="0"/>
              </a:rPr>
              <a:t>You cannot test every possible input, parameter value, etc.</a:t>
            </a:r>
          </a:p>
          <a:p>
            <a:pPr lvl="1"/>
            <a:r>
              <a:rPr lang="en-US" sz="2000" dirty="0">
                <a:latin typeface="Calibri" charset="0"/>
              </a:rPr>
              <a:t>So you must think of a limited set of tests likely to expose bugs.</a:t>
            </a:r>
          </a:p>
          <a:p>
            <a:pPr lvl="1"/>
            <a:endParaRPr lang="en-US" sz="1100" dirty="0">
              <a:latin typeface="Calibri" charset="0"/>
            </a:endParaRPr>
          </a:p>
          <a:p>
            <a:r>
              <a:rPr lang="en-US" sz="2400" dirty="0">
                <a:latin typeface="Calibri" charset="0"/>
              </a:rPr>
              <a:t>Think about boundary cases</a:t>
            </a:r>
          </a:p>
          <a:p>
            <a:pPr lvl="1"/>
            <a:r>
              <a:rPr lang="en-US" sz="2000" dirty="0">
                <a:latin typeface="Calibri" charset="0"/>
              </a:rPr>
              <a:t>positive; zero; negative numbers</a:t>
            </a:r>
          </a:p>
          <a:p>
            <a:pPr lvl="1"/>
            <a:r>
              <a:rPr lang="en-US" sz="2000" dirty="0">
                <a:latin typeface="Calibri" charset="0"/>
              </a:rPr>
              <a:t>right at the edge of an array or collection's size</a:t>
            </a:r>
          </a:p>
          <a:p>
            <a:pPr lvl="1"/>
            <a:endParaRPr lang="en-US" sz="1100" dirty="0">
              <a:latin typeface="Calibri" charset="0"/>
            </a:endParaRPr>
          </a:p>
          <a:p>
            <a:r>
              <a:rPr lang="en-US" sz="2400" dirty="0">
                <a:latin typeface="Calibri" charset="0"/>
              </a:rPr>
              <a:t>Think about empty cases and error cases</a:t>
            </a:r>
          </a:p>
          <a:p>
            <a:pPr lvl="1"/>
            <a:r>
              <a:rPr lang="en-US" sz="2000" dirty="0">
                <a:latin typeface="Calibri" charset="0"/>
              </a:rPr>
              <a:t>0, -1, null;  an empty list or array</a:t>
            </a:r>
          </a:p>
          <a:p>
            <a:pPr lvl="1"/>
            <a:endParaRPr lang="en-US" sz="1100" dirty="0">
              <a:latin typeface="Calibri" charset="0"/>
            </a:endParaRPr>
          </a:p>
          <a:p>
            <a:r>
              <a:rPr lang="en-US" sz="2400" dirty="0">
                <a:latin typeface="Calibri" charset="0"/>
              </a:rPr>
              <a:t>test behavior in combination</a:t>
            </a:r>
          </a:p>
          <a:p>
            <a:pPr lvl="1"/>
            <a:r>
              <a:rPr lang="en-US" sz="2000" dirty="0">
                <a:latin typeface="Calibri" charset="0"/>
              </a:rPr>
              <a:t>maybe </a:t>
            </a:r>
            <a:r>
              <a:rPr lang="en-US" sz="2000" dirty="0">
                <a:latin typeface="Courier New" charset="0"/>
              </a:rPr>
              <a:t>add</a:t>
            </a:r>
            <a:r>
              <a:rPr lang="en-US" sz="2000" dirty="0">
                <a:latin typeface="Calibri" charset="0"/>
              </a:rPr>
              <a:t> usually works, but fails after you call </a:t>
            </a:r>
            <a:r>
              <a:rPr lang="en-US" sz="2000" dirty="0">
                <a:latin typeface="Courier New" charset="0"/>
              </a:rPr>
              <a:t>remove</a:t>
            </a:r>
          </a:p>
          <a:p>
            <a:pPr lvl="1"/>
            <a:r>
              <a:rPr lang="en-US" sz="2000" dirty="0">
                <a:latin typeface="Calibri" charset="0"/>
              </a:rPr>
              <a:t>make multiple calls;  maybe </a:t>
            </a:r>
            <a:r>
              <a:rPr lang="en-US" sz="2000" dirty="0">
                <a:latin typeface="Courier New" charset="0"/>
              </a:rPr>
              <a:t>size</a:t>
            </a:r>
            <a:r>
              <a:rPr lang="en-US" sz="2000" dirty="0">
                <a:latin typeface="Calibri" charset="0"/>
              </a:rPr>
              <a:t> fails the second time only</a:t>
            </a:r>
          </a:p>
          <a:p>
            <a:pPr marL="0" indent="0">
              <a:buNone/>
            </a:pPr>
            <a:endParaRPr lang="en-US" sz="2400" dirty="0"/>
          </a:p>
        </p:txBody>
      </p:sp>
    </p:spTree>
    <p:extLst>
      <p:ext uri="{BB962C8B-B14F-4D97-AF65-F5344CB8AC3E}">
        <p14:creationId xmlns:p14="http://schemas.microsoft.com/office/powerpoint/2010/main" val="4107875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t>
            </a:r>
          </a:p>
        </p:txBody>
      </p:sp>
      <p:sp>
        <p:nvSpPr>
          <p:cNvPr id="3" name="Content Placeholder 2"/>
          <p:cNvSpPr>
            <a:spLocks noGrp="1"/>
          </p:cNvSpPr>
          <p:nvPr>
            <p:ph idx="1"/>
          </p:nvPr>
        </p:nvSpPr>
        <p:spPr/>
        <p:txBody>
          <a:bodyPr/>
          <a:lstStyle/>
          <a:p>
            <a:r>
              <a:rPr lang="en-US" dirty="0"/>
              <a:t>Exception handling to make your code </a:t>
            </a:r>
            <a:r>
              <a:rPr lang="en-US"/>
              <a:t>more robust</a:t>
            </a:r>
          </a:p>
          <a:p>
            <a:r>
              <a:rPr lang="en-US"/>
              <a:t>Test </a:t>
            </a:r>
            <a:r>
              <a:rPr lang="en-US" dirty="0"/>
              <a:t>to find errors. </a:t>
            </a:r>
          </a:p>
          <a:p>
            <a:r>
              <a:rPr lang="en-US" dirty="0"/>
              <a:t>Use a test harness program. </a:t>
            </a:r>
          </a:p>
          <a:p>
            <a:pPr marL="0" indent="0">
              <a:buNone/>
            </a:pPr>
            <a:r>
              <a:rPr lang="en-US" dirty="0"/>
              <a:t> – Let it do the repetitive hard work. </a:t>
            </a:r>
          </a:p>
          <a:p>
            <a:r>
              <a:rPr lang="en-US" dirty="0"/>
              <a:t>Do enough tests to be confident in your code. </a:t>
            </a:r>
          </a:p>
          <a:p>
            <a:endParaRPr lang="en-US" dirty="0"/>
          </a:p>
        </p:txBody>
      </p:sp>
    </p:spTree>
    <p:extLst>
      <p:ext uri="{BB962C8B-B14F-4D97-AF65-F5344CB8AC3E}">
        <p14:creationId xmlns:p14="http://schemas.microsoft.com/office/powerpoint/2010/main" val="171976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Possible strategies</a:t>
            </a:r>
          </a:p>
        </p:txBody>
      </p:sp>
      <p:sp>
        <p:nvSpPr>
          <p:cNvPr id="3" name="Content Placeholder 2"/>
          <p:cNvSpPr>
            <a:spLocks noGrp="1"/>
          </p:cNvSpPr>
          <p:nvPr>
            <p:ph idx="1"/>
          </p:nvPr>
        </p:nvSpPr>
        <p:spPr/>
        <p:txBody>
          <a:bodyPr/>
          <a:lstStyle/>
          <a:p>
            <a:r>
              <a:rPr lang="en-GB" sz="2400" dirty="0"/>
              <a:t>Ignore the problem </a:t>
            </a:r>
            <a:r>
              <a:rPr lang="en-GB" sz="2400" dirty="0">
                <a:solidFill>
                  <a:srgbClr val="C00000"/>
                </a:solidFill>
              </a:rPr>
              <a:t>– not good Idea!!!</a:t>
            </a:r>
          </a:p>
          <a:p>
            <a:pPr marL="0" indent="0">
              <a:buNone/>
            </a:pPr>
            <a:endParaRPr lang="en-GB" sz="2400" dirty="0">
              <a:solidFill>
                <a:srgbClr val="C00000"/>
              </a:solidFill>
            </a:endParaRPr>
          </a:p>
          <a:p>
            <a:r>
              <a:rPr lang="en-GB" sz="2400" dirty="0"/>
              <a:t>Check for potential problems and abort the program when you find the problem – </a:t>
            </a:r>
            <a:r>
              <a:rPr lang="en-GB" sz="2400" dirty="0">
                <a:solidFill>
                  <a:srgbClr val="C00000"/>
                </a:solidFill>
              </a:rPr>
              <a:t>no good solution!</a:t>
            </a:r>
          </a:p>
          <a:p>
            <a:pPr marL="0" indent="0">
              <a:buNone/>
            </a:pPr>
            <a:endParaRPr lang="en-GB" sz="2400" dirty="0">
              <a:solidFill>
                <a:srgbClr val="C00000"/>
              </a:solidFill>
            </a:endParaRPr>
          </a:p>
          <a:p>
            <a:pPr marL="0" indent="0">
              <a:buNone/>
            </a:pPr>
            <a:r>
              <a:rPr lang="en-GB" sz="2400" dirty="0"/>
              <a:t>          Check for potential problems, catch the mistake, and attempt to fix the problem. </a:t>
            </a:r>
          </a:p>
          <a:p>
            <a:pPr marL="0" indent="0">
              <a:buNone/>
            </a:pPr>
            <a:endParaRPr lang="en-GB" sz="2400" dirty="0"/>
          </a:p>
          <a:p>
            <a:r>
              <a:rPr lang="en-GB" sz="2400" dirty="0"/>
              <a:t>Throw an exception. – </a:t>
            </a:r>
            <a:r>
              <a:rPr lang="en-GB" sz="2400" dirty="0">
                <a:solidFill>
                  <a:srgbClr val="C00000"/>
                </a:solidFill>
              </a:rPr>
              <a:t>This is the preferred way to handle the situation</a:t>
            </a:r>
          </a:p>
          <a:p>
            <a:endParaRPr lang="en-GB" sz="2400" dirty="0"/>
          </a:p>
        </p:txBody>
      </p:sp>
      <p:grpSp>
        <p:nvGrpSpPr>
          <p:cNvPr id="8" name="Group 7">
            <a:extLst>
              <a:ext uri="{C183D7F6-B498-43B3-948B-1728B52AA6E4}">
                <adec:decorative xmlns:adec="http://schemas.microsoft.com/office/drawing/2017/decorative" val="1"/>
              </a:ext>
            </a:extLst>
          </p:cNvPr>
          <p:cNvGrpSpPr/>
          <p:nvPr/>
        </p:nvGrpSpPr>
        <p:grpSpPr>
          <a:xfrm>
            <a:off x="5864817" y="1212604"/>
            <a:ext cx="2995642" cy="1030850"/>
            <a:chOff x="5786427" y="1149884"/>
            <a:chExt cx="2995642" cy="1030850"/>
          </a:xfrm>
        </p:grpSpPr>
        <p:pic>
          <p:nvPicPr>
            <p:cNvPr id="4" name="Picture 3"/>
            <p:cNvPicPr>
              <a:picLocks noChangeAspect="1"/>
            </p:cNvPicPr>
            <p:nvPr/>
          </p:nvPicPr>
          <p:blipFill>
            <a:blip r:embed="rId3"/>
            <a:stretch>
              <a:fillRect/>
            </a:stretch>
          </p:blipFill>
          <p:spPr>
            <a:xfrm>
              <a:off x="6757077" y="1149884"/>
              <a:ext cx="1030850" cy="1030850"/>
            </a:xfrm>
            <a:prstGeom prst="rect">
              <a:avLst/>
            </a:prstGeom>
          </p:spPr>
        </p:pic>
        <p:pic>
          <p:nvPicPr>
            <p:cNvPr id="5" name="Picture 4"/>
            <p:cNvPicPr>
              <a:picLocks noChangeAspect="1"/>
            </p:cNvPicPr>
            <p:nvPr/>
          </p:nvPicPr>
          <p:blipFill>
            <a:blip r:embed="rId4"/>
            <a:stretch>
              <a:fillRect/>
            </a:stretch>
          </p:blipFill>
          <p:spPr>
            <a:xfrm>
              <a:off x="5786427" y="1210084"/>
              <a:ext cx="970650" cy="970650"/>
            </a:xfrm>
            <a:prstGeom prst="rect">
              <a:avLst/>
            </a:prstGeom>
          </p:spPr>
        </p:pic>
        <p:pic>
          <p:nvPicPr>
            <p:cNvPr id="7" name="Picture 6"/>
            <p:cNvPicPr>
              <a:picLocks noChangeAspect="1"/>
            </p:cNvPicPr>
            <p:nvPr/>
          </p:nvPicPr>
          <p:blipFill>
            <a:blip r:embed="rId5"/>
            <a:stretch>
              <a:fillRect/>
            </a:stretch>
          </p:blipFill>
          <p:spPr>
            <a:xfrm>
              <a:off x="7787927" y="1149884"/>
              <a:ext cx="994142" cy="994142"/>
            </a:xfrm>
            <a:prstGeom prst="rect">
              <a:avLst/>
            </a:prstGeom>
          </p:spPr>
        </p:pic>
      </p:grpSp>
      <p:sp>
        <p:nvSpPr>
          <p:cNvPr id="10" name="Right Arrow 9">
            <a:extLst>
              <a:ext uri="{C183D7F6-B498-43B3-948B-1728B52AA6E4}">
                <adec:decorative xmlns:adec="http://schemas.microsoft.com/office/drawing/2017/decorative" val="1"/>
              </a:ext>
            </a:extLst>
          </p:cNvPr>
          <p:cNvSpPr/>
          <p:nvPr/>
        </p:nvSpPr>
        <p:spPr>
          <a:xfrm>
            <a:off x="501684" y="3951337"/>
            <a:ext cx="454653" cy="37631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713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Exceptions</a:t>
            </a:r>
          </a:p>
        </p:txBody>
      </p:sp>
      <p:sp>
        <p:nvSpPr>
          <p:cNvPr id="3" name="Content Placeholder 2"/>
          <p:cNvSpPr>
            <a:spLocks noGrp="1"/>
          </p:cNvSpPr>
          <p:nvPr>
            <p:ph idx="1"/>
          </p:nvPr>
        </p:nvSpPr>
        <p:spPr/>
        <p:txBody>
          <a:bodyPr/>
          <a:lstStyle/>
          <a:p>
            <a:r>
              <a:rPr lang="en-GB" sz="2000" dirty="0"/>
              <a:t>Most of the OO languages provides features called </a:t>
            </a:r>
            <a:r>
              <a:rPr lang="en-GB" sz="2000" dirty="0">
                <a:solidFill>
                  <a:srgbClr val="C00000"/>
                </a:solidFill>
              </a:rPr>
              <a:t>exceptions</a:t>
            </a:r>
            <a:r>
              <a:rPr lang="en-GB" sz="2000" dirty="0"/>
              <a:t>.</a:t>
            </a:r>
          </a:p>
          <a:p>
            <a:pPr marL="0" indent="0">
              <a:buNone/>
            </a:pPr>
            <a:endParaRPr lang="en-GB" sz="2000" dirty="0"/>
          </a:p>
          <a:p>
            <a:pPr>
              <a:lnSpc>
                <a:spcPct val="90000"/>
              </a:lnSpc>
            </a:pPr>
            <a:r>
              <a:rPr lang="en-US" altLang="en-US" sz="2000" dirty="0"/>
              <a:t>Exception is an i</a:t>
            </a:r>
            <a:r>
              <a:rPr lang="en-US" altLang="en-US" sz="2000" dirty="0">
                <a:cs typeface="+mn-cs"/>
              </a:rPr>
              <a:t>ndication of problem during execution.</a:t>
            </a:r>
          </a:p>
          <a:p>
            <a:pPr marL="0" indent="0">
              <a:lnSpc>
                <a:spcPct val="90000"/>
              </a:lnSpc>
              <a:buNone/>
            </a:pPr>
            <a:endParaRPr lang="en-US" altLang="en-US" sz="2000" dirty="0">
              <a:cs typeface="+mn-cs"/>
            </a:endParaRPr>
          </a:p>
          <a:p>
            <a:pPr>
              <a:lnSpc>
                <a:spcPct val="90000"/>
              </a:lnSpc>
            </a:pPr>
            <a:r>
              <a:rPr lang="en-US" altLang="en-US" sz="2000" dirty="0"/>
              <a:t>Uses of exception handling</a:t>
            </a:r>
          </a:p>
          <a:p>
            <a:pPr lvl="1">
              <a:lnSpc>
                <a:spcPct val="90000"/>
              </a:lnSpc>
            </a:pPr>
            <a:r>
              <a:rPr lang="en-US" altLang="en-US" sz="2000" dirty="0"/>
              <a:t>Process exceptions from program components</a:t>
            </a:r>
          </a:p>
          <a:p>
            <a:pPr lvl="1">
              <a:lnSpc>
                <a:spcPct val="90000"/>
              </a:lnSpc>
            </a:pPr>
            <a:r>
              <a:rPr lang="en-US" altLang="en-US" sz="2000" dirty="0"/>
              <a:t>Handle exceptions in a uniform manner in large projects</a:t>
            </a:r>
          </a:p>
          <a:p>
            <a:pPr lvl="1">
              <a:lnSpc>
                <a:spcPct val="90000"/>
              </a:lnSpc>
            </a:pPr>
            <a:r>
              <a:rPr lang="en-US" altLang="en-US" sz="2000" dirty="0"/>
              <a:t>Remove error-handling code from “main line” of execution </a:t>
            </a:r>
          </a:p>
          <a:p>
            <a:pPr marL="0" indent="0">
              <a:lnSpc>
                <a:spcPct val="90000"/>
              </a:lnSpc>
              <a:buNone/>
            </a:pPr>
            <a:endParaRPr lang="en-US" altLang="en-US" sz="2000" dirty="0"/>
          </a:p>
          <a:p>
            <a:pPr>
              <a:lnSpc>
                <a:spcPct val="90000"/>
              </a:lnSpc>
            </a:pPr>
            <a:r>
              <a:rPr lang="en-US" altLang="en-US" sz="2000" dirty="0"/>
              <a:t>In Java, C++, C#, Objective-C and Visual Basic, exceptions are handled by the keywords </a:t>
            </a:r>
            <a:r>
              <a:rPr lang="en-US" altLang="en-US" sz="2000" b="1" dirty="0">
                <a:solidFill>
                  <a:srgbClr val="C00000"/>
                </a:solidFill>
                <a:latin typeface="Courier New" panose="02070309020205020404" pitchFamily="49" charset="0"/>
                <a:cs typeface="Courier New" panose="02070309020205020404" pitchFamily="49" charset="0"/>
              </a:rPr>
              <a:t>try,</a:t>
            </a:r>
            <a:r>
              <a:rPr lang="en-US" altLang="en-US" sz="2000" dirty="0"/>
              <a:t> </a:t>
            </a:r>
            <a:r>
              <a:rPr lang="en-US" altLang="en-US" sz="2000" b="1" dirty="0">
                <a:solidFill>
                  <a:srgbClr val="C00000"/>
                </a:solidFill>
                <a:latin typeface="Courier New" panose="02070309020205020404" pitchFamily="49" charset="0"/>
                <a:cs typeface="Courier New" panose="02070309020205020404" pitchFamily="49" charset="0"/>
              </a:rPr>
              <a:t>catch</a:t>
            </a:r>
            <a:r>
              <a:rPr lang="en-US" altLang="en-US" sz="2000" dirty="0">
                <a:solidFill>
                  <a:srgbClr val="C00000"/>
                </a:solidFill>
              </a:rPr>
              <a:t> </a:t>
            </a:r>
            <a:r>
              <a:rPr lang="en-US" altLang="en-US" sz="2000" dirty="0"/>
              <a:t>and </a:t>
            </a:r>
            <a:r>
              <a:rPr lang="en-US" altLang="en-US" sz="2000" b="1" dirty="0">
                <a:solidFill>
                  <a:srgbClr val="C00000"/>
                </a:solidFill>
                <a:latin typeface="Courier New" panose="02070309020205020404" pitchFamily="49" charset="0"/>
                <a:cs typeface="Courier New" panose="02070309020205020404" pitchFamily="49" charset="0"/>
              </a:rPr>
              <a:t>throw</a:t>
            </a:r>
            <a:r>
              <a:rPr lang="en-US" altLang="en-US" sz="2000" dirty="0"/>
              <a:t>.</a:t>
            </a:r>
          </a:p>
          <a:p>
            <a:pPr lvl="1">
              <a:lnSpc>
                <a:spcPct val="90000"/>
              </a:lnSpc>
            </a:pPr>
            <a:endParaRPr lang="en-US" altLang="en-US" sz="2000" dirty="0">
              <a:cs typeface="+mn-cs"/>
            </a:endParaRPr>
          </a:p>
          <a:p>
            <a:pPr lvl="1">
              <a:lnSpc>
                <a:spcPct val="90000"/>
              </a:lnSpc>
            </a:pPr>
            <a:endParaRPr lang="en-US" altLang="en-US" sz="2000" dirty="0">
              <a:cs typeface="+mn-cs"/>
            </a:endParaRPr>
          </a:p>
          <a:p>
            <a:pPr>
              <a:lnSpc>
                <a:spcPct val="90000"/>
              </a:lnSpc>
            </a:pPr>
            <a:endParaRPr lang="en-US" altLang="en-US" sz="2000" dirty="0">
              <a:cs typeface="+mn-cs"/>
            </a:endParaRPr>
          </a:p>
          <a:p>
            <a:endParaRPr lang="en-GB" sz="2000" dirty="0"/>
          </a:p>
        </p:txBody>
      </p:sp>
    </p:spTree>
    <p:extLst>
      <p:ext uri="{BB962C8B-B14F-4D97-AF65-F5344CB8AC3E}">
        <p14:creationId xmlns:p14="http://schemas.microsoft.com/office/powerpoint/2010/main" val="89009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Handling Exception with Try/Catch block</a:t>
            </a:r>
          </a:p>
        </p:txBody>
      </p:sp>
      <p:sp>
        <p:nvSpPr>
          <p:cNvPr id="3" name="Content Placeholder 2"/>
          <p:cNvSpPr>
            <a:spLocks noGrp="1"/>
          </p:cNvSpPr>
          <p:nvPr>
            <p:ph idx="1"/>
          </p:nvPr>
        </p:nvSpPr>
        <p:spPr/>
        <p:txBody>
          <a:bodyPr/>
          <a:lstStyle/>
          <a:p>
            <a:r>
              <a:rPr lang="en-US" sz="2400" dirty="0"/>
              <a:t>Exception handling mechanism:</a:t>
            </a:r>
          </a:p>
          <a:p>
            <a:pPr marL="0" indent="0">
              <a:buNone/>
            </a:pPr>
            <a:endParaRPr lang="en-US" sz="2400" dirty="0"/>
          </a:p>
          <a:p>
            <a:pPr>
              <a:buFont typeface="Wingdings" charset="2"/>
              <a:buChar char="Ø"/>
            </a:pPr>
            <a:r>
              <a:rPr lang="en-US" sz="2400" dirty="0"/>
              <a:t>Find the problem (</a:t>
            </a:r>
            <a:r>
              <a:rPr lang="en-US" sz="2400" dirty="0">
                <a:solidFill>
                  <a:srgbClr val="800000"/>
                </a:solidFill>
              </a:rPr>
              <a:t>try</a:t>
            </a:r>
            <a:r>
              <a:rPr lang="en-US" sz="2400" dirty="0"/>
              <a:t> block : Hit the exception)</a:t>
            </a:r>
          </a:p>
          <a:p>
            <a:pPr marL="0" indent="0">
              <a:buNone/>
            </a:pPr>
            <a:endParaRPr lang="en-US" sz="2400" dirty="0"/>
          </a:p>
          <a:p>
            <a:pPr>
              <a:buFont typeface="Wingdings" charset="2"/>
              <a:buChar char="Ø"/>
            </a:pPr>
            <a:r>
              <a:rPr lang="en-US" sz="2400" dirty="0"/>
              <a:t>Inform that an error has occurred (</a:t>
            </a:r>
            <a:r>
              <a:rPr lang="en-US" sz="2400" dirty="0">
                <a:solidFill>
                  <a:srgbClr val="800000"/>
                </a:solidFill>
              </a:rPr>
              <a:t>Throw</a:t>
            </a:r>
            <a:r>
              <a:rPr lang="en-US" sz="2400" dirty="0"/>
              <a:t> the exception) </a:t>
            </a:r>
          </a:p>
          <a:p>
            <a:pPr marL="0" indent="0">
              <a:buNone/>
            </a:pPr>
            <a:endParaRPr lang="en-US" sz="2400" dirty="0"/>
          </a:p>
          <a:p>
            <a:pPr>
              <a:buFont typeface="Wingdings" charset="2"/>
              <a:buChar char="Ø"/>
            </a:pPr>
            <a:r>
              <a:rPr lang="en-US" sz="2400" dirty="0"/>
              <a:t>Receive the error information (</a:t>
            </a:r>
            <a:r>
              <a:rPr lang="en-US" sz="2400" dirty="0">
                <a:solidFill>
                  <a:srgbClr val="800000"/>
                </a:solidFill>
              </a:rPr>
              <a:t>Catch</a:t>
            </a:r>
            <a:r>
              <a:rPr lang="en-US" sz="2400" dirty="0"/>
              <a:t> the exception)</a:t>
            </a:r>
          </a:p>
          <a:p>
            <a:pPr marL="0" indent="0">
              <a:buNone/>
            </a:pPr>
            <a:endParaRPr lang="en-US" sz="2400" dirty="0"/>
          </a:p>
          <a:p>
            <a:pPr>
              <a:buFont typeface="Wingdings" charset="2"/>
              <a:buChar char="Ø"/>
            </a:pPr>
            <a:r>
              <a:rPr lang="en-US" sz="2400" dirty="0"/>
              <a:t>Take corrective action (handle the exception) </a:t>
            </a:r>
            <a:endParaRPr lang="en-US" sz="2400" dirty="0">
              <a:latin typeface="Wingdings"/>
            </a:endParaRPr>
          </a:p>
          <a:p>
            <a:endParaRPr lang="en-GB" sz="2000" dirty="0"/>
          </a:p>
          <a:p>
            <a:endParaRPr lang="en-GB" sz="2000" dirty="0"/>
          </a:p>
          <a:p>
            <a:endParaRPr lang="en-GB" sz="2000" dirty="0"/>
          </a:p>
        </p:txBody>
      </p:sp>
    </p:spTree>
    <p:extLst>
      <p:ext uri="{BB962C8B-B14F-4D97-AF65-F5344CB8AC3E}">
        <p14:creationId xmlns:p14="http://schemas.microsoft.com/office/powerpoint/2010/main" val="181171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mechanism</a:t>
            </a:r>
            <a:br>
              <a:rPr lang="en-US" dirty="0"/>
            </a:br>
            <a:endParaRPr lang="en-US" dirty="0"/>
          </a:p>
        </p:txBody>
      </p:sp>
      <p:sp>
        <p:nvSpPr>
          <p:cNvPr id="3" name="Content Placeholder 2"/>
          <p:cNvSpPr>
            <a:spLocks noGrp="1"/>
          </p:cNvSpPr>
          <p:nvPr>
            <p:ph idx="1"/>
          </p:nvPr>
        </p:nvSpPr>
        <p:spPr/>
        <p:txBody>
          <a:bodyPr/>
          <a:lstStyle/>
          <a:p>
            <a:pPr marL="0" indent="0">
              <a:buNone/>
            </a:pPr>
            <a:r>
              <a:rPr lang="en-US" sz="2400" dirty="0"/>
              <a:t>It is basically built upon three keywords </a:t>
            </a:r>
          </a:p>
          <a:p>
            <a:r>
              <a:rPr lang="en-US" sz="2400" dirty="0"/>
              <a:t>Try</a:t>
            </a:r>
          </a:p>
          <a:p>
            <a:r>
              <a:rPr lang="en-US" sz="2400" dirty="0"/>
              <a:t>Throw </a:t>
            </a:r>
          </a:p>
          <a:p>
            <a:r>
              <a:rPr lang="en-US" sz="2400" dirty="0"/>
              <a:t>Catch </a:t>
            </a:r>
          </a:p>
          <a:p>
            <a:endParaRPr lang="en-US" sz="2400" dirty="0"/>
          </a:p>
        </p:txBody>
      </p:sp>
      <p:sp>
        <p:nvSpPr>
          <p:cNvPr id="4" name="TextBox 3"/>
          <p:cNvSpPr txBox="1"/>
          <p:nvPr/>
        </p:nvSpPr>
        <p:spPr>
          <a:xfrm>
            <a:off x="6326219" y="2572825"/>
            <a:ext cx="2251788" cy="1015663"/>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2000" b="1" dirty="0">
                <a:solidFill>
                  <a:srgbClr val="FF0000"/>
                </a:solidFill>
              </a:rPr>
              <a:t>Try</a:t>
            </a:r>
            <a:r>
              <a:rPr lang="en-US" sz="2000" b="1" dirty="0"/>
              <a:t> Block</a:t>
            </a:r>
          </a:p>
          <a:p>
            <a:r>
              <a:rPr lang="en-US" sz="2000" dirty="0"/>
              <a:t>Detect and throws </a:t>
            </a:r>
          </a:p>
          <a:p>
            <a:r>
              <a:rPr lang="en-US" sz="2000" dirty="0"/>
              <a:t>an exception</a:t>
            </a:r>
          </a:p>
        </p:txBody>
      </p:sp>
      <p:sp>
        <p:nvSpPr>
          <p:cNvPr id="5" name="TextBox 4">
            <a:extLst>
              <a:ext uri="{C183D7F6-B498-43B3-948B-1728B52AA6E4}">
                <adec:decorative xmlns:adec="http://schemas.microsoft.com/office/drawing/2017/decorative" val="1"/>
              </a:ext>
            </a:extLst>
          </p:cNvPr>
          <p:cNvSpPr txBox="1"/>
          <p:nvPr/>
        </p:nvSpPr>
        <p:spPr>
          <a:xfrm>
            <a:off x="6382700" y="5143824"/>
            <a:ext cx="2195307" cy="1015663"/>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2000" b="1" dirty="0">
                <a:solidFill>
                  <a:srgbClr val="FF0000"/>
                </a:solidFill>
              </a:rPr>
              <a:t>Catch</a:t>
            </a:r>
            <a:r>
              <a:rPr lang="en-US" sz="2000" b="1" dirty="0"/>
              <a:t> Block</a:t>
            </a:r>
          </a:p>
          <a:p>
            <a:r>
              <a:rPr lang="en-US" sz="2000" dirty="0"/>
              <a:t>Catch and handle</a:t>
            </a:r>
          </a:p>
          <a:p>
            <a:r>
              <a:rPr lang="en-US" sz="2000" dirty="0"/>
              <a:t>The exception</a:t>
            </a:r>
          </a:p>
        </p:txBody>
      </p:sp>
      <p:sp>
        <p:nvSpPr>
          <p:cNvPr id="6" name="TextBox 5">
            <a:extLst>
              <a:ext uri="{C183D7F6-B498-43B3-948B-1728B52AA6E4}">
                <adec:decorative xmlns:adec="http://schemas.microsoft.com/office/drawing/2017/decorative" val="1"/>
              </a:ext>
            </a:extLst>
          </p:cNvPr>
          <p:cNvSpPr txBox="1"/>
          <p:nvPr/>
        </p:nvSpPr>
        <p:spPr>
          <a:xfrm>
            <a:off x="2948105" y="4268902"/>
            <a:ext cx="2236885" cy="4001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sz="2000" b="1" dirty="0"/>
              <a:t>Exception object</a:t>
            </a:r>
          </a:p>
        </p:txBody>
      </p:sp>
      <p:sp>
        <p:nvSpPr>
          <p:cNvPr id="13" name="Freeform 12">
            <a:extLst>
              <a:ext uri="{C183D7F6-B498-43B3-948B-1728B52AA6E4}">
                <adec:decorative xmlns:adec="http://schemas.microsoft.com/office/drawing/2017/decorative" val="1"/>
              </a:ext>
            </a:extLst>
          </p:cNvPr>
          <p:cNvSpPr/>
          <p:nvPr/>
        </p:nvSpPr>
        <p:spPr>
          <a:xfrm>
            <a:off x="5521398" y="3129902"/>
            <a:ext cx="715402" cy="2630931"/>
          </a:xfrm>
          <a:custGeom>
            <a:avLst/>
            <a:gdLst>
              <a:gd name="connsiteX0" fmla="*/ 590666 w 715402"/>
              <a:gd name="connsiteY0" fmla="*/ 0 h 2630931"/>
              <a:gd name="connsiteX1" fmla="*/ 1005 w 715402"/>
              <a:gd name="connsiteY1" fmla="*/ 1394847 h 2630931"/>
              <a:gd name="connsiteX2" fmla="*/ 715402 w 715402"/>
              <a:gd name="connsiteY2" fmla="*/ 2630931 h 2630931"/>
            </a:gdLst>
            <a:ahLst/>
            <a:cxnLst>
              <a:cxn ang="0">
                <a:pos x="connsiteX0" y="connsiteY0"/>
              </a:cxn>
              <a:cxn ang="0">
                <a:pos x="connsiteX1" y="connsiteY1"/>
              </a:cxn>
              <a:cxn ang="0">
                <a:pos x="connsiteX2" y="connsiteY2"/>
              </a:cxn>
            </a:cxnLst>
            <a:rect l="l" t="t" r="r" b="b"/>
            <a:pathLst>
              <a:path w="715402" h="2630931">
                <a:moveTo>
                  <a:pt x="590666" y="0"/>
                </a:moveTo>
                <a:cubicBezTo>
                  <a:pt x="285441" y="478179"/>
                  <a:pt x="-19784" y="956359"/>
                  <a:pt x="1005" y="1394847"/>
                </a:cubicBezTo>
                <a:cubicBezTo>
                  <a:pt x="21794" y="1833335"/>
                  <a:pt x="715402" y="2630931"/>
                  <a:pt x="715402" y="2630931"/>
                </a:cubicBezTo>
              </a:path>
            </a:pathLst>
          </a:custGeom>
          <a:ln>
            <a:solidFill>
              <a:srgbClr val="FF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2935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try and catch</a:t>
            </a:r>
          </a:p>
        </p:txBody>
      </p:sp>
      <p:sp>
        <p:nvSpPr>
          <p:cNvPr id="3" name="Content Placeholder 2"/>
          <p:cNvSpPr>
            <a:spLocks noGrp="1"/>
          </p:cNvSpPr>
          <p:nvPr>
            <p:ph idx="1"/>
          </p:nvPr>
        </p:nvSpPr>
        <p:spPr/>
        <p:txBody>
          <a:bodyPr/>
          <a:lstStyle/>
          <a:p>
            <a:r>
              <a:rPr lang="en-GB" sz="2000" dirty="0"/>
              <a:t>A structure for a Java try/catch block is the follow:</a:t>
            </a:r>
          </a:p>
          <a:p>
            <a:endParaRPr lang="en-GB" sz="2000" dirty="0"/>
          </a:p>
          <a:p>
            <a:pPr marL="0" indent="0">
              <a:buNone/>
            </a:pPr>
            <a:r>
              <a:rPr lang="en-GB" sz="1600" b="1" dirty="0">
                <a:latin typeface="Courier New" panose="02070309020205020404" pitchFamily="49" charset="0"/>
                <a:cs typeface="Courier New" panose="02070309020205020404" pitchFamily="49" charset="0"/>
              </a:rPr>
              <a:t>try {</a:t>
            </a:r>
          </a:p>
          <a:p>
            <a:pPr marL="0" indent="0">
              <a:buNone/>
            </a:pPr>
            <a:endParaRPr lang="en-GB" sz="1600" b="1" dirty="0">
              <a:latin typeface="Courier New" panose="02070309020205020404" pitchFamily="49" charset="0"/>
              <a:cs typeface="Courier New" panose="02070309020205020404" pitchFamily="49" charset="0"/>
            </a:endParaRPr>
          </a:p>
          <a:p>
            <a:pPr marL="0" indent="0">
              <a:buNone/>
            </a:pPr>
            <a:r>
              <a:rPr lang="en-GB" sz="1600" b="1" dirty="0">
                <a:latin typeface="Courier New" panose="02070309020205020404" pitchFamily="49" charset="0"/>
                <a:cs typeface="Courier New" panose="02070309020205020404" pitchFamily="49" charset="0"/>
              </a:rPr>
              <a:t>	</a:t>
            </a:r>
            <a:r>
              <a:rPr lang="en-GB" sz="1600" b="1" dirty="0">
                <a:solidFill>
                  <a:srgbClr val="C00000"/>
                </a:solidFill>
                <a:latin typeface="Courier New" panose="02070309020205020404" pitchFamily="49" charset="0"/>
                <a:cs typeface="Courier New" panose="02070309020205020404" pitchFamily="49" charset="0"/>
              </a:rPr>
              <a:t>// possible nasty code</a:t>
            </a:r>
          </a:p>
          <a:p>
            <a:pPr marL="0" indent="0">
              <a:buNone/>
            </a:pPr>
            <a:endParaRPr lang="en-GB" sz="1600" b="1" dirty="0">
              <a:solidFill>
                <a:srgbClr val="C00000"/>
              </a:solidFill>
              <a:latin typeface="Courier New" panose="02070309020205020404" pitchFamily="49" charset="0"/>
              <a:cs typeface="Courier New" panose="02070309020205020404" pitchFamily="49" charset="0"/>
            </a:endParaRPr>
          </a:p>
          <a:p>
            <a:pPr marL="0" indent="0">
              <a:buNone/>
            </a:pPr>
            <a:r>
              <a:rPr lang="en-GB" sz="1600" b="1" dirty="0">
                <a:latin typeface="Courier New" panose="02070309020205020404" pitchFamily="49" charset="0"/>
                <a:cs typeface="Courier New" panose="02070309020205020404" pitchFamily="49" charset="0"/>
              </a:rPr>
              <a:t>} catch (Exception e){</a:t>
            </a:r>
          </a:p>
          <a:p>
            <a:pPr marL="0" indent="0">
              <a:buNone/>
            </a:pPr>
            <a:endParaRPr lang="en-GB" sz="1600" b="1" dirty="0">
              <a:latin typeface="Courier New" panose="02070309020205020404" pitchFamily="49" charset="0"/>
              <a:cs typeface="Courier New" panose="02070309020205020404" pitchFamily="49" charset="0"/>
            </a:endParaRPr>
          </a:p>
          <a:p>
            <a:pPr marL="0" indent="0">
              <a:buNone/>
            </a:pPr>
            <a:r>
              <a:rPr lang="en-GB" sz="1600" b="1" dirty="0">
                <a:latin typeface="Courier New" panose="02070309020205020404" pitchFamily="49" charset="0"/>
                <a:cs typeface="Courier New" panose="02070309020205020404" pitchFamily="49" charset="0"/>
              </a:rPr>
              <a:t>	// code to handle the exception</a:t>
            </a:r>
          </a:p>
          <a:p>
            <a:pPr marL="0" indent="0">
              <a:buNone/>
            </a:pPr>
            <a:endParaRPr lang="en-GB" sz="1600" b="1" dirty="0">
              <a:latin typeface="Courier New" panose="02070309020205020404" pitchFamily="49" charset="0"/>
              <a:cs typeface="Courier New" panose="02070309020205020404" pitchFamily="49" charset="0"/>
            </a:endParaRPr>
          </a:p>
          <a:p>
            <a:pPr marL="0" indent="0">
              <a:buNone/>
            </a:pPr>
            <a:r>
              <a:rPr lang="en-GB" sz="1600" b="1" dirty="0">
                <a:latin typeface="Courier New" panose="02070309020205020404" pitchFamily="49" charset="0"/>
                <a:cs typeface="Courier New" panose="02070309020205020404" pitchFamily="49" charset="0"/>
              </a:rPr>
              <a:t>}</a:t>
            </a:r>
          </a:p>
          <a:p>
            <a:pPr marL="0" indent="0">
              <a:buNone/>
            </a:pPr>
            <a:endParaRPr lang="en-GB" sz="1600" b="1" dirty="0">
              <a:latin typeface="Courier New" panose="02070309020205020404" pitchFamily="49" charset="0"/>
              <a:cs typeface="Courier New" panose="02070309020205020404" pitchFamily="49" charset="0"/>
            </a:endParaRPr>
          </a:p>
          <a:p>
            <a:r>
              <a:rPr lang="en-US" altLang="en-US" sz="2000" dirty="0"/>
              <a:t>A </a:t>
            </a:r>
            <a:r>
              <a:rPr lang="en-US" altLang="en-US" sz="2000" dirty="0">
                <a:latin typeface="Courier New" panose="02070309020205020404" pitchFamily="49" charset="0"/>
                <a:cs typeface="Courier New" panose="02070309020205020404" pitchFamily="49" charset="0"/>
              </a:rPr>
              <a:t>try</a:t>
            </a:r>
            <a:r>
              <a:rPr lang="en-US" altLang="en-US" sz="2000" dirty="0"/>
              <a:t> followed by any number of </a:t>
            </a:r>
            <a:r>
              <a:rPr lang="en-US" altLang="en-US" sz="2000" dirty="0">
                <a:latin typeface="Courier New" panose="02070309020205020404" pitchFamily="49" charset="0"/>
                <a:cs typeface="Courier New" panose="02070309020205020404" pitchFamily="49" charset="0"/>
              </a:rPr>
              <a:t>catch</a:t>
            </a:r>
            <a:r>
              <a:rPr lang="en-US" altLang="en-US" sz="2000" dirty="0"/>
              <a:t> blocks</a:t>
            </a:r>
          </a:p>
          <a:p>
            <a:pPr marL="0" indent="0">
              <a:buNone/>
            </a:pPr>
            <a:endParaRPr lang="en-GB" sz="1600" b="1" dirty="0">
              <a:latin typeface="Courier New" panose="02070309020205020404" pitchFamily="49" charset="0"/>
              <a:cs typeface="Courier New" panose="02070309020205020404" pitchFamily="49" charset="0"/>
            </a:endParaRPr>
          </a:p>
          <a:p>
            <a:pPr marL="0" indent="0">
              <a:buNone/>
            </a:pPr>
            <a:endParaRPr lang="en-GB"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1199295"/>
      </p:ext>
    </p:extLst>
  </p:cSld>
  <p:clrMapOvr>
    <a:masterClrMapping/>
  </p:clrMapOvr>
</p:sld>
</file>

<file path=ppt/theme/theme1.xml><?xml version="1.0" encoding="utf-8"?>
<a:theme xmlns:a="http://schemas.openxmlformats.org/drawingml/2006/main" name="UCL">
  <a:themeElements>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PPT_DarkBlueOn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PT_DarkBlueOn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DarkBlueOn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DarkBlueOn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DarkBlueOn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DarkBlueOn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DarkBlueOn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DarkBlueOn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DarkBlueOn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DarkBlueOn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DarkBlueOn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DarkBlueOn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DarkBlueOn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_DarkBlueOnWhite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UoW.potx</Template>
  <TotalTime>16356</TotalTime>
  <Words>4236</Words>
  <Application>Microsoft Macintosh PowerPoint</Application>
  <PresentationFormat>On-screen Show (4:3)</PresentationFormat>
  <Paragraphs>631</Paragraphs>
  <Slides>49</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Courier</vt:lpstr>
      <vt:lpstr>Courier New</vt:lpstr>
      <vt:lpstr>ITC Stone Sans Std Semibold</vt:lpstr>
      <vt:lpstr>Lucida Sans</vt:lpstr>
      <vt:lpstr>Wingdings</vt:lpstr>
      <vt:lpstr>UCL</vt:lpstr>
      <vt:lpstr>5COSC019W – Object Oriented Programming Week 09</vt:lpstr>
      <vt:lpstr>Summary</vt:lpstr>
      <vt:lpstr>Introduction</vt:lpstr>
      <vt:lpstr>Errors and Error Handling</vt:lpstr>
      <vt:lpstr>Possible strategies</vt:lpstr>
      <vt:lpstr>Exceptions</vt:lpstr>
      <vt:lpstr>Handling Exception with Try/Catch block</vt:lpstr>
      <vt:lpstr>Exception handling mechanism </vt:lpstr>
      <vt:lpstr>Using try and catch</vt:lpstr>
      <vt:lpstr>Example</vt:lpstr>
      <vt:lpstr>Using multiple catch statements</vt:lpstr>
      <vt:lpstr>Output</vt:lpstr>
      <vt:lpstr>Using Finally in Java</vt:lpstr>
      <vt:lpstr>Throwable class in Java</vt:lpstr>
      <vt:lpstr>Checked and Unchecked Exception</vt:lpstr>
      <vt:lpstr>Catching Subclass Exception</vt:lpstr>
      <vt:lpstr>Example</vt:lpstr>
      <vt:lpstr>Output</vt:lpstr>
      <vt:lpstr>Class Throwable</vt:lpstr>
      <vt:lpstr>Some Java Built-in exceptions</vt:lpstr>
      <vt:lpstr>Throwing an Exception</vt:lpstr>
      <vt:lpstr>Example</vt:lpstr>
      <vt:lpstr>Example throwing exceptions</vt:lpstr>
      <vt:lpstr>Creating Exception Subclasses</vt:lpstr>
      <vt:lpstr>Writing an Exception Class</vt:lpstr>
      <vt:lpstr>Example – Create an exception</vt:lpstr>
      <vt:lpstr>Example using a Custom Exception</vt:lpstr>
      <vt:lpstr>Output</vt:lpstr>
      <vt:lpstr>Testing</vt:lpstr>
      <vt:lpstr>Perfection or Lack of it</vt:lpstr>
      <vt:lpstr>How can we improve our code?</vt:lpstr>
      <vt:lpstr>Testing</vt:lpstr>
      <vt:lpstr>Black and white box testing</vt:lpstr>
      <vt:lpstr>Black box testing and Tests plan</vt:lpstr>
      <vt:lpstr>White Box testing</vt:lpstr>
      <vt:lpstr>Testing and Proof</vt:lpstr>
      <vt:lpstr>Running tests</vt:lpstr>
      <vt:lpstr>Example – Very basic approach (not recommended)</vt:lpstr>
      <vt:lpstr>Why Not very good approach?</vt:lpstr>
      <vt:lpstr>Example - testing</vt:lpstr>
      <vt:lpstr>Example</vt:lpstr>
      <vt:lpstr>JUnit</vt:lpstr>
      <vt:lpstr>A case study</vt:lpstr>
      <vt:lpstr>How to write a test case</vt:lpstr>
      <vt:lpstr>Assert</vt:lpstr>
      <vt:lpstr>Structure</vt:lpstr>
      <vt:lpstr>Well-structured Assertions</vt:lpstr>
      <vt:lpstr>Tips for testing</vt:lpstr>
      <vt:lpstr>Recap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5COSC001W – Object Oriented Programming Week 4</dc:title>
  <dc:creator>Barbara</dc:creator>
  <cp:lastModifiedBy>Barbara Villarini</cp:lastModifiedBy>
  <cp:revision>350</cp:revision>
  <dcterms:created xsi:type="dcterms:W3CDTF">2016-07-23T09:13:01Z</dcterms:created>
  <dcterms:modified xsi:type="dcterms:W3CDTF">2022-11-21T16:51:05Z</dcterms:modified>
</cp:coreProperties>
</file>